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 id="2147483756" r:id="rId3"/>
    <p:sldMasterId id="2147483732" r:id="rId4"/>
    <p:sldMasterId id="2147483720" r:id="rId5"/>
  </p:sldMasterIdLst>
  <p:notesMasterIdLst>
    <p:notesMasterId r:id="rId28"/>
  </p:notesMasterIdLst>
  <p:handoutMasterIdLst>
    <p:handoutMasterId r:id="rId29"/>
  </p:handoutMasterIdLst>
  <p:sldIdLst>
    <p:sldId id="258" r:id="rId6"/>
    <p:sldId id="279" r:id="rId7"/>
    <p:sldId id="281" r:id="rId8"/>
    <p:sldId id="282" r:id="rId9"/>
    <p:sldId id="283" r:id="rId10"/>
    <p:sldId id="285" r:id="rId11"/>
    <p:sldId id="284" r:id="rId12"/>
    <p:sldId id="286" r:id="rId13"/>
    <p:sldId id="287" r:id="rId14"/>
    <p:sldId id="288" r:id="rId15"/>
    <p:sldId id="289" r:id="rId16"/>
    <p:sldId id="290" r:id="rId17"/>
    <p:sldId id="291" r:id="rId18"/>
    <p:sldId id="292" r:id="rId19"/>
    <p:sldId id="294" r:id="rId20"/>
    <p:sldId id="293" r:id="rId21"/>
    <p:sldId id="295" r:id="rId22"/>
    <p:sldId id="296" r:id="rId23"/>
    <p:sldId id="297" r:id="rId24"/>
    <p:sldId id="298" r:id="rId25"/>
    <p:sldId id="299" r:id="rId26"/>
    <p:sldId id="300" r:id="rId27"/>
  </p:sldIdLst>
  <p:sldSz cx="12188825" cy="6858000"/>
  <p:notesSz cx="6858000" cy="99456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mn-cs"/>
      </a:defRPr>
    </a:lvl1pPr>
    <a:lvl2pPr marL="534988" indent="-77788" algn="l" defTabSz="1071563" rtl="0" fontAlgn="base">
      <a:spcBef>
        <a:spcPct val="0"/>
      </a:spcBef>
      <a:spcAft>
        <a:spcPct val="0"/>
      </a:spcAft>
      <a:defRPr sz="2100" kern="1200">
        <a:solidFill>
          <a:schemeClr val="tx1"/>
        </a:solidFill>
        <a:latin typeface="Arial" charset="0"/>
        <a:ea typeface="+mn-ea"/>
        <a:cs typeface="+mn-cs"/>
      </a:defRPr>
    </a:lvl2pPr>
    <a:lvl3pPr marL="1071563" indent="-157163" algn="l" defTabSz="1071563" rtl="0" fontAlgn="base">
      <a:spcBef>
        <a:spcPct val="0"/>
      </a:spcBef>
      <a:spcAft>
        <a:spcPct val="0"/>
      </a:spcAft>
      <a:defRPr sz="2100" kern="1200">
        <a:solidFill>
          <a:schemeClr val="tx1"/>
        </a:solidFill>
        <a:latin typeface="Arial" charset="0"/>
        <a:ea typeface="+mn-ea"/>
        <a:cs typeface="+mn-cs"/>
      </a:defRPr>
    </a:lvl3pPr>
    <a:lvl4pPr marL="1608138" indent="-236538" algn="l" defTabSz="1071563" rtl="0" fontAlgn="base">
      <a:spcBef>
        <a:spcPct val="0"/>
      </a:spcBef>
      <a:spcAft>
        <a:spcPct val="0"/>
      </a:spcAft>
      <a:defRPr sz="2100" kern="1200">
        <a:solidFill>
          <a:schemeClr val="tx1"/>
        </a:solidFill>
        <a:latin typeface="Arial" charset="0"/>
        <a:ea typeface="+mn-ea"/>
        <a:cs typeface="+mn-cs"/>
      </a:defRPr>
    </a:lvl4pPr>
    <a:lvl5pPr marL="2144713" indent="-315913" algn="l" defTabSz="1071563"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18" autoAdjust="0"/>
  </p:normalViewPr>
  <p:slideViewPr>
    <p:cSldViewPr>
      <p:cViewPr>
        <p:scale>
          <a:sx n="70" d="100"/>
          <a:sy n="70" d="100"/>
        </p:scale>
        <p:origin x="-738" y="-2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975DAC-3326-4D23-8B5C-A4F0DEC3AEE7}" type="datetimeFigureOut">
              <a:rPr lang="id-ID" smtClean="0"/>
              <a:pPr/>
              <a:t>19/02/2014</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FB350B2-0583-4D23-B9C1-B3AB7885088E}"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defTabSz="10728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defTabSz="1072866" fontAlgn="auto">
              <a:spcBef>
                <a:spcPts val="0"/>
              </a:spcBef>
              <a:spcAft>
                <a:spcPts val="0"/>
              </a:spcAft>
              <a:defRPr sz="1200">
                <a:latin typeface="+mn-lt"/>
              </a:defRPr>
            </a:lvl1pPr>
          </a:lstStyle>
          <a:p>
            <a:pPr>
              <a:defRPr/>
            </a:pPr>
            <a:fld id="{0274D005-E977-4F3B-BA26-8C6C2F757A48}" type="datetimeFigureOut">
              <a:rPr lang="en-US"/>
              <a:pPr>
                <a:defRPr/>
              </a:pPr>
              <a:t>2/19/2014</a:t>
            </a:fld>
            <a:endParaRPr lang="en-US"/>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defTabSz="10728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defTabSz="1072866" fontAlgn="auto">
              <a:spcBef>
                <a:spcPts val="0"/>
              </a:spcBef>
              <a:spcAft>
                <a:spcPts val="0"/>
              </a:spcAft>
              <a:defRPr sz="1200">
                <a:latin typeface="+mn-lt"/>
              </a:defRPr>
            </a:lvl1pPr>
          </a:lstStyle>
          <a:p>
            <a:pPr>
              <a:defRPr/>
            </a:pPr>
            <a:fld id="{53031DEB-5198-4E21-B6B6-8D2FF522CD8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1041619" y="347663"/>
            <a:ext cx="10915649"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10"/>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
        <p:nvSpPr>
          <p:cNvPr id="7" name="Slide Number Placeholder 28"/>
          <p:cNvSpPr>
            <a:spLocks noGrp="1"/>
          </p:cNvSpPr>
          <p:nvPr>
            <p:ph type="sldNum" sz="quarter" idx="11"/>
          </p:nvPr>
        </p:nvSpPr>
        <p:spPr bwMode="auto">
          <a:xfrm>
            <a:off x="10858500" y="6545263"/>
            <a:ext cx="1279525" cy="274637"/>
          </a:xfrm>
          <a:prstGeom prst="rect">
            <a:avLst/>
          </a:prstGeom>
        </p:spPr>
        <p:txBody>
          <a:bodyPr/>
          <a:lstStyle>
            <a:lvl1pPr algn="r" defTabSz="1072866" fontAlgn="auto">
              <a:spcBef>
                <a:spcPts val="0"/>
              </a:spcBef>
              <a:spcAft>
                <a:spcPts val="0"/>
              </a:spcAft>
              <a:defRPr sz="1200" b="1">
                <a:solidFill>
                  <a:srgbClr val="000099"/>
                </a:solidFill>
                <a:latin typeface="Verdana" pitchFamily="34" charset="0"/>
              </a:defRPr>
            </a:lvl1pPr>
          </a:lstStyle>
          <a:p>
            <a:pPr>
              <a:defRPr/>
            </a:pPr>
            <a:fld id="{70961104-320A-46D5-BAC4-7062B2A06AF8}" type="slidenum">
              <a:rPr lang="en-US" smtClean="0"/>
              <a:pPr>
                <a:defRPr/>
              </a:pPr>
              <a:t>‹#›</a:t>
            </a:fld>
            <a:r>
              <a:rPr lang="en-US" dirty="0" smtClean="0"/>
              <a:t>/</a:t>
            </a:r>
            <a:r>
              <a:rPr lang="id-ID" dirty="0" smtClean="0"/>
              <a:t>22</a:t>
            </a:r>
            <a:endParaRPr lang="en-US" dirty="0"/>
          </a:p>
        </p:txBody>
      </p:sp>
      <p:grpSp>
        <p:nvGrpSpPr>
          <p:cNvPr id="8" name="Group 1"/>
          <p:cNvGrpSpPr>
            <a:grpSpLocks/>
          </p:cNvGrpSpPr>
          <p:nvPr userDrawn="1"/>
        </p:nvGrpSpPr>
        <p:grpSpPr bwMode="auto">
          <a:xfrm>
            <a:off x="-122832" y="316176"/>
            <a:ext cx="1066800" cy="381000"/>
            <a:chOff x="4883" y="6340"/>
            <a:chExt cx="3952" cy="2307"/>
          </a:xfrm>
        </p:grpSpPr>
        <p:sp>
          <p:nvSpPr>
            <p:cNvPr id="9" name="Oval 2"/>
            <p:cNvSpPr>
              <a:spLocks noChangeArrowheads="1"/>
            </p:cNvSpPr>
            <p:nvPr/>
          </p:nvSpPr>
          <p:spPr bwMode="auto">
            <a:xfrm rot="-24108025">
              <a:off x="4883" y="6756"/>
              <a:ext cx="3952" cy="1728"/>
            </a:xfrm>
            <a:prstGeom prst="ellipse">
              <a:avLst/>
            </a:prstGeom>
            <a:noFill/>
            <a:ln w="12700">
              <a:solidFill>
                <a:srgbClr val="3366FF"/>
              </a:solidFill>
              <a:round/>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vert="horz" wrap="square" lIns="91440" tIns="45720" rIns="91440" bIns="45720" numCol="1" anchor="t" anchorCtr="0" compatLnSpc="1">
              <a:prstTxWarp prst="textNoShape">
                <a:avLst/>
              </a:prstTxWarp>
              <a:flatTx/>
            </a:bodyPr>
            <a:lstStyle/>
            <a:p>
              <a:endParaRPr lang="id-ID"/>
            </a:p>
          </p:txBody>
        </p:sp>
        <p:grpSp>
          <p:nvGrpSpPr>
            <p:cNvPr id="10" name="Group 9"/>
            <p:cNvGrpSpPr>
              <a:grpSpLocks/>
            </p:cNvGrpSpPr>
            <p:nvPr/>
          </p:nvGrpSpPr>
          <p:grpSpPr bwMode="auto">
            <a:xfrm>
              <a:off x="6029" y="6340"/>
              <a:ext cx="2272" cy="2307"/>
              <a:chOff x="4626" y="6500"/>
              <a:chExt cx="2775" cy="2996"/>
            </a:xfrm>
          </p:grpSpPr>
          <p:grpSp>
            <p:nvGrpSpPr>
              <p:cNvPr id="11" name="Group 10"/>
              <p:cNvGrpSpPr>
                <a:grpSpLocks/>
              </p:cNvGrpSpPr>
              <p:nvPr/>
            </p:nvGrpSpPr>
            <p:grpSpPr bwMode="auto">
              <a:xfrm>
                <a:off x="5046" y="6991"/>
                <a:ext cx="900" cy="639"/>
                <a:chOff x="5766" y="1565"/>
                <a:chExt cx="405" cy="301"/>
              </a:xfrm>
            </p:grpSpPr>
            <p:sp>
              <p:nvSpPr>
                <p:cNvPr id="18" name="AutoShape 5"/>
                <p:cNvSpPr>
                  <a:spLocks noChangeArrowheads="1"/>
                </p:cNvSpPr>
                <p:nvPr/>
              </p:nvSpPr>
              <p:spPr bwMode="auto">
                <a:xfrm>
                  <a:off x="5766" y="1720"/>
                  <a:ext cx="132" cy="146"/>
                </a:xfrm>
                <a:prstGeom prst="flowChartProcess">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AutoShape 6"/>
                <p:cNvSpPr>
                  <a:spLocks noChangeArrowheads="1"/>
                </p:cNvSpPr>
                <p:nvPr/>
              </p:nvSpPr>
              <p:spPr bwMode="auto">
                <a:xfrm>
                  <a:off x="5898" y="1565"/>
                  <a:ext cx="132" cy="146"/>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AutoShape 7"/>
                <p:cNvSpPr>
                  <a:spLocks noChangeArrowheads="1"/>
                </p:cNvSpPr>
                <p:nvPr/>
              </p:nvSpPr>
              <p:spPr bwMode="auto">
                <a:xfrm>
                  <a:off x="6039" y="1711"/>
                  <a:ext cx="132" cy="146"/>
                </a:xfrm>
                <a:prstGeom prst="flowChartProcess">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2" name="Group 8"/>
              <p:cNvGrpSpPr>
                <a:grpSpLocks/>
              </p:cNvGrpSpPr>
              <p:nvPr/>
            </p:nvGrpSpPr>
            <p:grpSpPr bwMode="auto">
              <a:xfrm>
                <a:off x="5691" y="6500"/>
                <a:ext cx="420" cy="378"/>
                <a:chOff x="3775" y="2272"/>
                <a:chExt cx="251" cy="211"/>
              </a:xfrm>
            </p:grpSpPr>
            <p:grpSp>
              <p:nvGrpSpPr>
                <p:cNvPr id="14" name="Group 9"/>
                <p:cNvGrpSpPr>
                  <a:grpSpLocks/>
                </p:cNvGrpSpPr>
                <p:nvPr/>
              </p:nvGrpSpPr>
              <p:grpSpPr bwMode="auto">
                <a:xfrm>
                  <a:off x="3775" y="2272"/>
                  <a:ext cx="251" cy="211"/>
                  <a:chOff x="288" y="16"/>
                  <a:chExt cx="60" cy="59"/>
                </a:xfrm>
              </p:grpSpPr>
              <p:sp>
                <p:nvSpPr>
                  <p:cNvPr id="16" name="Oval 10"/>
                  <p:cNvSpPr>
                    <a:spLocks noChangeArrowheads="1"/>
                  </p:cNvSpPr>
                  <p:nvPr/>
                </p:nvSpPr>
                <p:spPr bwMode="auto">
                  <a:xfrm>
                    <a:off x="288" y="16"/>
                    <a:ext cx="60" cy="5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Oval 11"/>
                  <p:cNvSpPr>
                    <a:spLocks noChangeArrowheads="1"/>
                  </p:cNvSpPr>
                  <p:nvPr/>
                </p:nvSpPr>
                <p:spPr bwMode="auto">
                  <a:xfrm>
                    <a:off x="289" y="17"/>
                    <a:ext cx="50" cy="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AutoShape 12"/>
                <p:cNvSpPr>
                  <a:spLocks noChangeArrowheads="1"/>
                </p:cNvSpPr>
                <p:nvPr/>
              </p:nvSpPr>
              <p:spPr bwMode="auto">
                <a:xfrm>
                  <a:off x="3801" y="2291"/>
                  <a:ext cx="167" cy="143"/>
                </a:xfrm>
                <a:prstGeom prst="star5">
                  <a:avLst/>
                </a:prstGeom>
                <a:noFill/>
                <a:ln w="1905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id-ID"/>
                </a:p>
              </p:txBody>
            </p:sp>
          </p:grpSp>
          <p:sp>
            <p:nvSpPr>
              <p:cNvPr id="13" name="WordArt 13"/>
              <p:cNvSpPr>
                <a:spLocks noChangeArrowheads="1" noChangeShapeType="1" noTextEdit="1"/>
              </p:cNvSpPr>
              <p:nvPr/>
            </p:nvSpPr>
            <p:spPr bwMode="auto">
              <a:xfrm>
                <a:off x="4626" y="7715"/>
                <a:ext cx="2775" cy="1781"/>
              </a:xfrm>
              <a:prstGeom prst="rect">
                <a:avLst/>
              </a:prstGeom>
            </p:spPr>
            <p:txBody>
              <a:bodyPr wrap="none" fromWordArt="1">
                <a:prstTxWarp prst="textSlantUp">
                  <a:avLst>
                    <a:gd name="adj" fmla="val 0"/>
                  </a:avLst>
                </a:prstTxWarp>
              </a:bodyPr>
              <a:lstStyle/>
              <a:p>
                <a:pPr algn="ctr" rtl="0"/>
                <a:r>
                  <a:rPr lang="id-ID" sz="3600" kern="10" spc="0" dirty="0" smtClean="0">
                    <a:ln w="9525">
                      <a:solidFill>
                        <a:srgbClr val="000000"/>
                      </a:solidFill>
                      <a:round/>
                      <a:headEnd/>
                      <a:tailEnd/>
                    </a:ln>
                    <a:solidFill>
                      <a:srgbClr val="000000"/>
                    </a:solidFill>
                    <a:effectLst/>
                    <a:latin typeface="Arial Black"/>
                  </a:rPr>
                  <a:t>ITP</a:t>
                </a:r>
                <a:endParaRPr lang="id-ID" sz="3600" kern="10" spc="0" dirty="0">
                  <a:ln w="9525">
                    <a:solidFill>
                      <a:srgbClr val="000000"/>
                    </a:solidFill>
                    <a:round/>
                    <a:headEnd/>
                    <a:tailEnd/>
                  </a:ln>
                  <a:solidFill>
                    <a:srgbClr val="000000"/>
                  </a:solidFill>
                  <a:effectLst/>
                  <a:latin typeface="Arial Black"/>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677" y="287339"/>
            <a:ext cx="10055781" cy="144938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6677" y="1846264"/>
            <a:ext cx="10055781"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678" y="6459539"/>
            <a:ext cx="2472681" cy="365125"/>
          </a:xfrm>
          <a:prstGeom prst="rect">
            <a:avLst/>
          </a:prstGeom>
        </p:spPr>
        <p:txBody>
          <a:bodyPr/>
          <a:lstStyle>
            <a:lvl1pPr>
              <a:defRPr/>
            </a:lvl1pPr>
          </a:lstStyle>
          <a:p>
            <a:pPr>
              <a:defRPr/>
            </a:pPr>
            <a:fld id="{965D0B36-BE20-497F-A0CB-E55C89E8C19E}" type="datetimeFigureOut">
              <a:rPr lang="en-US"/>
              <a:pPr>
                <a:defRPr/>
              </a:pPr>
              <a:t>2/19/2014</a:t>
            </a:fld>
            <a:endParaRPr lang="en-US"/>
          </a:p>
        </p:txBody>
      </p:sp>
      <p:sp>
        <p:nvSpPr>
          <p:cNvPr id="5" name="Footer Placeholder 4"/>
          <p:cNvSpPr>
            <a:spLocks noGrp="1"/>
          </p:cNvSpPr>
          <p:nvPr>
            <p:ph type="ftr" sz="quarter" idx="11"/>
          </p:nvPr>
        </p:nvSpPr>
        <p:spPr>
          <a:xfrm>
            <a:off x="3685216" y="6459539"/>
            <a:ext cx="4821569"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898660" y="6459539"/>
            <a:ext cx="1310934" cy="365125"/>
          </a:xfrm>
          <a:prstGeom prst="rect">
            <a:avLst/>
          </a:prstGeom>
        </p:spPr>
        <p:txBody>
          <a:bodyPr/>
          <a:lstStyle>
            <a:lvl1pPr>
              <a:defRPr/>
            </a:lvl1pPr>
          </a:lstStyle>
          <a:p>
            <a:fld id="{D9D53B04-D964-41AE-9224-65F2B1C3AA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28"/>
          <p:cNvSpPr txBox="1">
            <a:spLocks/>
          </p:cNvSpPr>
          <p:nvPr userDrawn="1"/>
        </p:nvSpPr>
        <p:spPr bwMode="auto">
          <a:xfrm>
            <a:off x="10861675" y="6535738"/>
            <a:ext cx="1279525" cy="273050"/>
          </a:xfrm>
          <a:prstGeom prst="rect">
            <a:avLst/>
          </a:prstGeom>
        </p:spPr>
        <p:txBody>
          <a:bodyPr/>
          <a:lstStyle>
            <a:lvl1pPr>
              <a:defRPr sz="1200">
                <a:solidFill>
                  <a:srgbClr val="000099"/>
                </a:solidFill>
                <a:latin typeface="Verdana" pitchFamily="34" charset="0"/>
              </a:defRPr>
            </a:lvl1pPr>
          </a:lstStyle>
          <a:p>
            <a:pPr algn="r" defTabSz="1072866" fontAlgn="auto">
              <a:spcBef>
                <a:spcPts val="0"/>
              </a:spcBef>
              <a:spcAft>
                <a:spcPts val="0"/>
              </a:spcAft>
              <a:defRPr/>
            </a:pPr>
            <a:fld id="{CF839EC7-1A82-4499-9772-D904281422F6}" type="slidenum">
              <a:rPr lang="en-US" b="1" smtClean="0"/>
              <a:pPr algn="r" defTabSz="1072866" fontAlgn="auto">
                <a:spcBef>
                  <a:spcPts val="0"/>
                </a:spcBef>
                <a:spcAft>
                  <a:spcPts val="0"/>
                </a:spcAft>
                <a:defRPr/>
              </a:pPr>
              <a:t>‹#›</a:t>
            </a:fld>
            <a:r>
              <a:rPr lang="en-US" b="1" dirty="0" smtClean="0"/>
              <a:t>/</a:t>
            </a:r>
            <a:r>
              <a:rPr lang="id-ID" b="1" dirty="0" smtClean="0"/>
              <a:t>22</a:t>
            </a:r>
            <a:endParaRPr lang="en-US" b="1" dirty="0" smtClean="0"/>
          </a:p>
        </p:txBody>
      </p:sp>
      <p:cxnSp>
        <p:nvCxnSpPr>
          <p:cNvPr id="19" name="Straight Connector 18"/>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0" y="347663"/>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3"/>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69"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4"/>
                                        </p:tgtEl>
                                      </p:cBhvr>
                                      <p:to x="80000" y="100000"/>
                                    </p:animScale>
                                    <p:anim by="(#ppt_w*0.10)" calcmode="lin" valueType="num">
                                      <p:cBhvr>
                                        <p:cTn id="7" dur="250" autoRev="1" fill="hold">
                                          <p:stCondLst>
                                            <p:cond delay="0"/>
                                          </p:stCondLst>
                                        </p:cTn>
                                        <p:tgtEl>
                                          <p:spTgt spid="24"/>
                                        </p:tgtEl>
                                        <p:attrNameLst>
                                          <p:attrName>ppt_x</p:attrName>
                                        </p:attrNameLst>
                                      </p:cBhvr>
                                    </p:anim>
                                    <p:anim by="(-#ppt_w*0.10)" calcmode="lin" valueType="num">
                                      <p:cBhvr>
                                        <p:cTn id="8" dur="250" autoRev="1" fill="hold">
                                          <p:stCondLst>
                                            <p:cond delay="0"/>
                                          </p:stCondLst>
                                        </p:cTn>
                                        <p:tgtEl>
                                          <p:spTgt spid="24"/>
                                        </p:tgtEl>
                                        <p:attrNameLst>
                                          <p:attrName>ppt_y</p:attrName>
                                        </p:attrNameLst>
                                      </p:cBhvr>
                                    </p:anim>
                                    <p:animRot by="-480000">
                                      <p:cBhvr>
                                        <p:cTn id="9" dur="250"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0C78-1C33-4DA9-A120-369F9496A322}"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CB2D-DB92-49E6-8E43-13C7A0542879}"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99E2-88EF-4420-B72C-779A308760C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901-EDCA-4A70-8FE5-5DC0A8D90DD0}"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91DA-1A33-4EFD-8D81-C1994D82BF0F}"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A835D-18AC-4C5F-9BB9-FEC6D4085353}"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4D9B-0A5C-4593-AB42-33F12513DC41}"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912812" y="2819400"/>
            <a:ext cx="11049000" cy="1323433"/>
          </a:xfrm>
          <a:prstGeom prst="rect">
            <a:avLst/>
          </a:prstGeom>
          <a:noFill/>
          <a:ln w="9525">
            <a:noFill/>
            <a:miter lim="800000"/>
            <a:headEnd/>
            <a:tailEnd/>
          </a:ln>
        </p:spPr>
        <p:txBody>
          <a:bodyPr lIns="91433" tIns="45717" rIns="91433" bIns="45717">
            <a:spAutoFit/>
          </a:bodyPr>
          <a:lstStyle/>
          <a:p>
            <a:pPr algn="ctr"/>
            <a:r>
              <a:rPr lang="id-ID" sz="4000" b="1" dirty="0" smtClean="0">
                <a:solidFill>
                  <a:srgbClr val="FF0000"/>
                </a:solidFill>
              </a:rPr>
              <a:t>DASAR-DASAR MENGGAMBAR</a:t>
            </a:r>
          </a:p>
          <a:p>
            <a:pPr algn="ctr"/>
            <a:r>
              <a:rPr lang="id-ID" sz="4000" b="1" dirty="0" smtClean="0">
                <a:solidFill>
                  <a:srgbClr val="FF0000"/>
                </a:solidFill>
              </a:rPr>
              <a:t> DUA DIMENSI</a:t>
            </a:r>
            <a:endParaRPr lang="id-ID" sz="4000" dirty="0">
              <a:solidFill>
                <a:srgbClr val="FF0000"/>
              </a:solidFill>
            </a:endParaRPr>
          </a:p>
        </p:txBody>
      </p:sp>
      <p:sp>
        <p:nvSpPr>
          <p:cNvPr id="10245" name="TextBox 9"/>
          <p:cNvSpPr txBox="1">
            <a:spLocks noChangeArrowheads="1"/>
          </p:cNvSpPr>
          <p:nvPr/>
        </p:nvSpPr>
        <p:spPr bwMode="auto">
          <a:xfrm>
            <a:off x="912812" y="4648200"/>
            <a:ext cx="11049000" cy="1477321"/>
          </a:xfrm>
          <a:prstGeom prst="rect">
            <a:avLst/>
          </a:prstGeom>
          <a:noFill/>
          <a:ln w="9525">
            <a:noFill/>
            <a:miter lim="800000"/>
            <a:headEnd/>
            <a:tailEnd/>
          </a:ln>
        </p:spPr>
        <p:txBody>
          <a:bodyPr lIns="91433" tIns="45717" rIns="91433" bIns="45717">
            <a:spAutoFit/>
          </a:bodyPr>
          <a:lstStyle/>
          <a:p>
            <a:pPr algn="ctr">
              <a:lnSpc>
                <a:spcPct val="125000"/>
              </a:lnSpc>
            </a:pPr>
            <a:r>
              <a:rPr lang="id-ID" sz="2400" b="1" dirty="0" smtClean="0">
                <a:solidFill>
                  <a:srgbClr val="000099"/>
                </a:solidFill>
                <a:latin typeface="Cambria" pitchFamily="18" charset="0"/>
              </a:rPr>
              <a:t>Teknik Mesin D3</a:t>
            </a:r>
            <a:endParaRPr lang="en-US" sz="2400" b="1" dirty="0">
              <a:solidFill>
                <a:srgbClr val="000099"/>
              </a:solidFill>
              <a:latin typeface="Cambria" pitchFamily="18" charset="0"/>
            </a:endParaRPr>
          </a:p>
          <a:p>
            <a:pPr algn="ctr">
              <a:lnSpc>
                <a:spcPct val="125000"/>
              </a:lnSpc>
            </a:pPr>
            <a:r>
              <a:rPr lang="id-ID" sz="2400" b="1" dirty="0" smtClean="0">
                <a:solidFill>
                  <a:srgbClr val="000099"/>
                </a:solidFill>
                <a:latin typeface="Cambria" pitchFamily="18" charset="0"/>
              </a:rPr>
              <a:t>Institut Teknologi Padang</a:t>
            </a:r>
          </a:p>
          <a:p>
            <a:pPr algn="ctr">
              <a:lnSpc>
                <a:spcPct val="125000"/>
              </a:lnSpc>
            </a:pPr>
            <a:r>
              <a:rPr lang="id-ID" sz="2400" b="1" dirty="0" smtClean="0">
                <a:solidFill>
                  <a:srgbClr val="000099"/>
                </a:solidFill>
                <a:latin typeface="Cambria" pitchFamily="18" charset="0"/>
              </a:rPr>
              <a:t>Padang, 2014</a:t>
            </a:r>
            <a:endParaRPr lang="en-US" sz="2400" b="1" dirty="0">
              <a:solidFill>
                <a:srgbClr val="000099"/>
              </a:solidFill>
              <a:latin typeface="Cambria" pitchFamily="18" charset="0"/>
            </a:endParaRPr>
          </a:p>
        </p:txBody>
      </p:sp>
      <p:sp>
        <p:nvSpPr>
          <p:cNvPr id="10247" name="Slide Number Placeholder 11"/>
          <p:cNvSpPr>
            <a:spLocks noGrp="1"/>
          </p:cNvSpPr>
          <p:nvPr>
            <p:ph type="sldNum" sz="quarter" idx="11"/>
          </p:nvPr>
        </p:nvSpPr>
        <p:spPr>
          <a:noFill/>
          <a:ln>
            <a:miter lim="800000"/>
            <a:headEnd/>
            <a:tailEnd/>
          </a:ln>
        </p:spPr>
        <p:txBody>
          <a:bodyPr vert="horz" wrap="square" lIns="85716" tIns="42858" rIns="85716" bIns="42858" numCol="1" anchor="t" anchorCtr="0" compatLnSpc="1">
            <a:prstTxWarp prst="textNoShape">
              <a:avLst/>
            </a:prstTxWarp>
          </a:bodyPr>
          <a:lstStyle/>
          <a:p>
            <a:pPr defTabSz="1071563" fontAlgn="base">
              <a:spcBef>
                <a:spcPct val="0"/>
              </a:spcBef>
              <a:spcAft>
                <a:spcPct val="0"/>
              </a:spcAft>
            </a:pPr>
            <a:fld id="{DCA26ACA-7F61-40C7-8760-FABA9D6CD342}" type="slidenum">
              <a:rPr lang="en-US" smtClean="0"/>
              <a:pPr defTabSz="1071563" fontAlgn="base">
                <a:spcBef>
                  <a:spcPct val="0"/>
                </a:spcBef>
                <a:spcAft>
                  <a:spcPct val="0"/>
                </a:spcAft>
              </a:pPr>
              <a:t>1</a:t>
            </a:fld>
            <a:r>
              <a:rPr lang="en-US" dirty="0" smtClean="0"/>
              <a:t>/</a:t>
            </a:r>
            <a:r>
              <a:rPr lang="id-ID" smtClean="0"/>
              <a:t>22</a:t>
            </a:r>
            <a:endParaRPr lang="en-US" dirty="0" smtClean="0"/>
          </a:p>
        </p:txBody>
      </p:sp>
      <p:sp>
        <p:nvSpPr>
          <p:cNvPr id="8" name="TextBox 10"/>
          <p:cNvSpPr txBox="1">
            <a:spLocks noChangeArrowheads="1"/>
          </p:cNvSpPr>
          <p:nvPr/>
        </p:nvSpPr>
        <p:spPr bwMode="auto">
          <a:xfrm>
            <a:off x="989012" y="990600"/>
            <a:ext cx="11049000" cy="830991"/>
          </a:xfrm>
          <a:prstGeom prst="rect">
            <a:avLst/>
          </a:prstGeom>
          <a:noFill/>
          <a:ln w="9525">
            <a:noFill/>
            <a:miter lim="800000"/>
            <a:headEnd/>
            <a:tailEnd/>
          </a:ln>
        </p:spPr>
        <p:txBody>
          <a:bodyPr wrap="square" lIns="91433" tIns="45717" rIns="91433" bIns="45717">
            <a:spAutoFit/>
          </a:bodyPr>
          <a:lstStyle/>
          <a:p>
            <a:pPr algn="ctr"/>
            <a:r>
              <a:rPr lang="id-ID" sz="2400" b="1" dirty="0" smtClean="0"/>
              <a:t>Materi 2 dan 3</a:t>
            </a:r>
          </a:p>
          <a:p>
            <a:pPr algn="ctr"/>
            <a:r>
              <a:rPr lang="id-ID" sz="2400" b="1" dirty="0" smtClean="0"/>
              <a:t>CAD dan Perancangan</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26408"/>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g. 	Start, End, Direction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361684"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092" y="750624"/>
            <a:ext cx="5919720" cy="1754326"/>
          </a:xfrm>
          <a:prstGeom prst="rect">
            <a:avLst/>
          </a:prstGeom>
          <a:noFill/>
        </p:spPr>
        <p:txBody>
          <a:bodyPr wrap="square" rtlCol="0">
            <a:spAutoFit/>
          </a:bodyPr>
          <a:lstStyle/>
          <a:p>
            <a:pPr algn="just" hangingPunct="0">
              <a:lnSpc>
                <a:spcPct val="150000"/>
              </a:lnSpc>
            </a:pPr>
            <a:r>
              <a:rPr lang="id-ID" sz="1800" dirty="0" smtClean="0"/>
              <a:t>Membuat busur dengan cara menentukan titik awal, titik ujung dan arah garis singgung di titik awalnya. Pada saat di tanya </a:t>
            </a:r>
            <a:r>
              <a:rPr lang="id-ID" sz="1800" i="1" dirty="0" smtClean="0"/>
              <a:t>Direction</a:t>
            </a:r>
            <a:r>
              <a:rPr lang="id-ID" sz="1800" dirty="0" smtClean="0"/>
              <a:t>, yang harus anda masukan adalah sudut tangensial dengan derajat</a:t>
            </a:r>
            <a:endParaRPr lang="id-ID" sz="1800" dirty="0"/>
          </a:p>
        </p:txBody>
      </p:sp>
      <p:sp>
        <p:nvSpPr>
          <p:cNvPr id="10" name="TextBox 9"/>
          <p:cNvSpPr txBox="1"/>
          <p:nvPr/>
        </p:nvSpPr>
        <p:spPr>
          <a:xfrm>
            <a:off x="817276" y="3800896"/>
            <a:ext cx="4724400" cy="338554"/>
          </a:xfrm>
          <a:prstGeom prst="rect">
            <a:avLst/>
          </a:prstGeom>
          <a:noFill/>
        </p:spPr>
        <p:txBody>
          <a:bodyPr wrap="square" rtlCol="0">
            <a:spAutoFit/>
          </a:bodyPr>
          <a:lstStyle/>
          <a:p>
            <a:pPr algn="ctr"/>
            <a:r>
              <a:rPr lang="id-ID" sz="1600" b="1" dirty="0" smtClean="0"/>
              <a:t>Gambar 3.10. Busur Start, End, Direction</a:t>
            </a:r>
            <a:endParaRPr lang="id-ID" sz="1600" dirty="0"/>
          </a:p>
        </p:txBody>
      </p:sp>
      <p:sp>
        <p:nvSpPr>
          <p:cNvPr id="13" name="Title 1"/>
          <p:cNvSpPr txBox="1">
            <a:spLocks/>
          </p:cNvSpPr>
          <p:nvPr/>
        </p:nvSpPr>
        <p:spPr>
          <a:xfrm>
            <a:off x="303212" y="42672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h. 	Center, Start, End</a:t>
            </a:r>
            <a:endParaRPr lang="id-ID" sz="1800" dirty="0" smtClean="0">
              <a:solidFill>
                <a:srgbClr val="FF0000"/>
              </a:solidFill>
            </a:endParaRPr>
          </a:p>
        </p:txBody>
      </p:sp>
      <p:sp>
        <p:nvSpPr>
          <p:cNvPr id="14" name="TextBox 13"/>
          <p:cNvSpPr txBox="1"/>
          <p:nvPr/>
        </p:nvSpPr>
        <p:spPr>
          <a:xfrm>
            <a:off x="227012" y="4739471"/>
            <a:ext cx="6019800" cy="1754326"/>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pusat,titik awal dan titik akhir. Cara ini serupa dengan cara yang telah di singgung sebelumya, yaitu 3 point, hanya di sisni pertanyaan awal adalah Center point, bukan Star point.</a:t>
            </a:r>
            <a:endParaRPr lang="id-ID" sz="1800" dirty="0"/>
          </a:p>
        </p:txBody>
      </p:sp>
      <p:pic>
        <p:nvPicPr>
          <p:cNvPr id="12" name="Picture 11"/>
          <p:cNvPicPr/>
          <p:nvPr/>
        </p:nvPicPr>
        <p:blipFill>
          <a:blip r:embed="rId3" cstate="print"/>
          <a:srcRect l="2914" t="3433" b="6567"/>
          <a:stretch>
            <a:fillRect/>
          </a:stretch>
        </p:blipFill>
        <p:spPr bwMode="auto">
          <a:xfrm>
            <a:off x="760412" y="2367888"/>
            <a:ext cx="4800600" cy="1524000"/>
          </a:xfrm>
          <a:prstGeom prst="rect">
            <a:avLst/>
          </a:prstGeom>
          <a:noFill/>
          <a:ln w="9525">
            <a:noFill/>
            <a:miter lim="800000"/>
            <a:headEnd/>
            <a:tailEnd/>
          </a:ln>
        </p:spPr>
      </p:pic>
      <p:sp>
        <p:nvSpPr>
          <p:cNvPr id="19" name="Title 1"/>
          <p:cNvSpPr txBox="1">
            <a:spLocks/>
          </p:cNvSpPr>
          <p:nvPr/>
        </p:nvSpPr>
        <p:spPr>
          <a:xfrm>
            <a:off x="6475412" y="5334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i. 	Center-Start-Angle</a:t>
            </a:r>
            <a:endParaRPr lang="id-ID" sz="1800" dirty="0" smtClean="0">
              <a:solidFill>
                <a:srgbClr val="FF0000"/>
              </a:solidFill>
            </a:endParaRPr>
          </a:p>
        </p:txBody>
      </p:sp>
      <p:sp>
        <p:nvSpPr>
          <p:cNvPr id="20" name="TextBox 19"/>
          <p:cNvSpPr txBox="1"/>
          <p:nvPr/>
        </p:nvSpPr>
        <p:spPr>
          <a:xfrm>
            <a:off x="6550025" y="1066800"/>
            <a:ext cx="5487987" cy="2585323"/>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 titik awal dan sudut total busur. Cara ini serupa dengan Start-Center-Angle yang telah Anda pelajari sebelumnya, kecuali bahwa pertanyaan awalnya di sini adalah titik pusat, bukan titik awal busur</a:t>
            </a:r>
            <a:endParaRPr lang="id-ID" sz="1800" dirty="0"/>
          </a:p>
        </p:txBody>
      </p:sp>
      <p:sp>
        <p:nvSpPr>
          <p:cNvPr id="21" name="Title 1"/>
          <p:cNvSpPr txBox="1">
            <a:spLocks/>
          </p:cNvSpPr>
          <p:nvPr/>
        </p:nvSpPr>
        <p:spPr>
          <a:xfrm>
            <a:off x="6627812" y="38100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j. 	Center-Start-Length</a:t>
            </a:r>
            <a:endParaRPr lang="id-ID" sz="1800" dirty="0" smtClean="0">
              <a:solidFill>
                <a:srgbClr val="FF0000"/>
              </a:solidFill>
            </a:endParaRPr>
          </a:p>
        </p:txBody>
      </p:sp>
      <p:sp>
        <p:nvSpPr>
          <p:cNvPr id="22" name="TextBox 21"/>
          <p:cNvSpPr txBox="1"/>
          <p:nvPr/>
        </p:nvSpPr>
        <p:spPr>
          <a:xfrm>
            <a:off x="6632599" y="4272677"/>
            <a:ext cx="5260974" cy="2169825"/>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 titik awal dan panjang tali busur. Serupa dengan cara Start-Center-Length, kecuali bahwa di sini titik yang pertama harus Anda tentukan adalah titik pusat busur</a:t>
            </a:r>
            <a:endParaRPr lang="id-ID"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j. 	Center-Start-Length</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612" y="990600"/>
            <a:ext cx="5638800" cy="1703030"/>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 titik awal dan panjang tali busur. Serupa dengan cara Start-Center-Length, kecuali bahwa di sini titik yang pertama harus Anda tentukan adalah titik pusat busur</a:t>
            </a:r>
            <a:endParaRPr lang="id-ID" sz="1800" dirty="0"/>
          </a:p>
        </p:txBody>
      </p:sp>
      <p:sp>
        <p:nvSpPr>
          <p:cNvPr id="10" name="TextBox 9"/>
          <p:cNvSpPr txBox="1"/>
          <p:nvPr/>
        </p:nvSpPr>
        <p:spPr>
          <a:xfrm>
            <a:off x="989012" y="5562600"/>
            <a:ext cx="4724400" cy="338554"/>
          </a:xfrm>
          <a:prstGeom prst="rect">
            <a:avLst/>
          </a:prstGeom>
          <a:noFill/>
        </p:spPr>
        <p:txBody>
          <a:bodyPr wrap="square" rtlCol="0">
            <a:spAutoFit/>
          </a:bodyPr>
          <a:lstStyle/>
          <a:p>
            <a:pPr algn="ctr"/>
            <a:r>
              <a:rPr lang="id-ID" sz="1600" b="1" dirty="0" smtClean="0"/>
              <a:t>Gambar 3.10. Busur Start, End, Direction</a:t>
            </a:r>
            <a:endParaRPr lang="id-ID" sz="16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h. 	Center, Start, End</a:t>
            </a:r>
            <a:endParaRPr lang="id-ID" sz="1800" dirty="0" smtClean="0">
              <a:solidFill>
                <a:srgbClr val="FF0000"/>
              </a:solidFill>
            </a:endParaRPr>
          </a:p>
        </p:txBody>
      </p:sp>
      <p:sp>
        <p:nvSpPr>
          <p:cNvPr id="14" name="TextBox 13"/>
          <p:cNvSpPr txBox="1"/>
          <p:nvPr/>
        </p:nvSpPr>
        <p:spPr>
          <a:xfrm>
            <a:off x="6323012" y="845016"/>
            <a:ext cx="5638800" cy="2118529"/>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pusat,titik awal dan titik akhir. Cara ini serupa dengan cara yang telah di singgung sebelumya, yaitu 3 point, hanya di sisni pertanyaan awal adalah Center point, bukan Star point.</a:t>
            </a:r>
            <a:endParaRPr lang="id-ID" sz="1800" dirty="0"/>
          </a:p>
        </p:txBody>
      </p:sp>
      <p:pic>
        <p:nvPicPr>
          <p:cNvPr id="12" name="Picture 11"/>
          <p:cNvPicPr/>
          <p:nvPr/>
        </p:nvPicPr>
        <p:blipFill>
          <a:blip r:embed="rId3" cstate="print"/>
          <a:srcRect/>
          <a:stretch>
            <a:fillRect/>
          </a:stretch>
        </p:blipFill>
        <p:spPr bwMode="auto">
          <a:xfrm>
            <a:off x="150812" y="3200400"/>
            <a:ext cx="5486400" cy="1905000"/>
          </a:xfrm>
          <a:prstGeom prst="rect">
            <a:avLst/>
          </a:prstGeom>
          <a:noFill/>
          <a:ln w="9525">
            <a:noFill/>
            <a:miter lim="800000"/>
            <a:headEnd/>
            <a:tailEnd/>
          </a:ln>
        </p:spPr>
      </p:pic>
      <p:sp>
        <p:nvSpPr>
          <p:cNvPr id="19" name="Title 1"/>
          <p:cNvSpPr txBox="1">
            <a:spLocks/>
          </p:cNvSpPr>
          <p:nvPr/>
        </p:nvSpPr>
        <p:spPr>
          <a:xfrm>
            <a:off x="6323012" y="30480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i. 	Center-Start-Angle</a:t>
            </a:r>
            <a:endParaRPr lang="id-ID" sz="1800" dirty="0" smtClean="0">
              <a:solidFill>
                <a:srgbClr val="FF0000"/>
              </a:solidFill>
            </a:endParaRPr>
          </a:p>
        </p:txBody>
      </p:sp>
      <p:sp>
        <p:nvSpPr>
          <p:cNvPr id="20" name="TextBox 19"/>
          <p:cNvSpPr txBox="1"/>
          <p:nvPr/>
        </p:nvSpPr>
        <p:spPr>
          <a:xfrm>
            <a:off x="6399212" y="3810000"/>
            <a:ext cx="5638800" cy="2118529"/>
          </a:xfrm>
          <a:prstGeom prst="rect">
            <a:avLst/>
          </a:prstGeom>
          <a:noFill/>
        </p:spPr>
        <p:txBody>
          <a:bodyPr wrap="square" rtlCol="0">
            <a:spAutoFit/>
          </a:bodyPr>
          <a:lstStyle/>
          <a:p>
            <a:pPr algn="just" hangingPunct="0">
              <a:lnSpc>
                <a:spcPct val="150000"/>
              </a:lnSpc>
            </a:pPr>
            <a:r>
              <a:rPr lang="id-ID" sz="1800" dirty="0" smtClean="0"/>
              <a:t>Membuat busur dengan cara menentukan titik pusat, titik awal dan sudut total busur. Cara ini serupa dengan Start-Center-Angle yang telah Anda pelajari sebelumnya, kecuali bahwa pertanyaan awalnya di sini adalah titik pusat, bukan titik awal busur</a:t>
            </a:r>
            <a:endParaRPr lang="id-ID"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3.3.	 Membuat Lingkaran dengan Perintah CIRCLE</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312" y="1389792"/>
            <a:ext cx="5758900" cy="5145255"/>
          </a:xfrm>
          <a:prstGeom prst="rect">
            <a:avLst/>
          </a:prstGeom>
          <a:noFill/>
        </p:spPr>
        <p:txBody>
          <a:bodyPr wrap="square" rtlCol="0">
            <a:spAutoFit/>
          </a:bodyPr>
          <a:lstStyle/>
          <a:p>
            <a:pPr algn="just" hangingPunct="0">
              <a:lnSpc>
                <a:spcPct val="150000"/>
              </a:lnSpc>
            </a:pPr>
            <a:r>
              <a:rPr lang="id-ID" sz="1700" dirty="0" smtClean="0"/>
              <a:t>Untuk membuat lingkaran pada AutoCAD digunakan perintah CIRCLE. AutoCAD menye diakan beberapa metode untuk membuat lingkaran.</a:t>
            </a:r>
          </a:p>
          <a:p>
            <a:pPr algn="just" hangingPunct="0">
              <a:lnSpc>
                <a:spcPct val="150000"/>
              </a:lnSpc>
            </a:pPr>
            <a:r>
              <a:rPr lang="id-ID" sz="1700" dirty="0" smtClean="0"/>
              <a:t>command: </a:t>
            </a:r>
            <a:r>
              <a:rPr lang="id-ID" sz="1700" b="1" dirty="0" smtClean="0"/>
              <a:t>CIRCLE</a:t>
            </a:r>
            <a:r>
              <a:rPr lang="id-ID" sz="1700" dirty="0" smtClean="0"/>
              <a:t> 3P/2P/TTR/&lt;Center point&gt;:</a:t>
            </a:r>
          </a:p>
          <a:p>
            <a:pPr algn="just" hangingPunct="0">
              <a:lnSpc>
                <a:spcPct val="150000"/>
              </a:lnSpc>
            </a:pPr>
            <a:r>
              <a:rPr lang="id-ID" sz="1700" dirty="0" smtClean="0"/>
              <a:t>Untuk mengambil salah satu pilihan, Anda harms mengetik huruf kapital dari pilihan tersebut. Namun Anda tidak perlu melakukannya untuk pilihan default yang diapit oleh tanda kurung.</a:t>
            </a:r>
          </a:p>
          <a:p>
            <a:pPr algn="just">
              <a:lnSpc>
                <a:spcPct val="150000"/>
              </a:lnSpc>
            </a:pPr>
            <a:r>
              <a:rPr lang="id-ID" sz="1700" dirty="0" smtClean="0"/>
              <a:t>Pada pertanyaan di atas, pertanyaan default adalah Center point atau titik pusat. Jadi jawablah langsung bila Anda ingin menentukan titik pusatnya, janga ketik C terlebih dahulu. Atau ketik terlebih dahulu 3P atau 2P atau TTR mini mengambil pilihan lainnya.</a:t>
            </a:r>
            <a:endParaRPr lang="id-ID" sz="17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a.  	3P </a:t>
            </a:r>
            <a:r>
              <a:rPr lang="id-ID" sz="1800" dirty="0" smtClean="0">
                <a:solidFill>
                  <a:srgbClr val="FF0000"/>
                </a:solidFill>
              </a:rPr>
              <a:t>(3</a:t>
            </a:r>
            <a:r>
              <a:rPr lang="id-ID" sz="1800" b="1" dirty="0" smtClean="0">
                <a:solidFill>
                  <a:srgbClr val="FF0000"/>
                </a:solidFill>
              </a:rPr>
              <a:t> Point)</a:t>
            </a:r>
            <a:endParaRPr lang="id-ID" sz="1800" dirty="0" smtClean="0">
              <a:solidFill>
                <a:srgbClr val="FF0000"/>
              </a:solidFill>
            </a:endParaRPr>
          </a:p>
        </p:txBody>
      </p:sp>
      <p:sp>
        <p:nvSpPr>
          <p:cNvPr id="14" name="TextBox 13"/>
          <p:cNvSpPr txBox="1"/>
          <p:nvPr/>
        </p:nvSpPr>
        <p:spPr>
          <a:xfrm>
            <a:off x="6323012" y="845016"/>
            <a:ext cx="5638800" cy="1338828"/>
          </a:xfrm>
          <a:prstGeom prst="rect">
            <a:avLst/>
          </a:prstGeom>
          <a:noFill/>
        </p:spPr>
        <p:txBody>
          <a:bodyPr wrap="square" rtlCol="0">
            <a:spAutoFit/>
          </a:bodyPr>
          <a:lstStyle/>
          <a:p>
            <a:pPr algn="just" hangingPunct="0">
              <a:lnSpc>
                <a:spcPct val="150000"/>
              </a:lnSpc>
            </a:pPr>
            <a:r>
              <a:rPr lang="id-ID" sz="1800" dirty="0" smtClean="0"/>
              <a:t>Membuat lingkaran dengan cara menentukan tiga tiga titik sembarang yang akan dilalui oleh keliling lingkaran</a:t>
            </a:r>
            <a:endParaRPr lang="id-ID" sz="1800" dirty="0"/>
          </a:p>
        </p:txBody>
      </p:sp>
      <p:sp>
        <p:nvSpPr>
          <p:cNvPr id="19" name="Title 1"/>
          <p:cNvSpPr txBox="1">
            <a:spLocks/>
          </p:cNvSpPr>
          <p:nvPr/>
        </p:nvSpPr>
        <p:spPr>
          <a:xfrm>
            <a:off x="7389812" y="41910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latin typeface="Arial" pitchFamily="34" charset="0"/>
                <a:cs typeface="Arial" pitchFamily="34" charset="0"/>
              </a:rPr>
              <a:t>Gambar 3.11. Lingkaran 3 Point</a:t>
            </a:r>
            <a:endParaRPr lang="id-ID" sz="1600" dirty="0">
              <a:latin typeface="Arial" pitchFamily="34" charset="0"/>
              <a:cs typeface="Arial" pitchFamily="34" charset="0"/>
            </a:endParaRPr>
          </a:p>
        </p:txBody>
      </p:sp>
      <p:sp>
        <p:nvSpPr>
          <p:cNvPr id="20" name="TextBox 19"/>
          <p:cNvSpPr txBox="1"/>
          <p:nvPr/>
        </p:nvSpPr>
        <p:spPr>
          <a:xfrm>
            <a:off x="7008812" y="4876800"/>
            <a:ext cx="3276600" cy="1338828"/>
          </a:xfrm>
          <a:prstGeom prst="rect">
            <a:avLst/>
          </a:prstGeom>
          <a:noFill/>
        </p:spPr>
        <p:txBody>
          <a:bodyPr wrap="square" rtlCol="0">
            <a:spAutoFit/>
          </a:bodyPr>
          <a:lstStyle/>
          <a:p>
            <a:pPr>
              <a:lnSpc>
                <a:spcPct val="150000"/>
              </a:lnSpc>
            </a:pPr>
            <a:r>
              <a:rPr lang="id-ID" sz="1800" i="1" dirty="0" smtClean="0"/>
              <a:t>First point: &lt;klik titik 1&gt;</a:t>
            </a:r>
            <a:endParaRPr lang="id-ID" sz="1800" dirty="0" smtClean="0"/>
          </a:p>
          <a:p>
            <a:pPr>
              <a:lnSpc>
                <a:spcPct val="150000"/>
              </a:lnSpc>
            </a:pPr>
            <a:r>
              <a:rPr lang="id-ID" sz="1800" i="1" dirty="0" smtClean="0"/>
              <a:t>Second point: &lt;klik titik 2&gt;</a:t>
            </a:r>
            <a:endParaRPr lang="id-ID" sz="1800" dirty="0" smtClean="0"/>
          </a:p>
          <a:p>
            <a:pPr>
              <a:lnSpc>
                <a:spcPct val="150000"/>
              </a:lnSpc>
            </a:pPr>
            <a:r>
              <a:rPr lang="id-ID" sz="1800" i="1" dirty="0" smtClean="0"/>
              <a:t>Third point: &lt;klik titik 3&gt;</a:t>
            </a:r>
            <a:endParaRPr lang="id-ID" sz="1800" dirty="0"/>
          </a:p>
        </p:txBody>
      </p:sp>
      <p:sp>
        <p:nvSpPr>
          <p:cNvPr id="15" name="Title 1"/>
          <p:cNvSpPr txBox="1">
            <a:spLocks/>
          </p:cNvSpPr>
          <p:nvPr/>
        </p:nvSpPr>
        <p:spPr>
          <a:xfrm>
            <a:off x="283876" y="813176"/>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 pos="627063" algn="l"/>
                <a:tab pos="723900" algn="l"/>
              </a:tabLst>
            </a:pPr>
            <a:r>
              <a:rPr lang="id-ID" sz="1800" b="1" dirty="0" smtClean="0">
                <a:solidFill>
                  <a:srgbClr val="FF0000"/>
                </a:solidFill>
              </a:rPr>
              <a:t>3.1. 	Membuat Lingkaran</a:t>
            </a:r>
            <a:endParaRPr lang="id-ID" sz="1800" dirty="0">
              <a:solidFill>
                <a:srgbClr val="FF0000"/>
              </a:solidFill>
            </a:endParaRPr>
          </a:p>
        </p:txBody>
      </p:sp>
      <p:pic>
        <p:nvPicPr>
          <p:cNvPr id="16" name="Picture 15"/>
          <p:cNvPicPr/>
          <p:nvPr/>
        </p:nvPicPr>
        <p:blipFill>
          <a:blip r:embed="rId3" cstate="print"/>
          <a:srcRect l="13122" t="19444" r="9955" b="5000"/>
          <a:stretch>
            <a:fillRect/>
          </a:stretch>
        </p:blipFill>
        <p:spPr bwMode="auto">
          <a:xfrm>
            <a:off x="7694612" y="2286000"/>
            <a:ext cx="2286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27012" y="466304"/>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b.  	2P (2 Point)</a:t>
            </a:r>
            <a:endParaRPr lang="id-ID" sz="1800" dirty="0" smtClean="0">
              <a:solidFill>
                <a:srgbClr val="FF0000"/>
              </a:solidFill>
            </a:endParaRPr>
          </a:p>
        </p:txBody>
      </p:sp>
      <p:sp>
        <p:nvSpPr>
          <p:cNvPr id="14" name="TextBox 13"/>
          <p:cNvSpPr txBox="1"/>
          <p:nvPr/>
        </p:nvSpPr>
        <p:spPr>
          <a:xfrm>
            <a:off x="227012" y="914400"/>
            <a:ext cx="5638800" cy="1287532"/>
          </a:xfrm>
          <a:prstGeom prst="rect">
            <a:avLst/>
          </a:prstGeom>
          <a:noFill/>
        </p:spPr>
        <p:txBody>
          <a:bodyPr wrap="square" rtlCol="0">
            <a:spAutoFit/>
          </a:bodyPr>
          <a:lstStyle/>
          <a:p>
            <a:pPr algn="just" hangingPunct="0">
              <a:lnSpc>
                <a:spcPct val="150000"/>
              </a:lnSpc>
            </a:pPr>
            <a:r>
              <a:rPr lang="id-ID" sz="1800" dirty="0" smtClean="0"/>
              <a:t>Membuat lingkaran dengan cara menentukan dua titik. Kedua titik ini merupakan diameter dari lingkaran tersebut</a:t>
            </a:r>
            <a:endParaRPr lang="id-ID" sz="1800" dirty="0"/>
          </a:p>
        </p:txBody>
      </p:sp>
      <p:sp>
        <p:nvSpPr>
          <p:cNvPr id="19" name="Title 1"/>
          <p:cNvSpPr txBox="1">
            <a:spLocks/>
          </p:cNvSpPr>
          <p:nvPr/>
        </p:nvSpPr>
        <p:spPr>
          <a:xfrm>
            <a:off x="1522412" y="41148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t>Gambar 3.12. Lingkaran 2 Point</a:t>
            </a:r>
            <a:endParaRPr lang="id-ID" sz="1600" dirty="0"/>
          </a:p>
        </p:txBody>
      </p:sp>
      <p:sp>
        <p:nvSpPr>
          <p:cNvPr id="20" name="TextBox 19"/>
          <p:cNvSpPr txBox="1"/>
          <p:nvPr/>
        </p:nvSpPr>
        <p:spPr>
          <a:xfrm>
            <a:off x="455612" y="5029200"/>
            <a:ext cx="5029200" cy="923330"/>
          </a:xfrm>
          <a:prstGeom prst="rect">
            <a:avLst/>
          </a:prstGeom>
          <a:noFill/>
        </p:spPr>
        <p:txBody>
          <a:bodyPr wrap="square" rtlCol="0">
            <a:spAutoFit/>
          </a:bodyPr>
          <a:lstStyle/>
          <a:p>
            <a:pPr algn="just">
              <a:lnSpc>
                <a:spcPct val="150000"/>
              </a:lnSpc>
            </a:pPr>
            <a:r>
              <a:rPr lang="id-ID" sz="1800" i="1" dirty="0" smtClean="0"/>
              <a:t>First point on diameter: &lt;masukan titik 1&gt;</a:t>
            </a:r>
            <a:endParaRPr lang="id-ID" sz="1800" dirty="0" smtClean="0"/>
          </a:p>
          <a:p>
            <a:pPr algn="just">
              <a:lnSpc>
                <a:spcPct val="150000"/>
              </a:lnSpc>
            </a:pPr>
            <a:r>
              <a:rPr lang="id-ID" sz="1800" i="1" dirty="0" smtClean="0"/>
              <a:t>Second point on diameter: &lt;masukan titik 2&gt;</a:t>
            </a:r>
            <a:endParaRPr lang="id-ID" sz="1800" dirty="0"/>
          </a:p>
        </p:txBody>
      </p:sp>
      <p:pic>
        <p:nvPicPr>
          <p:cNvPr id="12" name="Picture 11"/>
          <p:cNvPicPr/>
          <p:nvPr/>
        </p:nvPicPr>
        <p:blipFill>
          <a:blip r:embed="rId3" cstate="print"/>
          <a:srcRect/>
          <a:stretch>
            <a:fillRect/>
          </a:stretch>
        </p:blipFill>
        <p:spPr bwMode="auto">
          <a:xfrm>
            <a:off x="1370012" y="2057400"/>
            <a:ext cx="3581400" cy="1981200"/>
          </a:xfrm>
          <a:prstGeom prst="rect">
            <a:avLst/>
          </a:prstGeom>
          <a:noFill/>
          <a:ln w="9525">
            <a:noFill/>
            <a:miter lim="800000"/>
            <a:headEnd/>
            <a:tailEnd/>
          </a:ln>
        </p:spPr>
      </p:pic>
      <p:sp>
        <p:nvSpPr>
          <p:cNvPr id="17" name="Title 1"/>
          <p:cNvSpPr txBox="1">
            <a:spLocks/>
          </p:cNvSpPr>
          <p:nvPr/>
        </p:nvSpPr>
        <p:spPr>
          <a:xfrm>
            <a:off x="6323012" y="542504"/>
            <a:ext cx="42672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355600" algn="l"/>
              </a:tabLst>
            </a:pPr>
            <a:r>
              <a:rPr lang="id-ID" sz="1800" b="1" dirty="0" smtClean="0">
                <a:solidFill>
                  <a:srgbClr val="FF0000"/>
                </a:solidFill>
                <a:latin typeface="Arial" pitchFamily="34" charset="0"/>
                <a:cs typeface="Arial" pitchFamily="34" charset="0"/>
              </a:rPr>
              <a:t>c.  	TTR(Tangent-Tangent-Radius)</a:t>
            </a:r>
            <a:endParaRPr lang="id-ID" sz="1800" dirty="0">
              <a:solidFill>
                <a:srgbClr val="FF0000"/>
              </a:solidFill>
              <a:latin typeface="Arial" pitchFamily="34" charset="0"/>
              <a:cs typeface="Arial" pitchFamily="34" charset="0"/>
            </a:endParaRPr>
          </a:p>
        </p:txBody>
      </p:sp>
      <p:sp>
        <p:nvSpPr>
          <p:cNvPr id="18" name="TextBox 17"/>
          <p:cNvSpPr txBox="1"/>
          <p:nvPr/>
        </p:nvSpPr>
        <p:spPr>
          <a:xfrm>
            <a:off x="6323012" y="990600"/>
            <a:ext cx="5638800" cy="2118529"/>
          </a:xfrm>
          <a:prstGeom prst="rect">
            <a:avLst/>
          </a:prstGeom>
          <a:noFill/>
        </p:spPr>
        <p:txBody>
          <a:bodyPr wrap="square" rtlCol="0">
            <a:spAutoFit/>
          </a:bodyPr>
          <a:lstStyle/>
          <a:p>
            <a:pPr algn="just" hangingPunct="0">
              <a:lnSpc>
                <a:spcPct val="150000"/>
              </a:lnSpc>
            </a:pPr>
            <a:r>
              <a:rPr lang="id-ID" sz="1800" dirty="0" smtClean="0"/>
              <a:t>Membuat lingkaran yang menyinggung obyek dengan jari-jari tertentu. Anda diminta untuk menunjuk dua obyaek yang akan disinggung oleh lingkaran. AutoCAD akan menghitung secara otomatis titik-titik singgung untuk lingkaran ini</a:t>
            </a:r>
            <a:endParaRPr lang="id-ID" sz="1800" dirty="0"/>
          </a:p>
        </p:txBody>
      </p:sp>
      <p:sp>
        <p:nvSpPr>
          <p:cNvPr id="21" name="Title 1"/>
          <p:cNvSpPr txBox="1">
            <a:spLocks/>
          </p:cNvSpPr>
          <p:nvPr/>
        </p:nvSpPr>
        <p:spPr>
          <a:xfrm>
            <a:off x="6932612" y="4572000"/>
            <a:ext cx="47244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t>Gambar 3.13. TTR(Tangent-Tangent-Radius)</a:t>
            </a:r>
            <a:endParaRPr lang="id-ID" sz="1600" dirty="0"/>
          </a:p>
        </p:txBody>
      </p:sp>
      <p:sp>
        <p:nvSpPr>
          <p:cNvPr id="22" name="TextBox 21"/>
          <p:cNvSpPr txBox="1"/>
          <p:nvPr/>
        </p:nvSpPr>
        <p:spPr>
          <a:xfrm>
            <a:off x="6704012" y="5181600"/>
            <a:ext cx="5484813" cy="1287532"/>
          </a:xfrm>
          <a:prstGeom prst="rect">
            <a:avLst/>
          </a:prstGeom>
          <a:noFill/>
        </p:spPr>
        <p:txBody>
          <a:bodyPr wrap="square" rtlCol="0">
            <a:spAutoFit/>
          </a:bodyPr>
          <a:lstStyle/>
          <a:p>
            <a:pPr>
              <a:lnSpc>
                <a:spcPct val="150000"/>
              </a:lnSpc>
            </a:pPr>
            <a:r>
              <a:rPr lang="id-ID" sz="1800" dirty="0" smtClean="0"/>
              <a:t>Enter tangent spec: </a:t>
            </a:r>
            <a:r>
              <a:rPr lang="id-ID" sz="1800" i="1" dirty="0" smtClean="0"/>
              <a:t>&lt;klik obyek I&gt;</a:t>
            </a:r>
            <a:endParaRPr lang="id-ID" sz="1800" dirty="0" smtClean="0"/>
          </a:p>
          <a:p>
            <a:pPr>
              <a:lnSpc>
                <a:spcPct val="150000"/>
              </a:lnSpc>
            </a:pPr>
            <a:r>
              <a:rPr lang="id-ID" sz="1800" dirty="0" smtClean="0"/>
              <a:t>Enter second Tangent Spec: </a:t>
            </a:r>
            <a:r>
              <a:rPr lang="id-ID" sz="1800" i="1" dirty="0" smtClean="0"/>
              <a:t>&lt;klik obyek 2&gt;</a:t>
            </a:r>
            <a:endParaRPr lang="id-ID" sz="1800" dirty="0" smtClean="0"/>
          </a:p>
          <a:p>
            <a:pPr>
              <a:lnSpc>
                <a:spcPct val="150000"/>
              </a:lnSpc>
            </a:pPr>
            <a:r>
              <a:rPr lang="id-ID" sz="1800" i="1" dirty="0" smtClean="0"/>
              <a:t>Radius: &lt;masukkan jari-jafi&gt;</a:t>
            </a:r>
            <a:endParaRPr lang="id-ID" sz="1800" dirty="0"/>
          </a:p>
        </p:txBody>
      </p:sp>
      <p:pic>
        <p:nvPicPr>
          <p:cNvPr id="24" name="Picture 23"/>
          <p:cNvPicPr/>
          <p:nvPr/>
        </p:nvPicPr>
        <p:blipFill>
          <a:blip r:embed="rId4" cstate="print"/>
          <a:srcRect l="1493" t="16000"/>
          <a:stretch>
            <a:fillRect/>
          </a:stretch>
        </p:blipFill>
        <p:spPr bwMode="auto">
          <a:xfrm>
            <a:off x="6780212" y="3124200"/>
            <a:ext cx="5029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7849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27012" y="343472"/>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d. 	&lt;Center point&gt;</a:t>
            </a:r>
            <a:endParaRPr lang="id-ID" sz="1800" dirty="0" smtClean="0">
              <a:solidFill>
                <a:srgbClr val="FF0000"/>
              </a:solidFill>
            </a:endParaRPr>
          </a:p>
        </p:txBody>
      </p:sp>
      <p:sp>
        <p:nvSpPr>
          <p:cNvPr id="14" name="TextBox 13"/>
          <p:cNvSpPr txBox="1"/>
          <p:nvPr/>
        </p:nvSpPr>
        <p:spPr>
          <a:xfrm>
            <a:off x="221324" y="873456"/>
            <a:ext cx="5638800" cy="2800767"/>
          </a:xfrm>
          <a:prstGeom prst="rect">
            <a:avLst/>
          </a:prstGeom>
          <a:noFill/>
        </p:spPr>
        <p:txBody>
          <a:bodyPr wrap="square" rtlCol="0">
            <a:spAutoFit/>
          </a:bodyPr>
          <a:lstStyle/>
          <a:p>
            <a:pPr algn="just" hangingPunct="0"/>
            <a:r>
              <a:rPr lang="id-ID" sz="1600" dirty="0" smtClean="0"/>
              <a:t>Membuat lingkaran dengan menentukan titik pusat dan jari-jari Diameter. Ini merupakan pertanyaan default yang dapat langsung di jawab tanpa harus mengetik pilihannya. AutoCAD akan menanyakan prompt berikutnya:</a:t>
            </a:r>
          </a:p>
          <a:p>
            <a:pPr algn="just"/>
            <a:r>
              <a:rPr lang="id-ID" sz="1600" dirty="0" smtClean="0"/>
              <a:t>Diameter/&lt;Radius&gt;: &lt;masukan jari-jari atau ketik D untuk menentukan Diameter&gt;</a:t>
            </a:r>
          </a:p>
          <a:p>
            <a:pPr algn="just"/>
            <a:r>
              <a:rPr lang="id-ID" sz="1600" b="1" dirty="0" smtClean="0"/>
              <a:t>Contoh 1.</a:t>
            </a:r>
            <a:endParaRPr lang="id-ID" sz="1600" dirty="0" smtClean="0"/>
          </a:p>
          <a:p>
            <a:pPr lvl="1" algn="just"/>
            <a:r>
              <a:rPr lang="id-ID" sz="1600" dirty="0" smtClean="0"/>
              <a:t>command: CIRCLE </a:t>
            </a:r>
            <a:r>
              <a:rPr lang="id-ID" sz="1600" i="1" dirty="0" smtClean="0"/>
              <a:t>&lt;ENTER&gt;</a:t>
            </a:r>
            <a:endParaRPr lang="id-ID" sz="1600" dirty="0" smtClean="0"/>
          </a:p>
          <a:p>
            <a:pPr lvl="1" algn="just"/>
            <a:r>
              <a:rPr lang="id-ID" sz="1600" dirty="0" smtClean="0"/>
              <a:t>3P/2P/TTR/&lt;Center point&gt;: </a:t>
            </a:r>
            <a:r>
              <a:rPr lang="id-ID" sz="1600" b="1" dirty="0" smtClean="0"/>
              <a:t>2P</a:t>
            </a:r>
            <a:r>
              <a:rPr lang="id-ID" sz="1600" dirty="0" smtClean="0"/>
              <a:t> </a:t>
            </a:r>
            <a:r>
              <a:rPr lang="id-ID" sz="1600" i="1" dirty="0" smtClean="0"/>
              <a:t>&lt;EATER&gt;</a:t>
            </a:r>
            <a:r>
              <a:rPr lang="id-ID" sz="1600" dirty="0" smtClean="0"/>
              <a:t> First point on diameter: 3,5 </a:t>
            </a:r>
            <a:r>
              <a:rPr lang="id-ID" sz="1600" i="1" dirty="0" smtClean="0"/>
              <a:t>&lt;ENTER&gt;</a:t>
            </a:r>
            <a:r>
              <a:rPr lang="id-ID" sz="1600" dirty="0" smtClean="0"/>
              <a:t> Second point on diameter: @2&lt;0 </a:t>
            </a:r>
            <a:r>
              <a:rPr lang="id-ID" sz="1600" i="1" dirty="0" smtClean="0"/>
              <a:t>&lt;ENTER&gt;</a:t>
            </a:r>
            <a:endParaRPr lang="id-ID" sz="1600" dirty="0"/>
          </a:p>
        </p:txBody>
      </p:sp>
      <p:pic>
        <p:nvPicPr>
          <p:cNvPr id="15" name="Picture 14"/>
          <p:cNvPicPr/>
          <p:nvPr/>
        </p:nvPicPr>
        <p:blipFill>
          <a:blip r:embed="rId3" cstate="print"/>
          <a:srcRect/>
          <a:stretch>
            <a:fillRect/>
          </a:stretch>
        </p:blipFill>
        <p:spPr bwMode="auto">
          <a:xfrm>
            <a:off x="1332484" y="3630304"/>
            <a:ext cx="3657600" cy="2278040"/>
          </a:xfrm>
          <a:prstGeom prst="rect">
            <a:avLst/>
          </a:prstGeom>
          <a:noFill/>
          <a:ln w="9525">
            <a:noFill/>
            <a:miter lim="800000"/>
            <a:headEnd/>
            <a:tailEnd/>
          </a:ln>
        </p:spPr>
      </p:pic>
      <p:sp>
        <p:nvSpPr>
          <p:cNvPr id="16" name="TextBox 15"/>
          <p:cNvSpPr txBox="1"/>
          <p:nvPr/>
        </p:nvSpPr>
        <p:spPr>
          <a:xfrm>
            <a:off x="303212" y="5943600"/>
            <a:ext cx="5486400" cy="584775"/>
          </a:xfrm>
          <a:prstGeom prst="rect">
            <a:avLst/>
          </a:prstGeom>
          <a:noFill/>
        </p:spPr>
        <p:txBody>
          <a:bodyPr wrap="square" rtlCol="0">
            <a:spAutoFit/>
          </a:bodyPr>
          <a:lstStyle/>
          <a:p>
            <a:pPr algn="ctr"/>
            <a:r>
              <a:rPr lang="id-ID" sz="1600" b="1" dirty="0" smtClean="0"/>
              <a:t>Gambar 3.12. Membuat lingkaran Diameter 2 mm  dengan koordinat (3,5)</a:t>
            </a:r>
            <a:endParaRPr lang="id-ID" sz="1600" dirty="0"/>
          </a:p>
        </p:txBody>
      </p:sp>
      <p:sp>
        <p:nvSpPr>
          <p:cNvPr id="23" name="TextBox 22"/>
          <p:cNvSpPr txBox="1"/>
          <p:nvPr/>
        </p:nvSpPr>
        <p:spPr>
          <a:xfrm>
            <a:off x="6170612" y="961032"/>
            <a:ext cx="5867400" cy="1077218"/>
          </a:xfrm>
          <a:prstGeom prst="rect">
            <a:avLst/>
          </a:prstGeom>
          <a:noFill/>
        </p:spPr>
        <p:txBody>
          <a:bodyPr wrap="square" rtlCol="0">
            <a:spAutoFit/>
          </a:bodyPr>
          <a:lstStyle/>
          <a:p>
            <a:r>
              <a:rPr lang="id-ID" sz="1600" b="1" dirty="0" smtClean="0"/>
              <a:t>Contoh 2.</a:t>
            </a:r>
            <a:endParaRPr lang="id-ID" sz="1600" dirty="0" smtClean="0"/>
          </a:p>
          <a:p>
            <a:r>
              <a:rPr lang="id-ID" sz="1600" dirty="0" smtClean="0"/>
              <a:t>command: CIRCLE </a:t>
            </a:r>
            <a:r>
              <a:rPr lang="id-ID" sz="1600" i="1" dirty="0" smtClean="0"/>
              <a:t>&lt;ENTER&gt;</a:t>
            </a:r>
            <a:r>
              <a:rPr lang="id-ID" sz="1600" dirty="0" smtClean="0"/>
              <a:t> 3P/2P/TTR/&lt;Center point&gt;: 7,5 </a:t>
            </a:r>
            <a:r>
              <a:rPr lang="id-ID" sz="1600" i="1" dirty="0" smtClean="0"/>
              <a:t>&lt;ENTER&gt;</a:t>
            </a:r>
            <a:r>
              <a:rPr lang="id-ID" sz="1600" dirty="0" smtClean="0"/>
              <a:t> Diameter/&lt;Radius&gt;: D </a:t>
            </a:r>
            <a:r>
              <a:rPr lang="id-ID" sz="1600" i="1" dirty="0" smtClean="0"/>
              <a:t>&lt;ENTER&gt;</a:t>
            </a:r>
            <a:r>
              <a:rPr lang="id-ID" sz="1600" dirty="0" smtClean="0"/>
              <a:t> Diameter: 2 </a:t>
            </a:r>
            <a:r>
              <a:rPr lang="id-ID" sz="1600" i="1" dirty="0" smtClean="0"/>
              <a:t>&lt;ENTER&gt;</a:t>
            </a:r>
            <a:endParaRPr lang="id-ID" sz="1600" dirty="0"/>
          </a:p>
        </p:txBody>
      </p:sp>
      <p:pic>
        <p:nvPicPr>
          <p:cNvPr id="25" name="Picture 24"/>
          <p:cNvPicPr/>
          <p:nvPr/>
        </p:nvPicPr>
        <p:blipFill>
          <a:blip r:embed="rId4" cstate="print"/>
          <a:srcRect/>
          <a:stretch>
            <a:fillRect/>
          </a:stretch>
        </p:blipFill>
        <p:spPr bwMode="auto">
          <a:xfrm>
            <a:off x="6856412" y="2438400"/>
            <a:ext cx="4174858" cy="2619375"/>
          </a:xfrm>
          <a:prstGeom prst="rect">
            <a:avLst/>
          </a:prstGeom>
          <a:noFill/>
          <a:ln w="9525">
            <a:noFill/>
            <a:miter lim="800000"/>
            <a:headEnd/>
            <a:tailEnd/>
          </a:ln>
        </p:spPr>
      </p:pic>
      <p:sp>
        <p:nvSpPr>
          <p:cNvPr id="26" name="TextBox 25"/>
          <p:cNvSpPr txBox="1"/>
          <p:nvPr/>
        </p:nvSpPr>
        <p:spPr>
          <a:xfrm>
            <a:off x="6246812" y="5257800"/>
            <a:ext cx="5486400" cy="584775"/>
          </a:xfrm>
          <a:prstGeom prst="rect">
            <a:avLst/>
          </a:prstGeom>
          <a:noFill/>
        </p:spPr>
        <p:txBody>
          <a:bodyPr wrap="square" rtlCol="0">
            <a:spAutoFit/>
          </a:bodyPr>
          <a:lstStyle/>
          <a:p>
            <a:pPr algn="ctr"/>
            <a:r>
              <a:rPr lang="id-ID" sz="1600" b="1" dirty="0" smtClean="0"/>
              <a:t>Gambar 3.13. Membuat lingkaran Diameter 2 mm  dengan koordinat (7,5)</a:t>
            </a:r>
            <a:endParaRPr lang="id-ID"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789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227012" y="343472"/>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 pos="804863" algn="l"/>
              </a:tabLst>
            </a:pPr>
            <a:r>
              <a:rPr lang="id-ID" sz="1800" b="1" dirty="0" smtClean="0">
                <a:solidFill>
                  <a:srgbClr val="FF0000"/>
                </a:solidFill>
              </a:rPr>
              <a:t>3.3.2.	 Membuat Ellipse</a:t>
            </a:r>
            <a:endParaRPr lang="id-ID" sz="1800" dirty="0" smtClean="0">
              <a:solidFill>
                <a:srgbClr val="FF0000"/>
              </a:solidFill>
            </a:endParaRPr>
          </a:p>
        </p:txBody>
      </p:sp>
      <p:sp>
        <p:nvSpPr>
          <p:cNvPr id="14" name="TextBox 13"/>
          <p:cNvSpPr txBox="1"/>
          <p:nvPr/>
        </p:nvSpPr>
        <p:spPr>
          <a:xfrm>
            <a:off x="221324" y="873456"/>
            <a:ext cx="5638800" cy="2308324"/>
          </a:xfrm>
          <a:prstGeom prst="rect">
            <a:avLst/>
          </a:prstGeom>
          <a:noFill/>
        </p:spPr>
        <p:txBody>
          <a:bodyPr wrap="square" rtlCol="0">
            <a:spAutoFit/>
          </a:bodyPr>
          <a:lstStyle/>
          <a:p>
            <a:pPr>
              <a:lnSpc>
                <a:spcPct val="150000"/>
              </a:lnSpc>
            </a:pPr>
            <a:r>
              <a:rPr lang="id-ID" sz="1600" dirty="0" smtClean="0"/>
              <a:t>Pada Auto-CAD, gambar ellipse dapat dibentuk dengan beberapa pilihan yaitu berdasarkan:</a:t>
            </a:r>
          </a:p>
          <a:p>
            <a:pPr marL="531813" lvl="0" indent="-354013" hangingPunct="0">
              <a:lnSpc>
                <a:spcPct val="150000"/>
              </a:lnSpc>
              <a:buFont typeface="Arial" pitchFamily="34" charset="0"/>
              <a:buChar char="•"/>
            </a:pPr>
            <a:r>
              <a:rPr lang="id-ID" sz="1600" dirty="0" smtClean="0"/>
              <a:t>Panjang sumbu mayor dan sumbu minor; </a:t>
            </a:r>
          </a:p>
          <a:p>
            <a:pPr marL="531813" lvl="0" indent="-354013" hangingPunct="0">
              <a:lnSpc>
                <a:spcPct val="150000"/>
              </a:lnSpc>
              <a:buFont typeface="Arial" pitchFamily="34" charset="0"/>
              <a:buChar char="•"/>
            </a:pPr>
            <a:r>
              <a:rPr lang="id-ID" sz="1600" dirty="0" smtClean="0"/>
              <a:t>Sumbu mayor dan putaran; </a:t>
            </a:r>
          </a:p>
          <a:p>
            <a:pPr marL="531813" lvl="0" indent="-354013" hangingPunct="0">
              <a:lnSpc>
                <a:spcPct val="150000"/>
              </a:lnSpc>
              <a:buFont typeface="Arial" pitchFamily="34" charset="0"/>
              <a:buChar char="•"/>
            </a:pPr>
            <a:r>
              <a:rPr lang="id-ID" sz="1600" dirty="0" smtClean="0"/>
              <a:t>Jarak center pada sumbu mayor dan minor; </a:t>
            </a:r>
          </a:p>
          <a:p>
            <a:pPr marL="531813" indent="-354013">
              <a:lnSpc>
                <a:spcPct val="150000"/>
              </a:lnSpc>
              <a:buFont typeface="Arial" pitchFamily="34" charset="0"/>
              <a:buChar char="•"/>
            </a:pPr>
            <a:r>
              <a:rPr lang="id-ID" sz="1600" dirty="0" smtClean="0"/>
              <a:t>Jarak center pada sumbu mayor dan putaran.</a:t>
            </a:r>
            <a:endParaRPr lang="id-ID" sz="1600" dirty="0"/>
          </a:p>
        </p:txBody>
      </p:sp>
      <p:sp>
        <p:nvSpPr>
          <p:cNvPr id="10" name="TextBox 9"/>
          <p:cNvSpPr txBox="1"/>
          <p:nvPr/>
        </p:nvSpPr>
        <p:spPr>
          <a:xfrm>
            <a:off x="303212" y="3429000"/>
            <a:ext cx="5486400" cy="584775"/>
          </a:xfrm>
          <a:prstGeom prst="rect">
            <a:avLst/>
          </a:prstGeom>
          <a:noFill/>
        </p:spPr>
        <p:txBody>
          <a:bodyPr wrap="square" rtlCol="0">
            <a:spAutoFit/>
          </a:bodyPr>
          <a:lstStyle/>
          <a:p>
            <a:pPr marL="355600" indent="-355600">
              <a:tabLst>
                <a:tab pos="355600" algn="l"/>
              </a:tabLst>
            </a:pPr>
            <a:r>
              <a:rPr lang="id-ID" sz="1600" b="1" dirty="0" smtClean="0">
                <a:solidFill>
                  <a:srgbClr val="FF0000"/>
                </a:solidFill>
              </a:rPr>
              <a:t>a. 	Membuat ellips berdasarkan panjang simbol mayor dan minor</a:t>
            </a:r>
            <a:endParaRPr lang="id-ID" sz="1600" dirty="0">
              <a:solidFill>
                <a:srgbClr val="FF0000"/>
              </a:solidFill>
            </a:endParaRPr>
          </a:p>
        </p:txBody>
      </p:sp>
      <p:sp>
        <p:nvSpPr>
          <p:cNvPr id="11" name="TextBox 10"/>
          <p:cNvSpPr txBox="1"/>
          <p:nvPr/>
        </p:nvSpPr>
        <p:spPr>
          <a:xfrm>
            <a:off x="379412" y="4114800"/>
            <a:ext cx="5257800" cy="2062103"/>
          </a:xfrm>
          <a:prstGeom prst="rect">
            <a:avLst/>
          </a:prstGeom>
          <a:noFill/>
        </p:spPr>
        <p:txBody>
          <a:bodyPr wrap="square" rtlCol="0">
            <a:spAutoFit/>
          </a:bodyPr>
          <a:lstStyle/>
          <a:p>
            <a:pPr algn="just" hangingPunct="0"/>
            <a:r>
              <a:rPr lang="id-ID" sz="1600" dirty="0" smtClean="0"/>
              <a:t>Membuat ellipse berdasarkan: panjang sumbu mayor dan minor dapat ditempuh dengan cara sebagai berikut.</a:t>
            </a:r>
          </a:p>
          <a:p>
            <a:pPr algn="just"/>
            <a:r>
              <a:rPr lang="id-ID" sz="1600" b="1" dirty="0" smtClean="0"/>
              <a:t>Command : Ellipse </a:t>
            </a:r>
            <a:r>
              <a:rPr lang="id-ID" sz="1600" dirty="0" smtClean="0"/>
              <a:t>(enter)</a:t>
            </a:r>
          </a:p>
          <a:p>
            <a:pPr algn="just" hangingPunct="0"/>
            <a:r>
              <a:rPr lang="id-ID" sz="1600" dirty="0" smtClean="0"/>
              <a:t>(Axis and point 1)/center : klik di titik A, atau masukkan. koordinatnya (Enter)</a:t>
            </a:r>
          </a:p>
          <a:p>
            <a:pPr algn="just"/>
            <a:r>
              <a:rPr lang="id-ID" sz="1600" dirty="0" smtClean="0"/>
              <a:t>Axis end point 2: klik di titik B</a:t>
            </a:r>
          </a:p>
          <a:p>
            <a:pPr algn="just"/>
            <a:r>
              <a:rPr lang="id-ID" sz="1600" dirty="0" smtClean="0"/>
              <a:t>(Order axis distance)/Rotation : klik titik di titik C atau masukkan jarak O-D (Enter)</a:t>
            </a:r>
            <a:endParaRPr lang="id-ID" sz="1600" dirty="0"/>
          </a:p>
        </p:txBody>
      </p:sp>
      <p:sp>
        <p:nvSpPr>
          <p:cNvPr id="12" name="TextBox 11"/>
          <p:cNvSpPr txBox="1"/>
          <p:nvPr/>
        </p:nvSpPr>
        <p:spPr>
          <a:xfrm>
            <a:off x="5789612" y="914400"/>
            <a:ext cx="5715000" cy="584775"/>
          </a:xfrm>
          <a:prstGeom prst="rect">
            <a:avLst/>
          </a:prstGeom>
          <a:noFill/>
        </p:spPr>
        <p:txBody>
          <a:bodyPr wrap="square" rtlCol="0">
            <a:spAutoFit/>
          </a:bodyPr>
          <a:lstStyle/>
          <a:p>
            <a:pPr marL="355600" indent="-355600">
              <a:tabLst>
                <a:tab pos="355600" algn="l"/>
              </a:tabLst>
            </a:pPr>
            <a:r>
              <a:rPr lang="id-ID" sz="1600" b="1" dirty="0" smtClean="0">
                <a:solidFill>
                  <a:srgbClr val="FF0000"/>
                </a:solidFill>
              </a:rPr>
              <a:t>b. 	Membuat ellipse berdasarkan sumbu mayor dan putaran</a:t>
            </a:r>
            <a:endParaRPr lang="id-ID" sz="1600" dirty="0">
              <a:solidFill>
                <a:srgbClr val="FF0000"/>
              </a:solidFill>
            </a:endParaRPr>
          </a:p>
        </p:txBody>
      </p:sp>
      <p:sp>
        <p:nvSpPr>
          <p:cNvPr id="17" name="TextBox 16"/>
          <p:cNvSpPr txBox="1"/>
          <p:nvPr/>
        </p:nvSpPr>
        <p:spPr>
          <a:xfrm>
            <a:off x="6170612" y="2057400"/>
            <a:ext cx="5562600" cy="2308324"/>
          </a:xfrm>
          <a:prstGeom prst="rect">
            <a:avLst/>
          </a:prstGeom>
          <a:noFill/>
        </p:spPr>
        <p:txBody>
          <a:bodyPr wrap="square" rtlCol="0">
            <a:spAutoFit/>
          </a:bodyPr>
          <a:lstStyle/>
          <a:p>
            <a:pPr algn="just" hangingPunct="0"/>
            <a:r>
              <a:rPr lang="id-ID" sz="1600" dirty="0" smtClean="0"/>
              <a:t>Membuat ellipse berdasarkan sumbu mayor dan putaran dapat dilakukan dengan cara sebagai berikut:</a:t>
            </a:r>
          </a:p>
          <a:p>
            <a:pPr algn="just"/>
            <a:r>
              <a:rPr lang="id-ID" sz="1600" b="1" dirty="0" smtClean="0"/>
              <a:t>Command : Ellipse </a:t>
            </a:r>
            <a:r>
              <a:rPr lang="id-ID" sz="1600" dirty="0" smtClean="0"/>
              <a:t>(enter)</a:t>
            </a:r>
          </a:p>
          <a:p>
            <a:pPr algn="just" hangingPunct="0"/>
            <a:r>
              <a:rPr lang="id-ID" sz="1600" dirty="0" smtClean="0"/>
              <a:t>(Axis end point 1)/center : Tentukan titik 1 (klik), atau tentukan koordinatnya (enter)</a:t>
            </a:r>
          </a:p>
          <a:p>
            <a:pPr algn="just" hangingPunct="0"/>
            <a:r>
              <a:rPr lang="id-ID" sz="1600" dirty="0" smtClean="0"/>
              <a:t>Axis end point 2: tentukan letak titik 2 (klik) (Order axis distance)/Rotation : R (enter)</a:t>
            </a:r>
          </a:p>
          <a:p>
            <a:pPr algn="just"/>
            <a:r>
              <a:rPr lang="id-ID" sz="1600" dirty="0" smtClean="0"/>
              <a:t>Rotation around mayor axis : masukkan sudut putarnya (enter)</a:t>
            </a:r>
            <a:endParaRPr lang="id-ID"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18212" y="9144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7012" y="685800"/>
            <a:ext cx="5334000" cy="584775"/>
          </a:xfrm>
          <a:prstGeom prst="rect">
            <a:avLst/>
          </a:prstGeom>
          <a:noFill/>
        </p:spPr>
        <p:txBody>
          <a:bodyPr wrap="square" rtlCol="0">
            <a:spAutoFit/>
          </a:bodyPr>
          <a:lstStyle/>
          <a:p>
            <a:pPr marL="355600" indent="-355600">
              <a:tabLst>
                <a:tab pos="355600" algn="l"/>
              </a:tabLst>
            </a:pPr>
            <a:r>
              <a:rPr lang="id-ID" sz="1600" b="1" dirty="0" smtClean="0">
                <a:solidFill>
                  <a:srgbClr val="FF0000"/>
                </a:solidFill>
              </a:rPr>
              <a:t>c. 	Membuat ellipse berdasarkan jarak center terhadap sumbu mayor dan minor</a:t>
            </a:r>
            <a:endParaRPr lang="id-ID" sz="1600" dirty="0">
              <a:solidFill>
                <a:srgbClr val="FF0000"/>
              </a:solidFill>
            </a:endParaRPr>
          </a:p>
        </p:txBody>
      </p:sp>
      <p:sp>
        <p:nvSpPr>
          <p:cNvPr id="19" name="TextBox 18"/>
          <p:cNvSpPr txBox="1"/>
          <p:nvPr/>
        </p:nvSpPr>
        <p:spPr>
          <a:xfrm>
            <a:off x="303212" y="1524000"/>
            <a:ext cx="5561012" cy="4478662"/>
          </a:xfrm>
          <a:prstGeom prst="rect">
            <a:avLst/>
          </a:prstGeom>
          <a:noFill/>
        </p:spPr>
        <p:txBody>
          <a:bodyPr wrap="square" rtlCol="0">
            <a:spAutoFit/>
          </a:bodyPr>
          <a:lstStyle/>
          <a:p>
            <a:pPr hangingPunct="0">
              <a:lnSpc>
                <a:spcPct val="150000"/>
              </a:lnSpc>
            </a:pPr>
            <a:r>
              <a:rPr lang="id-ID" sz="1600" dirty="0" smtClean="0"/>
              <a:t>Membuat ellipse berdasarkan jarak center terhadap sumbu mayor dan minor caranya yaitu sebagai berikut:</a:t>
            </a:r>
          </a:p>
          <a:p>
            <a:pPr lvl="1">
              <a:lnSpc>
                <a:spcPct val="150000"/>
              </a:lnSpc>
            </a:pPr>
            <a:r>
              <a:rPr lang="id-ID" sz="1600" b="1" dirty="0" smtClean="0"/>
              <a:t>Command : Ellipse </a:t>
            </a:r>
            <a:r>
              <a:rPr lang="id-ID" sz="1600" dirty="0" smtClean="0"/>
              <a:t>(enter)</a:t>
            </a:r>
          </a:p>
          <a:p>
            <a:pPr lvl="1">
              <a:lnSpc>
                <a:spcPct val="150000"/>
              </a:lnSpc>
            </a:pPr>
            <a:r>
              <a:rPr lang="id-ID" sz="1600" dirty="0" smtClean="0"/>
              <a:t>(Axis end point 1)/ center : C (enter)</a:t>
            </a:r>
          </a:p>
          <a:p>
            <a:pPr lvl="1">
              <a:lnSpc>
                <a:spcPct val="150000"/>
              </a:lnSpc>
            </a:pPr>
            <a:r>
              <a:rPr lang="id-ID" sz="1600" dirty="0" smtClean="0"/>
              <a:t>Center of ellipse : klik di titik 0, atau tentukan titik koordinatnya, kemudian (enter)</a:t>
            </a:r>
          </a:p>
          <a:p>
            <a:pPr lvl="1" hangingPunct="0">
              <a:lnSpc>
                <a:spcPct val="150000"/>
              </a:lnSpc>
            </a:pPr>
            <a:r>
              <a:rPr lang="id-ID" sz="1600" dirty="0" smtClean="0"/>
              <a:t>Axis end point: klik di titik A, atau tentukan koordinat titik A (baik secara absolut, relatif atau polar) kemudian enter.</a:t>
            </a:r>
          </a:p>
          <a:p>
            <a:pPr lvl="1">
              <a:lnSpc>
                <a:spcPct val="150000"/>
              </a:lnSpc>
            </a:pPr>
            <a:r>
              <a:rPr lang="id-ID" sz="1600" dirty="0" smtClean="0"/>
              <a:t>(Order axis distance axis distance)/Rotation: R (enter)</a:t>
            </a:r>
          </a:p>
          <a:p>
            <a:pPr lvl="1">
              <a:lnSpc>
                <a:spcPct val="150000"/>
              </a:lnSpc>
            </a:pPr>
            <a:r>
              <a:rPr lang="id-ID" sz="1600" dirty="0" smtClean="0"/>
              <a:t>Rotation around mayor axis : Masukkan sudutnya kemudian enter</a:t>
            </a:r>
            <a:endParaRPr lang="id-ID" sz="1600" dirty="0"/>
          </a:p>
        </p:txBody>
      </p:sp>
      <p:pic>
        <p:nvPicPr>
          <p:cNvPr id="20" name="Picture 19"/>
          <p:cNvPicPr/>
          <p:nvPr/>
        </p:nvPicPr>
        <p:blipFill>
          <a:blip r:embed="rId3" cstate="print"/>
          <a:srcRect/>
          <a:stretch>
            <a:fillRect/>
          </a:stretch>
        </p:blipFill>
        <p:spPr bwMode="auto">
          <a:xfrm>
            <a:off x="6475412" y="1447800"/>
            <a:ext cx="5257800" cy="2667000"/>
          </a:xfrm>
          <a:prstGeom prst="rect">
            <a:avLst/>
          </a:prstGeom>
          <a:noFill/>
          <a:ln w="9525">
            <a:noFill/>
            <a:miter lim="800000"/>
            <a:headEnd/>
            <a:tailEnd/>
          </a:ln>
        </p:spPr>
      </p:pic>
      <p:sp>
        <p:nvSpPr>
          <p:cNvPr id="21" name="TextBox 20"/>
          <p:cNvSpPr txBox="1"/>
          <p:nvPr/>
        </p:nvSpPr>
        <p:spPr>
          <a:xfrm>
            <a:off x="6627812" y="4419600"/>
            <a:ext cx="5334000" cy="338554"/>
          </a:xfrm>
          <a:prstGeom prst="rect">
            <a:avLst/>
          </a:prstGeom>
          <a:noFill/>
        </p:spPr>
        <p:txBody>
          <a:bodyPr wrap="square" rtlCol="0">
            <a:spAutoFit/>
          </a:bodyPr>
          <a:lstStyle/>
          <a:p>
            <a:pPr marL="355600" indent="-355600" algn="ctr">
              <a:tabLst>
                <a:tab pos="355600" algn="l"/>
              </a:tabLst>
            </a:pPr>
            <a:r>
              <a:rPr lang="id-ID" sz="1600" b="1" dirty="0" smtClean="0"/>
              <a:t>Gambar 3.14. Menggambar ellipse</a:t>
            </a:r>
            <a:endParaRPr lang="id-ID"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3.4.	 </a:t>
            </a:r>
            <a:r>
              <a:rPr lang="id-ID" sz="1800" b="1" dirty="0" smtClean="0">
                <a:solidFill>
                  <a:srgbClr val="FF0000"/>
                </a:solidFill>
              </a:rPr>
              <a:t>Membuat Kotak</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312" y="1389792"/>
            <a:ext cx="5758900" cy="3139321"/>
          </a:xfrm>
          <a:prstGeom prst="rect">
            <a:avLst/>
          </a:prstGeom>
          <a:noFill/>
        </p:spPr>
        <p:txBody>
          <a:bodyPr wrap="square" rtlCol="0">
            <a:spAutoFit/>
          </a:bodyPr>
          <a:lstStyle/>
          <a:p>
            <a:pPr algn="just" hangingPunct="0"/>
            <a:r>
              <a:rPr lang="id-ID" sz="1800" dirty="0" smtClean="0"/>
              <a:t>Untuk membuat kotak menggunakan perintah RECTANG dengan cara menentukan dua titik diagonal. Obyek Rectangle dibuat dari Polyline, yaitu obyek yan semua segmennya merupakan satu besaran.</a:t>
            </a:r>
          </a:p>
          <a:p>
            <a:pPr marL="450850" indent="-450850" algn="just"/>
            <a:r>
              <a:rPr lang="id-ID" sz="1800" dirty="0" smtClean="0"/>
              <a:t> 	</a:t>
            </a:r>
            <a:r>
              <a:rPr lang="id-ID" sz="1800" b="1" dirty="0" smtClean="0"/>
              <a:t>command: RECTANG</a:t>
            </a:r>
            <a:endParaRPr lang="id-ID" sz="1800" dirty="0" smtClean="0"/>
          </a:p>
          <a:p>
            <a:pPr lvl="1" algn="just"/>
            <a:r>
              <a:rPr lang="id-ID" sz="1800" dirty="0" smtClean="0"/>
              <a:t>Chamfer/Elevation/Fillet/Thickness/Width/&lt;First corner&gt;:</a:t>
            </a:r>
          </a:p>
          <a:p>
            <a:pPr lvl="1" algn="just"/>
            <a:r>
              <a:rPr lang="id-ID" sz="1800" dirty="0" smtClean="0"/>
              <a:t>(langsung mengetik berapa dimensi kotak maka langsung terbentuk kotak yang kita inginkan. Misal : 75,50) dan asilnya adalah:</a:t>
            </a:r>
            <a:endParaRPr lang="id-ID" sz="17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a.  	Chamfer </a:t>
            </a:r>
            <a:endParaRPr lang="id-ID" sz="1800" dirty="0" smtClean="0">
              <a:solidFill>
                <a:srgbClr val="FF0000"/>
              </a:solidFill>
            </a:endParaRPr>
          </a:p>
        </p:txBody>
      </p:sp>
      <p:sp>
        <p:nvSpPr>
          <p:cNvPr id="14" name="TextBox 13"/>
          <p:cNvSpPr txBox="1"/>
          <p:nvPr/>
        </p:nvSpPr>
        <p:spPr>
          <a:xfrm>
            <a:off x="6323012" y="845016"/>
            <a:ext cx="5638800" cy="3185487"/>
          </a:xfrm>
          <a:prstGeom prst="rect">
            <a:avLst/>
          </a:prstGeom>
          <a:noFill/>
        </p:spPr>
        <p:txBody>
          <a:bodyPr wrap="square" rtlCol="0">
            <a:spAutoFit/>
          </a:bodyPr>
          <a:lstStyle/>
          <a:p>
            <a:pPr algn="just" hangingPunct="0"/>
            <a:r>
              <a:rPr lang="id-ID" sz="1800" dirty="0" smtClean="0"/>
              <a:t>Pilihan ini memungkinkan Anda untuk membuat kotak denga kemiringan/potongan pada sudut-sudutnya. Anda harus menentukan jarak potongan pada sudut-sudut tersebut. Defaultnya jarak tersebut adalah 0, yang berarati tidak ada potongan sama sekali.</a:t>
            </a:r>
          </a:p>
          <a:p>
            <a:pPr lvl="1" algn="just"/>
            <a:r>
              <a:rPr lang="id-ID" sz="1800" dirty="0" smtClean="0"/>
              <a:t>First chamfer distance for rectangles &lt;0.0000&gt;: 1 </a:t>
            </a:r>
            <a:r>
              <a:rPr lang="id-ID" sz="1800" i="1" dirty="0" smtClean="0"/>
              <a:t>&lt;ENTER&gt;</a:t>
            </a:r>
            <a:endParaRPr lang="id-ID" sz="1800" dirty="0" smtClean="0"/>
          </a:p>
          <a:p>
            <a:pPr lvl="1" algn="just" hangingPunct="0"/>
            <a:r>
              <a:rPr lang="id-ID" sz="1800" dirty="0" smtClean="0"/>
              <a:t>Second chamfer distance for rectangles &lt;0.0000&gt;: 1 </a:t>
            </a:r>
            <a:r>
              <a:rPr lang="id-ID" sz="1800" i="1" dirty="0" smtClean="0"/>
              <a:t>&lt;ENTER&gt;</a:t>
            </a:r>
            <a:r>
              <a:rPr lang="id-ID" sz="1800" dirty="0" smtClean="0"/>
              <a:t> Chamfer/Elevation/ Fillet /Thickness /Width/&lt;First corner&gt;: </a:t>
            </a:r>
            <a:r>
              <a:rPr lang="id-ID" sz="1800" i="1" dirty="0" smtClean="0"/>
              <a:t>&lt;kIiktitikA&gt;</a:t>
            </a:r>
            <a:endParaRPr lang="id-ID" sz="1800" dirty="0" smtClean="0"/>
          </a:p>
          <a:p>
            <a:pPr lvl="1" algn="just"/>
            <a:r>
              <a:rPr lang="id-ID" sz="1800" dirty="0" smtClean="0"/>
              <a:t>Other corner: </a:t>
            </a:r>
            <a:r>
              <a:rPr lang="id-ID" sz="1800" i="1" dirty="0" smtClean="0"/>
              <a:t>&lt;klik titik B&gt;</a:t>
            </a:r>
            <a:endParaRPr lang="id-ID" sz="1800" dirty="0"/>
          </a:p>
        </p:txBody>
      </p:sp>
      <p:sp>
        <p:nvSpPr>
          <p:cNvPr id="19" name="Title 1"/>
          <p:cNvSpPr txBox="1">
            <a:spLocks/>
          </p:cNvSpPr>
          <p:nvPr/>
        </p:nvSpPr>
        <p:spPr>
          <a:xfrm>
            <a:off x="6932612" y="5791200"/>
            <a:ext cx="42687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t>Gambar 3.16. Kotak Yang di Chamfer</a:t>
            </a:r>
            <a:endParaRPr lang="id-ID" sz="1600" dirty="0"/>
          </a:p>
        </p:txBody>
      </p:sp>
      <p:sp>
        <p:nvSpPr>
          <p:cNvPr id="15" name="Title 1"/>
          <p:cNvSpPr txBox="1">
            <a:spLocks/>
          </p:cNvSpPr>
          <p:nvPr/>
        </p:nvSpPr>
        <p:spPr>
          <a:xfrm>
            <a:off x="283876" y="813176"/>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 pos="627063" algn="l"/>
                <a:tab pos="723900" algn="l"/>
              </a:tabLst>
            </a:pPr>
            <a:r>
              <a:rPr lang="id-ID" sz="1800" b="1" dirty="0" smtClean="0">
                <a:solidFill>
                  <a:srgbClr val="FF0000"/>
                </a:solidFill>
                <a:latin typeface="Arial" pitchFamily="34" charset="0"/>
                <a:cs typeface="Arial" pitchFamily="34" charset="0"/>
              </a:rPr>
              <a:t>3.4.1. 	Membuat Kotak Dengan perintah Rectang </a:t>
            </a:r>
            <a:endParaRPr lang="id-ID" sz="1800" dirty="0">
              <a:solidFill>
                <a:srgbClr val="FF0000"/>
              </a:solidFill>
              <a:latin typeface="Arial" pitchFamily="34" charset="0"/>
              <a:cs typeface="Arial" pitchFamily="34" charset="0"/>
            </a:endParaRPr>
          </a:p>
        </p:txBody>
      </p:sp>
      <p:pic>
        <p:nvPicPr>
          <p:cNvPr id="12" name="Picture 11"/>
          <p:cNvPicPr/>
          <p:nvPr/>
        </p:nvPicPr>
        <p:blipFill>
          <a:blip r:embed="rId3" cstate="print"/>
          <a:srcRect l="1524" t="2604"/>
          <a:stretch>
            <a:fillRect/>
          </a:stretch>
        </p:blipFill>
        <p:spPr bwMode="auto">
          <a:xfrm>
            <a:off x="1751012" y="4495800"/>
            <a:ext cx="2600325" cy="1505451"/>
          </a:xfrm>
          <a:prstGeom prst="rect">
            <a:avLst/>
          </a:prstGeom>
          <a:noFill/>
          <a:ln w="9525">
            <a:noFill/>
            <a:miter lim="800000"/>
            <a:headEnd/>
            <a:tailEnd/>
          </a:ln>
        </p:spPr>
      </p:pic>
      <p:sp>
        <p:nvSpPr>
          <p:cNvPr id="17" name="TextBox 16"/>
          <p:cNvSpPr txBox="1"/>
          <p:nvPr/>
        </p:nvSpPr>
        <p:spPr>
          <a:xfrm>
            <a:off x="1446212" y="5943600"/>
            <a:ext cx="3429000" cy="338554"/>
          </a:xfrm>
          <a:prstGeom prst="rect">
            <a:avLst/>
          </a:prstGeom>
          <a:noFill/>
        </p:spPr>
        <p:txBody>
          <a:bodyPr wrap="square" rtlCol="0">
            <a:spAutoFit/>
          </a:bodyPr>
          <a:lstStyle/>
          <a:p>
            <a:r>
              <a:rPr lang="id-ID" sz="1600" b="1" dirty="0" smtClean="0"/>
              <a:t>Gambar 3.15. MenggambarKotak</a:t>
            </a:r>
            <a:endParaRPr lang="id-ID" sz="1600" dirty="0"/>
          </a:p>
        </p:txBody>
      </p:sp>
      <p:pic>
        <p:nvPicPr>
          <p:cNvPr id="18" name="Picture 17"/>
          <p:cNvPicPr/>
          <p:nvPr/>
        </p:nvPicPr>
        <p:blipFill>
          <a:blip r:embed="rId4" cstate="print"/>
          <a:srcRect l="2703" t="10345"/>
          <a:stretch>
            <a:fillRect/>
          </a:stretch>
        </p:blipFill>
        <p:spPr bwMode="auto">
          <a:xfrm>
            <a:off x="7694612" y="3886200"/>
            <a:ext cx="2743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b. 	Elevation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212" y="1143000"/>
            <a:ext cx="5758900" cy="1754326"/>
          </a:xfrm>
          <a:prstGeom prst="rect">
            <a:avLst/>
          </a:prstGeom>
          <a:noFill/>
        </p:spPr>
        <p:txBody>
          <a:bodyPr wrap="square" rtlCol="0">
            <a:spAutoFit/>
          </a:bodyPr>
          <a:lstStyle/>
          <a:p>
            <a:pPr algn="just" hangingPunct="0"/>
            <a:r>
              <a:rPr lang="id-ID" sz="1800" dirty="0" smtClean="0"/>
              <a:t>Mengatur ketinggian kotak dari tanah, berkaitan dengan ruang tiga dimensi. Ketinggian di sini merupakan koordinat Z dari kotak tersebut. Defalut harga Elevation adalah 0.</a:t>
            </a:r>
          </a:p>
          <a:p>
            <a:pPr algn="just" hangingPunct="0"/>
            <a:endParaRPr lang="id-ID" sz="1800" dirty="0" smtClean="0"/>
          </a:p>
          <a:p>
            <a:pPr marL="531813" indent="-531813" algn="just"/>
            <a:r>
              <a:rPr lang="id-ID" sz="1800" dirty="0" smtClean="0"/>
              <a:t>	Elevation for rectangles &lt;0.0000&gt;: 2 </a:t>
            </a:r>
            <a:r>
              <a:rPr lang="id-ID" sz="1800" i="1" dirty="0" smtClean="0"/>
              <a:t>&lt;ENTER&gt;</a:t>
            </a:r>
            <a:endParaRPr lang="id-ID" sz="17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c. 	Fillet </a:t>
            </a:r>
            <a:endParaRPr lang="id-ID" sz="1800" dirty="0" smtClean="0">
              <a:solidFill>
                <a:srgbClr val="FF0000"/>
              </a:solidFill>
            </a:endParaRPr>
          </a:p>
        </p:txBody>
      </p:sp>
      <p:sp>
        <p:nvSpPr>
          <p:cNvPr id="14" name="TextBox 13"/>
          <p:cNvSpPr txBox="1"/>
          <p:nvPr/>
        </p:nvSpPr>
        <p:spPr>
          <a:xfrm>
            <a:off x="6399212" y="1066800"/>
            <a:ext cx="5638800" cy="1477328"/>
          </a:xfrm>
          <a:prstGeom prst="rect">
            <a:avLst/>
          </a:prstGeom>
          <a:noFill/>
        </p:spPr>
        <p:txBody>
          <a:bodyPr wrap="square" rtlCol="0">
            <a:spAutoFit/>
          </a:bodyPr>
          <a:lstStyle/>
          <a:p>
            <a:pPr algn="just"/>
            <a:r>
              <a:rPr lang="id-ID" sz="1800" dirty="0" smtClean="0"/>
              <a:t>Menciptakan kelengkungan/busur pada sudut-sudut kotak. Anda menentukan jari-jari kelengkungan. Default jari-jari kelengkungan</a:t>
            </a:r>
          </a:p>
          <a:p>
            <a:pPr algn="just"/>
            <a:endParaRPr lang="id-ID" sz="1800" dirty="0" smtClean="0"/>
          </a:p>
          <a:p>
            <a:pPr algn="just">
              <a:tabLst>
                <a:tab pos="355600" algn="l"/>
              </a:tabLst>
            </a:pPr>
            <a:r>
              <a:rPr lang="id-ID" sz="1800" i="1" dirty="0" smtClean="0"/>
              <a:t>	Fillet radius </a:t>
            </a:r>
            <a:r>
              <a:rPr lang="id-ID" sz="1800" dirty="0" smtClean="0"/>
              <a:t>for rectangles &lt;0.0000&gt;: 1</a:t>
            </a:r>
            <a:r>
              <a:rPr lang="id-ID" sz="1800" i="1" dirty="0" smtClean="0"/>
              <a:t> &lt;ENTER&gt;</a:t>
            </a:r>
            <a:endParaRPr lang="id-ID" sz="1800" dirty="0"/>
          </a:p>
        </p:txBody>
      </p:sp>
      <p:sp>
        <p:nvSpPr>
          <p:cNvPr id="19" name="Title 1"/>
          <p:cNvSpPr txBox="1">
            <a:spLocks/>
          </p:cNvSpPr>
          <p:nvPr/>
        </p:nvSpPr>
        <p:spPr>
          <a:xfrm>
            <a:off x="7008812" y="5105400"/>
            <a:ext cx="42687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t>Gambar 3.17. Kotak yang Di-Fillet</a:t>
            </a:r>
            <a:endParaRPr lang="id-ID" sz="1600" dirty="0"/>
          </a:p>
        </p:txBody>
      </p:sp>
      <p:sp>
        <p:nvSpPr>
          <p:cNvPr id="17" name="TextBox 16"/>
          <p:cNvSpPr txBox="1"/>
          <p:nvPr/>
        </p:nvSpPr>
        <p:spPr>
          <a:xfrm>
            <a:off x="912812" y="5943600"/>
            <a:ext cx="3962400" cy="338554"/>
          </a:xfrm>
          <a:prstGeom prst="rect">
            <a:avLst/>
          </a:prstGeom>
          <a:noFill/>
        </p:spPr>
        <p:txBody>
          <a:bodyPr wrap="square" rtlCol="0">
            <a:spAutoFit/>
          </a:bodyPr>
          <a:lstStyle/>
          <a:p>
            <a:r>
              <a:rPr lang="id-ID" sz="1600" b="1" dirty="0" smtClean="0"/>
              <a:t>Gambar 3.17. Kotak dengan Elevasi 2</a:t>
            </a:r>
            <a:endParaRPr lang="id-ID" sz="1600" dirty="0"/>
          </a:p>
        </p:txBody>
      </p:sp>
      <p:pic>
        <p:nvPicPr>
          <p:cNvPr id="16" name="Picture 15"/>
          <p:cNvPicPr/>
          <p:nvPr/>
        </p:nvPicPr>
        <p:blipFill>
          <a:blip r:embed="rId3" cstate="print"/>
          <a:srcRect/>
          <a:stretch>
            <a:fillRect/>
          </a:stretch>
        </p:blipFill>
        <p:spPr bwMode="auto">
          <a:xfrm>
            <a:off x="1446212" y="3048000"/>
            <a:ext cx="3429000" cy="2590800"/>
          </a:xfrm>
          <a:prstGeom prst="rect">
            <a:avLst/>
          </a:prstGeom>
          <a:noFill/>
          <a:ln w="9525">
            <a:noFill/>
            <a:miter lim="800000"/>
            <a:headEnd/>
            <a:tailEnd/>
          </a:ln>
        </p:spPr>
      </p:pic>
      <p:pic>
        <p:nvPicPr>
          <p:cNvPr id="20" name="Picture 19"/>
          <p:cNvPicPr/>
          <p:nvPr/>
        </p:nvPicPr>
        <p:blipFill>
          <a:blip r:embed="rId4" cstate="print"/>
          <a:srcRect l="9253" t="8750" r="9608" b="11875"/>
          <a:stretch>
            <a:fillRect/>
          </a:stretch>
        </p:blipFill>
        <p:spPr bwMode="auto">
          <a:xfrm>
            <a:off x="7389812" y="2743200"/>
            <a:ext cx="3657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d. 	Thickness</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412" y="914401"/>
            <a:ext cx="5758900" cy="2308324"/>
          </a:xfrm>
          <a:prstGeom prst="rect">
            <a:avLst/>
          </a:prstGeom>
          <a:noFill/>
        </p:spPr>
        <p:txBody>
          <a:bodyPr wrap="square" rtlCol="0">
            <a:spAutoFit/>
          </a:bodyPr>
          <a:lstStyle/>
          <a:p>
            <a:pPr algn="just" hangingPunct="0"/>
            <a:r>
              <a:rPr lang="id-ID" sz="1800" dirty="0" smtClean="0"/>
              <a:t>Memberikan ketebalan pada kotak, berkaitan dengan ruang tiga dimensi (lihat Gambar 3.16). Anda, dapat membayangkan bahwa kotak yang thikness 0, yang merupakan harga efault, adalah seperti selembar kertas yang berbentuk kotak. Sedangkan kotak yang memiliki thickness lebih besar dari 0 seperti sebuah balok atau dadu.</a:t>
            </a:r>
          </a:p>
          <a:p>
            <a:pPr algn="just">
              <a:tabLst>
                <a:tab pos="355600" algn="l"/>
              </a:tabLst>
            </a:pPr>
            <a:r>
              <a:rPr lang="id-ID" sz="1800" dirty="0" smtClean="0"/>
              <a:t>	Thikness for rectangles &lt;0.0000&gt;: 2 </a:t>
            </a:r>
            <a:r>
              <a:rPr lang="id-ID" sz="1800" i="1" dirty="0" smtClean="0"/>
              <a:t>&lt;ENTER&gt;</a:t>
            </a:r>
            <a:endParaRPr lang="id-ID" sz="17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f. 	&lt;First corner&gt;</a:t>
            </a:r>
            <a:endParaRPr lang="id-ID" sz="1800" dirty="0" smtClean="0">
              <a:solidFill>
                <a:srgbClr val="FF0000"/>
              </a:solidFill>
            </a:endParaRPr>
          </a:p>
        </p:txBody>
      </p:sp>
      <p:sp>
        <p:nvSpPr>
          <p:cNvPr id="14" name="TextBox 13"/>
          <p:cNvSpPr txBox="1"/>
          <p:nvPr/>
        </p:nvSpPr>
        <p:spPr>
          <a:xfrm>
            <a:off x="6399212" y="1066800"/>
            <a:ext cx="5410200" cy="4801314"/>
          </a:xfrm>
          <a:prstGeom prst="rect">
            <a:avLst/>
          </a:prstGeom>
          <a:noFill/>
        </p:spPr>
        <p:txBody>
          <a:bodyPr wrap="square" rtlCol="0">
            <a:spAutoFit/>
          </a:bodyPr>
          <a:lstStyle/>
          <a:p>
            <a:pPr algn="just" hangingPunct="0"/>
            <a:r>
              <a:rPr lang="id-ID" sz="1800" dirty="0" smtClean="0"/>
              <a:t>Pilihan ini merupakan pertanyaan default yang menanyakan lokasi sudut pertama. Anda dapat mengklik di layar maupun memasukkan koordinat. AutoCAD akan mengajukan pertanyaan sudut kedua yang merupakan sudut diagonal dari sudut pertama” Other corner”.</a:t>
            </a:r>
          </a:p>
          <a:p>
            <a:pPr algn="just" hangingPunct="0"/>
            <a:r>
              <a:rPr lang="id-ID" sz="1800" dirty="0" smtClean="0"/>
              <a:t>Untuk membuat kotak dengan ukuran tertentu, Anda dapat memasukan koordinat relatif pada pertanyaan "Other corner".</a:t>
            </a:r>
          </a:p>
          <a:p>
            <a:pPr algn="just" hangingPunct="0"/>
            <a:endParaRPr lang="id-ID" sz="1800" dirty="0" smtClean="0"/>
          </a:p>
          <a:p>
            <a:pPr lvl="1" algn="just" hangingPunct="0"/>
            <a:r>
              <a:rPr lang="id-ID" sz="1800" dirty="0" smtClean="0"/>
              <a:t>command: </a:t>
            </a:r>
            <a:r>
              <a:rPr lang="id-ID" sz="1800" b="1" dirty="0" smtClean="0"/>
              <a:t>RECTANG</a:t>
            </a:r>
            <a:r>
              <a:rPr lang="id-ID" sz="1800" dirty="0" smtClean="0"/>
              <a:t> &lt;ENTER&gt; First corner: 5,5 &lt;ENTER&gt;</a:t>
            </a:r>
          </a:p>
          <a:p>
            <a:pPr lvl="1" algn="just"/>
            <a:r>
              <a:rPr lang="id-ID" sz="1800" dirty="0" smtClean="0"/>
              <a:t>other corner: </a:t>
            </a:r>
            <a:r>
              <a:rPr lang="id-ID" sz="1800" b="1" dirty="0" smtClean="0"/>
              <a:t>@5,3</a:t>
            </a:r>
            <a:r>
              <a:rPr lang="id-ID" sz="1800" dirty="0" smtClean="0"/>
              <a:t> &lt;ENTER&gt; Semua segmen dari rectangle diperlakukan sebagai satu besaran	(satu unit kotak adalah satu yang tidak terpisah anatara lebar tinggi atau panjang kotak).</a:t>
            </a:r>
            <a:endParaRPr lang="id-ID" sz="1800" dirty="0"/>
          </a:p>
        </p:txBody>
      </p:sp>
      <p:sp>
        <p:nvSpPr>
          <p:cNvPr id="12" name="Title 1"/>
          <p:cNvSpPr txBox="1">
            <a:spLocks/>
          </p:cNvSpPr>
          <p:nvPr/>
        </p:nvSpPr>
        <p:spPr>
          <a:xfrm>
            <a:off x="303212" y="32004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e. 	Width</a:t>
            </a:r>
            <a:endParaRPr lang="id-ID" sz="1800" dirty="0" smtClean="0">
              <a:solidFill>
                <a:srgbClr val="FF0000"/>
              </a:solidFill>
              <a:latin typeface="Arial" pitchFamily="34" charset="0"/>
              <a:cs typeface="Arial" pitchFamily="34" charset="0"/>
            </a:endParaRPr>
          </a:p>
        </p:txBody>
      </p:sp>
      <p:sp>
        <p:nvSpPr>
          <p:cNvPr id="21" name="TextBox 20"/>
          <p:cNvSpPr txBox="1"/>
          <p:nvPr/>
        </p:nvSpPr>
        <p:spPr>
          <a:xfrm>
            <a:off x="303212" y="3657600"/>
            <a:ext cx="5758900" cy="923330"/>
          </a:xfrm>
          <a:prstGeom prst="rect">
            <a:avLst/>
          </a:prstGeom>
          <a:noFill/>
        </p:spPr>
        <p:txBody>
          <a:bodyPr wrap="square" rtlCol="0">
            <a:spAutoFit/>
          </a:bodyPr>
          <a:lstStyle/>
          <a:p>
            <a:r>
              <a:rPr lang="id-ID" sz="1800" dirty="0" smtClean="0"/>
              <a:t>Memberikan lebar pada segmen-segmen kotak yang akan dibuat.</a:t>
            </a:r>
          </a:p>
          <a:p>
            <a:pPr>
              <a:tabLst>
                <a:tab pos="355600" algn="l"/>
              </a:tabLst>
            </a:pPr>
            <a:r>
              <a:rPr lang="id-ID" sz="1800" dirty="0" smtClean="0"/>
              <a:t>	Width for rectangles &lt;0.0000&gt;: 0.2    </a:t>
            </a:r>
            <a:r>
              <a:rPr lang="id-ID" sz="1800" i="1" dirty="0" smtClean="0"/>
              <a:t>&lt;ENTER&gt;</a:t>
            </a:r>
            <a:endParaRPr lang="id-ID" sz="1700" dirty="0"/>
          </a:p>
        </p:txBody>
      </p:sp>
      <p:pic>
        <p:nvPicPr>
          <p:cNvPr id="22" name="Picture 21"/>
          <p:cNvPicPr/>
          <p:nvPr/>
        </p:nvPicPr>
        <p:blipFill>
          <a:blip r:embed="rId3" cstate="print"/>
          <a:srcRect l="46080"/>
          <a:stretch>
            <a:fillRect/>
          </a:stretch>
        </p:blipFill>
        <p:spPr bwMode="auto">
          <a:xfrm>
            <a:off x="2055812" y="4724400"/>
            <a:ext cx="1752600" cy="1266196"/>
          </a:xfrm>
          <a:prstGeom prst="rect">
            <a:avLst/>
          </a:prstGeom>
          <a:noFill/>
          <a:ln w="9525">
            <a:noFill/>
            <a:miter lim="800000"/>
            <a:headEnd/>
            <a:tailEnd/>
          </a:ln>
        </p:spPr>
      </p:pic>
      <p:sp>
        <p:nvSpPr>
          <p:cNvPr id="23" name="Title 1"/>
          <p:cNvSpPr txBox="1">
            <a:spLocks/>
          </p:cNvSpPr>
          <p:nvPr/>
        </p:nvSpPr>
        <p:spPr>
          <a:xfrm>
            <a:off x="1065212" y="6019800"/>
            <a:ext cx="42687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600" b="1" dirty="0" smtClean="0"/>
              <a:t>Gambar 3.18. Kotak yang Diberi Lebar</a:t>
            </a:r>
            <a:endParaRPr lang="id-ID"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13" y="381000"/>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2400" b="1" dirty="0" smtClean="0">
                <a:solidFill>
                  <a:srgbClr val="FF0000"/>
                </a:solidFill>
              </a:rPr>
              <a:t>3.1. 	Menggambar Garis Lurus</a:t>
            </a:r>
            <a:endParaRPr lang="id-ID" sz="2400" dirty="0" smtClean="0">
              <a:solidFill>
                <a:srgbClr val="FF0000"/>
              </a:solidFill>
            </a:endParaRPr>
          </a:p>
        </p:txBody>
      </p:sp>
      <p:cxnSp>
        <p:nvCxnSpPr>
          <p:cNvPr id="8" name="Straight Connector 7"/>
          <p:cNvCxnSpPr/>
          <p:nvPr/>
        </p:nvCxnSpPr>
        <p:spPr>
          <a:xfrm>
            <a:off x="6018212" y="78133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6812" y="609600"/>
            <a:ext cx="4648200" cy="369332"/>
          </a:xfrm>
          <a:prstGeom prst="rect">
            <a:avLst/>
          </a:prstGeom>
          <a:noFill/>
        </p:spPr>
        <p:txBody>
          <a:bodyPr wrap="square" rtlCol="0">
            <a:spAutoFit/>
          </a:bodyPr>
          <a:lstStyle/>
          <a:p>
            <a:pPr>
              <a:tabLst>
                <a:tab pos="355600" algn="l"/>
              </a:tabLst>
            </a:pPr>
            <a:r>
              <a:rPr lang="id-ID" sz="1800" b="1" dirty="0" smtClean="0"/>
              <a:t>a. 	Metode Koordinat Absolut</a:t>
            </a:r>
            <a:endParaRPr lang="id-ID" sz="1800" dirty="0"/>
          </a:p>
        </p:txBody>
      </p:sp>
      <p:sp>
        <p:nvSpPr>
          <p:cNvPr id="22" name="TextBox 21"/>
          <p:cNvSpPr txBox="1"/>
          <p:nvPr/>
        </p:nvSpPr>
        <p:spPr>
          <a:xfrm>
            <a:off x="150812" y="1371600"/>
            <a:ext cx="5562600" cy="4401205"/>
          </a:xfrm>
          <a:prstGeom prst="rect">
            <a:avLst/>
          </a:prstGeom>
          <a:noFill/>
        </p:spPr>
        <p:txBody>
          <a:bodyPr wrap="square" rtlCol="0">
            <a:spAutoFit/>
          </a:bodyPr>
          <a:lstStyle/>
          <a:p>
            <a:pPr marL="355600" indent="-355600" algn="just" hangingPunct="0">
              <a:spcBef>
                <a:spcPts val="1200"/>
              </a:spcBef>
              <a:buFont typeface="Wingdings" pitchFamily="2" charset="2"/>
              <a:buChar char="q"/>
            </a:pPr>
            <a:r>
              <a:rPr lang="id-ID" sz="1800" dirty="0" smtClean="0"/>
              <a:t>Untuk menggambar garis-garis lurus digunakan perintah LINE. Setelah perintah Line diberikan, AutoCAD akan menanyakan titik awal garis (From point) Kemudian secara terus-menerus AutoCAD akan menanyakan titik-titik ujung berikutnya (to point), sehingga jumlah segmen yang dapat dibuat di sini tidak terbatas. pertanyaan to point ini baru akan berhenti bila Anda menekan tombol Enter atau Esc.</a:t>
            </a:r>
          </a:p>
          <a:p>
            <a:pPr marL="355600" indent="-355600" algn="just" hangingPunct="0">
              <a:spcBef>
                <a:spcPts val="1200"/>
              </a:spcBef>
              <a:buFont typeface="Wingdings" pitchFamily="2" charset="2"/>
              <a:buChar char="q"/>
            </a:pPr>
            <a:r>
              <a:rPr lang="id-ID" sz="1800" dirty="0" smtClean="0"/>
              <a:t>Berikut adalah beberapa contoh pembuatan garis dengan menggunakan metode pemasukan koordinat yang berbeda-beda, di luar metode penunjukan langsung, untuk menghasilkan gambar yang sama.</a:t>
            </a:r>
          </a:p>
          <a:p>
            <a:pPr marL="355600" indent="-355600" algn="just">
              <a:buFont typeface="Wingdings" pitchFamily="2" charset="2"/>
              <a:buChar char="q"/>
            </a:pPr>
            <a:endParaRPr lang="id-ID" sz="1800" dirty="0"/>
          </a:p>
        </p:txBody>
      </p:sp>
      <p:pic>
        <p:nvPicPr>
          <p:cNvPr id="7" name="Picture 6"/>
          <p:cNvPicPr/>
          <p:nvPr/>
        </p:nvPicPr>
        <p:blipFill>
          <a:blip r:embed="rId3" cstate="print"/>
          <a:srcRect/>
          <a:stretch>
            <a:fillRect/>
          </a:stretch>
        </p:blipFill>
        <p:spPr bwMode="auto">
          <a:xfrm>
            <a:off x="6704012" y="1199864"/>
            <a:ext cx="3048000" cy="2514600"/>
          </a:xfrm>
          <a:prstGeom prst="rect">
            <a:avLst/>
          </a:prstGeom>
          <a:noFill/>
          <a:ln w="9525">
            <a:noFill/>
            <a:miter lim="800000"/>
            <a:headEnd/>
            <a:tailEnd/>
          </a:ln>
        </p:spPr>
      </p:pic>
      <p:sp>
        <p:nvSpPr>
          <p:cNvPr id="9" name="TextBox 8"/>
          <p:cNvSpPr txBox="1"/>
          <p:nvPr/>
        </p:nvSpPr>
        <p:spPr>
          <a:xfrm>
            <a:off x="7861820" y="3956713"/>
            <a:ext cx="3505200" cy="2492990"/>
          </a:xfrm>
          <a:prstGeom prst="rect">
            <a:avLst/>
          </a:prstGeom>
          <a:noFill/>
        </p:spPr>
        <p:txBody>
          <a:bodyPr wrap="square" rtlCol="0">
            <a:spAutoFit/>
          </a:bodyPr>
          <a:lstStyle/>
          <a:p>
            <a:pPr>
              <a:spcBef>
                <a:spcPts val="600"/>
              </a:spcBef>
            </a:pPr>
            <a:r>
              <a:rPr lang="id-ID" sz="1800" b="1" dirty="0" smtClean="0"/>
              <a:t>Command</a:t>
            </a:r>
            <a:r>
              <a:rPr lang="id-ID" sz="1800" dirty="0" smtClean="0"/>
              <a:t>:</a:t>
            </a:r>
            <a:r>
              <a:rPr lang="id-ID" sz="1800" b="1" dirty="0" smtClean="0"/>
              <a:t> LINE </a:t>
            </a:r>
            <a:r>
              <a:rPr lang="id-ID" sz="1800" dirty="0" smtClean="0"/>
              <a:t>&lt;Enter&gt;</a:t>
            </a:r>
          </a:p>
          <a:p>
            <a:pPr>
              <a:spcBef>
                <a:spcPts val="600"/>
              </a:spcBef>
            </a:pPr>
            <a:r>
              <a:rPr lang="id-ID" sz="1800" dirty="0" smtClean="0"/>
              <a:t>From Point: 3,3 &lt;Enter&gt;</a:t>
            </a:r>
          </a:p>
          <a:p>
            <a:pPr>
              <a:spcBef>
                <a:spcPts val="600"/>
              </a:spcBef>
            </a:pPr>
            <a:r>
              <a:rPr lang="id-ID" sz="1800" dirty="0" smtClean="0"/>
              <a:t>To Point: 8,3 &lt;Enter&gt;</a:t>
            </a:r>
          </a:p>
          <a:p>
            <a:pPr>
              <a:spcBef>
                <a:spcPts val="600"/>
              </a:spcBef>
            </a:pPr>
            <a:r>
              <a:rPr lang="id-ID" sz="1800" dirty="0" smtClean="0"/>
              <a:t>To Point: 8,8 &lt;Enter&gt;</a:t>
            </a:r>
          </a:p>
          <a:p>
            <a:pPr>
              <a:spcBef>
                <a:spcPts val="600"/>
              </a:spcBef>
            </a:pPr>
            <a:r>
              <a:rPr lang="id-ID" sz="1800" dirty="0" smtClean="0"/>
              <a:t>To Point: 3,8 &lt;Enter&gt;</a:t>
            </a:r>
          </a:p>
          <a:p>
            <a:pPr>
              <a:spcBef>
                <a:spcPts val="600"/>
              </a:spcBef>
            </a:pPr>
            <a:r>
              <a:rPr lang="id-ID" sz="1800" dirty="0" smtClean="0"/>
              <a:t>To Point: 8,3 &lt;Enter&gt;</a:t>
            </a:r>
          </a:p>
          <a:p>
            <a:pPr>
              <a:spcBef>
                <a:spcPts val="600"/>
              </a:spcBef>
            </a:pPr>
            <a:r>
              <a:rPr lang="id-ID" sz="1800" dirty="0" smtClean="0"/>
              <a:t>To Point: 3,3 &lt;Enter&gt;</a:t>
            </a:r>
            <a:endParaRPr lang="id-ID"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3.4.2.  	Membuat Segi Banyak</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412" y="914401"/>
            <a:ext cx="5638800" cy="1754326"/>
          </a:xfrm>
          <a:prstGeom prst="rect">
            <a:avLst/>
          </a:prstGeom>
          <a:noFill/>
        </p:spPr>
        <p:txBody>
          <a:bodyPr wrap="square" rtlCol="0">
            <a:spAutoFit/>
          </a:bodyPr>
          <a:lstStyle/>
          <a:p>
            <a:pPr algn="just" hangingPunct="0"/>
            <a:r>
              <a:rPr lang="id-ID" sz="1800" dirty="0" smtClean="0"/>
              <a:t>Untuk menggambar segi beraturan atau segi banyak beraturan pada Auto-CAD, dapat ditampil-kan melalui perintah POLYGON. Ada dua pilihan untuk membuat polygon ini, yaitu berdasarkan:</a:t>
            </a:r>
          </a:p>
          <a:p>
            <a:pPr marL="723900" lvl="0" indent="-368300" algn="just" hangingPunct="0">
              <a:buFont typeface="Wingdings" pitchFamily="2" charset="2"/>
              <a:buChar char="ü"/>
              <a:tabLst>
                <a:tab pos="723900" algn="l"/>
              </a:tabLst>
            </a:pPr>
            <a:r>
              <a:rPr lang="id-ID" sz="1800" dirty="0" smtClean="0"/>
              <a:t>Lingkaran pembagi </a:t>
            </a:r>
          </a:p>
          <a:p>
            <a:pPr marL="723900" indent="-368300" algn="just">
              <a:buFont typeface="Wingdings" pitchFamily="2" charset="2"/>
              <a:buChar char="ü"/>
              <a:tabLst>
                <a:tab pos="723900" algn="l"/>
              </a:tabLst>
            </a:pPr>
            <a:r>
              <a:rPr lang="id-ID" sz="1800" dirty="0" smtClean="0"/>
              <a:t>Panjang</a:t>
            </a:r>
            <a:endParaRPr lang="id-ID" sz="1700" dirty="0"/>
          </a:p>
        </p:txBody>
      </p:sp>
      <p:sp>
        <p:nvSpPr>
          <p:cNvPr id="14" name="TextBox 13"/>
          <p:cNvSpPr txBox="1"/>
          <p:nvPr/>
        </p:nvSpPr>
        <p:spPr>
          <a:xfrm>
            <a:off x="6323012" y="533400"/>
            <a:ext cx="5638800" cy="1323439"/>
          </a:xfrm>
          <a:prstGeom prst="rect">
            <a:avLst/>
          </a:prstGeom>
          <a:noFill/>
        </p:spPr>
        <p:txBody>
          <a:bodyPr wrap="square" rtlCol="0">
            <a:spAutoFit/>
          </a:bodyPr>
          <a:lstStyle/>
          <a:p>
            <a:pPr marL="355600" lvl="1" indent="-355600" algn="just" hangingPunct="0">
              <a:buFont typeface="+mj-lt"/>
              <a:buAutoNum type="arabicPeriod" startAt="4"/>
            </a:pPr>
            <a:r>
              <a:rPr lang="id-ID" sz="1600" dirty="0" smtClean="0"/>
              <a:t>Incribed in circle/Circumscribed about circle WC) : C (Enter) </a:t>
            </a:r>
          </a:p>
          <a:p>
            <a:pPr marL="355600" lvl="1" indent="-355600" algn="just" hangingPunct="0">
              <a:buFont typeface="+mj-lt"/>
              <a:buAutoNum type="arabicPeriod" startAt="4"/>
            </a:pPr>
            <a:r>
              <a:rPr lang="id-ID" sz="1600" dirty="0" smtClean="0"/>
              <a:t>Radius of circle : Masukkan ukuran jari-jarinya, misalnya 20, Enter, maka terbentuklah gambar segi enam beraturan seperti nampak pada gambar 3.19 kiri atas.</a:t>
            </a:r>
            <a:endParaRPr lang="id-ID" sz="1600" dirty="0"/>
          </a:p>
        </p:txBody>
      </p:sp>
      <p:sp>
        <p:nvSpPr>
          <p:cNvPr id="12" name="Title 1"/>
          <p:cNvSpPr txBox="1">
            <a:spLocks/>
          </p:cNvSpPr>
          <p:nvPr/>
        </p:nvSpPr>
        <p:spPr>
          <a:xfrm>
            <a:off x="267956" y="2669272"/>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a. 	Segi beraturan lingkaran pembagi</a:t>
            </a:r>
            <a:endParaRPr lang="id-ID" sz="1800" dirty="0" smtClean="0">
              <a:solidFill>
                <a:srgbClr val="FF0000"/>
              </a:solidFill>
              <a:latin typeface="Arial" pitchFamily="34" charset="0"/>
              <a:cs typeface="Arial" pitchFamily="34" charset="0"/>
            </a:endParaRPr>
          </a:p>
        </p:txBody>
      </p:sp>
      <p:sp>
        <p:nvSpPr>
          <p:cNvPr id="21" name="TextBox 20"/>
          <p:cNvSpPr txBox="1"/>
          <p:nvPr/>
        </p:nvSpPr>
        <p:spPr>
          <a:xfrm>
            <a:off x="379412" y="3736072"/>
            <a:ext cx="5758900" cy="923330"/>
          </a:xfrm>
          <a:prstGeom prst="rect">
            <a:avLst/>
          </a:prstGeom>
          <a:noFill/>
        </p:spPr>
        <p:txBody>
          <a:bodyPr wrap="square" rtlCol="0">
            <a:spAutoFit/>
          </a:bodyPr>
          <a:lstStyle/>
          <a:p>
            <a:r>
              <a:rPr lang="id-ID" sz="1800" dirty="0" smtClean="0"/>
              <a:t>Untuk menggambar segi beraturan dengan sisi-sisinya berada di luar lingkaran pembagi dapat dilakukan sebagai berikut</a:t>
            </a:r>
            <a:endParaRPr lang="id-ID" sz="1700" dirty="0"/>
          </a:p>
        </p:txBody>
      </p:sp>
      <p:sp>
        <p:nvSpPr>
          <p:cNvPr id="15" name="Title 1"/>
          <p:cNvSpPr txBox="1">
            <a:spLocks/>
          </p:cNvSpPr>
          <p:nvPr/>
        </p:nvSpPr>
        <p:spPr>
          <a:xfrm>
            <a:off x="227012" y="3050272"/>
            <a:ext cx="5867400" cy="457200"/>
          </a:xfrm>
          <a:prstGeom prst="rect">
            <a:avLst/>
          </a:prstGeom>
        </p:spPr>
        <p:txBody>
          <a:bodyPr anchor="b">
            <a:normAutofit fontScale="92500"/>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355600" algn="l"/>
              </a:tabLst>
            </a:pPr>
            <a:r>
              <a:rPr lang="id-ID" sz="1800" b="1" i="1" dirty="0" smtClean="0">
                <a:solidFill>
                  <a:srgbClr val="FF0000"/>
                </a:solidFill>
                <a:latin typeface="Arial" pitchFamily="34" charset="0"/>
                <a:cs typeface="Arial" pitchFamily="34" charset="0"/>
              </a:rPr>
              <a:t>1. 	Segi beraturan berada di luar batas lingkaran pembagi</a:t>
            </a:r>
            <a:endParaRPr lang="id-ID" sz="1800" dirty="0">
              <a:solidFill>
                <a:srgbClr val="FF0000"/>
              </a:solidFill>
              <a:latin typeface="Arial" pitchFamily="34" charset="0"/>
              <a:cs typeface="Arial" pitchFamily="34" charset="0"/>
            </a:endParaRPr>
          </a:p>
        </p:txBody>
      </p:sp>
      <p:pic>
        <p:nvPicPr>
          <p:cNvPr id="16" name="Picture 15"/>
          <p:cNvPicPr/>
          <p:nvPr/>
        </p:nvPicPr>
        <p:blipFill>
          <a:blip r:embed="rId3" cstate="print"/>
          <a:srcRect l="2162" t="7931" r="4104" b="5138"/>
          <a:stretch>
            <a:fillRect/>
          </a:stretch>
        </p:blipFill>
        <p:spPr bwMode="auto">
          <a:xfrm>
            <a:off x="6965596" y="2253016"/>
            <a:ext cx="4234216" cy="3309584"/>
          </a:xfrm>
          <a:prstGeom prst="rect">
            <a:avLst/>
          </a:prstGeom>
          <a:noFill/>
          <a:ln w="9525">
            <a:noFill/>
            <a:miter lim="800000"/>
            <a:headEnd/>
            <a:tailEnd/>
          </a:ln>
        </p:spPr>
      </p:pic>
      <p:sp>
        <p:nvSpPr>
          <p:cNvPr id="17" name="TextBox 16"/>
          <p:cNvSpPr txBox="1"/>
          <p:nvPr/>
        </p:nvSpPr>
        <p:spPr>
          <a:xfrm>
            <a:off x="455612" y="4656160"/>
            <a:ext cx="5562600" cy="1815882"/>
          </a:xfrm>
          <a:prstGeom prst="rect">
            <a:avLst/>
          </a:prstGeom>
          <a:noFill/>
        </p:spPr>
        <p:txBody>
          <a:bodyPr wrap="square" rtlCol="0">
            <a:spAutoFit/>
          </a:bodyPr>
          <a:lstStyle/>
          <a:p>
            <a:pPr marL="355600" lvl="1" indent="-355600" algn="just" hangingPunct="0">
              <a:buFont typeface="+mj-lt"/>
              <a:buAutoNum type="arabicPeriod"/>
            </a:pPr>
            <a:r>
              <a:rPr lang="id-ID" sz="1600" dirty="0" smtClean="0"/>
              <a:t>Command : POLYGON (Enter) </a:t>
            </a:r>
          </a:p>
          <a:p>
            <a:pPr marL="355600" lvl="1" indent="-355600" algn="just" hangingPunct="0">
              <a:buFont typeface="+mj-lt"/>
              <a:buAutoNum type="arabicPeriod"/>
            </a:pPr>
            <a:r>
              <a:rPr lang="id-ID" sz="1600" dirty="0" smtClean="0"/>
              <a:t>Number of side (4) : ketikan jumlah sisinya, misalnya 6 untuk segi enam beraturan, kemudian Enter.</a:t>
            </a:r>
          </a:p>
          <a:p>
            <a:pPr marL="355600" lvl="1" indent="-355600" algn="just" hangingPunct="0">
              <a:buFont typeface="+mj-lt"/>
              <a:buAutoNum type="arabicPeriod"/>
            </a:pPr>
            <a:r>
              <a:rPr lang="id-ID" sz="1600" dirty="0" smtClean="0"/>
              <a:t>Edge/(center of polygon) : Tentukan titik pusatnya, dapat di-klik di tempat yang diinginkan-nya, atau dapat juga dengan memasukkan koordinat x,y misalnya 70,40 kemudian Enter</a:t>
            </a:r>
            <a:endParaRPr lang="id-ID" sz="1600" dirty="0"/>
          </a:p>
        </p:txBody>
      </p:sp>
      <p:sp>
        <p:nvSpPr>
          <p:cNvPr id="18" name="Title 1"/>
          <p:cNvSpPr txBox="1">
            <a:spLocks/>
          </p:cNvSpPr>
          <p:nvPr/>
        </p:nvSpPr>
        <p:spPr>
          <a:xfrm>
            <a:off x="6473825" y="57912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tabLst>
                <a:tab pos="531813" algn="l"/>
              </a:tabLst>
            </a:pPr>
            <a:r>
              <a:rPr lang="id-ID" sz="1600" b="1" dirty="0" smtClean="0">
                <a:latin typeface="Arial" pitchFamily="34" charset="0"/>
                <a:cs typeface="Arial" pitchFamily="34" charset="0"/>
              </a:rPr>
              <a:t>Gambar 3.19. Polygon</a:t>
            </a:r>
            <a:endParaRPr lang="id-ID" sz="16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2. 	Segi beraturan berada di dalam batas lingkaran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412" y="914401"/>
            <a:ext cx="5638800" cy="923330"/>
          </a:xfrm>
          <a:prstGeom prst="rect">
            <a:avLst/>
          </a:prstGeom>
          <a:noFill/>
        </p:spPr>
        <p:txBody>
          <a:bodyPr wrap="square" rtlCol="0">
            <a:spAutoFit/>
          </a:bodyPr>
          <a:lstStyle/>
          <a:p>
            <a:pPr algn="just" hangingPunct="0"/>
            <a:r>
              <a:rPr lang="id-ID" sz="1800" dirty="0" smtClean="0"/>
              <a:t>Jika pada langkah 4) di atas dipilih I, maka segi enam beraturan berada di dalam lingkaran pembagi seperti terlihat pada gambar kanan 3.19</a:t>
            </a:r>
            <a:endParaRPr lang="id-ID" sz="1700" dirty="0"/>
          </a:p>
        </p:txBody>
      </p:sp>
      <p:sp>
        <p:nvSpPr>
          <p:cNvPr id="12" name="Title 1"/>
          <p:cNvSpPr txBox="1">
            <a:spLocks/>
          </p:cNvSpPr>
          <p:nvPr/>
        </p:nvSpPr>
        <p:spPr>
          <a:xfrm>
            <a:off x="227012" y="2057400"/>
            <a:ext cx="5715000" cy="457200"/>
          </a:xfrm>
          <a:prstGeom prst="rect">
            <a:avLst/>
          </a:prstGeom>
        </p:spPr>
        <p:txBody>
          <a:bodyPr anchor="b">
            <a:normAutofit fontScale="92500"/>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b.	Segi beraturan berdasarkan panjang sisinya</a:t>
            </a:r>
            <a:endParaRPr lang="id-ID" sz="1800" dirty="0" smtClean="0">
              <a:solidFill>
                <a:srgbClr val="FF0000"/>
              </a:solidFill>
              <a:latin typeface="Arial" pitchFamily="34" charset="0"/>
              <a:cs typeface="Arial" pitchFamily="34" charset="0"/>
            </a:endParaRPr>
          </a:p>
        </p:txBody>
      </p:sp>
      <p:sp>
        <p:nvSpPr>
          <p:cNvPr id="17" name="TextBox 16"/>
          <p:cNvSpPr txBox="1"/>
          <p:nvPr/>
        </p:nvSpPr>
        <p:spPr>
          <a:xfrm>
            <a:off x="303212" y="2590800"/>
            <a:ext cx="5791200" cy="3785652"/>
          </a:xfrm>
          <a:prstGeom prst="rect">
            <a:avLst/>
          </a:prstGeom>
          <a:noFill/>
        </p:spPr>
        <p:txBody>
          <a:bodyPr wrap="square" rtlCol="0">
            <a:spAutoFit/>
          </a:bodyPr>
          <a:lstStyle/>
          <a:p>
            <a:pPr hangingPunct="0"/>
            <a:r>
              <a:rPr lang="id-ID" sz="1600" dirty="0" smtClean="0"/>
              <a:t>Untuk membuat segi beraturan yang mempunyai panjang sisi tertentu, dapat ditampilkan melalui perintah POLYGON seperti berikut.</a:t>
            </a:r>
          </a:p>
          <a:p>
            <a:pPr lvl="1" hangingPunct="0"/>
            <a:r>
              <a:rPr lang="id-ID" sz="1600" dirty="0" smtClean="0"/>
              <a:t>Command : POLYGON (Enter) . </a:t>
            </a:r>
          </a:p>
          <a:p>
            <a:pPr lvl="1" hangingPunct="0"/>
            <a:r>
              <a:rPr lang="id-ID" sz="1600" dirty="0" smtClean="0"/>
              <a:t>Number of side (4) : 6 (untuk segi enam beraturan), kemudian Enter. </a:t>
            </a:r>
          </a:p>
          <a:p>
            <a:pPr lvl="1" hangingPunct="0"/>
            <a:r>
              <a:rPr lang="id-ID" sz="1600" dirty="0" smtClean="0"/>
              <a:t>Edge center of polygon) : E (Enter) </a:t>
            </a:r>
          </a:p>
          <a:p>
            <a:pPr lvl="1" hangingPunct="0"/>
            <a:r>
              <a:rPr lang="id-ID" sz="1600" dirty="0" smtClean="0"/>
              <a:t>First end point of edge : klik di T, (lihat gambar 3.19) atau dapat juga dengan memasukkan koordinat x,y misalnya 40,10 (Enter) </a:t>
            </a:r>
          </a:p>
          <a:p>
            <a:pPr lvl="1"/>
            <a:r>
              <a:rPr lang="id-ID" sz="1600" dirty="0" smtClean="0"/>
              <a:t>Second end point of edge : klik di </a:t>
            </a:r>
            <a:r>
              <a:rPr lang="id-ID" sz="1600" baseline="30000" dirty="0" smtClean="0"/>
              <a:t>T</a:t>
            </a:r>
            <a:r>
              <a:rPr lang="id-ID" sz="1600" dirty="0" smtClean="0"/>
              <a:t>2</a:t>
            </a:r>
            <a:r>
              <a:rPr lang="id-ID" sz="1600" baseline="30000" dirty="0" smtClean="0"/>
              <a:t>,</a:t>
            </a:r>
            <a:r>
              <a:rPr lang="id-ID" sz="1600" dirty="0" smtClean="0"/>
              <a:t> atau tentukan panjang dan arch sisinya. Misalnya @20&lt;0 (Enter), sehingga nampak gambar seperti gambar di sisi kiri bawah. Adapun untuk gambar sisi kanan bawah dapat dimasukkan @20&lt;30 (lihat gambar 3.19).</a:t>
            </a:r>
            <a:endParaRPr lang="id-ID"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3.5. 	</a:t>
            </a:r>
            <a:r>
              <a:rPr lang="id-ID" sz="1800" b="1" dirty="0" smtClean="0">
                <a:solidFill>
                  <a:srgbClr val="FF0000"/>
                </a:solidFill>
              </a:rPr>
              <a:t> Latihan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3230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412" y="914401"/>
            <a:ext cx="5638800" cy="646331"/>
          </a:xfrm>
          <a:prstGeom prst="rect">
            <a:avLst/>
          </a:prstGeom>
          <a:noFill/>
        </p:spPr>
        <p:txBody>
          <a:bodyPr wrap="square" rtlCol="0">
            <a:spAutoFit/>
          </a:bodyPr>
          <a:lstStyle/>
          <a:p>
            <a:pPr algn="just" hangingPunct="0"/>
            <a:r>
              <a:rPr lang="id-ID" sz="1800" dirty="0" smtClean="0"/>
              <a:t>Buat gambar berikut dengan ukuran seperti pada gambar.</a:t>
            </a:r>
            <a:endParaRPr lang="id-ID" sz="1700" dirty="0"/>
          </a:p>
        </p:txBody>
      </p:sp>
      <p:pic>
        <p:nvPicPr>
          <p:cNvPr id="7" name="Picture 6"/>
          <p:cNvPicPr/>
          <p:nvPr/>
        </p:nvPicPr>
        <p:blipFill>
          <a:blip r:embed="rId3" cstate="print"/>
          <a:srcRect r="1029"/>
          <a:stretch>
            <a:fillRect/>
          </a:stretch>
        </p:blipFill>
        <p:spPr bwMode="auto">
          <a:xfrm>
            <a:off x="117828" y="1828800"/>
            <a:ext cx="5943600" cy="32766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856412" y="1371600"/>
            <a:ext cx="5029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13" y="381000"/>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b. 	Metode Koordinat Relatif Kartesius</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0182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08812" y="1600200"/>
            <a:ext cx="3505200" cy="2949525"/>
          </a:xfrm>
          <a:prstGeom prst="rect">
            <a:avLst/>
          </a:prstGeom>
          <a:noFill/>
        </p:spPr>
        <p:txBody>
          <a:bodyPr wrap="square" rtlCol="0">
            <a:spAutoFit/>
          </a:bodyPr>
          <a:lstStyle/>
          <a:p>
            <a:pPr>
              <a:lnSpc>
                <a:spcPct val="150000"/>
              </a:lnSpc>
            </a:pPr>
            <a:r>
              <a:rPr lang="id-ID" sz="1800" b="1" dirty="0" smtClean="0"/>
              <a:t>Command</a:t>
            </a:r>
            <a:r>
              <a:rPr lang="id-ID" sz="1800" dirty="0" smtClean="0"/>
              <a:t>:</a:t>
            </a:r>
            <a:r>
              <a:rPr lang="id-ID" sz="1800" b="1" dirty="0" smtClean="0"/>
              <a:t> LINE </a:t>
            </a:r>
            <a:r>
              <a:rPr lang="id-ID" sz="1800" dirty="0" smtClean="0"/>
              <a:t>&lt;Enter&gt;</a:t>
            </a:r>
          </a:p>
          <a:p>
            <a:pPr>
              <a:lnSpc>
                <a:spcPct val="150000"/>
              </a:lnSpc>
            </a:pPr>
            <a:r>
              <a:rPr lang="id-ID" sz="1800" dirty="0" smtClean="0"/>
              <a:t>From Point: 3,3 &lt;Enter&gt;</a:t>
            </a:r>
          </a:p>
          <a:p>
            <a:pPr>
              <a:lnSpc>
                <a:spcPct val="150000"/>
              </a:lnSpc>
            </a:pPr>
            <a:r>
              <a:rPr lang="id-ID" sz="1800" dirty="0" smtClean="0"/>
              <a:t>To Point: @ 5,0 &lt;Enter&gt;</a:t>
            </a:r>
          </a:p>
          <a:p>
            <a:pPr>
              <a:lnSpc>
                <a:spcPct val="150000"/>
              </a:lnSpc>
            </a:pPr>
            <a:r>
              <a:rPr lang="id-ID" sz="1800" dirty="0" smtClean="0"/>
              <a:t>To Point: @ 0,5 &lt;Enter&gt;</a:t>
            </a:r>
          </a:p>
          <a:p>
            <a:pPr>
              <a:lnSpc>
                <a:spcPct val="150000"/>
              </a:lnSpc>
            </a:pPr>
            <a:r>
              <a:rPr lang="id-ID" sz="1800" dirty="0" smtClean="0"/>
              <a:t>To Point: @ -5,0 &lt;Enter&gt;</a:t>
            </a:r>
          </a:p>
          <a:p>
            <a:pPr>
              <a:lnSpc>
                <a:spcPct val="150000"/>
              </a:lnSpc>
            </a:pPr>
            <a:r>
              <a:rPr lang="id-ID" sz="1800" dirty="0" smtClean="0"/>
              <a:t>To Point: @ 0,-5 &lt;Enter&gt;</a:t>
            </a:r>
          </a:p>
          <a:p>
            <a:pPr>
              <a:lnSpc>
                <a:spcPct val="150000"/>
              </a:lnSpc>
            </a:pPr>
            <a:r>
              <a:rPr lang="id-ID" sz="1800" dirty="0" smtClean="0"/>
              <a:t>To Point: &lt;Enter&gt;</a:t>
            </a:r>
            <a:endParaRPr lang="id-ID" sz="1800" dirty="0"/>
          </a:p>
        </p:txBody>
      </p:sp>
      <p:pic>
        <p:nvPicPr>
          <p:cNvPr id="10" name="Picture 9"/>
          <p:cNvPicPr/>
          <p:nvPr/>
        </p:nvPicPr>
        <p:blipFill>
          <a:blip r:embed="rId3" cstate="print"/>
          <a:srcRect l="7143" t="7500" r="10714" b="5000"/>
          <a:stretch>
            <a:fillRect/>
          </a:stretch>
        </p:blipFill>
        <p:spPr bwMode="auto">
          <a:xfrm>
            <a:off x="1293812" y="1524000"/>
            <a:ext cx="3886200" cy="2971800"/>
          </a:xfrm>
          <a:prstGeom prst="rect">
            <a:avLst/>
          </a:prstGeom>
          <a:noFill/>
          <a:ln w="9525">
            <a:noFill/>
            <a:miter lim="800000"/>
            <a:headEnd/>
            <a:tailEnd/>
          </a:ln>
        </p:spPr>
      </p:pic>
      <p:sp>
        <p:nvSpPr>
          <p:cNvPr id="11" name="TextBox 10"/>
          <p:cNvSpPr txBox="1"/>
          <p:nvPr/>
        </p:nvSpPr>
        <p:spPr>
          <a:xfrm>
            <a:off x="684212" y="4953000"/>
            <a:ext cx="4876800" cy="646331"/>
          </a:xfrm>
          <a:prstGeom prst="rect">
            <a:avLst/>
          </a:prstGeom>
          <a:noFill/>
        </p:spPr>
        <p:txBody>
          <a:bodyPr wrap="square" rtlCol="0">
            <a:spAutoFit/>
          </a:bodyPr>
          <a:lstStyle/>
          <a:p>
            <a:pPr algn="ctr"/>
            <a:r>
              <a:rPr lang="id-ID" sz="1800" dirty="0" smtClean="0"/>
              <a:t>Gambar 3.2. Penggunaan Koordinat Relatif Kartesius</a:t>
            </a:r>
            <a:endParaRPr lang="id-ID"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13" y="381000"/>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c. 	Metode Koordinat Relatif Polar</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0182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08812" y="1600200"/>
            <a:ext cx="3505200" cy="3000821"/>
          </a:xfrm>
          <a:prstGeom prst="rect">
            <a:avLst/>
          </a:prstGeom>
          <a:noFill/>
        </p:spPr>
        <p:txBody>
          <a:bodyPr wrap="square" rtlCol="0">
            <a:spAutoFit/>
          </a:bodyPr>
          <a:lstStyle/>
          <a:p>
            <a:pPr>
              <a:lnSpc>
                <a:spcPct val="150000"/>
              </a:lnSpc>
            </a:pPr>
            <a:r>
              <a:rPr lang="id-ID" sz="1800" b="1" dirty="0" smtClean="0"/>
              <a:t>Command</a:t>
            </a:r>
            <a:r>
              <a:rPr lang="id-ID" sz="1800" dirty="0" smtClean="0"/>
              <a:t>:</a:t>
            </a:r>
            <a:r>
              <a:rPr lang="id-ID" sz="1800" b="1" dirty="0" smtClean="0"/>
              <a:t> LINE </a:t>
            </a:r>
            <a:r>
              <a:rPr lang="id-ID" sz="1800" dirty="0" smtClean="0"/>
              <a:t>&lt;Enter&gt;</a:t>
            </a:r>
          </a:p>
          <a:p>
            <a:pPr>
              <a:lnSpc>
                <a:spcPct val="150000"/>
              </a:lnSpc>
            </a:pPr>
            <a:r>
              <a:rPr lang="id-ID" sz="1800" dirty="0" smtClean="0"/>
              <a:t>From Point: 3,3 &lt;Enter&gt;</a:t>
            </a:r>
          </a:p>
          <a:p>
            <a:pPr>
              <a:lnSpc>
                <a:spcPct val="150000"/>
              </a:lnSpc>
            </a:pPr>
            <a:r>
              <a:rPr lang="id-ID" sz="1800" dirty="0" smtClean="0"/>
              <a:t>To Point: @ 5&lt;0 &lt;Enter&gt;</a:t>
            </a:r>
          </a:p>
          <a:p>
            <a:pPr>
              <a:lnSpc>
                <a:spcPct val="150000"/>
              </a:lnSpc>
            </a:pPr>
            <a:r>
              <a:rPr lang="id-ID" sz="1800" dirty="0" smtClean="0"/>
              <a:t>To Point: @ 5&lt;90 &lt;Enter&gt;</a:t>
            </a:r>
          </a:p>
          <a:p>
            <a:pPr>
              <a:lnSpc>
                <a:spcPct val="150000"/>
              </a:lnSpc>
            </a:pPr>
            <a:r>
              <a:rPr lang="id-ID" sz="1800" dirty="0" smtClean="0"/>
              <a:t>To Point: @ 5&lt;180 &lt;Enter&gt;</a:t>
            </a:r>
          </a:p>
          <a:p>
            <a:pPr>
              <a:lnSpc>
                <a:spcPct val="150000"/>
              </a:lnSpc>
            </a:pPr>
            <a:r>
              <a:rPr lang="id-ID" sz="1800" dirty="0" smtClean="0"/>
              <a:t>To Point: @ 5&lt;270 &lt;Enter&gt;</a:t>
            </a:r>
          </a:p>
          <a:p>
            <a:pPr>
              <a:lnSpc>
                <a:spcPct val="150000"/>
              </a:lnSpc>
            </a:pPr>
            <a:r>
              <a:rPr lang="id-ID" sz="1800" dirty="0" smtClean="0"/>
              <a:t>To Point: &lt;Enter&gt;</a:t>
            </a:r>
            <a:endParaRPr lang="id-ID" sz="1800" dirty="0"/>
          </a:p>
        </p:txBody>
      </p:sp>
      <p:sp>
        <p:nvSpPr>
          <p:cNvPr id="11" name="TextBox 10"/>
          <p:cNvSpPr txBox="1"/>
          <p:nvPr/>
        </p:nvSpPr>
        <p:spPr>
          <a:xfrm>
            <a:off x="684212" y="4953000"/>
            <a:ext cx="4876800" cy="646331"/>
          </a:xfrm>
          <a:prstGeom prst="rect">
            <a:avLst/>
          </a:prstGeom>
          <a:noFill/>
        </p:spPr>
        <p:txBody>
          <a:bodyPr wrap="square" rtlCol="0">
            <a:spAutoFit/>
          </a:bodyPr>
          <a:lstStyle/>
          <a:p>
            <a:pPr algn="ctr"/>
            <a:r>
              <a:rPr lang="id-ID" sz="1800" dirty="0" smtClean="0"/>
              <a:t>Gambar 3.3. Penggunaan Koordinat Relatif Polar</a:t>
            </a:r>
            <a:endParaRPr lang="id-ID" sz="1800" dirty="0"/>
          </a:p>
        </p:txBody>
      </p:sp>
      <p:pic>
        <p:nvPicPr>
          <p:cNvPr id="7" name="Picture 6"/>
          <p:cNvPicPr/>
          <p:nvPr/>
        </p:nvPicPr>
        <p:blipFill>
          <a:blip r:embed="rId3" cstate="print"/>
          <a:srcRect/>
          <a:stretch>
            <a:fillRect/>
          </a:stretch>
        </p:blipFill>
        <p:spPr bwMode="auto">
          <a:xfrm>
            <a:off x="684212" y="1371600"/>
            <a:ext cx="4495800" cy="3352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813" y="381000"/>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latin typeface="Arial" pitchFamily="34" charset="0"/>
                <a:cs typeface="Arial" pitchFamily="34" charset="0"/>
              </a:rPr>
              <a:t>d. 	Fasilitas Bantu Perintah Line</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348036"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80212" y="1295400"/>
            <a:ext cx="4495800" cy="4401205"/>
          </a:xfrm>
          <a:prstGeom prst="rect">
            <a:avLst/>
          </a:prstGeom>
          <a:noFill/>
        </p:spPr>
        <p:txBody>
          <a:bodyPr wrap="square" rtlCol="0">
            <a:spAutoFit/>
          </a:bodyPr>
          <a:lstStyle/>
          <a:p>
            <a:pPr marL="355600" lvl="0" indent="-355600" algn="just" hangingPunct="0">
              <a:spcBef>
                <a:spcPts val="600"/>
              </a:spcBef>
              <a:spcAft>
                <a:spcPts val="600"/>
              </a:spcAft>
              <a:buFont typeface="Wingdings" pitchFamily="2" charset="2"/>
              <a:buChar char="v"/>
            </a:pPr>
            <a:r>
              <a:rPr lang="id-ID" sz="1800" b="1" dirty="0" smtClean="0"/>
              <a:t>Continue, </a:t>
            </a:r>
            <a:r>
              <a:rPr lang="id-ID" sz="1800" dirty="0" smtClean="0"/>
              <a:t>Fasilitas ini digunakan untuk melanjutkan pembuatan garis</a:t>
            </a:r>
            <a:r>
              <a:rPr lang="id-ID" sz="1800" b="1" dirty="0" smtClean="0"/>
              <a:t> </a:t>
            </a:r>
            <a:r>
              <a:rPr lang="id-ID" sz="1800" dirty="0" smtClean="0"/>
              <a:t>dari titik terakhir yang telahlah terputus, sehingga garis baru yang akan dibuat akan berawal pada titik terakhir tersebut. Fasilitas ini dapat juga dilakukan dengan cara menekan tombol ENTER saat Anda ditanya "From point:".</a:t>
            </a:r>
          </a:p>
          <a:p>
            <a:pPr marL="355600" indent="-355600" algn="just">
              <a:spcBef>
                <a:spcPts val="600"/>
              </a:spcBef>
              <a:spcAft>
                <a:spcPts val="600"/>
              </a:spcAft>
              <a:buFont typeface="Wingdings" pitchFamily="2" charset="2"/>
              <a:buChar char="v"/>
            </a:pPr>
            <a:r>
              <a:rPr lang="id-ID" sz="1800" b="1" dirty="0" smtClean="0"/>
              <a:t> Arc Continue, </a:t>
            </a:r>
            <a:r>
              <a:rPr lang="id-ID" sz="1800" dirty="0" smtClean="0"/>
              <a:t>Fasilitas ini hampir sama dengan Continue, kecuali</a:t>
            </a:r>
            <a:r>
              <a:rPr lang="id-ID" sz="1800" b="1" dirty="0" smtClean="0"/>
              <a:t> </a:t>
            </a:r>
            <a:r>
              <a:rPr lang="id-ID" sz="1800" dirty="0" smtClean="0"/>
              <a:t>bahwa gambar yang akan dimulai dari titik terakhir adalah sebuah busur, bukan garis. Fasilitas ini dapt diambil dari menu layar</a:t>
            </a:r>
            <a:endParaRPr lang="id-ID" sz="1800" dirty="0"/>
          </a:p>
        </p:txBody>
      </p:sp>
      <p:sp>
        <p:nvSpPr>
          <p:cNvPr id="11" name="TextBox 10"/>
          <p:cNvSpPr txBox="1"/>
          <p:nvPr/>
        </p:nvSpPr>
        <p:spPr>
          <a:xfrm>
            <a:off x="531812" y="1143000"/>
            <a:ext cx="5334000" cy="2585323"/>
          </a:xfrm>
          <a:prstGeom prst="rect">
            <a:avLst/>
          </a:prstGeom>
          <a:noFill/>
        </p:spPr>
        <p:txBody>
          <a:bodyPr wrap="square" rtlCol="0">
            <a:spAutoFit/>
          </a:bodyPr>
          <a:lstStyle/>
          <a:p>
            <a:pPr marL="355600" indent="-355600" algn="just">
              <a:buFont typeface="Wingdings" pitchFamily="2" charset="2"/>
              <a:buChar char="q"/>
            </a:pPr>
            <a:r>
              <a:rPr lang="id-ID" sz="1800" dirty="0" smtClean="0"/>
              <a:t>Perintah Line memiliki fasilitas bantu untuk mempermudah dan mempercepat proses kerja, yaitu Close, Undo dan Continue. </a:t>
            </a:r>
          </a:p>
          <a:p>
            <a:pPr marL="355600" indent="-355600" algn="just">
              <a:buFont typeface="Wingdings" pitchFamily="2" charset="2"/>
              <a:buChar char="q"/>
            </a:pPr>
            <a:r>
              <a:rPr lang="id-ID" sz="1800" dirty="0" smtClean="0"/>
              <a:t>Fasilitas ini dapat dilakukan dengan mengetik huruf awal masing-masing perintah, yaitu U untuk Undo, C untuk Close dan Con untuk Continue di tengah perintah Line. </a:t>
            </a:r>
          </a:p>
          <a:p>
            <a:pPr marL="355600" indent="-355600" algn="just">
              <a:buFont typeface="Wingdings" pitchFamily="2" charset="2"/>
              <a:buChar char="q"/>
            </a:pPr>
            <a:r>
              <a:rPr lang="id-ID" sz="1800" dirty="0" smtClean="0"/>
              <a:t>Anda juga bisa mengambil fasilitas-fasilitas tersebut dari menu Layar.</a:t>
            </a:r>
            <a:endParaRPr lang="id-ID" sz="1800" dirty="0"/>
          </a:p>
        </p:txBody>
      </p:sp>
      <p:sp>
        <p:nvSpPr>
          <p:cNvPr id="12" name="TextBox 11"/>
          <p:cNvSpPr txBox="1"/>
          <p:nvPr/>
        </p:nvSpPr>
        <p:spPr>
          <a:xfrm>
            <a:off x="944652" y="3911225"/>
            <a:ext cx="4419600" cy="2462213"/>
          </a:xfrm>
          <a:prstGeom prst="rect">
            <a:avLst/>
          </a:prstGeom>
          <a:noFill/>
        </p:spPr>
        <p:txBody>
          <a:bodyPr wrap="square" rtlCol="0">
            <a:spAutoFit/>
          </a:bodyPr>
          <a:lstStyle/>
          <a:p>
            <a:pPr marL="355600" lvl="0" indent="-355600" algn="just" hangingPunct="0">
              <a:spcBef>
                <a:spcPts val="600"/>
              </a:spcBef>
              <a:spcAft>
                <a:spcPts val="600"/>
              </a:spcAft>
              <a:buFont typeface="Wingdings" pitchFamily="2" charset="2"/>
              <a:buChar char="v"/>
            </a:pPr>
            <a:r>
              <a:rPr lang="id-ID" sz="1800" b="1" dirty="0" smtClean="0"/>
              <a:t>Close, </a:t>
            </a:r>
            <a:r>
              <a:rPr lang="id-ID" sz="1800" dirty="0" smtClean="0"/>
              <a:t>Fasilitas ini digunakan untuk menghubungkan titik akhir</a:t>
            </a:r>
            <a:r>
              <a:rPr lang="id-ID" sz="1800" b="1" dirty="0" smtClean="0"/>
              <a:t> </a:t>
            </a:r>
            <a:r>
              <a:rPr lang="id-ID" sz="1800" dirty="0" smtClean="0"/>
              <a:t>garis yang sedang dibuat dengan titik awalnya, sehingga tercipta bangun tertutup. </a:t>
            </a:r>
          </a:p>
          <a:p>
            <a:pPr marL="355600" lvl="0" indent="-355600" algn="just" hangingPunct="0">
              <a:spcBef>
                <a:spcPts val="600"/>
              </a:spcBef>
              <a:spcAft>
                <a:spcPts val="600"/>
              </a:spcAft>
              <a:buFont typeface="Wingdings" pitchFamily="2" charset="2"/>
              <a:buChar char="v"/>
            </a:pPr>
            <a:r>
              <a:rPr lang="id-ID" sz="1800" b="1" dirty="0" smtClean="0"/>
              <a:t>Undo, </a:t>
            </a:r>
            <a:r>
              <a:rPr lang="id-ID" sz="1800" dirty="0" smtClean="0"/>
              <a:t>Fasilitas ini digunakan untuk membatalkan segmen terakhir,</a:t>
            </a:r>
            <a:r>
              <a:rPr lang="id-ID" sz="1800" b="1" dirty="0" smtClean="0"/>
              <a:t> </a:t>
            </a:r>
            <a:r>
              <a:rPr lang="id-ID" sz="1800" dirty="0" smtClean="0"/>
              <a:t>sehingga Anda akan mundur pada posisi titik sebelumnya. </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941" y="506104"/>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3.2. 	Menggambar Garis Lengkung</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348036"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1612" y="914400"/>
            <a:ext cx="5029200" cy="5493812"/>
          </a:xfrm>
          <a:prstGeom prst="rect">
            <a:avLst/>
          </a:prstGeom>
          <a:noFill/>
        </p:spPr>
        <p:txBody>
          <a:bodyPr wrap="square" rtlCol="0">
            <a:spAutoFit/>
          </a:bodyPr>
          <a:lstStyle/>
          <a:p>
            <a:pPr hangingPunct="0">
              <a:lnSpc>
                <a:spcPct val="150000"/>
              </a:lnSpc>
            </a:pPr>
            <a:r>
              <a:rPr lang="id-ID" sz="1800" dirty="0" smtClean="0"/>
              <a:t>AutoCAD menyediakan metode pembuatan busur sebagai berikut:</a:t>
            </a:r>
          </a:p>
          <a:p>
            <a:pPr marL="900113" lvl="0" indent="-544513" hangingPunct="0">
              <a:lnSpc>
                <a:spcPct val="150000"/>
              </a:lnSpc>
              <a:buFont typeface="Wingdings" pitchFamily="2" charset="2"/>
              <a:buChar char="v"/>
            </a:pPr>
            <a:r>
              <a:rPr lang="id-ID" sz="1800" dirty="0" smtClean="0"/>
              <a:t>3 Point </a:t>
            </a:r>
          </a:p>
          <a:p>
            <a:pPr marL="900113" lvl="0" indent="-544513" hangingPunct="0">
              <a:lnSpc>
                <a:spcPct val="150000"/>
              </a:lnSpc>
              <a:buFont typeface="Wingdings" pitchFamily="2" charset="2"/>
              <a:buChar char="v"/>
            </a:pPr>
            <a:r>
              <a:rPr lang="id-ID" sz="1800" dirty="0" smtClean="0"/>
              <a:t>Start, Center, End </a:t>
            </a:r>
          </a:p>
          <a:p>
            <a:pPr marL="900113" lvl="0" indent="-544513" hangingPunct="0">
              <a:lnSpc>
                <a:spcPct val="150000"/>
              </a:lnSpc>
              <a:buFont typeface="Wingdings" pitchFamily="2" charset="2"/>
              <a:buChar char="v"/>
            </a:pPr>
            <a:r>
              <a:rPr lang="id-ID" sz="1800" dirty="0" smtClean="0"/>
              <a:t>Start, Center, Angle </a:t>
            </a:r>
          </a:p>
          <a:p>
            <a:pPr marL="900113" lvl="0" indent="-544513" hangingPunct="0">
              <a:lnSpc>
                <a:spcPct val="150000"/>
              </a:lnSpc>
              <a:buFont typeface="Wingdings" pitchFamily="2" charset="2"/>
              <a:buChar char="v"/>
            </a:pPr>
            <a:r>
              <a:rPr lang="id-ID" sz="1800" dirty="0" smtClean="0"/>
              <a:t>Start, Center, Length </a:t>
            </a:r>
          </a:p>
          <a:p>
            <a:pPr marL="900113" lvl="0" indent="-544513" hangingPunct="0">
              <a:lnSpc>
                <a:spcPct val="150000"/>
              </a:lnSpc>
              <a:buFont typeface="Wingdings" pitchFamily="2" charset="2"/>
              <a:buChar char="v"/>
            </a:pPr>
            <a:r>
              <a:rPr lang="id-ID" sz="1800" dirty="0" smtClean="0"/>
              <a:t>Start, End, Angle </a:t>
            </a:r>
          </a:p>
          <a:p>
            <a:pPr marL="900113" lvl="0" indent="-544513" hangingPunct="0">
              <a:lnSpc>
                <a:spcPct val="150000"/>
              </a:lnSpc>
              <a:buFont typeface="Wingdings" pitchFamily="2" charset="2"/>
              <a:buChar char="v"/>
            </a:pPr>
            <a:r>
              <a:rPr lang="id-ID" sz="1800" dirty="0" smtClean="0"/>
              <a:t>Start, End, Radius </a:t>
            </a:r>
          </a:p>
          <a:p>
            <a:pPr marL="900113" lvl="0" indent="-544513" hangingPunct="0">
              <a:lnSpc>
                <a:spcPct val="150000"/>
              </a:lnSpc>
              <a:buFont typeface="Wingdings" pitchFamily="2" charset="2"/>
              <a:buChar char="v"/>
            </a:pPr>
            <a:r>
              <a:rPr lang="id-ID" sz="1800" dirty="0" smtClean="0"/>
              <a:t>Start, End, Direction </a:t>
            </a:r>
          </a:p>
          <a:p>
            <a:pPr marL="900113" lvl="0" indent="-544513" hangingPunct="0">
              <a:lnSpc>
                <a:spcPct val="150000"/>
              </a:lnSpc>
              <a:buFont typeface="Wingdings" pitchFamily="2" charset="2"/>
              <a:buChar char="v"/>
            </a:pPr>
            <a:r>
              <a:rPr lang="id-ID" sz="1800" dirty="0" smtClean="0"/>
              <a:t>Center, Start, End </a:t>
            </a:r>
          </a:p>
          <a:p>
            <a:pPr marL="900113" lvl="0" indent="-544513" hangingPunct="0">
              <a:lnSpc>
                <a:spcPct val="150000"/>
              </a:lnSpc>
              <a:buFont typeface="Wingdings" pitchFamily="2" charset="2"/>
              <a:buChar char="v"/>
            </a:pPr>
            <a:r>
              <a:rPr lang="id-ID" sz="1800" dirty="0" smtClean="0"/>
              <a:t>Center, Start, Angle </a:t>
            </a:r>
          </a:p>
          <a:p>
            <a:pPr marL="900113" lvl="0" indent="-544513" hangingPunct="0">
              <a:lnSpc>
                <a:spcPct val="150000"/>
              </a:lnSpc>
              <a:buFont typeface="Wingdings" pitchFamily="2" charset="2"/>
              <a:buChar char="v"/>
            </a:pPr>
            <a:r>
              <a:rPr lang="id-ID" sz="1800" dirty="0" smtClean="0"/>
              <a:t>Center, Start, Length </a:t>
            </a:r>
          </a:p>
          <a:p>
            <a:pPr marL="900113" lvl="0" indent="-544513" hangingPunct="0">
              <a:lnSpc>
                <a:spcPct val="150000"/>
              </a:lnSpc>
              <a:buFont typeface="Wingdings" pitchFamily="2" charset="2"/>
              <a:buChar char="v"/>
            </a:pPr>
            <a:endParaRPr lang="id-ID" sz="1800" dirty="0"/>
          </a:p>
        </p:txBody>
      </p:sp>
      <p:sp>
        <p:nvSpPr>
          <p:cNvPr id="11" name="TextBox 10"/>
          <p:cNvSpPr txBox="1"/>
          <p:nvPr/>
        </p:nvSpPr>
        <p:spPr>
          <a:xfrm>
            <a:off x="531812" y="1371600"/>
            <a:ext cx="5334000" cy="4585871"/>
          </a:xfrm>
          <a:prstGeom prst="rect">
            <a:avLst/>
          </a:prstGeom>
          <a:noFill/>
        </p:spPr>
        <p:txBody>
          <a:bodyPr wrap="square" rtlCol="0">
            <a:spAutoFit/>
          </a:bodyPr>
          <a:lstStyle/>
          <a:p>
            <a:pPr marL="355600" indent="-355600" algn="just" hangingPunct="0">
              <a:spcBef>
                <a:spcPts val="1200"/>
              </a:spcBef>
              <a:spcAft>
                <a:spcPts val="1200"/>
              </a:spcAft>
              <a:buFont typeface="Wingdings" pitchFamily="2" charset="2"/>
              <a:buChar char="q"/>
            </a:pPr>
            <a:r>
              <a:rPr lang="id-ID" sz="1800" dirty="0" smtClean="0"/>
              <a:t>Untuk membuat busur lingkaran (garis lengkung) menggunakan perintah ARC. </a:t>
            </a:r>
          </a:p>
          <a:p>
            <a:pPr marL="355600" indent="-355600" algn="just" hangingPunct="0">
              <a:spcBef>
                <a:spcPts val="1200"/>
              </a:spcBef>
              <a:spcAft>
                <a:spcPts val="1200"/>
              </a:spcAft>
              <a:buFont typeface="Wingdings" pitchFamily="2" charset="2"/>
              <a:buChar char="q"/>
            </a:pPr>
            <a:r>
              <a:rPr lang="id-ID" sz="1800" dirty="0" smtClean="0"/>
              <a:t>Sebuah busur memiliki beberapa parameter pembentuk, yaitu: Titik Awal (Start point), titik Kedua (Second point), Titik Akhir (End point), Titik Pusat (Center point), jari-jari (Radius), Sudut busur (Angle), Panjang tali busur (Length of chord) Arah garis singgung (Direction). </a:t>
            </a:r>
          </a:p>
          <a:p>
            <a:pPr marL="355600" indent="-355600" algn="just" hangingPunct="0">
              <a:spcBef>
                <a:spcPts val="1200"/>
              </a:spcBef>
              <a:spcAft>
                <a:spcPts val="1200"/>
              </a:spcAft>
              <a:buFont typeface="Wingdings" pitchFamily="2" charset="2"/>
              <a:buChar char="q"/>
            </a:pPr>
            <a:r>
              <a:rPr lang="id-ID" sz="1800" dirty="0" smtClean="0"/>
              <a:t>Dari sekian banyak parameter, Anda cukup menentukan tiga di antaranya untuk dapat membuat sebuah busur. Kombinasi parameter mana saja yang harus dipilih adalah tergantung dari data yang ada.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4572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a. 	3 Point</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612" y="990600"/>
            <a:ext cx="5638800" cy="3416320"/>
          </a:xfrm>
          <a:prstGeom prst="rect">
            <a:avLst/>
          </a:prstGeom>
          <a:noFill/>
        </p:spPr>
        <p:txBody>
          <a:bodyPr wrap="square" rtlCol="0">
            <a:spAutoFit/>
          </a:bodyPr>
          <a:lstStyle/>
          <a:p>
            <a:pPr algn="just" hangingPunct="0">
              <a:lnSpc>
                <a:spcPct val="150000"/>
              </a:lnSpc>
            </a:pPr>
            <a:r>
              <a:rPr lang="id-ID" sz="1800" dirty="0" smtClean="0"/>
              <a:t>Cara ini adalah defalut dari pembuatan busur. Di sini anda harus menentukan titik awal, titik kedua dan titik terakhir.</a:t>
            </a:r>
          </a:p>
          <a:p>
            <a:pPr marL="355600" algn="just">
              <a:lnSpc>
                <a:spcPct val="150000"/>
              </a:lnSpc>
            </a:pPr>
            <a:r>
              <a:rPr lang="id-ID" sz="1800" b="1" dirty="0" smtClean="0"/>
              <a:t>Command: ARC </a:t>
            </a:r>
            <a:r>
              <a:rPr lang="id-ID" sz="1800" dirty="0" smtClean="0"/>
              <a:t>&lt;Enter&gt;</a:t>
            </a:r>
          </a:p>
          <a:p>
            <a:pPr marL="355600" algn="just">
              <a:lnSpc>
                <a:spcPct val="150000"/>
              </a:lnSpc>
            </a:pPr>
            <a:r>
              <a:rPr lang="id-ID" sz="1800" dirty="0" smtClean="0"/>
              <a:t>Center/&lt;Star Point&gt;: &lt;tentukan titik awal busur&gt;</a:t>
            </a:r>
          </a:p>
          <a:p>
            <a:pPr marL="355600" algn="just">
              <a:lnSpc>
                <a:spcPct val="150000"/>
              </a:lnSpc>
            </a:pPr>
            <a:r>
              <a:rPr lang="id-ID" sz="1800" dirty="0" smtClean="0"/>
              <a:t>Center/End/ &lt;second point&gt;: &lt;tentukan titik kedua busur&gt;</a:t>
            </a:r>
          </a:p>
          <a:p>
            <a:pPr marL="355600" algn="just">
              <a:lnSpc>
                <a:spcPct val="150000"/>
              </a:lnSpc>
            </a:pPr>
            <a:r>
              <a:rPr lang="id-ID" sz="1800" dirty="0" smtClean="0"/>
              <a:t>End  point: &lt;Enter&gt;</a:t>
            </a:r>
            <a:endParaRPr lang="id-ID" sz="1800" dirty="0"/>
          </a:p>
        </p:txBody>
      </p:sp>
      <p:pic>
        <p:nvPicPr>
          <p:cNvPr id="7" name="Picture 6"/>
          <p:cNvPicPr/>
          <p:nvPr/>
        </p:nvPicPr>
        <p:blipFill>
          <a:blip r:embed="rId3" cstate="print"/>
          <a:srcRect/>
          <a:stretch>
            <a:fillRect/>
          </a:stretch>
        </p:blipFill>
        <p:spPr bwMode="auto">
          <a:xfrm>
            <a:off x="1903412" y="4495800"/>
            <a:ext cx="2190750" cy="1568605"/>
          </a:xfrm>
          <a:prstGeom prst="rect">
            <a:avLst/>
          </a:prstGeom>
          <a:noFill/>
          <a:ln w="9525">
            <a:noFill/>
            <a:miter lim="800000"/>
            <a:headEnd/>
            <a:tailEnd/>
          </a:ln>
        </p:spPr>
      </p:pic>
      <p:sp>
        <p:nvSpPr>
          <p:cNvPr id="10" name="TextBox 9"/>
          <p:cNvSpPr txBox="1"/>
          <p:nvPr/>
        </p:nvSpPr>
        <p:spPr>
          <a:xfrm>
            <a:off x="1463276" y="6019800"/>
            <a:ext cx="3200400" cy="338554"/>
          </a:xfrm>
          <a:prstGeom prst="rect">
            <a:avLst/>
          </a:prstGeom>
          <a:noFill/>
        </p:spPr>
        <p:txBody>
          <a:bodyPr wrap="square" rtlCol="0">
            <a:spAutoFit/>
          </a:bodyPr>
          <a:lstStyle/>
          <a:p>
            <a:pPr algn="ctr"/>
            <a:r>
              <a:rPr lang="id-ID" sz="1600" b="1" dirty="0" smtClean="0"/>
              <a:t>Gambar 3.4. Busur 3 Point</a:t>
            </a:r>
            <a:endParaRPr lang="id-ID" sz="1600" dirty="0"/>
          </a:p>
        </p:txBody>
      </p:sp>
      <p:sp>
        <p:nvSpPr>
          <p:cNvPr id="13" name="Title 1"/>
          <p:cNvSpPr txBox="1">
            <a:spLocks/>
          </p:cNvSpPr>
          <p:nvPr/>
        </p:nvSpPr>
        <p:spPr>
          <a:xfrm>
            <a:off x="6323012" y="3810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b. 	Start, Center, End</a:t>
            </a:r>
            <a:endParaRPr lang="id-ID" sz="1800" dirty="0" smtClean="0">
              <a:solidFill>
                <a:srgbClr val="FF0000"/>
              </a:solidFill>
              <a:latin typeface="Arial" pitchFamily="34" charset="0"/>
              <a:cs typeface="Arial" pitchFamily="34" charset="0"/>
            </a:endParaRPr>
          </a:p>
        </p:txBody>
      </p:sp>
      <p:sp>
        <p:nvSpPr>
          <p:cNvPr id="14" name="TextBox 13"/>
          <p:cNvSpPr txBox="1"/>
          <p:nvPr/>
        </p:nvSpPr>
        <p:spPr>
          <a:xfrm>
            <a:off x="6323012" y="914400"/>
            <a:ext cx="5638800" cy="3416320"/>
          </a:xfrm>
          <a:prstGeom prst="rect">
            <a:avLst/>
          </a:prstGeom>
          <a:noFill/>
        </p:spPr>
        <p:txBody>
          <a:bodyPr wrap="square" rtlCol="0">
            <a:spAutoFit/>
          </a:bodyPr>
          <a:lstStyle/>
          <a:p>
            <a:pPr hangingPunct="0">
              <a:lnSpc>
                <a:spcPct val="150000"/>
              </a:lnSpc>
            </a:pPr>
            <a:r>
              <a:rPr lang="id-ID" sz="1800" dirty="0" smtClean="0"/>
              <a:t>Cara ini digunakan apabila Anda ingin menentukan titik awal, titik pusat busur dan titik akhir busur.</a:t>
            </a:r>
          </a:p>
          <a:p>
            <a:pPr marL="355600" algn="just">
              <a:lnSpc>
                <a:spcPct val="150000"/>
              </a:lnSpc>
            </a:pPr>
            <a:r>
              <a:rPr lang="id-ID" sz="1800" b="1" dirty="0" smtClean="0"/>
              <a:t>Command: ARC </a:t>
            </a:r>
            <a:r>
              <a:rPr lang="id-ID" sz="1800" dirty="0" smtClean="0"/>
              <a:t>&lt;Enter&gt;</a:t>
            </a:r>
          </a:p>
          <a:p>
            <a:pPr marL="355600" algn="just">
              <a:lnSpc>
                <a:spcPct val="150000"/>
              </a:lnSpc>
            </a:pPr>
            <a:r>
              <a:rPr lang="id-ID" sz="1800" dirty="0" smtClean="0"/>
              <a:t>Center/&lt;Star Point&gt;: &lt;tentukan titik awal busur&gt;</a:t>
            </a:r>
          </a:p>
          <a:p>
            <a:pPr marL="355600" algn="just">
              <a:lnSpc>
                <a:spcPct val="150000"/>
              </a:lnSpc>
            </a:pPr>
            <a:r>
              <a:rPr lang="id-ID" sz="1800" dirty="0" smtClean="0"/>
              <a:t>Center/End/ &lt;second point&gt;: C &lt;Enter&gt;</a:t>
            </a:r>
          </a:p>
          <a:p>
            <a:pPr marL="355600" algn="just">
              <a:lnSpc>
                <a:spcPct val="150000"/>
              </a:lnSpc>
            </a:pPr>
            <a:r>
              <a:rPr lang="id-ID" sz="1800" dirty="0" smtClean="0"/>
              <a:t>Center: &lt;tentukan titik pusat busur&gt;</a:t>
            </a:r>
          </a:p>
          <a:p>
            <a:pPr marL="355600" algn="just">
              <a:lnSpc>
                <a:spcPct val="150000"/>
              </a:lnSpc>
            </a:pPr>
            <a:r>
              <a:rPr lang="id-ID" sz="1800" dirty="0" smtClean="0"/>
              <a:t>Angle/Length of chord/&lt;End point&gt;: &lt;tentukan titik akhir busur&gt;</a:t>
            </a:r>
            <a:endParaRPr lang="id-ID" sz="1800" dirty="0"/>
          </a:p>
        </p:txBody>
      </p:sp>
      <p:pic>
        <p:nvPicPr>
          <p:cNvPr id="15" name="Picture 14"/>
          <p:cNvPicPr/>
          <p:nvPr/>
        </p:nvPicPr>
        <p:blipFill>
          <a:blip r:embed="rId4" cstate="print"/>
          <a:srcRect l="2432" t="14086"/>
          <a:stretch>
            <a:fillRect/>
          </a:stretch>
        </p:blipFill>
        <p:spPr bwMode="auto">
          <a:xfrm>
            <a:off x="7389812" y="4267200"/>
            <a:ext cx="3352800" cy="1622918"/>
          </a:xfrm>
          <a:prstGeom prst="rect">
            <a:avLst/>
          </a:prstGeom>
          <a:noFill/>
          <a:ln w="9525">
            <a:noFill/>
            <a:miter lim="800000"/>
            <a:headEnd/>
            <a:tailEnd/>
          </a:ln>
        </p:spPr>
      </p:pic>
      <p:sp>
        <p:nvSpPr>
          <p:cNvPr id="16" name="TextBox 15"/>
          <p:cNvSpPr txBox="1"/>
          <p:nvPr/>
        </p:nvSpPr>
        <p:spPr>
          <a:xfrm>
            <a:off x="7237412" y="6019800"/>
            <a:ext cx="3962400" cy="338554"/>
          </a:xfrm>
          <a:prstGeom prst="rect">
            <a:avLst/>
          </a:prstGeom>
          <a:noFill/>
        </p:spPr>
        <p:txBody>
          <a:bodyPr wrap="square" rtlCol="0">
            <a:spAutoFit/>
          </a:bodyPr>
          <a:lstStyle/>
          <a:p>
            <a:pPr algn="ctr"/>
            <a:r>
              <a:rPr lang="id-ID" sz="1600" b="1" dirty="0" smtClean="0"/>
              <a:t>Gambar 3.5. Busur Start, Center, End</a:t>
            </a:r>
            <a:endParaRPr lang="id-ID"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c. 	Start, Center, Angle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612" y="838200"/>
            <a:ext cx="5638800" cy="3416320"/>
          </a:xfrm>
          <a:prstGeom prst="rect">
            <a:avLst/>
          </a:prstGeom>
          <a:noFill/>
        </p:spPr>
        <p:txBody>
          <a:bodyPr wrap="square" rtlCol="0">
            <a:spAutoFit/>
          </a:bodyPr>
          <a:lstStyle/>
          <a:p>
            <a:pPr hangingPunct="0">
              <a:lnSpc>
                <a:spcPct val="150000"/>
              </a:lnSpc>
            </a:pPr>
            <a:r>
              <a:rPr lang="id-ID" sz="1800" dirty="0" smtClean="0"/>
              <a:t>Cara ini digunakan apabila Anda ingin menentukan titik awal, titik pusat busur dan sudut busur.</a:t>
            </a:r>
          </a:p>
          <a:p>
            <a:pPr lvl="1">
              <a:lnSpc>
                <a:spcPct val="150000"/>
              </a:lnSpc>
            </a:pPr>
            <a:r>
              <a:rPr lang="id-ID" sz="1800" b="1" dirty="0" smtClean="0"/>
              <a:t>Command: ARC </a:t>
            </a:r>
            <a:r>
              <a:rPr lang="id-ID" sz="1800" dirty="0" smtClean="0"/>
              <a:t>&lt;Enter&gt;</a:t>
            </a:r>
          </a:p>
          <a:p>
            <a:pPr lvl="1">
              <a:lnSpc>
                <a:spcPct val="150000"/>
              </a:lnSpc>
            </a:pPr>
            <a:r>
              <a:rPr lang="id-ID" sz="1800" dirty="0" smtClean="0"/>
              <a:t>Center/&lt;Star Point&gt;: &lt;tentukan titik awal busur&gt;</a:t>
            </a:r>
          </a:p>
          <a:p>
            <a:pPr lvl="1">
              <a:lnSpc>
                <a:spcPct val="150000"/>
              </a:lnSpc>
            </a:pPr>
            <a:r>
              <a:rPr lang="id-ID" sz="1800" dirty="0" smtClean="0"/>
              <a:t>Center/End/ &lt;second point&gt;: C &lt;Enter&gt;</a:t>
            </a:r>
          </a:p>
          <a:p>
            <a:pPr lvl="1">
              <a:lnSpc>
                <a:spcPct val="150000"/>
              </a:lnSpc>
            </a:pPr>
            <a:r>
              <a:rPr lang="id-ID" sz="1800" dirty="0" smtClean="0"/>
              <a:t>Center: &lt;tentukan titik pusat busur&gt;</a:t>
            </a:r>
          </a:p>
          <a:p>
            <a:pPr lvl="1">
              <a:lnSpc>
                <a:spcPct val="150000"/>
              </a:lnSpc>
            </a:pPr>
            <a:r>
              <a:rPr lang="id-ID" sz="1800" dirty="0" smtClean="0"/>
              <a:t>Angle/Length of chord/&lt;End point&gt;:  A &lt;Enter&gt;</a:t>
            </a:r>
          </a:p>
          <a:p>
            <a:pPr lvl="1">
              <a:lnSpc>
                <a:spcPct val="150000"/>
              </a:lnSpc>
            </a:pPr>
            <a:r>
              <a:rPr lang="id-ID" sz="1800" dirty="0" smtClean="0"/>
              <a:t>Included angle: 180 &lt;Enter&gt;</a:t>
            </a:r>
            <a:endParaRPr lang="id-ID" sz="1800" dirty="0"/>
          </a:p>
        </p:txBody>
      </p:sp>
      <p:sp>
        <p:nvSpPr>
          <p:cNvPr id="10" name="TextBox 9"/>
          <p:cNvSpPr txBox="1"/>
          <p:nvPr/>
        </p:nvSpPr>
        <p:spPr>
          <a:xfrm>
            <a:off x="1370012" y="6096000"/>
            <a:ext cx="3200400" cy="338554"/>
          </a:xfrm>
          <a:prstGeom prst="rect">
            <a:avLst/>
          </a:prstGeom>
          <a:noFill/>
        </p:spPr>
        <p:txBody>
          <a:bodyPr wrap="square" rtlCol="0">
            <a:spAutoFit/>
          </a:bodyPr>
          <a:lstStyle/>
          <a:p>
            <a:pPr algn="ctr"/>
            <a:r>
              <a:rPr lang="id-ID" sz="1600" b="1" dirty="0" smtClean="0"/>
              <a:t>Gambar 3.6. Busur 3 Point</a:t>
            </a:r>
            <a:endParaRPr lang="id-ID" sz="1600" dirty="0"/>
          </a:p>
        </p:txBody>
      </p:sp>
      <p:sp>
        <p:nvSpPr>
          <p:cNvPr id="13" name="Title 1"/>
          <p:cNvSpPr txBox="1">
            <a:spLocks/>
          </p:cNvSpPr>
          <p:nvPr/>
        </p:nvSpPr>
        <p:spPr>
          <a:xfrm>
            <a:off x="6323012" y="53340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d. 	Start, Center, Length</a:t>
            </a:r>
            <a:endParaRPr lang="id-ID" sz="1800" dirty="0" smtClean="0">
              <a:solidFill>
                <a:srgbClr val="FF0000"/>
              </a:solidFill>
              <a:latin typeface="Arial" pitchFamily="34" charset="0"/>
              <a:cs typeface="Arial" pitchFamily="34" charset="0"/>
            </a:endParaRPr>
          </a:p>
        </p:txBody>
      </p:sp>
      <p:sp>
        <p:nvSpPr>
          <p:cNvPr id="14" name="TextBox 13"/>
          <p:cNvSpPr txBox="1"/>
          <p:nvPr/>
        </p:nvSpPr>
        <p:spPr>
          <a:xfrm>
            <a:off x="6323012" y="1295400"/>
            <a:ext cx="5638800" cy="872034"/>
          </a:xfrm>
          <a:prstGeom prst="rect">
            <a:avLst/>
          </a:prstGeom>
          <a:noFill/>
        </p:spPr>
        <p:txBody>
          <a:bodyPr wrap="square" rtlCol="0">
            <a:spAutoFit/>
          </a:bodyPr>
          <a:lstStyle/>
          <a:p>
            <a:pPr hangingPunct="0">
              <a:lnSpc>
                <a:spcPct val="150000"/>
              </a:lnSpc>
            </a:pPr>
            <a:r>
              <a:rPr lang="id-ID" sz="1800" dirty="0" smtClean="0"/>
              <a:t>Cara ini digunakan apabila Anda ingin menentukan titik awal, titik pusat busur dan panjang tali busur. </a:t>
            </a:r>
            <a:endParaRPr lang="id-ID" sz="1800" dirty="0"/>
          </a:p>
        </p:txBody>
      </p:sp>
      <p:sp>
        <p:nvSpPr>
          <p:cNvPr id="16" name="TextBox 15"/>
          <p:cNvSpPr txBox="1"/>
          <p:nvPr/>
        </p:nvSpPr>
        <p:spPr>
          <a:xfrm>
            <a:off x="6856412" y="5410200"/>
            <a:ext cx="4419600" cy="338554"/>
          </a:xfrm>
          <a:prstGeom prst="rect">
            <a:avLst/>
          </a:prstGeom>
          <a:noFill/>
        </p:spPr>
        <p:txBody>
          <a:bodyPr wrap="square" rtlCol="0">
            <a:spAutoFit/>
          </a:bodyPr>
          <a:lstStyle/>
          <a:p>
            <a:r>
              <a:rPr lang="id-ID" sz="1600" b="1" dirty="0" smtClean="0"/>
              <a:t>Gambar 3.7. Busur Start, Center, Length</a:t>
            </a:r>
            <a:endParaRPr lang="id-ID" sz="1600" dirty="0"/>
          </a:p>
        </p:txBody>
      </p:sp>
      <p:pic>
        <p:nvPicPr>
          <p:cNvPr id="12" name="Picture 11"/>
          <p:cNvPicPr/>
          <p:nvPr/>
        </p:nvPicPr>
        <p:blipFill>
          <a:blip r:embed="rId3" cstate="print"/>
          <a:srcRect/>
          <a:stretch>
            <a:fillRect/>
          </a:stretch>
        </p:blipFill>
        <p:spPr bwMode="auto">
          <a:xfrm>
            <a:off x="1141412" y="4191000"/>
            <a:ext cx="3810000" cy="1905000"/>
          </a:xfrm>
          <a:prstGeom prst="rect">
            <a:avLst/>
          </a:prstGeom>
          <a:noFill/>
          <a:ln w="9525">
            <a:noFill/>
            <a:miter lim="800000"/>
            <a:headEnd/>
            <a:tailEnd/>
          </a:ln>
        </p:spPr>
      </p:pic>
      <p:pic>
        <p:nvPicPr>
          <p:cNvPr id="17" name="Picture 16"/>
          <p:cNvPicPr/>
          <p:nvPr/>
        </p:nvPicPr>
        <p:blipFill>
          <a:blip r:embed="rId4" cstate="print"/>
          <a:srcRect t="8284"/>
          <a:stretch>
            <a:fillRect/>
          </a:stretch>
        </p:blipFill>
        <p:spPr bwMode="auto">
          <a:xfrm>
            <a:off x="6932612" y="2819400"/>
            <a:ext cx="4343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2" y="381000"/>
            <a:ext cx="5715000"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tabLst>
                <a:tab pos="531813" algn="l"/>
              </a:tabLst>
            </a:pPr>
            <a:r>
              <a:rPr lang="id-ID" sz="1800" b="1" dirty="0" smtClean="0">
                <a:solidFill>
                  <a:srgbClr val="FF0000"/>
                </a:solidFill>
              </a:rPr>
              <a:t>e.</a:t>
            </a:r>
            <a:r>
              <a:rPr lang="id-ID" sz="1800" b="1" dirty="0" smtClean="0"/>
              <a:t>	</a:t>
            </a:r>
            <a:r>
              <a:rPr lang="id-ID" sz="1800" b="1" dirty="0" smtClean="0">
                <a:solidFill>
                  <a:srgbClr val="FF0000"/>
                </a:solidFill>
              </a:rPr>
              <a:t>Start, End, Angle</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1706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612" y="838200"/>
            <a:ext cx="5638800" cy="3365024"/>
          </a:xfrm>
          <a:prstGeom prst="rect">
            <a:avLst/>
          </a:prstGeom>
          <a:noFill/>
        </p:spPr>
        <p:txBody>
          <a:bodyPr wrap="square" rtlCol="0">
            <a:spAutoFit/>
          </a:bodyPr>
          <a:lstStyle/>
          <a:p>
            <a:pPr algn="just" hangingPunct="0">
              <a:lnSpc>
                <a:spcPct val="150000"/>
              </a:lnSpc>
            </a:pPr>
            <a:r>
              <a:rPr lang="id-ID" sz="1800" dirty="0" smtClean="0"/>
              <a:t>Cara ini digunakan apabila Anda ingin menentukan titik awal, titik ujung busur dan sudut busur.</a:t>
            </a:r>
          </a:p>
          <a:p>
            <a:pPr algn="just">
              <a:lnSpc>
                <a:spcPct val="150000"/>
              </a:lnSpc>
            </a:pPr>
            <a:r>
              <a:rPr lang="id-ID" sz="1800" b="1" dirty="0" smtClean="0"/>
              <a:t>Command: ARC </a:t>
            </a:r>
            <a:r>
              <a:rPr lang="id-ID" sz="1800" dirty="0" smtClean="0"/>
              <a:t>&lt;Enter&gt;</a:t>
            </a:r>
          </a:p>
          <a:p>
            <a:pPr algn="just">
              <a:lnSpc>
                <a:spcPct val="150000"/>
              </a:lnSpc>
            </a:pPr>
            <a:r>
              <a:rPr lang="id-ID" sz="1800" dirty="0" smtClean="0"/>
              <a:t>Center/&lt;Star Point&gt;: &lt;tentukan titik awal busur&gt;</a:t>
            </a:r>
          </a:p>
          <a:p>
            <a:pPr algn="just">
              <a:lnSpc>
                <a:spcPct val="150000"/>
              </a:lnSpc>
            </a:pPr>
            <a:r>
              <a:rPr lang="id-ID" sz="1800" dirty="0" smtClean="0"/>
              <a:t>Center/End/ &lt;second point&gt;: E &lt;Enter&gt;</a:t>
            </a:r>
          </a:p>
          <a:p>
            <a:pPr algn="just">
              <a:lnSpc>
                <a:spcPct val="150000"/>
              </a:lnSpc>
            </a:pPr>
            <a:r>
              <a:rPr lang="id-ID" sz="1800" dirty="0" smtClean="0"/>
              <a:t>End point: &lt;tentukan titik pusat busur&gt;</a:t>
            </a:r>
          </a:p>
          <a:p>
            <a:pPr algn="just">
              <a:lnSpc>
                <a:spcPct val="150000"/>
              </a:lnSpc>
            </a:pPr>
            <a:r>
              <a:rPr lang="id-ID" sz="1800" dirty="0" smtClean="0"/>
              <a:t>Angle/Length of chord/&lt;End point&gt;:  A &lt;Enter&gt;</a:t>
            </a:r>
          </a:p>
          <a:p>
            <a:pPr algn="just">
              <a:lnSpc>
                <a:spcPct val="150000"/>
              </a:lnSpc>
            </a:pPr>
            <a:r>
              <a:rPr lang="id-ID" sz="1800" dirty="0" smtClean="0"/>
              <a:t>Included angle: 270 &lt;Enter&gt;</a:t>
            </a:r>
            <a:endParaRPr lang="id-ID" sz="1800" dirty="0"/>
          </a:p>
        </p:txBody>
      </p:sp>
      <p:sp>
        <p:nvSpPr>
          <p:cNvPr id="10" name="TextBox 9"/>
          <p:cNvSpPr txBox="1"/>
          <p:nvPr/>
        </p:nvSpPr>
        <p:spPr>
          <a:xfrm>
            <a:off x="1065212" y="6096000"/>
            <a:ext cx="4724400" cy="338554"/>
          </a:xfrm>
          <a:prstGeom prst="rect">
            <a:avLst/>
          </a:prstGeom>
          <a:noFill/>
        </p:spPr>
        <p:txBody>
          <a:bodyPr wrap="square" rtlCol="0">
            <a:spAutoFit/>
          </a:bodyPr>
          <a:lstStyle/>
          <a:p>
            <a:pPr algn="ctr"/>
            <a:r>
              <a:rPr lang="id-ID" sz="1600" b="1" dirty="0" smtClean="0"/>
              <a:t>Gambar 3.8. Busur Start, End, Angle</a:t>
            </a:r>
            <a:endParaRPr lang="id-ID" sz="1600" dirty="0"/>
          </a:p>
        </p:txBody>
      </p:sp>
      <p:sp>
        <p:nvSpPr>
          <p:cNvPr id="13" name="Title 1"/>
          <p:cNvSpPr txBox="1">
            <a:spLocks/>
          </p:cNvSpPr>
          <p:nvPr/>
        </p:nvSpPr>
        <p:spPr>
          <a:xfrm>
            <a:off x="6323012" y="396920"/>
            <a:ext cx="3582987" cy="4572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a:tabLst>
                <a:tab pos="531813" algn="l"/>
              </a:tabLst>
            </a:pPr>
            <a:r>
              <a:rPr lang="id-ID" sz="1800" b="1" dirty="0" smtClean="0">
                <a:solidFill>
                  <a:srgbClr val="FF0000"/>
                </a:solidFill>
              </a:rPr>
              <a:t>f. 	Start, End, Radius </a:t>
            </a:r>
            <a:endParaRPr lang="id-ID" sz="1800" dirty="0" smtClean="0">
              <a:solidFill>
                <a:srgbClr val="FF0000"/>
              </a:solidFill>
            </a:endParaRPr>
          </a:p>
        </p:txBody>
      </p:sp>
      <p:sp>
        <p:nvSpPr>
          <p:cNvPr id="14" name="TextBox 13"/>
          <p:cNvSpPr txBox="1"/>
          <p:nvPr/>
        </p:nvSpPr>
        <p:spPr>
          <a:xfrm>
            <a:off x="6323012" y="845016"/>
            <a:ext cx="5638800" cy="3780522"/>
          </a:xfrm>
          <a:prstGeom prst="rect">
            <a:avLst/>
          </a:prstGeom>
          <a:noFill/>
        </p:spPr>
        <p:txBody>
          <a:bodyPr wrap="square" rtlCol="0">
            <a:spAutoFit/>
          </a:bodyPr>
          <a:lstStyle/>
          <a:p>
            <a:pPr algn="just" hangingPunct="0">
              <a:lnSpc>
                <a:spcPct val="150000"/>
              </a:lnSpc>
            </a:pPr>
            <a:r>
              <a:rPr lang="id-ID" sz="1800" dirty="0" smtClean="0"/>
              <a:t>Cara ini digunakan apabila Anda ingin menentukan titik awal, titik ujung busur dan jari-jari busur. Bila Anda ingin memasukan angka positif untuk nilai jari-jari, AutoCAD akan membuat busur mayor sesuai dengan jari-jari yang dimasukan. Bila Anda memuaskan nilai negatif untuk nilai negatif untuk jari-jari, maka AutoCAD akan membuat busur miror dengan jari-jari yang sesuai dengan yang Anda berikan. </a:t>
            </a:r>
            <a:endParaRPr lang="id-ID" sz="1800" dirty="0"/>
          </a:p>
        </p:txBody>
      </p:sp>
      <p:sp>
        <p:nvSpPr>
          <p:cNvPr id="16" name="TextBox 15"/>
          <p:cNvSpPr txBox="1"/>
          <p:nvPr/>
        </p:nvSpPr>
        <p:spPr>
          <a:xfrm>
            <a:off x="7320444" y="6093728"/>
            <a:ext cx="4419600" cy="338554"/>
          </a:xfrm>
          <a:prstGeom prst="rect">
            <a:avLst/>
          </a:prstGeom>
          <a:noFill/>
        </p:spPr>
        <p:txBody>
          <a:bodyPr wrap="square" rtlCol="0">
            <a:spAutoFit/>
          </a:bodyPr>
          <a:lstStyle/>
          <a:p>
            <a:r>
              <a:rPr lang="id-ID" sz="1600" b="1" dirty="0" smtClean="0"/>
              <a:t>Gambar 3.9. Busur Start, End, Angle</a:t>
            </a:r>
            <a:endParaRPr lang="id-ID" sz="1600" dirty="0"/>
          </a:p>
        </p:txBody>
      </p:sp>
      <p:pic>
        <p:nvPicPr>
          <p:cNvPr id="15" name="Picture 14"/>
          <p:cNvPicPr/>
          <p:nvPr/>
        </p:nvPicPr>
        <p:blipFill>
          <a:blip r:embed="rId3" cstate="print"/>
          <a:srcRect/>
          <a:stretch>
            <a:fillRect/>
          </a:stretch>
        </p:blipFill>
        <p:spPr bwMode="auto">
          <a:xfrm>
            <a:off x="1438252" y="4120488"/>
            <a:ext cx="3657600" cy="2057400"/>
          </a:xfrm>
          <a:prstGeom prst="rect">
            <a:avLst/>
          </a:prstGeom>
          <a:noFill/>
          <a:ln w="9525">
            <a:noFill/>
            <a:miter lim="800000"/>
            <a:headEnd/>
            <a:tailEnd/>
          </a:ln>
        </p:spPr>
      </p:pic>
      <p:pic>
        <p:nvPicPr>
          <p:cNvPr id="18" name="Picture 17"/>
          <p:cNvPicPr/>
          <p:nvPr/>
        </p:nvPicPr>
        <p:blipFill>
          <a:blip r:embed="rId4" cstate="print"/>
          <a:srcRect/>
          <a:stretch>
            <a:fillRect/>
          </a:stretch>
        </p:blipFill>
        <p:spPr bwMode="auto">
          <a:xfrm>
            <a:off x="7360244" y="4343400"/>
            <a:ext cx="3534768"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5619</TotalTime>
  <Words>2699</Words>
  <Application>Microsoft Office PowerPoint</Application>
  <PresentationFormat>Custom</PresentationFormat>
  <Paragraphs>256</Paragraphs>
  <Slides>22</Slides>
  <Notes>22</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Oriel</vt:lpstr>
      <vt:lpstr>2_Custom Design</vt:lpstr>
      <vt:lpstr>3_Custom Design</vt: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hpmini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527</cp:revision>
  <dcterms:created xsi:type="dcterms:W3CDTF">2011-11-04T08:26:49Z</dcterms:created>
  <dcterms:modified xsi:type="dcterms:W3CDTF">2014-02-18T22:03:29Z</dcterms:modified>
</cp:coreProperties>
</file>