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 id="2147483744" r:id="rId2"/>
    <p:sldMasterId id="2147483756" r:id="rId3"/>
    <p:sldMasterId id="2147483732" r:id="rId4"/>
    <p:sldMasterId id="2147483720" r:id="rId5"/>
  </p:sldMasterIdLst>
  <p:notesMasterIdLst>
    <p:notesMasterId r:id="rId11"/>
  </p:notesMasterIdLst>
  <p:handoutMasterIdLst>
    <p:handoutMasterId r:id="rId12"/>
  </p:handoutMasterIdLst>
  <p:sldIdLst>
    <p:sldId id="258" r:id="rId6"/>
    <p:sldId id="280" r:id="rId7"/>
    <p:sldId id="282" r:id="rId8"/>
    <p:sldId id="283" r:id="rId9"/>
    <p:sldId id="284" r:id="rId10"/>
  </p:sldIdLst>
  <p:sldSz cx="12188825" cy="6858000"/>
  <p:notesSz cx="6858000" cy="9945688"/>
  <p:defaultTextStyle>
    <a:defPPr>
      <a:defRPr lang="en-US"/>
    </a:defPPr>
    <a:lvl1pPr algn="l" defTabSz="1071563" rtl="0" fontAlgn="base">
      <a:spcBef>
        <a:spcPct val="0"/>
      </a:spcBef>
      <a:spcAft>
        <a:spcPct val="0"/>
      </a:spcAft>
      <a:defRPr sz="2100" kern="1200">
        <a:solidFill>
          <a:schemeClr val="tx1"/>
        </a:solidFill>
        <a:latin typeface="Arial" charset="0"/>
        <a:ea typeface="+mn-ea"/>
        <a:cs typeface="+mn-cs"/>
      </a:defRPr>
    </a:lvl1pPr>
    <a:lvl2pPr marL="534988" indent="-77788" algn="l" defTabSz="1071563" rtl="0" fontAlgn="base">
      <a:spcBef>
        <a:spcPct val="0"/>
      </a:spcBef>
      <a:spcAft>
        <a:spcPct val="0"/>
      </a:spcAft>
      <a:defRPr sz="2100" kern="1200">
        <a:solidFill>
          <a:schemeClr val="tx1"/>
        </a:solidFill>
        <a:latin typeface="Arial" charset="0"/>
        <a:ea typeface="+mn-ea"/>
        <a:cs typeface="+mn-cs"/>
      </a:defRPr>
    </a:lvl2pPr>
    <a:lvl3pPr marL="1071563" indent="-157163" algn="l" defTabSz="1071563" rtl="0" fontAlgn="base">
      <a:spcBef>
        <a:spcPct val="0"/>
      </a:spcBef>
      <a:spcAft>
        <a:spcPct val="0"/>
      </a:spcAft>
      <a:defRPr sz="2100" kern="1200">
        <a:solidFill>
          <a:schemeClr val="tx1"/>
        </a:solidFill>
        <a:latin typeface="Arial" charset="0"/>
        <a:ea typeface="+mn-ea"/>
        <a:cs typeface="+mn-cs"/>
      </a:defRPr>
    </a:lvl3pPr>
    <a:lvl4pPr marL="1608138" indent="-236538" algn="l" defTabSz="1071563" rtl="0" fontAlgn="base">
      <a:spcBef>
        <a:spcPct val="0"/>
      </a:spcBef>
      <a:spcAft>
        <a:spcPct val="0"/>
      </a:spcAft>
      <a:defRPr sz="2100" kern="1200">
        <a:solidFill>
          <a:schemeClr val="tx1"/>
        </a:solidFill>
        <a:latin typeface="Arial" charset="0"/>
        <a:ea typeface="+mn-ea"/>
        <a:cs typeface="+mn-cs"/>
      </a:defRPr>
    </a:lvl4pPr>
    <a:lvl5pPr marL="2144713" indent="-315913" algn="l" defTabSz="1071563" rtl="0" fontAlgn="base">
      <a:spcBef>
        <a:spcPct val="0"/>
      </a:spcBef>
      <a:spcAft>
        <a:spcPct val="0"/>
      </a:spcAft>
      <a:defRPr sz="2100" kern="1200">
        <a:solidFill>
          <a:schemeClr val="tx1"/>
        </a:solidFill>
        <a:latin typeface="Arial" charset="0"/>
        <a:ea typeface="+mn-ea"/>
        <a:cs typeface="+mn-cs"/>
      </a:defRPr>
    </a:lvl5pPr>
    <a:lvl6pPr marL="2286000" algn="l" defTabSz="914400" rtl="0" eaLnBrk="1" latinLnBrk="0" hangingPunct="1">
      <a:defRPr sz="2100" kern="1200">
        <a:solidFill>
          <a:schemeClr val="tx1"/>
        </a:solidFill>
        <a:latin typeface="Arial" charset="0"/>
        <a:ea typeface="+mn-ea"/>
        <a:cs typeface="+mn-cs"/>
      </a:defRPr>
    </a:lvl6pPr>
    <a:lvl7pPr marL="2743200" algn="l" defTabSz="914400" rtl="0" eaLnBrk="1" latinLnBrk="0" hangingPunct="1">
      <a:defRPr sz="2100" kern="1200">
        <a:solidFill>
          <a:schemeClr val="tx1"/>
        </a:solidFill>
        <a:latin typeface="Arial" charset="0"/>
        <a:ea typeface="+mn-ea"/>
        <a:cs typeface="+mn-cs"/>
      </a:defRPr>
    </a:lvl7pPr>
    <a:lvl8pPr marL="3200400" algn="l" defTabSz="914400" rtl="0" eaLnBrk="1" latinLnBrk="0" hangingPunct="1">
      <a:defRPr sz="2100" kern="1200">
        <a:solidFill>
          <a:schemeClr val="tx1"/>
        </a:solidFill>
        <a:latin typeface="Arial" charset="0"/>
        <a:ea typeface="+mn-ea"/>
        <a:cs typeface="+mn-cs"/>
      </a:defRPr>
    </a:lvl8pPr>
    <a:lvl9pPr marL="3657600" algn="l" defTabSz="914400" rtl="0" eaLnBrk="1" latinLnBrk="0" hangingPunct="1">
      <a:defRPr sz="2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444" autoAdjust="0"/>
  </p:normalViewPr>
  <p:slideViewPr>
    <p:cSldViewPr>
      <p:cViewPr>
        <p:scale>
          <a:sx n="70" d="100"/>
          <a:sy n="70" d="100"/>
        </p:scale>
        <p:origin x="-1272" y="-114"/>
      </p:cViewPr>
      <p:guideLst>
        <p:guide orient="horz" pos="2160"/>
        <p:guide pos="3839"/>
      </p:guideLst>
    </p:cSldViewPr>
  </p:slideViewPr>
  <p:outlineViewPr>
    <p:cViewPr>
      <p:scale>
        <a:sx n="33" d="100"/>
        <a:sy n="33" d="100"/>
      </p:scale>
      <p:origin x="204"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3133"/>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65975DAC-3326-4D23-8B5C-A4F0DEC3AEE7}" type="datetimeFigureOut">
              <a:rPr lang="id-ID" smtClean="0"/>
              <a:pPr/>
              <a:t>19/02/2014</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0FB350B2-0583-4D23-B9C1-B3AB7885088E}" type="slidenum">
              <a:rPr lang="id-ID" smtClean="0"/>
              <a:pPr/>
              <a:t>‹#›</a:t>
            </a:fld>
            <a:endParaRPr lang="id-ID"/>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defTabSz="1072866"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defTabSz="1072866" fontAlgn="auto">
              <a:spcBef>
                <a:spcPts val="0"/>
              </a:spcBef>
              <a:spcAft>
                <a:spcPts val="0"/>
              </a:spcAft>
              <a:defRPr sz="1200">
                <a:latin typeface="+mn-lt"/>
              </a:defRPr>
            </a:lvl1pPr>
          </a:lstStyle>
          <a:p>
            <a:pPr>
              <a:defRPr/>
            </a:pPr>
            <a:fld id="{0274D005-E977-4F3B-BA26-8C6C2F757A48}" type="datetimeFigureOut">
              <a:rPr lang="en-US"/>
              <a:pPr>
                <a:defRPr/>
              </a:pPr>
              <a:t>2/19/2014</a:t>
            </a:fld>
            <a:endParaRPr lang="en-US"/>
          </a:p>
        </p:txBody>
      </p:sp>
      <p:sp>
        <p:nvSpPr>
          <p:cNvPr id="4" name="Slide Image Placeholder 3"/>
          <p:cNvSpPr>
            <a:spLocks noGrp="1" noRot="1" noChangeAspect="1"/>
          </p:cNvSpPr>
          <p:nvPr>
            <p:ph type="sldImg" idx="2"/>
          </p:nvPr>
        </p:nvSpPr>
        <p:spPr>
          <a:xfrm>
            <a:off x="115888" y="746125"/>
            <a:ext cx="6626225" cy="3729038"/>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defTabSz="1072866"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defTabSz="1072866" fontAlgn="auto">
              <a:spcBef>
                <a:spcPts val="0"/>
              </a:spcBef>
              <a:spcAft>
                <a:spcPts val="0"/>
              </a:spcAft>
              <a:defRPr sz="1200">
                <a:latin typeface="+mn-lt"/>
              </a:defRPr>
            </a:lvl1pPr>
          </a:lstStyle>
          <a:p>
            <a:pPr>
              <a:defRPr/>
            </a:pPr>
            <a:fld id="{53031DEB-5198-4E21-B6B6-8D2FF522CD82}"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defTabSz="1071563" rtl="0" eaLnBrk="0" fontAlgn="base" hangingPunct="0">
      <a:spcBef>
        <a:spcPct val="30000"/>
      </a:spcBef>
      <a:spcAft>
        <a:spcPct val="0"/>
      </a:spcAft>
      <a:defRPr sz="1400" kern="1200">
        <a:solidFill>
          <a:schemeClr val="tx1"/>
        </a:solidFill>
        <a:latin typeface="+mn-lt"/>
        <a:ea typeface="+mn-ea"/>
        <a:cs typeface="+mn-cs"/>
      </a:defRPr>
    </a:lvl1pPr>
    <a:lvl2pPr marL="534988" algn="l" defTabSz="1071563" rtl="0" eaLnBrk="0" fontAlgn="base" hangingPunct="0">
      <a:spcBef>
        <a:spcPct val="30000"/>
      </a:spcBef>
      <a:spcAft>
        <a:spcPct val="0"/>
      </a:spcAft>
      <a:defRPr sz="1400" kern="1200">
        <a:solidFill>
          <a:schemeClr val="tx1"/>
        </a:solidFill>
        <a:latin typeface="+mn-lt"/>
        <a:ea typeface="+mn-ea"/>
        <a:cs typeface="+mn-cs"/>
      </a:defRPr>
    </a:lvl2pPr>
    <a:lvl3pPr marL="1071563" algn="l" defTabSz="1071563" rtl="0" eaLnBrk="0" fontAlgn="base" hangingPunct="0">
      <a:spcBef>
        <a:spcPct val="30000"/>
      </a:spcBef>
      <a:spcAft>
        <a:spcPct val="0"/>
      </a:spcAft>
      <a:defRPr sz="1400" kern="1200">
        <a:solidFill>
          <a:schemeClr val="tx1"/>
        </a:solidFill>
        <a:latin typeface="+mn-lt"/>
        <a:ea typeface="+mn-ea"/>
        <a:cs typeface="+mn-cs"/>
      </a:defRPr>
    </a:lvl3pPr>
    <a:lvl4pPr marL="1608138" algn="l" defTabSz="1071563" rtl="0" eaLnBrk="0" fontAlgn="base" hangingPunct="0">
      <a:spcBef>
        <a:spcPct val="30000"/>
      </a:spcBef>
      <a:spcAft>
        <a:spcPct val="0"/>
      </a:spcAft>
      <a:defRPr sz="1400" kern="1200">
        <a:solidFill>
          <a:schemeClr val="tx1"/>
        </a:solidFill>
        <a:latin typeface="+mn-lt"/>
        <a:ea typeface="+mn-ea"/>
        <a:cs typeface="+mn-cs"/>
      </a:defRPr>
    </a:lvl4pPr>
    <a:lvl5pPr marL="2144713" algn="l" defTabSz="1071563" rtl="0" eaLnBrk="0" fontAlgn="base" hangingPunct="0">
      <a:spcBef>
        <a:spcPct val="30000"/>
      </a:spcBef>
      <a:spcAft>
        <a:spcPct val="0"/>
      </a:spcAft>
      <a:defRPr sz="1400" kern="1200">
        <a:solidFill>
          <a:schemeClr val="tx1"/>
        </a:solidFill>
        <a:latin typeface="+mn-lt"/>
        <a:ea typeface="+mn-ea"/>
        <a:cs typeface="+mn-cs"/>
      </a:defRPr>
    </a:lvl5pPr>
    <a:lvl6pPr marL="2682164" algn="l" defTabSz="1072866" rtl="0" eaLnBrk="1" latinLnBrk="0" hangingPunct="1">
      <a:defRPr sz="1400" kern="1200">
        <a:solidFill>
          <a:schemeClr val="tx1"/>
        </a:solidFill>
        <a:latin typeface="+mn-lt"/>
        <a:ea typeface="+mn-ea"/>
        <a:cs typeface="+mn-cs"/>
      </a:defRPr>
    </a:lvl6pPr>
    <a:lvl7pPr marL="3218597" algn="l" defTabSz="1072866" rtl="0" eaLnBrk="1" latinLnBrk="0" hangingPunct="1">
      <a:defRPr sz="1400" kern="1200">
        <a:solidFill>
          <a:schemeClr val="tx1"/>
        </a:solidFill>
        <a:latin typeface="+mn-lt"/>
        <a:ea typeface="+mn-ea"/>
        <a:cs typeface="+mn-cs"/>
      </a:defRPr>
    </a:lvl7pPr>
    <a:lvl8pPr marL="3755029" algn="l" defTabSz="1072866" rtl="0" eaLnBrk="1" latinLnBrk="0" hangingPunct="1">
      <a:defRPr sz="1400" kern="1200">
        <a:solidFill>
          <a:schemeClr val="tx1"/>
        </a:solidFill>
        <a:latin typeface="+mn-lt"/>
        <a:ea typeface="+mn-ea"/>
        <a:cs typeface="+mn-cs"/>
      </a:defRPr>
    </a:lvl8pPr>
    <a:lvl9pPr marL="4291462" algn="l" defTabSz="107286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F40F2AD6-E217-4086-A00D-8FA5F1CA5843}"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F40F2AD6-E217-4086-A00D-8FA5F1CA5843}"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F40F2AD6-E217-4086-A00D-8FA5F1CA5843}"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F40F2AD6-E217-4086-A00D-8FA5F1CA5843}" type="slidenum">
              <a:rPr lang="id-ID" smtClean="0"/>
              <a:pPr/>
              <a:t>5</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cxnSp>
        <p:nvCxnSpPr>
          <p:cNvPr id="2" name="Straight Connector 1"/>
          <p:cNvCxnSpPr/>
          <p:nvPr userDrawn="1"/>
        </p:nvCxnSpPr>
        <p:spPr>
          <a:xfrm flipV="1">
            <a:off x="0" y="6486525"/>
            <a:ext cx="12188825" cy="0"/>
          </a:xfrm>
          <a:prstGeom prst="line">
            <a:avLst/>
          </a:prstGeom>
          <a:ln w="57150" cmpd="thickThin">
            <a:solidFill>
              <a:srgbClr val="000099"/>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userDrawn="1"/>
        </p:nvCxnSpPr>
        <p:spPr>
          <a:xfrm>
            <a:off x="1041619" y="347663"/>
            <a:ext cx="10915649" cy="0"/>
          </a:xfrm>
          <a:prstGeom prst="line">
            <a:avLst/>
          </a:prstGeom>
          <a:ln w="57150" cmpd="thickThin">
            <a:solidFill>
              <a:srgbClr val="000099"/>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9980613" y="19050"/>
            <a:ext cx="2208212" cy="285750"/>
          </a:xfrm>
          <a:prstGeom prst="rect">
            <a:avLst/>
          </a:prstGeom>
          <a:noFill/>
        </p:spPr>
        <p:txBody>
          <a:bodyPr>
            <a:spAutoFit/>
          </a:bodyPr>
          <a:lstStyle/>
          <a:p>
            <a:pPr algn="r" defTabSz="1072866" fontAlgn="auto">
              <a:spcBef>
                <a:spcPts val="0"/>
              </a:spcBef>
              <a:spcAft>
                <a:spcPts val="0"/>
              </a:spcAft>
              <a:defRPr/>
            </a:pPr>
            <a:r>
              <a:rPr lang="id-ID" sz="1200" b="1" dirty="0" smtClean="0">
                <a:solidFill>
                  <a:srgbClr val="000099"/>
                </a:solidFill>
                <a:latin typeface="Verdana" pitchFamily="34" charset="0"/>
              </a:rPr>
              <a:t>T. Mesin D3 ITP</a:t>
            </a:r>
            <a:endParaRPr lang="en-US" sz="1200" b="1" dirty="0">
              <a:solidFill>
                <a:srgbClr val="000099"/>
              </a:solidFill>
              <a:latin typeface="Verdana" pitchFamily="34" charset="0"/>
            </a:endParaRPr>
          </a:p>
        </p:txBody>
      </p:sp>
      <p:sp>
        <p:nvSpPr>
          <p:cNvPr id="6" name="Footer Placeholder 16"/>
          <p:cNvSpPr>
            <a:spLocks noGrp="1"/>
          </p:cNvSpPr>
          <p:nvPr>
            <p:ph type="ftr" sz="quarter" idx="10"/>
          </p:nvPr>
        </p:nvSpPr>
        <p:spPr bwMode="auto">
          <a:xfrm>
            <a:off x="30163" y="6530975"/>
            <a:ext cx="2605087" cy="350838"/>
          </a:xfrm>
          <a:prstGeom prst="rect">
            <a:avLst/>
          </a:prstGeom>
        </p:spPr>
        <p:txBody>
          <a:bodyPr/>
          <a:lstStyle>
            <a:lvl1pPr defTabSz="1072866" fontAlgn="auto">
              <a:spcBef>
                <a:spcPts val="0"/>
              </a:spcBef>
              <a:spcAft>
                <a:spcPts val="0"/>
              </a:spcAft>
              <a:defRPr sz="1600" b="0">
                <a:solidFill>
                  <a:srgbClr val="000099"/>
                </a:solidFill>
                <a:latin typeface="Monotype Corsiva" pitchFamily="66" charset="0"/>
              </a:defRPr>
            </a:lvl1pPr>
          </a:lstStyle>
          <a:p>
            <a:pPr>
              <a:defRPr/>
            </a:pPr>
            <a:r>
              <a:rPr lang="en-US" dirty="0" err="1"/>
              <a:t>Dipakai</a:t>
            </a:r>
            <a:r>
              <a:rPr lang="en-US" dirty="0"/>
              <a:t> </a:t>
            </a:r>
            <a:r>
              <a:rPr lang="en-US" dirty="0" err="1"/>
              <a:t>dilingkungan</a:t>
            </a:r>
            <a:r>
              <a:rPr lang="en-US" dirty="0"/>
              <a:t> </a:t>
            </a:r>
            <a:r>
              <a:rPr lang="en-US" dirty="0" err="1"/>
              <a:t>sendiri</a:t>
            </a:r>
            <a:endParaRPr lang="en-US" dirty="0"/>
          </a:p>
        </p:txBody>
      </p:sp>
      <p:sp>
        <p:nvSpPr>
          <p:cNvPr id="7" name="Slide Number Placeholder 28"/>
          <p:cNvSpPr>
            <a:spLocks noGrp="1"/>
          </p:cNvSpPr>
          <p:nvPr>
            <p:ph type="sldNum" sz="quarter" idx="11"/>
          </p:nvPr>
        </p:nvSpPr>
        <p:spPr bwMode="auto">
          <a:xfrm>
            <a:off x="10858500" y="6545263"/>
            <a:ext cx="1279525" cy="274637"/>
          </a:xfrm>
          <a:prstGeom prst="rect">
            <a:avLst/>
          </a:prstGeom>
        </p:spPr>
        <p:txBody>
          <a:bodyPr/>
          <a:lstStyle>
            <a:lvl1pPr algn="r" defTabSz="1072866" fontAlgn="auto">
              <a:spcBef>
                <a:spcPts val="0"/>
              </a:spcBef>
              <a:spcAft>
                <a:spcPts val="0"/>
              </a:spcAft>
              <a:defRPr sz="1200" b="1">
                <a:solidFill>
                  <a:srgbClr val="000099"/>
                </a:solidFill>
                <a:latin typeface="Verdana" pitchFamily="34" charset="0"/>
              </a:defRPr>
            </a:lvl1pPr>
          </a:lstStyle>
          <a:p>
            <a:pPr>
              <a:defRPr/>
            </a:pPr>
            <a:fld id="{70961104-320A-46D5-BAC4-7062B2A06AF8}" type="slidenum">
              <a:rPr lang="en-US" smtClean="0"/>
              <a:pPr>
                <a:defRPr/>
              </a:pPr>
              <a:t>‹#›</a:t>
            </a:fld>
            <a:r>
              <a:rPr lang="en-US" dirty="0" smtClean="0"/>
              <a:t>/</a:t>
            </a:r>
            <a:r>
              <a:rPr lang="id-ID" dirty="0" smtClean="0"/>
              <a:t>5</a:t>
            </a:r>
            <a:endParaRPr lang="en-US" dirty="0"/>
          </a:p>
        </p:txBody>
      </p:sp>
      <p:grpSp>
        <p:nvGrpSpPr>
          <p:cNvPr id="8" name="Group 1"/>
          <p:cNvGrpSpPr>
            <a:grpSpLocks/>
          </p:cNvGrpSpPr>
          <p:nvPr userDrawn="1"/>
        </p:nvGrpSpPr>
        <p:grpSpPr bwMode="auto">
          <a:xfrm>
            <a:off x="-122832" y="316176"/>
            <a:ext cx="1066800" cy="381000"/>
            <a:chOff x="4883" y="6340"/>
            <a:chExt cx="3952" cy="2307"/>
          </a:xfrm>
        </p:grpSpPr>
        <p:sp>
          <p:nvSpPr>
            <p:cNvPr id="9" name="Oval 2"/>
            <p:cNvSpPr>
              <a:spLocks noChangeArrowheads="1"/>
            </p:cNvSpPr>
            <p:nvPr/>
          </p:nvSpPr>
          <p:spPr bwMode="auto">
            <a:xfrm rot="-24108025">
              <a:off x="4883" y="6756"/>
              <a:ext cx="3952" cy="1728"/>
            </a:xfrm>
            <a:prstGeom prst="ellipse">
              <a:avLst/>
            </a:prstGeom>
            <a:noFill/>
            <a:ln w="12700">
              <a:solidFill>
                <a:srgbClr val="3366FF"/>
              </a:solidFill>
              <a:round/>
              <a:headEnd/>
              <a:tailEnd/>
            </a:ln>
            <a:effectLst/>
            <a:scene3d>
              <a:camera prst="legacyObliqueTopRight"/>
              <a:lightRig rig="legacyFlat3" dir="b"/>
            </a:scene3d>
            <a:sp3d extrusionH="430200" prstMaterial="legacyMatte">
              <a:bevelT w="13500" h="13500" prst="angle"/>
              <a:bevelB w="13500" h="13500" prst="angle"/>
              <a:extrusionClr>
                <a:srgbClr val="3366FF"/>
              </a:extrusionClr>
            </a:sp3d>
          </p:spPr>
          <p:txBody>
            <a:bodyPr vert="horz" wrap="square" lIns="91440" tIns="45720" rIns="91440" bIns="45720" numCol="1" anchor="t" anchorCtr="0" compatLnSpc="1">
              <a:prstTxWarp prst="textNoShape">
                <a:avLst/>
              </a:prstTxWarp>
              <a:flatTx/>
            </a:bodyPr>
            <a:lstStyle/>
            <a:p>
              <a:endParaRPr lang="id-ID"/>
            </a:p>
          </p:txBody>
        </p:sp>
        <p:grpSp>
          <p:nvGrpSpPr>
            <p:cNvPr id="10" name="Group 9"/>
            <p:cNvGrpSpPr>
              <a:grpSpLocks/>
            </p:cNvGrpSpPr>
            <p:nvPr/>
          </p:nvGrpSpPr>
          <p:grpSpPr bwMode="auto">
            <a:xfrm>
              <a:off x="6029" y="6340"/>
              <a:ext cx="2272" cy="2307"/>
              <a:chOff x="4626" y="6500"/>
              <a:chExt cx="2775" cy="2996"/>
            </a:xfrm>
          </p:grpSpPr>
          <p:grpSp>
            <p:nvGrpSpPr>
              <p:cNvPr id="11" name="Group 10"/>
              <p:cNvGrpSpPr>
                <a:grpSpLocks/>
              </p:cNvGrpSpPr>
              <p:nvPr/>
            </p:nvGrpSpPr>
            <p:grpSpPr bwMode="auto">
              <a:xfrm>
                <a:off x="5046" y="6991"/>
                <a:ext cx="900" cy="639"/>
                <a:chOff x="5766" y="1565"/>
                <a:chExt cx="405" cy="301"/>
              </a:xfrm>
            </p:grpSpPr>
            <p:sp>
              <p:nvSpPr>
                <p:cNvPr id="18" name="AutoShape 5"/>
                <p:cNvSpPr>
                  <a:spLocks noChangeArrowheads="1"/>
                </p:cNvSpPr>
                <p:nvPr/>
              </p:nvSpPr>
              <p:spPr bwMode="auto">
                <a:xfrm>
                  <a:off x="5766" y="1720"/>
                  <a:ext cx="132" cy="146"/>
                </a:xfrm>
                <a:prstGeom prst="flowChartProcess">
                  <a:avLst/>
                </a:prstGeom>
                <a:solidFill>
                  <a:srgbClr val="FF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19" name="AutoShape 6"/>
                <p:cNvSpPr>
                  <a:spLocks noChangeArrowheads="1"/>
                </p:cNvSpPr>
                <p:nvPr/>
              </p:nvSpPr>
              <p:spPr bwMode="auto">
                <a:xfrm>
                  <a:off x="5898" y="1565"/>
                  <a:ext cx="132" cy="146"/>
                </a:xfrm>
                <a:prstGeom prst="flowChartProcess">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sp>
              <p:nvSpPr>
                <p:cNvPr id="20" name="AutoShape 7"/>
                <p:cNvSpPr>
                  <a:spLocks noChangeArrowheads="1"/>
                </p:cNvSpPr>
                <p:nvPr/>
              </p:nvSpPr>
              <p:spPr bwMode="auto">
                <a:xfrm>
                  <a:off x="6039" y="1711"/>
                  <a:ext cx="132" cy="146"/>
                </a:xfrm>
                <a:prstGeom prst="flowChartProcess">
                  <a:avLst/>
                </a:prstGeom>
                <a:solidFill>
                  <a:srgbClr val="0000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id-ID"/>
                </a:p>
              </p:txBody>
            </p:sp>
          </p:grpSp>
          <p:grpSp>
            <p:nvGrpSpPr>
              <p:cNvPr id="12" name="Group 8"/>
              <p:cNvGrpSpPr>
                <a:grpSpLocks/>
              </p:cNvGrpSpPr>
              <p:nvPr/>
            </p:nvGrpSpPr>
            <p:grpSpPr bwMode="auto">
              <a:xfrm>
                <a:off x="5691" y="6500"/>
                <a:ext cx="420" cy="378"/>
                <a:chOff x="3775" y="2272"/>
                <a:chExt cx="251" cy="211"/>
              </a:xfrm>
            </p:grpSpPr>
            <p:grpSp>
              <p:nvGrpSpPr>
                <p:cNvPr id="14" name="Group 9"/>
                <p:cNvGrpSpPr>
                  <a:grpSpLocks/>
                </p:cNvGrpSpPr>
                <p:nvPr/>
              </p:nvGrpSpPr>
              <p:grpSpPr bwMode="auto">
                <a:xfrm>
                  <a:off x="3775" y="2272"/>
                  <a:ext cx="251" cy="211"/>
                  <a:chOff x="288" y="16"/>
                  <a:chExt cx="60" cy="59"/>
                </a:xfrm>
              </p:grpSpPr>
              <p:sp>
                <p:nvSpPr>
                  <p:cNvPr id="16" name="Oval 10"/>
                  <p:cNvSpPr>
                    <a:spLocks noChangeArrowheads="1"/>
                  </p:cNvSpPr>
                  <p:nvPr/>
                </p:nvSpPr>
                <p:spPr bwMode="auto">
                  <a:xfrm>
                    <a:off x="288" y="16"/>
                    <a:ext cx="60" cy="59"/>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sp>
                <p:nvSpPr>
                  <p:cNvPr id="17" name="Oval 11"/>
                  <p:cNvSpPr>
                    <a:spLocks noChangeArrowheads="1"/>
                  </p:cNvSpPr>
                  <p:nvPr/>
                </p:nvSpPr>
                <p:spPr bwMode="auto">
                  <a:xfrm>
                    <a:off x="289" y="17"/>
                    <a:ext cx="50" cy="48"/>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id-ID"/>
                  </a:p>
                </p:txBody>
              </p:sp>
            </p:grpSp>
            <p:sp>
              <p:nvSpPr>
                <p:cNvPr id="15" name="AutoShape 12"/>
                <p:cNvSpPr>
                  <a:spLocks noChangeArrowheads="1"/>
                </p:cNvSpPr>
                <p:nvPr/>
              </p:nvSpPr>
              <p:spPr bwMode="auto">
                <a:xfrm>
                  <a:off x="3801" y="2291"/>
                  <a:ext cx="167" cy="143"/>
                </a:xfrm>
                <a:prstGeom prst="star5">
                  <a:avLst/>
                </a:prstGeom>
                <a:noFill/>
                <a:ln w="19050">
                  <a:solidFill>
                    <a:srgbClr val="000000"/>
                  </a:solidFill>
                  <a:miter lim="800000"/>
                  <a:headEnd/>
                  <a:tailEnd/>
                </a:ln>
              </p:spPr>
              <p:txBody>
                <a:bodyPr vert="horz" wrap="none" lIns="91440" tIns="45720" rIns="91440" bIns="45720" numCol="1" anchor="ctr" anchorCtr="0" compatLnSpc="1">
                  <a:prstTxWarp prst="textNoShape">
                    <a:avLst/>
                  </a:prstTxWarp>
                </a:bodyPr>
                <a:lstStyle/>
                <a:p>
                  <a:endParaRPr lang="id-ID"/>
                </a:p>
              </p:txBody>
            </p:sp>
          </p:grpSp>
          <p:sp>
            <p:nvSpPr>
              <p:cNvPr id="13" name="WordArt 13"/>
              <p:cNvSpPr>
                <a:spLocks noChangeArrowheads="1" noChangeShapeType="1" noTextEdit="1"/>
              </p:cNvSpPr>
              <p:nvPr/>
            </p:nvSpPr>
            <p:spPr bwMode="auto">
              <a:xfrm>
                <a:off x="4626" y="7715"/>
                <a:ext cx="2775" cy="1781"/>
              </a:xfrm>
              <a:prstGeom prst="rect">
                <a:avLst/>
              </a:prstGeom>
            </p:spPr>
            <p:txBody>
              <a:bodyPr wrap="none" fromWordArt="1">
                <a:prstTxWarp prst="textSlantUp">
                  <a:avLst>
                    <a:gd name="adj" fmla="val 0"/>
                  </a:avLst>
                </a:prstTxWarp>
              </a:bodyPr>
              <a:lstStyle/>
              <a:p>
                <a:pPr algn="ctr" rtl="0"/>
                <a:r>
                  <a:rPr lang="id-ID" sz="3600" kern="10" spc="0" dirty="0" smtClean="0">
                    <a:ln w="9525">
                      <a:solidFill>
                        <a:srgbClr val="000000"/>
                      </a:solidFill>
                      <a:round/>
                      <a:headEnd/>
                      <a:tailEnd/>
                    </a:ln>
                    <a:solidFill>
                      <a:srgbClr val="000000"/>
                    </a:solidFill>
                    <a:effectLst/>
                    <a:latin typeface="Arial Black"/>
                  </a:rPr>
                  <a:t>ITP</a:t>
                </a:r>
                <a:endParaRPr lang="id-ID" sz="3600" kern="10" spc="0" dirty="0">
                  <a:ln w="9525">
                    <a:solidFill>
                      <a:srgbClr val="000000"/>
                    </a:solidFill>
                    <a:round/>
                    <a:headEnd/>
                    <a:tailEnd/>
                  </a:ln>
                  <a:solidFill>
                    <a:srgbClr val="000000"/>
                  </a:solidFill>
                  <a:effectLst/>
                  <a:latin typeface="Arial Black"/>
                </a:endParaRPr>
              </a:p>
            </p:txBody>
          </p:sp>
        </p:gr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grpId="0" nodeType="clickEffect">
                                  <p:stCondLst>
                                    <p:cond delay="0"/>
                                  </p:stCondLst>
                                  <p:iterate type="lt">
                                    <p:tmPct val="10000"/>
                                  </p:iterate>
                                  <p:childTnLst>
                                    <p:animScale>
                                      <p:cBhvr>
                                        <p:cTn id="6" dur="250" autoRev="1" fill="hold">
                                          <p:stCondLst>
                                            <p:cond delay="0"/>
                                          </p:stCondLst>
                                        </p:cTn>
                                        <p:tgtEl>
                                          <p:spTgt spid="4"/>
                                        </p:tgtEl>
                                      </p:cBhvr>
                                      <p:to x="80000" y="100000"/>
                                    </p:animScale>
                                    <p:anim by="(#ppt_w*0.10)" calcmode="lin" valueType="num">
                                      <p:cBhvr>
                                        <p:cTn id="7" dur="250" autoRev="1" fill="hold">
                                          <p:stCondLst>
                                            <p:cond delay="0"/>
                                          </p:stCondLst>
                                        </p:cTn>
                                        <p:tgtEl>
                                          <p:spTgt spid="4"/>
                                        </p:tgtEl>
                                        <p:attrNameLst>
                                          <p:attrName>ppt_x</p:attrName>
                                        </p:attrNameLst>
                                      </p:cBhvr>
                                    </p:anim>
                                    <p:anim by="(-#ppt_w*0.10)" calcmode="lin" valueType="num">
                                      <p:cBhvr>
                                        <p:cTn id="8" dur="250" autoRev="1" fill="hold">
                                          <p:stCondLst>
                                            <p:cond delay="0"/>
                                          </p:stCondLst>
                                        </p:cTn>
                                        <p:tgtEl>
                                          <p:spTgt spid="4"/>
                                        </p:tgtEl>
                                        <p:attrNameLst>
                                          <p:attrName>ppt_y</p:attrName>
                                        </p:attrNameLst>
                                      </p:cBhvr>
                                    </p:anim>
                                    <p:animRot by="-480000">
                                      <p:cBhvr>
                                        <p:cTn id="9" dur="250" autoRev="1"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0025"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765675" y="273050"/>
            <a:ext cx="681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09600" y="1435100"/>
            <a:ext cx="40100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3612"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389188" y="612775"/>
            <a:ext cx="73136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389188" y="5367338"/>
            <a:ext cx="73136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7613" y="274638"/>
            <a:ext cx="2741612"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09600" y="274638"/>
            <a:ext cx="807561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0025"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28800" y="3886200"/>
            <a:ext cx="853122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0025"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63613" y="2906713"/>
            <a:ext cx="103600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09600" y="1600200"/>
            <a:ext cx="54086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0613" y="1600200"/>
            <a:ext cx="54086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09600" y="1535113"/>
            <a:ext cx="5384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4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91250" y="1535113"/>
            <a:ext cx="5387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250" y="2174875"/>
            <a:ext cx="5387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0025"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765675" y="273050"/>
            <a:ext cx="681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09600" y="1435100"/>
            <a:ext cx="40100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3612"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389188" y="612775"/>
            <a:ext cx="73136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389188" y="5367338"/>
            <a:ext cx="73136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7613" y="274638"/>
            <a:ext cx="2741612"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09600" y="274638"/>
            <a:ext cx="807561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D7ECB2D-DB92-49E6-8E43-13C7A0542879}"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8D299E2-88EF-4420-B72C-779A308760C9}" type="slidenum">
              <a:rPr lang="id-ID" smtClean="0"/>
              <a:pPr/>
              <a:t>‹#›</a:t>
            </a:fld>
            <a:endParaRPr lang="id-ID"/>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0025"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28800" y="3886200"/>
            <a:ext cx="853122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0025"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63613" y="2906713"/>
            <a:ext cx="103600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09600" y="1600200"/>
            <a:ext cx="54086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0613" y="1600200"/>
            <a:ext cx="54086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677" y="287339"/>
            <a:ext cx="10055781" cy="1449387"/>
          </a:xfrm>
          <a:prstGeom prst="rect">
            <a:avLst/>
          </a:prstGeom>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a:xfrm>
            <a:off x="1096677" y="1846264"/>
            <a:ext cx="10055781" cy="40227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96678" y="6459539"/>
            <a:ext cx="2472681" cy="365125"/>
          </a:xfrm>
          <a:prstGeom prst="rect">
            <a:avLst/>
          </a:prstGeom>
        </p:spPr>
        <p:txBody>
          <a:bodyPr/>
          <a:lstStyle>
            <a:lvl1pPr>
              <a:defRPr/>
            </a:lvl1pPr>
          </a:lstStyle>
          <a:p>
            <a:pPr>
              <a:defRPr/>
            </a:pPr>
            <a:fld id="{965D0B36-BE20-497F-A0CB-E55C89E8C19E}" type="datetimeFigureOut">
              <a:rPr lang="en-US"/>
              <a:pPr>
                <a:defRPr/>
              </a:pPr>
              <a:t>2/19/2014</a:t>
            </a:fld>
            <a:endParaRPr lang="en-US"/>
          </a:p>
        </p:txBody>
      </p:sp>
      <p:sp>
        <p:nvSpPr>
          <p:cNvPr id="5" name="Footer Placeholder 4"/>
          <p:cNvSpPr>
            <a:spLocks noGrp="1"/>
          </p:cNvSpPr>
          <p:nvPr>
            <p:ph type="ftr" sz="quarter" idx="11"/>
          </p:nvPr>
        </p:nvSpPr>
        <p:spPr>
          <a:xfrm>
            <a:off x="3685216" y="6459539"/>
            <a:ext cx="4821569"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9898660" y="6459539"/>
            <a:ext cx="1310934" cy="365125"/>
          </a:xfrm>
          <a:prstGeom prst="rect">
            <a:avLst/>
          </a:prstGeom>
        </p:spPr>
        <p:txBody>
          <a:bodyPr/>
          <a:lstStyle>
            <a:lvl1pPr>
              <a:defRPr/>
            </a:lvl1pPr>
          </a:lstStyle>
          <a:p>
            <a:fld id="{D9D53B04-D964-41AE-9224-65F2B1C3AA4B}"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09600" y="1535113"/>
            <a:ext cx="5384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4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91250" y="1535113"/>
            <a:ext cx="5387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250" y="2174875"/>
            <a:ext cx="5387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0025"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765675" y="273050"/>
            <a:ext cx="681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09600" y="1435100"/>
            <a:ext cx="40100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3612"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389188" y="612775"/>
            <a:ext cx="73136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389188" y="5367338"/>
            <a:ext cx="73136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7613" y="274638"/>
            <a:ext cx="2741612"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09600" y="274638"/>
            <a:ext cx="807561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B4A0901-EDCA-4A70-8FE5-5DC0A8D90DD0}"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26E91DA-1A33-4EFD-8D81-C1994D82BF0F}" type="slidenum">
              <a:rPr lang="id-ID" smtClean="0"/>
              <a:pPr/>
              <a:t>‹#›</a:t>
            </a:fld>
            <a:endParaRPr lang="id-ID"/>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0025"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28800" y="3886200"/>
            <a:ext cx="853122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0025"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63613" y="2906713"/>
            <a:ext cx="103600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0025"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28800" y="3886200"/>
            <a:ext cx="853122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09600" y="1600200"/>
            <a:ext cx="54086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0613" y="1600200"/>
            <a:ext cx="54086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09600" y="1535113"/>
            <a:ext cx="5384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4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91250" y="1535113"/>
            <a:ext cx="5387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250" y="2174875"/>
            <a:ext cx="5387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0025"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765675" y="273050"/>
            <a:ext cx="681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09600" y="1435100"/>
            <a:ext cx="40100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3612"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389188" y="612775"/>
            <a:ext cx="73136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389188" y="5367338"/>
            <a:ext cx="73136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7613" y="274638"/>
            <a:ext cx="2741612"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09600" y="274638"/>
            <a:ext cx="807561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E8A835D-18AC-4C5F-9BB9-FEC6D4085353}"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A44D9B-0A5C-4593-AB42-33F12513DC41}"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0025"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63613" y="2906713"/>
            <a:ext cx="103600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09600" y="1600200"/>
            <a:ext cx="54086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0613" y="1600200"/>
            <a:ext cx="54086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09600" y="1535113"/>
            <a:ext cx="5384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4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91250" y="1535113"/>
            <a:ext cx="5387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250" y="2174875"/>
            <a:ext cx="5387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a:xfrm>
            <a:off x="609600" y="6356350"/>
            <a:ext cx="2843213" cy="365125"/>
          </a:xfrm>
          <a:prstGeom prst="rect">
            <a:avLst/>
          </a:prstGeom>
        </p:spPr>
        <p:txBody>
          <a:bodyPr/>
          <a:lstStyle/>
          <a:p>
            <a:fld id="{9BD97968-46FD-4FD1-8D55-07F9AD358CAF}" type="datetimeFigureOut">
              <a:rPr lang="id-ID" smtClean="0"/>
              <a:pPr/>
              <a:t>19/02/2014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FF30C78-1C33-4DA9-A120-369F9496A322}"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5.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lide Number Placeholder 28"/>
          <p:cNvSpPr txBox="1">
            <a:spLocks/>
          </p:cNvSpPr>
          <p:nvPr userDrawn="1"/>
        </p:nvSpPr>
        <p:spPr bwMode="auto">
          <a:xfrm>
            <a:off x="10861675" y="6535738"/>
            <a:ext cx="1279525" cy="273050"/>
          </a:xfrm>
          <a:prstGeom prst="rect">
            <a:avLst/>
          </a:prstGeom>
        </p:spPr>
        <p:txBody>
          <a:bodyPr/>
          <a:lstStyle>
            <a:lvl1pPr>
              <a:defRPr sz="1200">
                <a:solidFill>
                  <a:srgbClr val="000099"/>
                </a:solidFill>
                <a:latin typeface="Verdana" pitchFamily="34" charset="0"/>
              </a:defRPr>
            </a:lvl1pPr>
          </a:lstStyle>
          <a:p>
            <a:pPr algn="r" defTabSz="1072866" fontAlgn="auto">
              <a:spcBef>
                <a:spcPts val="0"/>
              </a:spcBef>
              <a:spcAft>
                <a:spcPts val="0"/>
              </a:spcAft>
              <a:defRPr/>
            </a:pPr>
            <a:fld id="{CF839EC7-1A82-4499-9772-D904281422F6}" type="slidenum">
              <a:rPr lang="en-US" b="1" smtClean="0"/>
              <a:pPr algn="r" defTabSz="1072866" fontAlgn="auto">
                <a:spcBef>
                  <a:spcPts val="0"/>
                </a:spcBef>
                <a:spcAft>
                  <a:spcPts val="0"/>
                </a:spcAft>
                <a:defRPr/>
              </a:pPr>
              <a:t>‹#›</a:t>
            </a:fld>
            <a:r>
              <a:rPr lang="en-US" b="1" dirty="0" smtClean="0"/>
              <a:t>/</a:t>
            </a:r>
            <a:r>
              <a:rPr lang="id-ID" b="1" dirty="0" smtClean="0"/>
              <a:t>5</a:t>
            </a:r>
            <a:endParaRPr lang="en-US" b="1" dirty="0" smtClean="0"/>
          </a:p>
        </p:txBody>
      </p:sp>
      <p:cxnSp>
        <p:nvCxnSpPr>
          <p:cNvPr id="19" name="Straight Connector 18"/>
          <p:cNvCxnSpPr/>
          <p:nvPr userDrawn="1"/>
        </p:nvCxnSpPr>
        <p:spPr>
          <a:xfrm flipV="1">
            <a:off x="0" y="6486525"/>
            <a:ext cx="12188825" cy="0"/>
          </a:xfrm>
          <a:prstGeom prst="line">
            <a:avLst/>
          </a:prstGeom>
          <a:ln w="57150" cmpd="thickThin">
            <a:solidFill>
              <a:srgbClr val="000099"/>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flipV="1">
            <a:off x="0" y="347663"/>
            <a:ext cx="12188825" cy="0"/>
          </a:xfrm>
          <a:prstGeom prst="line">
            <a:avLst/>
          </a:prstGeom>
          <a:ln w="57150" cmpd="thickThin">
            <a:solidFill>
              <a:srgbClr val="000099"/>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a:xfrm>
            <a:off x="9980613" y="19050"/>
            <a:ext cx="2208212" cy="285750"/>
          </a:xfrm>
          <a:prstGeom prst="rect">
            <a:avLst/>
          </a:prstGeom>
          <a:noFill/>
        </p:spPr>
        <p:txBody>
          <a:bodyPr>
            <a:spAutoFit/>
          </a:bodyPr>
          <a:lstStyle/>
          <a:p>
            <a:pPr algn="r" defTabSz="1072866" fontAlgn="auto">
              <a:spcBef>
                <a:spcPts val="0"/>
              </a:spcBef>
              <a:spcAft>
                <a:spcPts val="0"/>
              </a:spcAft>
              <a:defRPr/>
            </a:pPr>
            <a:r>
              <a:rPr lang="id-ID" sz="1200" b="1" dirty="0" smtClean="0">
                <a:solidFill>
                  <a:srgbClr val="000099"/>
                </a:solidFill>
                <a:latin typeface="Verdana" pitchFamily="34" charset="0"/>
              </a:rPr>
              <a:t>T. Mesin D3 ITP</a:t>
            </a:r>
            <a:endParaRPr lang="en-US" sz="1200" b="1" dirty="0">
              <a:solidFill>
                <a:srgbClr val="000099"/>
              </a:solidFill>
              <a:latin typeface="Verdana" pitchFamily="34" charset="0"/>
            </a:endParaRPr>
          </a:p>
        </p:txBody>
      </p:sp>
      <p:sp>
        <p:nvSpPr>
          <p:cNvPr id="6" name="Footer Placeholder 16"/>
          <p:cNvSpPr>
            <a:spLocks noGrp="1"/>
          </p:cNvSpPr>
          <p:nvPr>
            <p:ph type="ftr" sz="quarter" idx="3"/>
          </p:nvPr>
        </p:nvSpPr>
        <p:spPr bwMode="auto">
          <a:xfrm>
            <a:off x="30163" y="6530975"/>
            <a:ext cx="2605087" cy="350838"/>
          </a:xfrm>
          <a:prstGeom prst="rect">
            <a:avLst/>
          </a:prstGeom>
        </p:spPr>
        <p:txBody>
          <a:bodyPr/>
          <a:lstStyle>
            <a:lvl1pPr defTabSz="1072866" fontAlgn="auto">
              <a:spcBef>
                <a:spcPts val="0"/>
              </a:spcBef>
              <a:spcAft>
                <a:spcPts val="0"/>
              </a:spcAft>
              <a:defRPr sz="1600" b="0">
                <a:solidFill>
                  <a:srgbClr val="000099"/>
                </a:solidFill>
                <a:latin typeface="Monotype Corsiva" pitchFamily="66" charset="0"/>
              </a:defRPr>
            </a:lvl1pPr>
          </a:lstStyle>
          <a:p>
            <a:pPr>
              <a:defRPr/>
            </a:pPr>
            <a:r>
              <a:rPr lang="en-US" dirty="0" err="1"/>
              <a:t>Dipakai</a:t>
            </a:r>
            <a:r>
              <a:rPr lang="en-US" dirty="0"/>
              <a:t> </a:t>
            </a:r>
            <a:r>
              <a:rPr lang="en-US" dirty="0" err="1"/>
              <a:t>dilingkungan</a:t>
            </a:r>
            <a:r>
              <a:rPr lang="en-US" dirty="0"/>
              <a:t> </a:t>
            </a:r>
            <a:r>
              <a:rPr lang="en-US" dirty="0" err="1"/>
              <a:t>sendiri</a:t>
            </a:r>
            <a:endParaRPr lang="en-US" dirty="0"/>
          </a:p>
        </p:txBody>
      </p:sp>
    </p:spTree>
  </p:cSld>
  <p:clrMap bg1="lt1" tx1="dk1" bg2="lt2" tx2="dk2" accent1="accent1" accent2="accent2" accent3="accent3" accent4="accent4" accent5="accent5" accent6="accent6" hlink="hlink" folHlink="folHlink"/>
  <p:sldLayoutIdLst>
    <p:sldLayoutId id="2147483719" r:id="rId1"/>
    <p:sldLayoutId id="2147483718" r:id="rId2"/>
    <p:sldLayoutId id="2147483769" r:id="rId3"/>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grpId="0" nodeType="clickEffect">
                                  <p:stCondLst>
                                    <p:cond delay="0"/>
                                  </p:stCondLst>
                                  <p:iterate type="lt">
                                    <p:tmPct val="10000"/>
                                  </p:iterate>
                                  <p:childTnLst>
                                    <p:animScale>
                                      <p:cBhvr>
                                        <p:cTn id="6" dur="250" autoRev="1" fill="hold">
                                          <p:stCondLst>
                                            <p:cond delay="0"/>
                                          </p:stCondLst>
                                        </p:cTn>
                                        <p:tgtEl>
                                          <p:spTgt spid="24"/>
                                        </p:tgtEl>
                                      </p:cBhvr>
                                      <p:to x="80000" y="100000"/>
                                    </p:animScale>
                                    <p:anim by="(#ppt_w*0.10)" calcmode="lin" valueType="num">
                                      <p:cBhvr>
                                        <p:cTn id="7" dur="250" autoRev="1" fill="hold">
                                          <p:stCondLst>
                                            <p:cond delay="0"/>
                                          </p:stCondLst>
                                        </p:cTn>
                                        <p:tgtEl>
                                          <p:spTgt spid="24"/>
                                        </p:tgtEl>
                                        <p:attrNameLst>
                                          <p:attrName>ppt_x</p:attrName>
                                        </p:attrNameLst>
                                      </p:cBhvr>
                                    </p:anim>
                                    <p:anim by="(-#ppt_w*0.10)" calcmode="lin" valueType="num">
                                      <p:cBhvr>
                                        <p:cTn id="8" dur="250" autoRev="1" fill="hold">
                                          <p:stCondLst>
                                            <p:cond delay="0"/>
                                          </p:stCondLst>
                                        </p:cTn>
                                        <p:tgtEl>
                                          <p:spTgt spid="24"/>
                                        </p:tgtEl>
                                        <p:attrNameLst>
                                          <p:attrName>ppt_y</p:attrName>
                                        </p:attrNameLst>
                                      </p:cBhvr>
                                    </p:anim>
                                    <p:animRot by="-480000">
                                      <p:cBhvr>
                                        <p:cTn id="9" dur="250" autoRev="1" fill="hold">
                                          <p:stCondLst>
                                            <p:cond delay="0"/>
                                          </p:stCondLst>
                                        </p:cTn>
                                        <p:tgtEl>
                                          <p:spTgt spid="2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hf hd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69625"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09600" y="1600200"/>
            <a:ext cx="10969625"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5"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30C78-1C33-4DA9-A120-369F9496A322}" type="slidenum">
              <a:rPr lang="id-ID" smtClean="0"/>
              <a:pPr/>
              <a:t>‹#›</a:t>
            </a:fld>
            <a:r>
              <a:rPr lang="id-ID" dirty="0" smtClean="0"/>
              <a:t>/22</a:t>
            </a:r>
            <a:endParaRPr lang="id-ID"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69625"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09600" y="1600200"/>
            <a:ext cx="10969625"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09600" y="6356350"/>
            <a:ext cx="284321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7ECB2D-DB92-49E6-8E43-13C7A0542879}" type="datetimeFigureOut">
              <a:rPr lang="id-ID" smtClean="0"/>
              <a:pPr/>
              <a:t>19/02/2014</a:t>
            </a:fld>
            <a:endParaRPr lang="id-ID"/>
          </a:p>
        </p:txBody>
      </p:sp>
      <p:sp>
        <p:nvSpPr>
          <p:cNvPr id="5"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299E2-88EF-4420-B72C-779A308760C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69625"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09600" y="1600200"/>
            <a:ext cx="10969625"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Date Placeholder 3"/>
          <p:cNvSpPr>
            <a:spLocks noGrp="1"/>
          </p:cNvSpPr>
          <p:nvPr>
            <p:ph type="dt" sz="half" idx="2"/>
          </p:nvPr>
        </p:nvSpPr>
        <p:spPr>
          <a:xfrm>
            <a:off x="609600" y="6356350"/>
            <a:ext cx="284321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A0901-EDCA-4A70-8FE5-5DC0A8D90DD0}" type="datetimeFigureOut">
              <a:rPr lang="id-ID" smtClean="0"/>
              <a:pPr/>
              <a:t>19/02/2014</a:t>
            </a:fld>
            <a:endParaRPr lang="id-ID"/>
          </a:p>
        </p:txBody>
      </p:sp>
      <p:sp>
        <p:nvSpPr>
          <p:cNvPr id="5"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E91DA-1A33-4EFD-8D81-C1994D82BF0F}" type="slidenum">
              <a:rPr lang="id-ID" smtClean="0"/>
              <a:pPr/>
              <a:t>‹#›</a:t>
            </a:fld>
            <a:r>
              <a:rPr lang="id-ID" dirty="0" smtClean="0"/>
              <a:t>/22</a:t>
            </a:r>
            <a:endParaRPr lang="id-ID"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69625"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09600" y="1600200"/>
            <a:ext cx="10969625"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d-ID" dirty="0"/>
          </a:p>
        </p:txBody>
      </p:sp>
      <p:sp>
        <p:nvSpPr>
          <p:cNvPr id="4" name="Date Placeholder 3"/>
          <p:cNvSpPr>
            <a:spLocks noGrp="1"/>
          </p:cNvSpPr>
          <p:nvPr>
            <p:ph type="dt" sz="half" idx="2"/>
          </p:nvPr>
        </p:nvSpPr>
        <p:spPr>
          <a:xfrm>
            <a:off x="609600" y="6356350"/>
            <a:ext cx="284321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8A835D-18AC-4C5F-9BB9-FEC6D4085353}" type="datetimeFigureOut">
              <a:rPr lang="id-ID" smtClean="0"/>
              <a:pPr/>
              <a:t>19/02/2014</a:t>
            </a:fld>
            <a:endParaRPr lang="id-ID"/>
          </a:p>
        </p:txBody>
      </p:sp>
      <p:sp>
        <p:nvSpPr>
          <p:cNvPr id="5" name="Footer Placeholder 4"/>
          <p:cNvSpPr>
            <a:spLocks noGrp="1"/>
          </p:cNvSpPr>
          <p:nvPr>
            <p:ph type="ftr" sz="quarter" idx="3"/>
          </p:nvPr>
        </p:nvSpPr>
        <p:spPr>
          <a:xfrm>
            <a:off x="4164013"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736013" y="6356350"/>
            <a:ext cx="284321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A44D9B-0A5C-4593-AB42-33F12513DC41}" type="slidenum">
              <a:rPr lang="id-ID" smtClean="0"/>
              <a:pPr/>
              <a:t>‹#›</a:t>
            </a:fld>
            <a:r>
              <a:rPr lang="id-ID" dirty="0" smtClean="0"/>
              <a:t>/22</a:t>
            </a:r>
            <a:endParaRPr lang="id-ID"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Box 8"/>
          <p:cNvSpPr txBox="1">
            <a:spLocks noChangeArrowheads="1"/>
          </p:cNvSpPr>
          <p:nvPr/>
        </p:nvSpPr>
        <p:spPr bwMode="auto">
          <a:xfrm>
            <a:off x="1003345" y="2895600"/>
            <a:ext cx="11049000" cy="707880"/>
          </a:xfrm>
          <a:prstGeom prst="rect">
            <a:avLst/>
          </a:prstGeom>
          <a:noFill/>
          <a:ln w="9525">
            <a:noFill/>
            <a:miter lim="800000"/>
            <a:headEnd/>
            <a:tailEnd/>
          </a:ln>
        </p:spPr>
        <p:txBody>
          <a:bodyPr lIns="91433" tIns="45717" rIns="91433" bIns="45717">
            <a:spAutoFit/>
          </a:bodyPr>
          <a:lstStyle/>
          <a:p>
            <a:pPr algn="ctr"/>
            <a:r>
              <a:rPr lang="id-ID" sz="4000" b="1" dirty="0" smtClean="0">
                <a:solidFill>
                  <a:srgbClr val="FF0000"/>
                </a:solidFill>
              </a:rPr>
              <a:t>MENGGAMBAR ISOMETRIK</a:t>
            </a:r>
            <a:endParaRPr lang="id-ID" sz="4000" dirty="0">
              <a:solidFill>
                <a:srgbClr val="FF0000"/>
              </a:solidFill>
            </a:endParaRPr>
          </a:p>
        </p:txBody>
      </p:sp>
      <p:sp>
        <p:nvSpPr>
          <p:cNvPr id="10245" name="TextBox 9"/>
          <p:cNvSpPr txBox="1">
            <a:spLocks noChangeArrowheads="1"/>
          </p:cNvSpPr>
          <p:nvPr/>
        </p:nvSpPr>
        <p:spPr bwMode="auto">
          <a:xfrm>
            <a:off x="912812" y="4648200"/>
            <a:ext cx="11049000" cy="1477321"/>
          </a:xfrm>
          <a:prstGeom prst="rect">
            <a:avLst/>
          </a:prstGeom>
          <a:noFill/>
          <a:ln w="9525">
            <a:noFill/>
            <a:miter lim="800000"/>
            <a:headEnd/>
            <a:tailEnd/>
          </a:ln>
        </p:spPr>
        <p:txBody>
          <a:bodyPr lIns="91433" tIns="45717" rIns="91433" bIns="45717">
            <a:spAutoFit/>
          </a:bodyPr>
          <a:lstStyle/>
          <a:p>
            <a:pPr algn="ctr">
              <a:lnSpc>
                <a:spcPct val="125000"/>
              </a:lnSpc>
            </a:pPr>
            <a:r>
              <a:rPr lang="id-ID" sz="2400" b="1" dirty="0" smtClean="0">
                <a:solidFill>
                  <a:srgbClr val="000099"/>
                </a:solidFill>
                <a:latin typeface="Cambria" pitchFamily="18" charset="0"/>
              </a:rPr>
              <a:t>Teknik Mesin D3</a:t>
            </a:r>
            <a:endParaRPr lang="en-US" sz="2400" b="1" dirty="0">
              <a:solidFill>
                <a:srgbClr val="000099"/>
              </a:solidFill>
              <a:latin typeface="Cambria" pitchFamily="18" charset="0"/>
            </a:endParaRPr>
          </a:p>
          <a:p>
            <a:pPr algn="ctr">
              <a:lnSpc>
                <a:spcPct val="125000"/>
              </a:lnSpc>
            </a:pPr>
            <a:r>
              <a:rPr lang="id-ID" sz="2400" b="1" dirty="0" smtClean="0">
                <a:solidFill>
                  <a:srgbClr val="000099"/>
                </a:solidFill>
                <a:latin typeface="Cambria" pitchFamily="18" charset="0"/>
              </a:rPr>
              <a:t>Institut Teknologi Padang</a:t>
            </a:r>
          </a:p>
          <a:p>
            <a:pPr algn="ctr">
              <a:lnSpc>
                <a:spcPct val="125000"/>
              </a:lnSpc>
            </a:pPr>
            <a:r>
              <a:rPr lang="id-ID" sz="2400" b="1" dirty="0" smtClean="0">
                <a:solidFill>
                  <a:srgbClr val="000099"/>
                </a:solidFill>
                <a:latin typeface="Cambria" pitchFamily="18" charset="0"/>
              </a:rPr>
              <a:t>Padang, 2014</a:t>
            </a:r>
            <a:endParaRPr lang="en-US" sz="2400" b="1" dirty="0">
              <a:solidFill>
                <a:srgbClr val="000099"/>
              </a:solidFill>
              <a:latin typeface="Cambria" pitchFamily="18" charset="0"/>
            </a:endParaRPr>
          </a:p>
        </p:txBody>
      </p:sp>
      <p:sp>
        <p:nvSpPr>
          <p:cNvPr id="10247" name="Slide Number Placeholder 11"/>
          <p:cNvSpPr>
            <a:spLocks noGrp="1"/>
          </p:cNvSpPr>
          <p:nvPr>
            <p:ph type="sldNum" sz="quarter" idx="11"/>
          </p:nvPr>
        </p:nvSpPr>
        <p:spPr>
          <a:noFill/>
          <a:ln>
            <a:miter lim="800000"/>
            <a:headEnd/>
            <a:tailEnd/>
          </a:ln>
        </p:spPr>
        <p:txBody>
          <a:bodyPr vert="horz" wrap="square" lIns="85716" tIns="42858" rIns="85716" bIns="42858" numCol="1" anchor="t" anchorCtr="0" compatLnSpc="1">
            <a:prstTxWarp prst="textNoShape">
              <a:avLst/>
            </a:prstTxWarp>
          </a:bodyPr>
          <a:lstStyle/>
          <a:p>
            <a:pPr defTabSz="1071563" fontAlgn="base">
              <a:spcBef>
                <a:spcPct val="0"/>
              </a:spcBef>
              <a:spcAft>
                <a:spcPct val="0"/>
              </a:spcAft>
            </a:pPr>
            <a:fld id="{DCA26ACA-7F61-40C7-8760-FABA9D6CD342}" type="slidenum">
              <a:rPr lang="en-US" smtClean="0"/>
              <a:pPr defTabSz="1071563" fontAlgn="base">
                <a:spcBef>
                  <a:spcPct val="0"/>
                </a:spcBef>
                <a:spcAft>
                  <a:spcPct val="0"/>
                </a:spcAft>
              </a:pPr>
              <a:t>1</a:t>
            </a:fld>
            <a:r>
              <a:rPr lang="en-US" dirty="0" smtClean="0"/>
              <a:t>/</a:t>
            </a:r>
            <a:r>
              <a:rPr lang="id-ID" smtClean="0"/>
              <a:t>5</a:t>
            </a:r>
            <a:endParaRPr lang="en-US" dirty="0" smtClean="0"/>
          </a:p>
        </p:txBody>
      </p:sp>
      <p:sp>
        <p:nvSpPr>
          <p:cNvPr id="8" name="TextBox 10"/>
          <p:cNvSpPr txBox="1">
            <a:spLocks noChangeArrowheads="1"/>
          </p:cNvSpPr>
          <p:nvPr/>
        </p:nvSpPr>
        <p:spPr bwMode="auto">
          <a:xfrm>
            <a:off x="989012" y="990600"/>
            <a:ext cx="11049000" cy="830991"/>
          </a:xfrm>
          <a:prstGeom prst="rect">
            <a:avLst/>
          </a:prstGeom>
          <a:noFill/>
          <a:ln w="9525">
            <a:noFill/>
            <a:miter lim="800000"/>
            <a:headEnd/>
            <a:tailEnd/>
          </a:ln>
        </p:spPr>
        <p:txBody>
          <a:bodyPr wrap="square" lIns="91433" tIns="45717" rIns="91433" bIns="45717">
            <a:spAutoFit/>
          </a:bodyPr>
          <a:lstStyle/>
          <a:p>
            <a:pPr algn="ctr"/>
            <a:r>
              <a:rPr lang="id-ID" sz="2400" b="1" smtClean="0"/>
              <a:t>Materi 9</a:t>
            </a:r>
            <a:endParaRPr lang="id-ID" sz="2400" b="1" dirty="0" smtClean="0"/>
          </a:p>
          <a:p>
            <a:pPr algn="ctr"/>
            <a:r>
              <a:rPr lang="id-ID" sz="2400" b="1" dirty="0" smtClean="0"/>
              <a:t>CAD dan Perancangan</a:t>
            </a:r>
            <a:endParaRPr lang="id-ID"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5942012" y="914400"/>
            <a:ext cx="0" cy="5284787"/>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27012" y="929193"/>
            <a:ext cx="5562600" cy="3016210"/>
          </a:xfrm>
          <a:prstGeom prst="rect">
            <a:avLst/>
          </a:prstGeom>
          <a:noFill/>
        </p:spPr>
        <p:txBody>
          <a:bodyPr wrap="square" rtlCol="0">
            <a:spAutoFit/>
          </a:bodyPr>
          <a:lstStyle/>
          <a:p>
            <a:pPr algn="just" hangingPunct="0">
              <a:spcBef>
                <a:spcPts val="600"/>
              </a:spcBef>
              <a:spcAft>
                <a:spcPts val="600"/>
              </a:spcAft>
            </a:pPr>
            <a:r>
              <a:rPr lang="id-ID" sz="1600" dirty="0" smtClean="0"/>
              <a:t>Gambar Isometrik adalah gambar 2 dimensi yang mempunyai orientasi seperti gambar 3 dimensi. Dengan snap isometrik, Anda dibantu untuk menggambar isometrik. Sudut isometrik baku dalam AutoCAD adalah 30, 90, 150, 210, 270 dan 330 derajat. Dan tiga macam sumbu yang disediakan di sini adalah 1 buah yang merupakan kombinasi dari sudut-sudut isometrik baku, yaitu:</a:t>
            </a:r>
          </a:p>
          <a:p>
            <a:pPr marL="355600" lvl="0" indent="-355600" algn="just" hangingPunct="0">
              <a:spcBef>
                <a:spcPts val="600"/>
              </a:spcBef>
              <a:spcAft>
                <a:spcPts val="600"/>
              </a:spcAft>
              <a:buFont typeface="Wingdings" pitchFamily="2" charset="2"/>
              <a:buChar char="q"/>
            </a:pPr>
            <a:r>
              <a:rPr lang="id-ID" sz="1600" dirty="0" smtClean="0"/>
              <a:t>Left, yang arah sumbunya adalah 90/270 dan 150/330. </a:t>
            </a:r>
          </a:p>
          <a:p>
            <a:pPr marL="355600" lvl="0" indent="-355600" algn="just" hangingPunct="0">
              <a:spcBef>
                <a:spcPts val="600"/>
              </a:spcBef>
              <a:spcAft>
                <a:spcPts val="600"/>
              </a:spcAft>
              <a:buFont typeface="Wingdings" pitchFamily="2" charset="2"/>
              <a:buChar char="q"/>
            </a:pPr>
            <a:r>
              <a:rPr lang="id-ID" sz="1600" dirty="0" smtClean="0"/>
              <a:t>Top yang arah sumbunya adalah 30/210 dan 150/330. </a:t>
            </a:r>
          </a:p>
          <a:p>
            <a:pPr marL="355600" indent="-355600" algn="just">
              <a:spcBef>
                <a:spcPts val="600"/>
              </a:spcBef>
              <a:spcAft>
                <a:spcPts val="600"/>
              </a:spcAft>
              <a:buFont typeface="Wingdings" pitchFamily="2" charset="2"/>
              <a:buChar char="q"/>
            </a:pPr>
            <a:r>
              <a:rPr lang="id-ID" sz="1600" dirty="0" smtClean="0"/>
              <a:t>Right yang arah sumbunya adalah 30/210 dan 90/270</a:t>
            </a:r>
          </a:p>
        </p:txBody>
      </p:sp>
      <p:sp>
        <p:nvSpPr>
          <p:cNvPr id="6" name="Title 1"/>
          <p:cNvSpPr txBox="1">
            <a:spLocks/>
          </p:cNvSpPr>
          <p:nvPr/>
        </p:nvSpPr>
        <p:spPr>
          <a:xfrm>
            <a:off x="150812" y="383272"/>
            <a:ext cx="5715000" cy="457200"/>
          </a:xfrm>
          <a:prstGeom prst="rect">
            <a:avLst/>
          </a:prstGeom>
        </p:spPr>
        <p:txBody>
          <a:bodyPr anchor="b">
            <a:norm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r>
              <a:rPr lang="id-ID" sz="1800" b="1" dirty="0" smtClean="0">
                <a:solidFill>
                  <a:srgbClr val="FF0000"/>
                </a:solidFill>
              </a:rPr>
              <a:t>8 .1	 Isometrik</a:t>
            </a:r>
            <a:endParaRPr lang="id-ID" sz="1800" dirty="0" smtClean="0">
              <a:solidFill>
                <a:srgbClr val="FF0000"/>
              </a:solidFill>
              <a:latin typeface="Arial" pitchFamily="34" charset="0"/>
              <a:cs typeface="Arial" pitchFamily="34" charset="0"/>
            </a:endParaRPr>
          </a:p>
        </p:txBody>
      </p:sp>
      <p:sp>
        <p:nvSpPr>
          <p:cNvPr id="10" name="Title 1"/>
          <p:cNvSpPr txBox="1">
            <a:spLocks/>
          </p:cNvSpPr>
          <p:nvPr/>
        </p:nvSpPr>
        <p:spPr>
          <a:xfrm>
            <a:off x="379412" y="5867400"/>
            <a:ext cx="5715000" cy="457200"/>
          </a:xfrm>
          <a:prstGeom prst="rect">
            <a:avLst/>
          </a:prstGeom>
        </p:spPr>
        <p:txBody>
          <a:bodyPr anchor="b">
            <a:norm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pPr algn="ctr"/>
            <a:r>
              <a:rPr lang="id-ID" sz="1600" b="1" dirty="0" smtClean="0">
                <a:solidFill>
                  <a:schemeClr val="tx1"/>
                </a:solidFill>
                <a:latin typeface="Arial" pitchFamily="34" charset="0"/>
                <a:cs typeface="Arial" pitchFamily="34" charset="0"/>
              </a:rPr>
              <a:t>Gambar 8.1. Sumbu-sumbu Isometrik</a:t>
            </a:r>
            <a:endParaRPr lang="id-ID" sz="1600" dirty="0" smtClean="0">
              <a:solidFill>
                <a:schemeClr val="tx1"/>
              </a:solidFill>
              <a:latin typeface="Arial" pitchFamily="34" charset="0"/>
              <a:cs typeface="Arial" pitchFamily="34" charset="0"/>
            </a:endParaRPr>
          </a:p>
        </p:txBody>
      </p:sp>
      <p:pic>
        <p:nvPicPr>
          <p:cNvPr id="12" name="Picture 11"/>
          <p:cNvPicPr/>
          <p:nvPr/>
        </p:nvPicPr>
        <p:blipFill>
          <a:blip r:embed="rId3" cstate="print"/>
          <a:srcRect l="2942" t="15152" b="9091"/>
          <a:stretch>
            <a:fillRect/>
          </a:stretch>
        </p:blipFill>
        <p:spPr bwMode="auto">
          <a:xfrm>
            <a:off x="608012" y="4009032"/>
            <a:ext cx="5029200" cy="1905000"/>
          </a:xfrm>
          <a:prstGeom prst="rect">
            <a:avLst/>
          </a:prstGeom>
          <a:noFill/>
          <a:ln w="9525">
            <a:noFill/>
            <a:miter lim="800000"/>
            <a:headEnd/>
            <a:tailEnd/>
          </a:ln>
        </p:spPr>
      </p:pic>
      <p:sp>
        <p:nvSpPr>
          <p:cNvPr id="14" name="TextBox 13"/>
          <p:cNvSpPr txBox="1"/>
          <p:nvPr/>
        </p:nvSpPr>
        <p:spPr>
          <a:xfrm>
            <a:off x="6170613" y="609600"/>
            <a:ext cx="5791200" cy="5262979"/>
          </a:xfrm>
          <a:prstGeom prst="rect">
            <a:avLst/>
          </a:prstGeom>
          <a:noFill/>
        </p:spPr>
        <p:txBody>
          <a:bodyPr wrap="square" rtlCol="0">
            <a:spAutoFit/>
          </a:bodyPr>
          <a:lstStyle/>
          <a:p>
            <a:pPr marL="355600" indent="-355600" algn="just" hangingPunct="0">
              <a:buFont typeface="Wingdings" pitchFamily="2" charset="2"/>
              <a:buChar char="q"/>
            </a:pPr>
            <a:r>
              <a:rPr lang="id-ID" sz="1600" dirty="0" smtClean="0"/>
              <a:t>Saat menggambar isometrik, hanya satu sumbu yang aktif dalam sekali waktu. </a:t>
            </a:r>
          </a:p>
          <a:p>
            <a:pPr marL="355600" indent="-355600" algn="just" hangingPunct="0">
              <a:buFont typeface="Wingdings" pitchFamily="2" charset="2"/>
              <a:buChar char="q"/>
            </a:pPr>
            <a:r>
              <a:rPr lang="id-ID" sz="1600" dirty="0" smtClean="0"/>
              <a:t>Sumbu yang aktif disimpan dalam variabel SNAPISOPAIR. Bila berharga 0, sumbu aktif adalah Left. Bila berharga 1, sumbu aktif adalah Top. Bila berharga 2, sumbu aktif adalah Right. </a:t>
            </a:r>
          </a:p>
          <a:p>
            <a:pPr marL="355600" indent="-355600" algn="just" hangingPunct="0">
              <a:buFont typeface="Wingdings" pitchFamily="2" charset="2"/>
              <a:buChar char="q"/>
            </a:pPr>
            <a:r>
              <a:rPr lang="id-ID" sz="1600" dirty="0" smtClean="0"/>
              <a:t>Pemilihan sumbu harus disesuaikan dengan arah gambar yang ingin dibuat. Untuk memindahkan sumbu aktif, Anda dapat menggunakan tombol F5 atau memberikan perintah ISOPLANE. Secara berturut-turut AutoCAD akan menggilir sumbu Left 4 Top 4 Right.</a:t>
            </a:r>
          </a:p>
          <a:p>
            <a:pPr marL="355600" indent="-355600" algn="just" hangingPunct="0">
              <a:buFont typeface="Wingdings" pitchFamily="2" charset="2"/>
              <a:buChar char="q"/>
            </a:pPr>
            <a:r>
              <a:rPr lang="id-ID" sz="1600" dirty="0" smtClean="0"/>
              <a:t>Isometrik dapat bekerja secara maksimal bila Otho dalam keadaan aktif untuk memaksa garis sejajar dengan sumbu aktif. </a:t>
            </a:r>
          </a:p>
          <a:p>
            <a:pPr marL="355600" indent="-355600" algn="just" hangingPunct="0">
              <a:buFont typeface="Wingdings" pitchFamily="2" charset="2"/>
              <a:buChar char="q"/>
            </a:pPr>
            <a:r>
              <a:rPr lang="id-ID" sz="1600" dirty="0" smtClean="0"/>
              <a:t>Misalkan gambar kubus di bawah ini yang terlihat seperti gambar 3 dimensi padahal merupakan gambar 2 dimensi. Saat membuat garis A-B-C-D, Anda harus menggunakan sumbu Top, karena semua arah garis sejajar dengan sumbu Top. Lalu saat membuat garis A-E-F-B, sumbu yang digunakan adalah sumbu Left. Dan garis F-G-C dibuat dengan menggunakan sumbu Right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4189412" y="609600"/>
            <a:ext cx="0" cy="5284787"/>
          </a:xfrm>
          <a:prstGeom prst="line">
            <a:avLst/>
          </a:prstGeom>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303212" y="3048000"/>
            <a:ext cx="4038600" cy="685800"/>
          </a:xfrm>
          <a:prstGeom prst="rect">
            <a:avLst/>
          </a:prstGeom>
        </p:spPr>
        <p:txBody>
          <a:bodyPr anchor="b">
            <a:norm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pPr algn="ctr"/>
            <a:r>
              <a:rPr lang="id-ID" sz="1600" b="1" dirty="0" smtClean="0">
                <a:latin typeface="Arial" pitchFamily="34" charset="0"/>
                <a:cs typeface="Arial" pitchFamily="34" charset="0"/>
              </a:rPr>
              <a:t>Gambar 8.2. Kubus 2 Dimensi yang Digambar dengan Snap Isometrik</a:t>
            </a:r>
            <a:endParaRPr lang="id-ID" sz="1600" dirty="0" smtClean="0">
              <a:solidFill>
                <a:schemeClr val="tx1"/>
              </a:solidFill>
              <a:latin typeface="Arial" pitchFamily="34" charset="0"/>
              <a:cs typeface="Arial" pitchFamily="34" charset="0"/>
            </a:endParaRPr>
          </a:p>
        </p:txBody>
      </p:sp>
      <p:sp>
        <p:nvSpPr>
          <p:cNvPr id="14" name="TextBox 13"/>
          <p:cNvSpPr txBox="1"/>
          <p:nvPr/>
        </p:nvSpPr>
        <p:spPr>
          <a:xfrm>
            <a:off x="4722812" y="990600"/>
            <a:ext cx="7010400" cy="830997"/>
          </a:xfrm>
          <a:prstGeom prst="rect">
            <a:avLst/>
          </a:prstGeom>
          <a:noFill/>
        </p:spPr>
        <p:txBody>
          <a:bodyPr wrap="square" rtlCol="0">
            <a:spAutoFit/>
          </a:bodyPr>
          <a:lstStyle/>
          <a:p>
            <a:pPr marL="355600" indent="-355600" algn="just" hangingPunct="0">
              <a:buFont typeface="Wingdings" pitchFamily="2" charset="2"/>
              <a:buChar char="q"/>
            </a:pPr>
            <a:r>
              <a:rPr lang="id-ID" sz="1600" dirty="0" smtClean="0"/>
              <a:t>Isocircle adalah lingkaran yang digambar pada bidang isometrik. AutoCAD akan membuatnya dari obyek Elips dengan orientasi tertentu sehingga seperti lingkaran pada bidang isometrik</a:t>
            </a:r>
          </a:p>
        </p:txBody>
      </p:sp>
      <p:pic>
        <p:nvPicPr>
          <p:cNvPr id="9" name="Picture 8"/>
          <p:cNvPicPr/>
          <p:nvPr/>
        </p:nvPicPr>
        <p:blipFill>
          <a:blip r:embed="rId3" cstate="print"/>
          <a:srcRect l="18519" r="14815" b="8571"/>
          <a:stretch>
            <a:fillRect/>
          </a:stretch>
        </p:blipFill>
        <p:spPr bwMode="auto">
          <a:xfrm>
            <a:off x="1293812" y="457200"/>
            <a:ext cx="2743200" cy="2438400"/>
          </a:xfrm>
          <a:prstGeom prst="rect">
            <a:avLst/>
          </a:prstGeom>
          <a:noFill/>
          <a:ln w="9525">
            <a:noFill/>
            <a:miter lim="800000"/>
            <a:headEnd/>
            <a:tailEnd/>
          </a:ln>
        </p:spPr>
      </p:pic>
      <p:sp>
        <p:nvSpPr>
          <p:cNvPr id="11" name="TextBox 10"/>
          <p:cNvSpPr txBox="1"/>
          <p:nvPr/>
        </p:nvSpPr>
        <p:spPr>
          <a:xfrm>
            <a:off x="4646612" y="457200"/>
            <a:ext cx="3810000" cy="369332"/>
          </a:xfrm>
          <a:prstGeom prst="rect">
            <a:avLst/>
          </a:prstGeom>
          <a:noFill/>
        </p:spPr>
        <p:txBody>
          <a:bodyPr wrap="square" rtlCol="0">
            <a:spAutoFit/>
          </a:bodyPr>
          <a:lstStyle/>
          <a:p>
            <a:r>
              <a:rPr lang="id-ID" sz="1800" b="1" dirty="0" smtClean="0">
                <a:solidFill>
                  <a:srgbClr val="FF0000"/>
                </a:solidFill>
              </a:rPr>
              <a:t>8.2. 	Isocircle</a:t>
            </a:r>
            <a:endParaRPr lang="id-ID" sz="1800" dirty="0">
              <a:solidFill>
                <a:srgbClr val="FF0000"/>
              </a:solidFill>
            </a:endParaRPr>
          </a:p>
        </p:txBody>
      </p:sp>
      <p:pic>
        <p:nvPicPr>
          <p:cNvPr id="13" name="Picture 12"/>
          <p:cNvPicPr/>
          <p:nvPr/>
        </p:nvPicPr>
        <p:blipFill>
          <a:blip r:embed="rId4" cstate="print"/>
          <a:srcRect/>
          <a:stretch>
            <a:fillRect/>
          </a:stretch>
        </p:blipFill>
        <p:spPr bwMode="auto">
          <a:xfrm>
            <a:off x="5256212" y="2133600"/>
            <a:ext cx="5638800" cy="2967934"/>
          </a:xfrm>
          <a:prstGeom prst="rect">
            <a:avLst/>
          </a:prstGeom>
          <a:noFill/>
          <a:ln w="9525">
            <a:noFill/>
            <a:miter lim="800000"/>
            <a:headEnd/>
            <a:tailEnd/>
          </a:ln>
        </p:spPr>
      </p:pic>
      <p:sp>
        <p:nvSpPr>
          <p:cNvPr id="15" name="Title 1"/>
          <p:cNvSpPr txBox="1">
            <a:spLocks/>
          </p:cNvSpPr>
          <p:nvPr/>
        </p:nvSpPr>
        <p:spPr>
          <a:xfrm>
            <a:off x="4722812" y="5486400"/>
            <a:ext cx="6858000" cy="381000"/>
          </a:xfrm>
          <a:prstGeom prst="rect">
            <a:avLst/>
          </a:prstGeom>
        </p:spPr>
        <p:txBody>
          <a:bodyPr anchor="b">
            <a:norm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pPr algn="ctr"/>
            <a:r>
              <a:rPr lang="id-ID" sz="1600" b="1" dirty="0" smtClean="0"/>
              <a:t>Gambar 8.3 Kubus Isometrik yang Diberi Lingkaran Isometri</a:t>
            </a:r>
            <a:endParaRPr lang="id-ID" sz="1600" dirty="0" smtClean="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79412" y="457200"/>
            <a:ext cx="3810000" cy="369332"/>
          </a:xfrm>
          <a:prstGeom prst="rect">
            <a:avLst/>
          </a:prstGeom>
          <a:noFill/>
        </p:spPr>
        <p:txBody>
          <a:bodyPr wrap="square" rtlCol="0">
            <a:spAutoFit/>
          </a:bodyPr>
          <a:lstStyle/>
          <a:p>
            <a:r>
              <a:rPr lang="id-ID" sz="1800" b="1" dirty="0" smtClean="0">
                <a:solidFill>
                  <a:srgbClr val="FF0000"/>
                </a:solidFill>
              </a:rPr>
              <a:t>Latihan 1</a:t>
            </a:r>
            <a:endParaRPr lang="id-ID" sz="1800" dirty="0">
              <a:solidFill>
                <a:srgbClr val="FF0000"/>
              </a:solidFill>
            </a:endParaRPr>
          </a:p>
        </p:txBody>
      </p:sp>
      <p:sp>
        <p:nvSpPr>
          <p:cNvPr id="12" name="Title 1"/>
          <p:cNvSpPr txBox="1">
            <a:spLocks/>
          </p:cNvSpPr>
          <p:nvPr/>
        </p:nvSpPr>
        <p:spPr>
          <a:xfrm>
            <a:off x="379412" y="1295400"/>
            <a:ext cx="3276600" cy="685800"/>
          </a:xfrm>
          <a:prstGeom prst="rect">
            <a:avLst/>
          </a:prstGeom>
        </p:spPr>
        <p:txBody>
          <a:bodyPr anchor="b">
            <a:no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pPr algn="just"/>
            <a:r>
              <a:rPr lang="id-ID" sz="1600" dirty="0" smtClean="0">
                <a:latin typeface="Arial" pitchFamily="34" charset="0"/>
                <a:cs typeface="Arial" pitchFamily="34" charset="0"/>
              </a:rPr>
              <a:t>Buat gambar berikut dengan ukuran seperti pada gambar dan buat lapisan gambar dengan layer untuk setiap segmen perintah dengan skala</a:t>
            </a:r>
            <a:endParaRPr lang="id-ID" sz="1600" dirty="0" smtClean="0">
              <a:solidFill>
                <a:schemeClr val="tx1"/>
              </a:solidFill>
              <a:latin typeface="Arial" pitchFamily="34" charset="0"/>
              <a:cs typeface="Arial" pitchFamily="34" charset="0"/>
            </a:endParaRPr>
          </a:p>
        </p:txBody>
      </p:sp>
      <p:pic>
        <p:nvPicPr>
          <p:cNvPr id="16" name="Picture 15"/>
          <p:cNvPicPr/>
          <p:nvPr/>
        </p:nvPicPr>
        <p:blipFill>
          <a:blip r:embed="rId3" cstate="print"/>
          <a:srcRect t="921"/>
          <a:stretch>
            <a:fillRect/>
          </a:stretch>
        </p:blipFill>
        <p:spPr bwMode="auto">
          <a:xfrm>
            <a:off x="5027612" y="609600"/>
            <a:ext cx="5419725"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79412" y="457200"/>
            <a:ext cx="3810000" cy="369332"/>
          </a:xfrm>
          <a:prstGeom prst="rect">
            <a:avLst/>
          </a:prstGeom>
          <a:noFill/>
        </p:spPr>
        <p:txBody>
          <a:bodyPr wrap="square" rtlCol="0">
            <a:spAutoFit/>
          </a:bodyPr>
          <a:lstStyle/>
          <a:p>
            <a:r>
              <a:rPr lang="id-ID" sz="1800" b="1" dirty="0" smtClean="0">
                <a:solidFill>
                  <a:srgbClr val="FF0000"/>
                </a:solidFill>
              </a:rPr>
              <a:t>Latihan 2</a:t>
            </a:r>
            <a:endParaRPr lang="id-ID" sz="1800" dirty="0">
              <a:solidFill>
                <a:srgbClr val="FF0000"/>
              </a:solidFill>
            </a:endParaRPr>
          </a:p>
        </p:txBody>
      </p:sp>
      <p:sp>
        <p:nvSpPr>
          <p:cNvPr id="12" name="Title 1"/>
          <p:cNvSpPr txBox="1">
            <a:spLocks/>
          </p:cNvSpPr>
          <p:nvPr/>
        </p:nvSpPr>
        <p:spPr>
          <a:xfrm>
            <a:off x="379412" y="914400"/>
            <a:ext cx="2667000" cy="685800"/>
          </a:xfrm>
          <a:prstGeom prst="rect">
            <a:avLst/>
          </a:prstGeom>
        </p:spPr>
        <p:txBody>
          <a:bodyPr anchor="b">
            <a:noAutofit/>
          </a:bodyPr>
          <a:lstStyle>
            <a:lvl1pPr marL="0"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a:lstStyle>
          <a:p>
            <a:pPr algn="just"/>
            <a:r>
              <a:rPr lang="id-ID" sz="1600" b="1" dirty="0" smtClean="0"/>
              <a:t>Buat gambar Isometric berikut dengan ukuran  seperti pada gambar</a:t>
            </a:r>
            <a:endParaRPr lang="id-ID" sz="1600" dirty="0" smtClean="0">
              <a:solidFill>
                <a:schemeClr val="tx1"/>
              </a:solidFill>
              <a:latin typeface="Arial" pitchFamily="34" charset="0"/>
              <a:cs typeface="Arial" pitchFamily="34" charset="0"/>
            </a:endParaRPr>
          </a:p>
        </p:txBody>
      </p:sp>
      <p:pic>
        <p:nvPicPr>
          <p:cNvPr id="5" name="Picture 4"/>
          <p:cNvPicPr/>
          <p:nvPr/>
        </p:nvPicPr>
        <p:blipFill>
          <a:blip r:embed="rId3" cstate="print"/>
          <a:srcRect l="6897"/>
          <a:stretch>
            <a:fillRect/>
          </a:stretch>
        </p:blipFill>
        <p:spPr bwMode="auto">
          <a:xfrm>
            <a:off x="3503612" y="838200"/>
            <a:ext cx="8229600" cy="533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6055</TotalTime>
  <Words>362</Words>
  <Application>Microsoft Office PowerPoint</Application>
  <PresentationFormat>Custom</PresentationFormat>
  <Paragraphs>30</Paragraphs>
  <Slides>5</Slides>
  <Notes>5</Notes>
  <HiddenSlides>0</HiddenSlides>
  <MMClips>0</MMClips>
  <ScaleCrop>false</ScaleCrop>
  <HeadingPairs>
    <vt:vector size="4" baseType="variant">
      <vt:variant>
        <vt:lpstr>Theme</vt:lpstr>
      </vt:variant>
      <vt:variant>
        <vt:i4>5</vt:i4>
      </vt:variant>
      <vt:variant>
        <vt:lpstr>Slide Titles</vt:lpstr>
      </vt:variant>
      <vt:variant>
        <vt:i4>5</vt:i4>
      </vt:variant>
    </vt:vector>
  </HeadingPairs>
  <TitlesOfParts>
    <vt:vector size="10" baseType="lpstr">
      <vt:lpstr>Oriel</vt:lpstr>
      <vt:lpstr>2_Custom Design</vt:lpstr>
      <vt:lpstr>3_Custom Design</vt:lpstr>
      <vt:lpstr>1_Custom Design</vt:lpstr>
      <vt:lpstr>Custom Design</vt:lpstr>
      <vt:lpstr>Slide 1</vt:lpstr>
      <vt:lpstr>Slide 2</vt:lpstr>
      <vt:lpstr>Slide 3</vt:lpstr>
      <vt:lpstr>Slide 4</vt:lpstr>
      <vt:lpstr>Slide 5</vt:lpstr>
    </vt:vector>
  </TitlesOfParts>
  <Company>hpmini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acer</cp:lastModifiedBy>
  <cp:revision>695</cp:revision>
  <dcterms:created xsi:type="dcterms:W3CDTF">2011-11-04T08:26:49Z</dcterms:created>
  <dcterms:modified xsi:type="dcterms:W3CDTF">2014-02-18T23:02:55Z</dcterms:modified>
</cp:coreProperties>
</file>