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6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003399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60"/>
  </p:normalViewPr>
  <p:slideViewPr>
    <p:cSldViewPr>
      <p:cViewPr>
        <p:scale>
          <a:sx n="66" d="100"/>
          <a:sy n="66" d="100"/>
        </p:scale>
        <p:origin x="-1554" y="-96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9BA700-EBA3-434D-8048-779DC92D4044}" type="datetimeFigureOut">
              <a:rPr lang="en-US"/>
              <a:pPr>
                <a:defRPr/>
              </a:pPr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7DBBA6-862C-4AF0-A326-D5C4907B1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9CAFDE-ED36-4E36-836F-6EAA139C0A69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0D3003-6E7E-4781-AECE-5A6380D72AC9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6CB5B-0ABA-42EA-8718-1B92039A8667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66A3-D99D-4DF1-ABA4-19DEEC371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A3AFD-977B-486C-A154-4731A6595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03604-10E1-4117-A9D4-A9336D66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826B-AA25-43D2-A15A-9CC2C447C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469C1-5AE8-4709-81F4-F918B7A4A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A478-04D4-4059-82CC-A0193DFC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6EEF-E40F-4F53-BB52-46ECE4FD4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229C-6D30-402D-833E-0605DC3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9E2E-A7F6-44D0-B398-22BBB159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E5D4-FDF4-4733-BF15-032ED1646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2957F-2242-4B1F-BF52-1E45F5CF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F7E0-A77B-45A4-B5C0-33438A224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3D92A-BCD5-49B0-8C6D-780C9A845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7A677D-456E-441A-86F1-F18D41DA3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ask%20Force\Materi%20ajar\Agama%20Islam\Al%20Ghaasyiyah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eaLnBrk="1" hangingPunct="1"/>
            <a:r>
              <a:rPr lang="id-ID" dirty="0" smtClean="0">
                <a:solidFill>
                  <a:srgbClr val="336699"/>
                </a:solidFill>
                <a:latin typeface="Arial Black" pitchFamily="34" charset="0"/>
              </a:rPr>
              <a:t>DINAMIKA TEKNIK</a:t>
            </a:r>
            <a:endParaRPr lang="en-US" dirty="0" smtClean="0">
              <a:solidFill>
                <a:srgbClr val="336699"/>
              </a:solidFill>
              <a:latin typeface="Arial Black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133600"/>
            <a:ext cx="7010400" cy="1752600"/>
          </a:xfrm>
        </p:spPr>
        <p:txBody>
          <a:bodyPr/>
          <a:lstStyle/>
          <a:p>
            <a:pPr algn="l"/>
            <a:r>
              <a:rPr lang="id-ID" dirty="0" smtClean="0">
                <a:latin typeface="+mj-lt"/>
              </a:rPr>
              <a:t>Kode 		:  MES 4312 </a:t>
            </a:r>
          </a:p>
          <a:p>
            <a:pPr algn="l"/>
            <a:r>
              <a:rPr lang="id-ID" dirty="0" smtClean="0">
                <a:latin typeface="+mj-lt"/>
              </a:rPr>
              <a:t>Semester		:  IV</a:t>
            </a:r>
          </a:p>
          <a:p>
            <a:pPr algn="l"/>
            <a:r>
              <a:rPr lang="id-ID" dirty="0" smtClean="0">
                <a:latin typeface="+mj-lt"/>
              </a:rPr>
              <a:t>Waktu		:  1 x 2x 50 Menit</a:t>
            </a:r>
          </a:p>
          <a:p>
            <a:pPr algn="l"/>
            <a:r>
              <a:rPr lang="en-US" dirty="0" err="1" smtClean="0">
                <a:latin typeface="+mj-lt"/>
              </a:rPr>
              <a:t>Sks</a:t>
            </a:r>
            <a:r>
              <a:rPr lang="id-ID" dirty="0" smtClean="0">
                <a:latin typeface="+mj-lt"/>
              </a:rPr>
              <a:t>			:  2</a:t>
            </a:r>
          </a:p>
          <a:p>
            <a:pPr algn="l"/>
            <a:r>
              <a:rPr lang="id-ID" dirty="0" smtClean="0">
                <a:latin typeface="+mj-lt"/>
              </a:rPr>
              <a:t>Pengasuh MK	: Rozi Saferi</a:t>
            </a:r>
            <a:endParaRPr lang="en-US" dirty="0" smtClean="0">
              <a:latin typeface="+mj-lt"/>
            </a:endParaRPr>
          </a:p>
        </p:txBody>
      </p:sp>
      <p:pic>
        <p:nvPicPr>
          <p:cNvPr id="6" name="Al Ghaasyiya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2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382000" cy="52578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Massa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gila</a:t>
            </a:r>
            <a:r>
              <a:rPr lang="en-US" dirty="0" smtClean="0"/>
              <a:t> =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pelek</a:t>
            </a:r>
            <a:r>
              <a:rPr lang="en-US" dirty="0" smtClean="0"/>
              <a:t> +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porosnya</a:t>
            </a:r>
            <a:endParaRPr lang="en-US" dirty="0" smtClean="0"/>
          </a:p>
          <a:p>
            <a:pPr algn="l"/>
            <a:r>
              <a:rPr lang="en-US" dirty="0" smtClean="0"/>
              <a:t>Massa </a:t>
            </a:r>
            <a:r>
              <a:rPr lang="en-US" dirty="0" err="1" smtClean="0"/>
              <a:t>efektif</a:t>
            </a:r>
            <a:r>
              <a:rPr lang="en-US" dirty="0" smtClean="0"/>
              <a:t> M (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pelek</a:t>
            </a:r>
            <a:r>
              <a:rPr lang="en-US" dirty="0" smtClean="0"/>
              <a:t> )= 90%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gila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endParaRPr lang="en-US" dirty="0" smtClean="0"/>
          </a:p>
          <a:p>
            <a:pPr algn="l"/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pelek</a:t>
            </a:r>
            <a:r>
              <a:rPr lang="en-US" dirty="0" smtClean="0"/>
              <a:t> :</a:t>
            </a:r>
          </a:p>
          <a:p>
            <a:pPr algn="l"/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tuang</a:t>
            </a:r>
            <a:r>
              <a:rPr lang="en-US" dirty="0" smtClean="0"/>
              <a:t> 		: 30 m/</a:t>
            </a:r>
            <a:r>
              <a:rPr lang="en-US" dirty="0" err="1" smtClean="0"/>
              <a:t>detik</a:t>
            </a:r>
            <a:endParaRPr lang="en-US" dirty="0" smtClean="0"/>
          </a:p>
          <a:p>
            <a:pPr algn="l"/>
            <a:r>
              <a:rPr lang="en-US" dirty="0" smtClean="0"/>
              <a:t>Baja			 : 40 m/</a:t>
            </a:r>
            <a:r>
              <a:rPr lang="en-US" dirty="0" err="1" smtClean="0"/>
              <a:t>detik</a:t>
            </a:r>
            <a:endParaRPr lang="en-US" dirty="0" smtClean="0"/>
          </a:p>
          <a:p>
            <a:pPr algn="l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tuang</a:t>
            </a:r>
            <a:r>
              <a:rPr lang="en-US" dirty="0" smtClean="0"/>
              <a:t> 		: 7090 kg/m2</a:t>
            </a:r>
          </a:p>
          <a:p>
            <a:pPr algn="l"/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			: 7830 kg/m2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153400" cy="5410200"/>
          </a:xfrm>
        </p:spPr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</a:p>
          <a:p>
            <a:pPr algn="l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Tentukan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press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lubang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spt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dibawah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l"/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590800"/>
            <a:ext cx="5410200" cy="38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05800" cy="5334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:</a:t>
            </a:r>
          </a:p>
          <a:p>
            <a:pPr algn="l"/>
            <a:r>
              <a:rPr lang="en-US" sz="2400" dirty="0" err="1" smtClean="0"/>
              <a:t>mesin</a:t>
            </a:r>
            <a:r>
              <a:rPr lang="en-US" sz="2400" dirty="0" smtClean="0"/>
              <a:t> press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30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per </a:t>
            </a:r>
            <a:r>
              <a:rPr lang="en-US" sz="2400" dirty="0" err="1" smtClean="0"/>
              <a:t>menit</a:t>
            </a:r>
            <a:r>
              <a:rPr lang="en-US" sz="2400" dirty="0" smtClean="0"/>
              <a:t>        1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per 2 </a:t>
            </a:r>
            <a:r>
              <a:rPr lang="en-US" sz="2400" dirty="0" err="1" smtClean="0"/>
              <a:t>dtk</a:t>
            </a:r>
            <a:endParaRPr lang="en-US" sz="2400" dirty="0" smtClean="0"/>
          </a:p>
          <a:p>
            <a:pPr algn="l"/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1/6 interval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1/6(2) =1/3 </a:t>
            </a:r>
            <a:r>
              <a:rPr lang="en-US" sz="2400" dirty="0" err="1" smtClean="0"/>
              <a:t>detik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err="1" smtClean="0"/>
              <a:t>jika</a:t>
            </a:r>
            <a:r>
              <a:rPr lang="en-US" sz="2400" dirty="0" smtClean="0"/>
              <a:t> diameter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20mm,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baja</a:t>
            </a:r>
            <a:r>
              <a:rPr lang="en-US" sz="2400" dirty="0" smtClean="0"/>
              <a:t> 1025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tebal</a:t>
            </a:r>
            <a:r>
              <a:rPr lang="en-US" sz="2400" dirty="0" smtClean="0"/>
              <a:t> 13 mm.</a:t>
            </a:r>
          </a:p>
          <a:p>
            <a:pPr algn="l"/>
            <a:r>
              <a:rPr lang="en-US" sz="2400" dirty="0" err="1" smtClean="0"/>
              <a:t>Jawab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Gaya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memotong</a:t>
            </a:r>
            <a:r>
              <a:rPr lang="en-US" sz="2400" dirty="0" smtClean="0"/>
              <a:t> material </a:t>
            </a:r>
            <a:r>
              <a:rPr lang="en-US" sz="2400" dirty="0" err="1" smtClean="0"/>
              <a:t>sbg</a:t>
            </a:r>
            <a:r>
              <a:rPr lang="en-US" sz="2400" dirty="0" smtClean="0"/>
              <a:t> : </a:t>
            </a:r>
          </a:p>
          <a:p>
            <a:pPr algn="l"/>
            <a:r>
              <a:rPr lang="en-US" sz="2400" dirty="0" err="1" smtClean="0"/>
              <a:t>Dimana</a:t>
            </a:r>
            <a:r>
              <a:rPr lang="en-US" sz="2400" dirty="0" smtClean="0"/>
              <a:t>   	= dia. </a:t>
            </a:r>
            <a:r>
              <a:rPr lang="en-US" sz="2400" dirty="0" err="1" smtClean="0"/>
              <a:t>lubang</a:t>
            </a:r>
            <a:r>
              <a:rPr lang="en-US" sz="2400" dirty="0" smtClean="0"/>
              <a:t> , m</a:t>
            </a:r>
          </a:p>
          <a:p>
            <a:pPr algn="l"/>
            <a:r>
              <a:rPr lang="en-US" sz="2400" dirty="0" smtClean="0"/>
              <a:t>		= </a:t>
            </a:r>
            <a:r>
              <a:rPr lang="en-US" sz="2400" dirty="0" err="1" smtClean="0"/>
              <a:t>tebal</a:t>
            </a:r>
            <a:r>
              <a:rPr lang="en-US" sz="2400" dirty="0" smtClean="0"/>
              <a:t> plat, m</a:t>
            </a:r>
          </a:p>
          <a:p>
            <a:pPr algn="l"/>
            <a:r>
              <a:rPr lang="en-US" sz="2400" dirty="0" smtClean="0"/>
              <a:t>		= </a:t>
            </a:r>
            <a:r>
              <a:rPr lang="en-US" sz="2400" dirty="0" err="1" smtClean="0"/>
              <a:t>tahanan</a:t>
            </a:r>
            <a:r>
              <a:rPr lang="en-US" sz="2400" dirty="0" smtClean="0"/>
              <a:t> </a:t>
            </a:r>
            <a:r>
              <a:rPr lang="en-US" sz="2400" dirty="0" err="1" smtClean="0"/>
              <a:t>geser</a:t>
            </a:r>
            <a:r>
              <a:rPr lang="en-US" sz="2400" dirty="0" smtClean="0"/>
              <a:t>, Pa            ±310 x </a:t>
            </a:r>
          </a:p>
          <a:p>
            <a:pPr algn="l"/>
            <a:r>
              <a:rPr lang="en-US" sz="2400" dirty="0" smtClean="0"/>
              <a:t>         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1981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629400" y="4419600"/>
          <a:ext cx="2133600" cy="711200"/>
        </p:xfrm>
        <a:graphic>
          <a:graphicData uri="http://schemas.openxmlformats.org/presentationml/2006/ole">
            <p:oleObj spid="_x0000_s234498" name="Equation" r:id="rId4" imgW="583920" imgH="17748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876800" y="57150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324600" y="5410200"/>
          <a:ext cx="533400" cy="457200"/>
        </p:xfrm>
        <a:graphic>
          <a:graphicData uri="http://schemas.openxmlformats.org/presentationml/2006/ole">
            <p:oleObj spid="_x0000_s234499" name="Equation" r:id="rId5" imgW="228600" imgH="203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752600" y="4724400"/>
          <a:ext cx="457200" cy="1066800"/>
        </p:xfrm>
        <a:graphic>
          <a:graphicData uri="http://schemas.openxmlformats.org/presentationml/2006/ole">
            <p:oleObj spid="_x0000_s234500" name="Equation" r:id="rId6" imgW="13968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8077200" cy="7619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458200" cy="5562600"/>
          </a:xfrm>
        </p:spPr>
        <p:txBody>
          <a:bodyPr/>
          <a:lstStyle/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memotong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plat :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	P=                           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253 000 N</a:t>
            </a: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diatas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hub.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perpindahan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langkah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05000" y="1676400"/>
          <a:ext cx="3810000" cy="381000"/>
        </p:xfrm>
        <a:graphic>
          <a:graphicData uri="http://schemas.openxmlformats.org/presentationml/2006/ole">
            <p:oleObj spid="_x0000_s235522" name="Equation" r:id="rId4" imgW="1790640" imgH="228600" progId="Equation.3">
              <p:embed/>
            </p:oleObj>
          </a:graphicData>
        </a:graphic>
      </p:graphicFrame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133600"/>
            <a:ext cx="414958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5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610600" cy="5943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Dari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gbr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diperoleh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sebesar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                       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dgn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menganggap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segitiga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Dimana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                   =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J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=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		       =	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tebal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plat, m</a:t>
            </a: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Analisa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rata-rata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lubang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dgn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mengasumsikan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lintasan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siku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: 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Mengingat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dlm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kurva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2 kali,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sesaat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maksimum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nyatanya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kira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= 9840 W</a:t>
            </a:r>
          </a:p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05600" y="1371600"/>
          <a:ext cx="1981200" cy="1143000"/>
        </p:xfrm>
        <a:graphic>
          <a:graphicData uri="http://schemas.openxmlformats.org/presentationml/2006/ole">
            <p:oleObj spid="_x0000_s236546" name="Equation" r:id="rId4" imgW="64764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1752600"/>
          <a:ext cx="457200" cy="1066800"/>
        </p:xfrm>
        <a:graphic>
          <a:graphicData uri="http://schemas.openxmlformats.org/presentationml/2006/ole">
            <p:oleObj spid="_x0000_s236547" name="Equation" r:id="rId5" imgW="203040" imgH="6476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2971800"/>
          <a:ext cx="3962400" cy="762000"/>
        </p:xfrm>
        <a:graphic>
          <a:graphicData uri="http://schemas.openxmlformats.org/presentationml/2006/ole">
            <p:oleObj spid="_x0000_s236548" name="Equation" r:id="rId6" imgW="203184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57800" y="4572000"/>
          <a:ext cx="3124200" cy="990600"/>
        </p:xfrm>
        <a:graphic>
          <a:graphicData uri="http://schemas.openxmlformats.org/presentationml/2006/ole">
            <p:oleObj spid="_x0000_s236549" name="Equation" r:id="rId7" imgW="1511280" imgH="58392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6200000" flipH="1">
            <a:off x="6172200" y="1447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610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Analisa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dgn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tiap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diberikan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luasan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FGIE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kurva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lintasan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motor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dibutuhkan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= 1640/2 = 820 W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1/3 interval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waktu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lubang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motor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820 W x 1/3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273 J (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AHIE).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pembuatan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lubang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dinyatakan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luasan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ABCDE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sebesar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1640 J.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diambil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=1640 – 273 = 1367 J ( ± 1/6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jumlah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totoal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tenaga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siklus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8610600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Ukuran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gila</a:t>
            </a:r>
            <a:endParaRPr lang="en-US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diameter rata-rata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900 mm,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kecepatan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rata- rata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m/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koef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fluktuasi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0,10,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pers. 1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V1 = 7, 42 m/det.      V2 = 6,72 m/det.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Dari pers.5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diperoleh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marL="457200" indent="-457200" algn="l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Dgn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asumsi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gila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masa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pelek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± 90 %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0,90 ( 273 ) = 246 kg</a:t>
            </a:r>
          </a:p>
          <a:p>
            <a:pPr marL="457200" indent="-457200"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                                                   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2286000"/>
          <a:ext cx="2895600" cy="609600"/>
        </p:xfrm>
        <a:graphic>
          <a:graphicData uri="http://schemas.openxmlformats.org/presentationml/2006/ole">
            <p:oleObj spid="_x0000_s237570" name="Equation" r:id="rId4" imgW="2044440" imgH="39348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4114800"/>
          <a:ext cx="6248400" cy="838200"/>
        </p:xfrm>
        <a:graphic>
          <a:graphicData uri="http://schemas.openxmlformats.org/presentationml/2006/ole">
            <p:oleObj spid="_x0000_s237571" name="Equation" r:id="rId5" imgW="33652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gila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motor </a:t>
            </a:r>
            <a:r>
              <a:rPr lang="en-US" dirty="0" err="1" smtClean="0"/>
              <a:t>bakar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58200" cy="53340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dibawah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menunjukan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poros</a:t>
            </a:r>
            <a:r>
              <a:rPr lang="en-US" sz="2400" dirty="0" smtClean="0"/>
              <a:t> </a:t>
            </a:r>
            <a:r>
              <a:rPr lang="en-US" sz="2400" dirty="0" err="1" smtClean="0"/>
              <a:t>engkol</a:t>
            </a:r>
            <a:endParaRPr lang="en-US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5791200" cy="428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motor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19200"/>
            <a:ext cx="8610600" cy="5257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400" dirty="0" smtClean="0"/>
              <a:t>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kombinasi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disebabkan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gas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kelembaman</a:t>
            </a:r>
            <a:endParaRPr lang="en-US" sz="2400" dirty="0" smtClean="0"/>
          </a:p>
          <a:p>
            <a:pPr marL="514350" indent="-514350" algn="l">
              <a:buAutoNum type="arabicPeriod"/>
            </a:pPr>
            <a:r>
              <a:rPr lang="en-US" sz="2400" dirty="0" smtClean="0"/>
              <a:t>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keluaran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gas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statis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kelembaman</a:t>
            </a:r>
            <a:r>
              <a:rPr lang="en-US" sz="2400" dirty="0" smtClean="0"/>
              <a:t> </a:t>
            </a:r>
            <a:r>
              <a:rPr lang="en-US" sz="2400" dirty="0" err="1" smtClean="0"/>
              <a:t>dianalisa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analisa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kelembaman</a:t>
            </a:r>
            <a:endParaRPr lang="en-US" sz="2400" dirty="0" smtClean="0"/>
          </a:p>
          <a:p>
            <a:pPr marL="514350" indent="-514350" algn="l">
              <a:buAutoNum type="arabicPeriod"/>
            </a:pP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 </a:t>
            </a:r>
            <a:r>
              <a:rPr lang="en-US" sz="2400" dirty="0" err="1" smtClean="0"/>
              <a:t>gila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puntir</a:t>
            </a:r>
            <a:r>
              <a:rPr lang="en-US" sz="2400" dirty="0" smtClean="0"/>
              <a:t> </a:t>
            </a:r>
            <a:r>
              <a:rPr lang="en-US" sz="2400" dirty="0" err="1" smtClean="0"/>
              <a:t>keluaran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merata</a:t>
            </a:r>
            <a:endParaRPr lang="en-US" sz="2400" dirty="0" smtClean="0"/>
          </a:p>
          <a:p>
            <a:pPr marL="514350" indent="-514350" algn="l">
              <a:buAutoNum type="arabicPeriod"/>
            </a:pP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 </a:t>
            </a:r>
            <a:r>
              <a:rPr lang="en-US" sz="2400" dirty="0" err="1" smtClean="0"/>
              <a:t>gila</a:t>
            </a:r>
            <a:r>
              <a:rPr lang="en-US" sz="2400" dirty="0" smtClean="0"/>
              <a:t> </a:t>
            </a:r>
            <a:r>
              <a:rPr lang="en-US" sz="2400" dirty="0" err="1" smtClean="0"/>
              <a:t>ditentukan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besarnya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energi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r>
              <a:rPr lang="en-US" sz="2400" dirty="0" smtClean="0"/>
              <a:t>  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>
              <a:buAutoNum type="arabicPeriod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52800" y="5410200"/>
          <a:ext cx="2667000" cy="762000"/>
        </p:xfrm>
        <a:graphic>
          <a:graphicData uri="http://schemas.openxmlformats.org/presentationml/2006/ole">
            <p:oleObj spid="_x0000_s238594" name="Equation" r:id="rId4" imgW="711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nalisa roda </a:t>
            </a:r>
            <a:r>
              <a:rPr lang="id-I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daya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d-ID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flywheel</a:t>
            </a:r>
            <a:r>
              <a:rPr lang="fi-FI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6200" cy="2971800"/>
          </a:xfrm>
        </p:spPr>
        <p:txBody>
          <a:bodyPr/>
          <a:lstStyle/>
          <a:p>
            <a:pPr lvl="0"/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id-ID" b="1" dirty="0" smtClean="0"/>
          </a:p>
          <a:p>
            <a:pPr lvl="0"/>
            <a:r>
              <a:rPr lang="id-ID" dirty="0" smtClean="0"/>
              <a:t>Koefisien fluktuasi kecepatan</a:t>
            </a:r>
          </a:p>
          <a:p>
            <a:pPr lvl="0"/>
            <a:r>
              <a:rPr lang="id-ID" dirty="0" smtClean="0"/>
              <a:t>Massa roda daya</a:t>
            </a:r>
          </a:p>
          <a:p>
            <a:r>
              <a:rPr lang="id-ID" dirty="0" smtClean="0"/>
              <a:t>Ukuran roda daya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Topik Pembahasan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17103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5022574"/>
          </a:xfrm>
        </p:spPr>
        <p:txBody>
          <a:bodyPr/>
          <a:lstStyle/>
          <a:p>
            <a:r>
              <a:rPr lang="en-US" sz="2400" dirty="0" smtClean="0"/>
              <a:t>Flywheel</a:t>
            </a:r>
          </a:p>
          <a:p>
            <a:endParaRPr lang="en-US" sz="2400" dirty="0"/>
          </a:p>
          <a:p>
            <a:r>
              <a:rPr lang="en-US" sz="2400" dirty="0" smtClean="0"/>
              <a:t>Massa yang </a:t>
            </a:r>
            <a:r>
              <a:rPr lang="en-US" sz="2400" dirty="0" err="1" smtClean="0"/>
              <a:t>berputar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Penampung</a:t>
            </a:r>
            <a:r>
              <a:rPr lang="en-US" sz="2400" dirty="0" smtClean="0"/>
              <a:t> </a:t>
            </a:r>
            <a:r>
              <a:rPr lang="en-US" sz="2400" dirty="0" err="1" smtClean="0"/>
              <a:t>enersi</a:t>
            </a:r>
            <a:r>
              <a:rPr lang="en-US" sz="2400" dirty="0" smtClean="0"/>
              <a:t> </a:t>
            </a:r>
            <a:r>
              <a:rPr lang="en-US" sz="2400" dirty="0" err="1" smtClean="0"/>
              <a:t>benda</a:t>
            </a:r>
            <a:r>
              <a:rPr lang="en-US" sz="2400" dirty="0" smtClean="0"/>
              <a:t> – </a:t>
            </a:r>
            <a:r>
              <a:rPr lang="en-US" sz="2400" dirty="0" err="1" smtClean="0"/>
              <a:t>benda</a:t>
            </a:r>
            <a:r>
              <a:rPr lang="en-US" sz="2400" dirty="0" smtClean="0"/>
              <a:t> </a:t>
            </a:r>
            <a:r>
              <a:rPr lang="en-US" sz="2400" dirty="0" err="1" smtClean="0"/>
              <a:t>putar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l"/>
            <a:r>
              <a:rPr lang="en-US" sz="2400" dirty="0"/>
              <a:t>I</a:t>
            </a:r>
            <a:r>
              <a:rPr lang="en-US" sz="2400" baseline="-25000" dirty="0"/>
              <a:t>0 </a:t>
            </a:r>
            <a:r>
              <a:rPr lang="en-US" sz="2400" dirty="0"/>
              <a:t>= </a:t>
            </a:r>
            <a:r>
              <a:rPr lang="en-US" sz="2400" dirty="0" err="1"/>
              <a:t>momen</a:t>
            </a:r>
            <a:r>
              <a:rPr lang="en-US" sz="2400" dirty="0"/>
              <a:t> inertia </a:t>
            </a:r>
            <a:r>
              <a:rPr lang="en-US" sz="2400" dirty="0" err="1"/>
              <a:t>massa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 smtClean="0"/>
              <a:t>putar</a:t>
            </a:r>
            <a:endParaRPr lang="en-US" sz="2400" dirty="0" smtClean="0"/>
          </a:p>
          <a:p>
            <a:pPr algn="l"/>
            <a:r>
              <a:rPr lang="en-US" sz="2400" dirty="0" err="1" smtClean="0"/>
              <a:t>Turun</a:t>
            </a:r>
            <a:r>
              <a:rPr lang="en-US" sz="2400" dirty="0" smtClean="0"/>
              <a:t>                   flywheel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enersi</a:t>
            </a:r>
            <a:endParaRPr lang="en-US" sz="2400" dirty="0" smtClean="0"/>
          </a:p>
          <a:p>
            <a:pPr algn="l"/>
            <a:r>
              <a:rPr lang="en-US" sz="2400" dirty="0" err="1" smtClean="0"/>
              <a:t>Naik</a:t>
            </a:r>
            <a:r>
              <a:rPr lang="en-US" sz="2400" dirty="0" smtClean="0"/>
              <a:t>                      flywheel </a:t>
            </a:r>
            <a:r>
              <a:rPr lang="en-US" sz="2400" dirty="0" err="1" smtClean="0"/>
              <a:t>menerima</a:t>
            </a:r>
            <a:r>
              <a:rPr lang="en-US" sz="2400" dirty="0" smtClean="0"/>
              <a:t> </a:t>
            </a:r>
            <a:r>
              <a:rPr lang="en-US" sz="2400" dirty="0" err="1" smtClean="0"/>
              <a:t>enersi</a:t>
            </a:r>
            <a:endParaRPr lang="en-US" sz="2400" dirty="0"/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419600" y="20574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419600" y="2971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216275" y="3886200"/>
          <a:ext cx="2100263" cy="709613"/>
        </p:xfrm>
        <a:graphic>
          <a:graphicData uri="http://schemas.openxmlformats.org/presentationml/2006/ole">
            <p:oleObj spid="_x0000_s230402" name="Equation" r:id="rId4" imgW="799920" imgH="393480" progId="Equation.3">
              <p:embed/>
            </p:oleObj>
          </a:graphicData>
        </a:graphic>
      </p:graphicFrame>
      <p:sp>
        <p:nvSpPr>
          <p:cNvPr id="7" name="Right Arrow 6"/>
          <p:cNvSpPr/>
          <p:nvPr/>
        </p:nvSpPr>
        <p:spPr>
          <a:xfrm>
            <a:off x="1371600" y="53340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371600" y="5791200"/>
            <a:ext cx="9784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 </a:t>
            </a:r>
            <a:r>
              <a:rPr lang="en-US" dirty="0" err="1" smtClean="0"/>
              <a:t>whell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524000"/>
            <a:ext cx="5562600" cy="42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00200"/>
            <a:ext cx="31638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352800" cy="49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6764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382000" cy="49530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Penggunaan</a:t>
            </a:r>
            <a:r>
              <a:rPr lang="en-US" dirty="0" smtClean="0"/>
              <a:t> flywheel :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1. Punch press           punch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tdk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kontinyu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a. motor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besar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b. motor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dgn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flywheel</a:t>
            </a:r>
          </a:p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Mesin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uap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enersi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diberikan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tdk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kontinu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motor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bensin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)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diambil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  motor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enersinya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kira2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.: generator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konstan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putarannya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kalau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lampu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hidup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2286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95600" y="3886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4419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43800" y="5410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8229600" cy="4876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800" dirty="0" err="1" smtClean="0"/>
              <a:t>Koefisien</a:t>
            </a:r>
            <a:r>
              <a:rPr lang="en-US" sz="1800" dirty="0" smtClean="0"/>
              <a:t> </a:t>
            </a:r>
            <a:r>
              <a:rPr lang="en-US" sz="1800" dirty="0" err="1" smtClean="0"/>
              <a:t>fluktuasi</a:t>
            </a:r>
            <a:r>
              <a:rPr lang="en-US" sz="1800" dirty="0" smtClean="0"/>
              <a:t>  (C)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variasi</a:t>
            </a:r>
            <a:r>
              <a:rPr lang="en-US" sz="1800" dirty="0" smtClean="0"/>
              <a:t>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</a:t>
            </a:r>
            <a:r>
              <a:rPr lang="en-US" sz="1800" dirty="0" err="1" smtClean="0"/>
              <a:t>yg</a:t>
            </a:r>
            <a:r>
              <a:rPr lang="en-US" sz="1800" dirty="0" smtClean="0"/>
              <a:t>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didefinisikan</a:t>
            </a:r>
            <a:r>
              <a:rPr lang="en-US" sz="1800" dirty="0" smtClean="0"/>
              <a:t> </a:t>
            </a:r>
            <a:r>
              <a:rPr lang="en-US" sz="1800" dirty="0" err="1" smtClean="0"/>
              <a:t>sbb</a:t>
            </a:r>
            <a:r>
              <a:rPr lang="en-US" sz="1800" dirty="0" smtClean="0"/>
              <a:t> :</a:t>
            </a:r>
          </a:p>
          <a:p>
            <a:endParaRPr lang="en-US" sz="1800" dirty="0"/>
          </a:p>
          <a:p>
            <a:pPr algn="l"/>
            <a:r>
              <a:rPr lang="en-US" sz="1800" dirty="0" err="1"/>
              <a:t>Dimana</a:t>
            </a:r>
            <a:r>
              <a:rPr lang="en-US" sz="1800" dirty="0" smtClean="0"/>
              <a:t>;  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algn="l"/>
            <a:r>
              <a:rPr lang="en-US" sz="1800" dirty="0" smtClean="0"/>
              <a:t>        :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</a:t>
            </a:r>
            <a:r>
              <a:rPr lang="en-US" sz="1800" dirty="0" err="1"/>
              <a:t>maksimum</a:t>
            </a:r>
            <a:r>
              <a:rPr lang="en-US" sz="1800" dirty="0"/>
              <a:t> </a:t>
            </a:r>
            <a:r>
              <a:rPr lang="en-US" sz="1800" dirty="0" err="1"/>
              <a:t>roda</a:t>
            </a:r>
            <a:r>
              <a:rPr lang="en-US" sz="1800" dirty="0"/>
              <a:t> </a:t>
            </a:r>
            <a:r>
              <a:rPr lang="en-US" sz="1800" dirty="0" err="1" smtClean="0"/>
              <a:t>gila</a:t>
            </a:r>
            <a:r>
              <a:rPr lang="en-US" sz="1800" dirty="0" smtClean="0"/>
              <a:t>            </a:t>
            </a:r>
            <a:endParaRPr lang="en-US" sz="1800" dirty="0"/>
          </a:p>
          <a:p>
            <a:pPr algn="l"/>
            <a:r>
              <a:rPr lang="en-US" sz="1800" dirty="0" smtClean="0"/>
              <a:t>        :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minimum </a:t>
            </a:r>
            <a:r>
              <a:rPr lang="en-US" sz="1800" dirty="0" err="1"/>
              <a:t>roda</a:t>
            </a:r>
            <a:r>
              <a:rPr lang="en-US" sz="1800" dirty="0"/>
              <a:t> </a:t>
            </a:r>
            <a:r>
              <a:rPr lang="en-US" sz="1800" dirty="0" err="1"/>
              <a:t>gila</a:t>
            </a:r>
            <a:endParaRPr lang="en-US" sz="1800" dirty="0"/>
          </a:p>
          <a:p>
            <a:pPr algn="l"/>
            <a:r>
              <a:rPr lang="en-US" sz="1800" dirty="0"/>
              <a:t> </a:t>
            </a:r>
            <a:r>
              <a:rPr lang="en-US" sz="1800" dirty="0" smtClean="0"/>
              <a:t>       :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sudut</a:t>
            </a:r>
            <a:r>
              <a:rPr lang="en-US" sz="1800" dirty="0"/>
              <a:t> rata – rata </a:t>
            </a:r>
            <a:r>
              <a:rPr lang="en-US" sz="1800" dirty="0" err="1"/>
              <a:t>roda</a:t>
            </a:r>
            <a:r>
              <a:rPr lang="en-US" sz="1800" dirty="0"/>
              <a:t> </a:t>
            </a:r>
            <a:r>
              <a:rPr lang="en-US" sz="1800" dirty="0" err="1"/>
              <a:t>gila</a:t>
            </a:r>
            <a:endParaRPr lang="en-US" sz="1800" dirty="0"/>
          </a:p>
          <a:p>
            <a:pPr algn="l"/>
            <a:r>
              <a:rPr lang="en-US" sz="1800" dirty="0" err="1"/>
              <a:t>Atau</a:t>
            </a:r>
            <a:r>
              <a:rPr lang="en-US" sz="1800" dirty="0"/>
              <a:t> 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dirty="0" err="1" smtClean="0"/>
              <a:t>Dimana</a:t>
            </a:r>
            <a:r>
              <a:rPr lang="en-US" sz="1800" dirty="0" smtClean="0"/>
              <a:t>;  </a:t>
            </a:r>
            <a:endParaRPr lang="en-US" sz="1800" dirty="0"/>
          </a:p>
          <a:p>
            <a:endParaRPr lang="en-US" sz="1800" dirty="0" smtClean="0"/>
          </a:p>
          <a:p>
            <a:pPr algn="l"/>
            <a:r>
              <a:rPr lang="en-US" sz="1800" dirty="0" smtClean="0"/>
              <a:t>	 </a:t>
            </a:r>
            <a:r>
              <a:rPr lang="en-US" sz="1800" dirty="0"/>
              <a:t>: </a:t>
            </a:r>
            <a:r>
              <a:rPr lang="en-US" sz="1800" dirty="0" err="1"/>
              <a:t>kecepatan</a:t>
            </a:r>
            <a:r>
              <a:rPr lang="en-US" sz="1800" dirty="0"/>
              <a:t> </a:t>
            </a:r>
            <a:r>
              <a:rPr lang="en-US" sz="1800" dirty="0" err="1"/>
              <a:t>maksimum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ditentukan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roda</a:t>
            </a:r>
            <a:r>
              <a:rPr lang="en-US" sz="1800" dirty="0"/>
              <a:t> </a:t>
            </a:r>
            <a:r>
              <a:rPr lang="en-US" sz="1800" dirty="0" err="1" smtClean="0"/>
              <a:t>gila</a:t>
            </a:r>
            <a:endParaRPr lang="en-US" sz="1800" dirty="0" smtClean="0"/>
          </a:p>
          <a:p>
            <a:pPr algn="l"/>
            <a:r>
              <a:rPr lang="en-US" sz="1800" dirty="0" smtClean="0"/>
              <a:t>	: 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minimum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titik</a:t>
            </a:r>
            <a:r>
              <a:rPr lang="en-US" sz="1800" dirty="0" smtClean="0"/>
              <a:t> yang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roda</a:t>
            </a:r>
            <a:r>
              <a:rPr lang="en-US" sz="1800" dirty="0" smtClean="0"/>
              <a:t> </a:t>
            </a:r>
            <a:r>
              <a:rPr lang="en-US" sz="1800" dirty="0" err="1" smtClean="0"/>
              <a:t>gila</a:t>
            </a:r>
            <a:endParaRPr lang="en-US" sz="1800" dirty="0" smtClean="0"/>
          </a:p>
          <a:p>
            <a:pPr algn="l"/>
            <a:r>
              <a:rPr lang="en-US" sz="1800" dirty="0" smtClean="0"/>
              <a:t>	 :</a:t>
            </a:r>
            <a:r>
              <a:rPr lang="en-US" sz="1800" dirty="0" err="1" smtClean="0"/>
              <a:t>kecepatan</a:t>
            </a:r>
            <a:r>
              <a:rPr lang="en-US" sz="1800" dirty="0" smtClean="0"/>
              <a:t> </a:t>
            </a:r>
            <a:r>
              <a:rPr lang="en-US" sz="1800" dirty="0"/>
              <a:t>rata – rata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titik</a:t>
            </a:r>
            <a:r>
              <a:rPr lang="en-US" sz="1800" dirty="0"/>
              <a:t> </a:t>
            </a:r>
            <a:r>
              <a:rPr lang="en-US" sz="1800" dirty="0" err="1"/>
              <a:t>yg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roda</a:t>
            </a:r>
            <a:r>
              <a:rPr lang="en-US" sz="1800" dirty="0"/>
              <a:t> </a:t>
            </a:r>
            <a:r>
              <a:rPr lang="en-US" sz="1800" dirty="0" err="1"/>
              <a:t>gila</a:t>
            </a:r>
            <a:endParaRPr lang="en-US" sz="1800" dirty="0"/>
          </a:p>
          <a:p>
            <a:pPr algn="l"/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6400" y="1981200"/>
          <a:ext cx="1524000" cy="762000"/>
        </p:xfrm>
        <a:graphic>
          <a:graphicData uri="http://schemas.openxmlformats.org/presentationml/2006/ole">
            <p:oleObj spid="_x0000_s231426" name="Equation" r:id="rId4" imgW="774360" imgH="39348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2971800"/>
          <a:ext cx="434975" cy="838200"/>
        </p:xfrm>
        <a:graphic>
          <a:graphicData uri="http://schemas.openxmlformats.org/presentationml/2006/ole">
            <p:oleObj spid="_x0000_s231427" name="Equation" r:id="rId5" imgW="203040" imgH="647640" progId="Equation.3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649413" y="4343400"/>
          <a:ext cx="1423987" cy="762000"/>
        </p:xfrm>
        <a:graphic>
          <a:graphicData uri="http://schemas.openxmlformats.org/presentationml/2006/ole">
            <p:oleObj spid="_x0000_s231428" name="Equation" r:id="rId6" imgW="72360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5105400"/>
          <a:ext cx="190500" cy="838200"/>
        </p:xfrm>
        <a:graphic>
          <a:graphicData uri="http://schemas.openxmlformats.org/presentationml/2006/ole">
            <p:oleObj spid="_x0000_s231429" name="Equation" r:id="rId7" imgW="190440" imgH="647640" progId="Equation.3">
              <p:embed/>
            </p:oleObj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2133600"/>
            <a:ext cx="33132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algn="l"/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Massa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roda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gila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sebuah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koefisien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fluktuasi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tertentu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dlm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u="sng" dirty="0" err="1" smtClean="0">
                <a:solidFill>
                  <a:schemeClr val="accent6">
                    <a:lumMod val="75000"/>
                  </a:schemeClr>
                </a:solidFill>
              </a:rPr>
              <a:t>kecepatan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l"/>
            <a:r>
              <a:rPr lang="en-US" sz="2400" dirty="0" err="1" smtClean="0">
                <a:solidFill>
                  <a:srgbClr val="002060"/>
                </a:solidFill>
              </a:rPr>
              <a:t>Perhatikan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roda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gila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dibawah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ini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l"/>
            <a:r>
              <a:rPr lang="en-US" sz="2400" dirty="0" err="1" smtClean="0">
                <a:solidFill>
                  <a:srgbClr val="002060"/>
                </a:solidFill>
              </a:rPr>
              <a:t>Misalkan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kecepatan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sudutnya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bervariasi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</a:p>
          <a:p>
            <a:pPr algn="l"/>
            <a:r>
              <a:rPr lang="en-US" sz="2400" dirty="0" err="1" smtClean="0">
                <a:solidFill>
                  <a:srgbClr val="002060"/>
                </a:solidFill>
              </a:rPr>
              <a:t>Jika</a:t>
            </a:r>
            <a:r>
              <a:rPr lang="en-US" sz="2400" dirty="0" smtClean="0">
                <a:solidFill>
                  <a:srgbClr val="002060"/>
                </a:solidFill>
              </a:rPr>
              <a:t> V </a:t>
            </a:r>
            <a:r>
              <a:rPr lang="en-US" sz="2400" dirty="0" err="1" smtClean="0">
                <a:solidFill>
                  <a:srgbClr val="002060"/>
                </a:solidFill>
              </a:rPr>
              <a:t>adalah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kec</a:t>
            </a:r>
            <a:r>
              <a:rPr lang="en-US" sz="2400" dirty="0" smtClean="0">
                <a:solidFill>
                  <a:srgbClr val="002060"/>
                </a:solidFill>
              </a:rPr>
              <a:t>. Rata-rata </a:t>
            </a:r>
            <a:r>
              <a:rPr lang="en-US" sz="2400" dirty="0" err="1" smtClean="0">
                <a:solidFill>
                  <a:srgbClr val="002060"/>
                </a:solidFill>
              </a:rPr>
              <a:t>pelek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maka</a:t>
            </a:r>
            <a:r>
              <a:rPr lang="en-US" sz="2400" dirty="0" smtClean="0">
                <a:solidFill>
                  <a:srgbClr val="002060"/>
                </a:solidFill>
              </a:rPr>
              <a:t> :</a:t>
            </a:r>
          </a:p>
          <a:p>
            <a:pPr algn="l"/>
            <a:endParaRPr lang="en-US" sz="2400" dirty="0" smtClean="0">
              <a:solidFill>
                <a:srgbClr val="002060"/>
              </a:solidFill>
            </a:endParaRPr>
          </a:p>
          <a:p>
            <a:pPr algn="l"/>
            <a:endParaRPr lang="en-US" sz="2400" dirty="0" smtClean="0">
              <a:solidFill>
                <a:srgbClr val="002060"/>
              </a:solidFill>
            </a:endParaRPr>
          </a:p>
          <a:p>
            <a:pPr algn="l"/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/>
              <a:t>                                 </a:t>
            </a:r>
          </a:p>
          <a:p>
            <a:pPr algn="l"/>
            <a:r>
              <a:rPr lang="en-US" dirty="0" smtClean="0"/>
              <a:t>                                  …….(1)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562600" y="2438400"/>
          <a:ext cx="1066800" cy="520700"/>
        </p:xfrm>
        <a:graphic>
          <a:graphicData uri="http://schemas.openxmlformats.org/presentationml/2006/ole">
            <p:oleObj spid="_x0000_s232450" name="Equation" r:id="rId4" imgW="34272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5600" y="3581400"/>
          <a:ext cx="2692400" cy="2667000"/>
        </p:xfrm>
        <a:graphic>
          <a:graphicData uri="http://schemas.openxmlformats.org/presentationml/2006/ole">
            <p:oleObj spid="_x0000_s232451" name="Equation" r:id="rId5" imgW="761760" imgH="850680" progId="Equation.3">
              <p:embed/>
            </p:oleObj>
          </a:graphicData>
        </a:graphic>
      </p:graphicFrame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31325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838199"/>
          </a:xfrm>
        </p:spPr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flywheel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95400"/>
            <a:ext cx="8610600" cy="5181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400" dirty="0" err="1" smtClean="0"/>
              <a:t>Mengingat</a:t>
            </a:r>
            <a:r>
              <a:rPr lang="en-US" sz="2400" dirty="0" smtClean="0"/>
              <a:t> </a:t>
            </a:r>
            <a:r>
              <a:rPr lang="en-US" sz="2400" dirty="0" err="1" smtClean="0"/>
              <a:t>koefisien</a:t>
            </a:r>
            <a:r>
              <a:rPr lang="en-US" sz="2400" dirty="0" smtClean="0"/>
              <a:t> </a:t>
            </a:r>
            <a:r>
              <a:rPr lang="en-US" sz="2400" dirty="0" err="1" smtClean="0"/>
              <a:t>fluktuasi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endParaRPr lang="en-US" sz="2400" dirty="0" smtClean="0"/>
          </a:p>
          <a:p>
            <a:pPr algn="l"/>
            <a:r>
              <a:rPr lang="en-US" sz="2400" dirty="0" smtClean="0"/>
              <a:t>                                                                               ……………(2)</a:t>
            </a:r>
          </a:p>
          <a:p>
            <a:pPr algn="l"/>
            <a:endParaRPr lang="id-ID" sz="2400" dirty="0" smtClean="0"/>
          </a:p>
          <a:p>
            <a:pPr algn="l"/>
            <a:r>
              <a:rPr lang="en-US" sz="2400" dirty="0" err="1" smtClean="0"/>
              <a:t>Asumsikan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massa</a:t>
            </a:r>
            <a:r>
              <a:rPr lang="en-US" sz="2400" dirty="0" smtClean="0"/>
              <a:t> M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roda</a:t>
            </a:r>
            <a:r>
              <a:rPr lang="en-US" sz="2400" dirty="0" smtClean="0"/>
              <a:t> </a:t>
            </a:r>
            <a:r>
              <a:rPr lang="en-US" sz="2400" dirty="0" err="1" smtClean="0"/>
              <a:t>gila</a:t>
            </a:r>
            <a:r>
              <a:rPr lang="en-US" sz="2400" dirty="0" smtClean="0"/>
              <a:t> </a:t>
            </a:r>
            <a:r>
              <a:rPr lang="en-US" sz="2400" dirty="0" err="1" smtClean="0"/>
              <a:t>berpusat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jari</a:t>
            </a:r>
            <a:r>
              <a:rPr lang="en-US" sz="2400" dirty="0" smtClean="0"/>
              <a:t> rata-rata R.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kinetis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dan</a:t>
            </a:r>
            <a:r>
              <a:rPr lang="en-US" sz="2400" dirty="0" smtClean="0"/>
              <a:t>        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                                                                                       ……………..(3)</a:t>
            </a:r>
          </a:p>
          <a:p>
            <a:pPr algn="l"/>
            <a:r>
              <a:rPr lang="en-US" sz="2400" dirty="0" err="1" smtClean="0"/>
              <a:t>Jika</a:t>
            </a:r>
            <a:r>
              <a:rPr lang="en-US" sz="2400" dirty="0" smtClean="0"/>
              <a:t> t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dlm</a:t>
            </a:r>
            <a:r>
              <a:rPr lang="en-US" sz="2400" dirty="0" smtClean="0"/>
              <a:t> </a:t>
            </a:r>
            <a:r>
              <a:rPr lang="en-US" sz="2400" dirty="0" err="1" smtClean="0"/>
              <a:t>tenaga</a:t>
            </a:r>
            <a:r>
              <a:rPr lang="en-US" sz="2400" dirty="0" smtClean="0"/>
              <a:t> </a:t>
            </a:r>
            <a:r>
              <a:rPr lang="en-US" sz="2400" dirty="0" err="1" smtClean="0"/>
              <a:t>kinetis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:</a:t>
            </a:r>
          </a:p>
          <a:p>
            <a:pPr algn="l"/>
            <a:r>
              <a:rPr lang="en-US" sz="2400" dirty="0" smtClean="0"/>
              <a:t>                                                                                                         ……(4)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didapat</a:t>
            </a:r>
            <a:r>
              <a:rPr lang="en-US" sz="2400" dirty="0" smtClean="0"/>
              <a:t> :</a:t>
            </a:r>
          </a:p>
          <a:p>
            <a:pPr algn="l"/>
            <a:r>
              <a:rPr lang="en-US" sz="2400" dirty="0" smtClean="0"/>
              <a:t>                                                                                                           ………(5)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1600200"/>
          <a:ext cx="3124200" cy="533400"/>
        </p:xfrm>
        <a:graphic>
          <a:graphicData uri="http://schemas.openxmlformats.org/presentationml/2006/ole">
            <p:oleObj spid="_x0000_s233474" name="Equation" r:id="rId4" imgW="1688760" imgH="39348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648200" y="2590800"/>
          <a:ext cx="381000" cy="457200"/>
        </p:xfrm>
        <a:graphic>
          <a:graphicData uri="http://schemas.openxmlformats.org/presentationml/2006/ole">
            <p:oleObj spid="_x0000_s233475" name="Equation" r:id="rId5" imgW="152280" imgH="2156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638800" y="2590800"/>
          <a:ext cx="457200" cy="381000"/>
        </p:xfrm>
        <a:graphic>
          <a:graphicData uri="http://schemas.openxmlformats.org/presentationml/2006/ole">
            <p:oleObj spid="_x0000_s233476" name="Equation" r:id="rId6" imgW="164880" imgH="2156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46288" y="2971800"/>
          <a:ext cx="4137025" cy="609600"/>
        </p:xfrm>
        <a:graphic>
          <a:graphicData uri="http://schemas.openxmlformats.org/presentationml/2006/ole">
            <p:oleObj spid="_x0000_s233477" name="Equation" r:id="rId7" imgW="2400120" imgH="39348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09800" y="3962400"/>
          <a:ext cx="5181600" cy="685800"/>
        </p:xfrm>
        <a:graphic>
          <a:graphicData uri="http://schemas.openxmlformats.org/presentationml/2006/ole">
            <p:oleObj spid="_x0000_s233478" name="Equation" r:id="rId8" imgW="2869920" imgH="3934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590800" y="4953000"/>
          <a:ext cx="4800600" cy="1371600"/>
        </p:xfrm>
        <a:graphic>
          <a:graphicData uri="http://schemas.openxmlformats.org/presentationml/2006/ole">
            <p:oleObj spid="_x0000_s233479" name="Equation" r:id="rId9" imgW="7110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600</Words>
  <Application>Microsoft Office PowerPoint</Application>
  <PresentationFormat>On-screen Show (4:3)</PresentationFormat>
  <Paragraphs>171</Paragraphs>
  <Slides>18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Equation</vt:lpstr>
      <vt:lpstr>DINAMIKA TEKNIK</vt:lpstr>
      <vt:lpstr>Analisa roda daya (flywheel)</vt:lpstr>
      <vt:lpstr>Analisa flywheel</vt:lpstr>
      <vt:lpstr>Fly whell </vt:lpstr>
      <vt:lpstr>Slide 5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flywheel</vt:lpstr>
      <vt:lpstr>Analisa roda gila untuk motor bakar</vt:lpstr>
      <vt:lpstr>Analisa roda gila untuk motor bakar</vt:lpstr>
    </vt:vector>
  </TitlesOfParts>
  <Company>UMY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Analisa Gaya Dinamis</dc:title>
  <dc:creator>W</dc:creator>
  <cp:lastModifiedBy>acer</cp:lastModifiedBy>
  <cp:revision>172</cp:revision>
  <dcterms:created xsi:type="dcterms:W3CDTF">2006-02-21T13:53:48Z</dcterms:created>
  <dcterms:modified xsi:type="dcterms:W3CDTF">2013-03-10T06:57:46Z</dcterms:modified>
</cp:coreProperties>
</file>