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56" r:id="rId2"/>
    <p:sldId id="268" r:id="rId3"/>
    <p:sldId id="269" r:id="rId4"/>
    <p:sldId id="257" r:id="rId5"/>
    <p:sldId id="276" r:id="rId6"/>
    <p:sldId id="272" r:id="rId7"/>
    <p:sldId id="277" r:id="rId8"/>
    <p:sldId id="278" r:id="rId9"/>
    <p:sldId id="271" r:id="rId10"/>
    <p:sldId id="273" r:id="rId11"/>
    <p:sldId id="285" r:id="rId12"/>
    <p:sldId id="274" r:id="rId13"/>
    <p:sldId id="275" r:id="rId14"/>
    <p:sldId id="259" r:id="rId15"/>
    <p:sldId id="258" r:id="rId16"/>
    <p:sldId id="260" r:id="rId17"/>
    <p:sldId id="270" r:id="rId18"/>
    <p:sldId id="261" r:id="rId19"/>
    <p:sldId id="266" r:id="rId20"/>
    <p:sldId id="262" r:id="rId21"/>
    <p:sldId id="264" r:id="rId22"/>
    <p:sldId id="263" r:id="rId23"/>
    <p:sldId id="282" r:id="rId24"/>
    <p:sldId id="281" r:id="rId25"/>
    <p:sldId id="283" r:id="rId26"/>
    <p:sldId id="280" r:id="rId27"/>
    <p:sldId id="279" r:id="rId28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10C62-C5EC-444F-8CEA-BD3C8925F226}" type="datetimeFigureOut">
              <a:rPr lang="en-US" smtClean="0"/>
              <a:t>09-Dec-13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A026F-FD2A-4132-8C3F-41AD300592F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6B8AE-5EE4-4E7A-B9A9-65B4D4FB13D5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86F87-1B7C-451D-BF7A-67CD8A009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81000"/>
            <a:ext cx="468724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latin typeface="Brush Script MT" pitchFamily="66" charset="0"/>
              </a:rPr>
              <a:t>ENERGI ANGIN</a:t>
            </a:r>
          </a:p>
          <a:p>
            <a:pPr algn="ctr"/>
            <a:r>
              <a:rPr lang="en-US" sz="5400" b="1" dirty="0" smtClean="0">
                <a:latin typeface="Brush Script MT" pitchFamily="66" charset="0"/>
              </a:rPr>
              <a:t> (Wind Energy)</a:t>
            </a:r>
            <a:endParaRPr lang="en-US" sz="5400" b="1" dirty="0">
              <a:latin typeface="Brush Script MT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5657671"/>
            <a:ext cx="32914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Ir.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Erhaneli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MT</a:t>
            </a:r>
          </a:p>
          <a:p>
            <a:r>
              <a:rPr lang="en-US" sz="3600" dirty="0" smtClean="0">
                <a:latin typeface="Constantia" pitchFamily="18" charset="0"/>
                <a:ea typeface="Tahoma" pitchFamily="34" charset="0"/>
                <a:cs typeface="Aharoni" pitchFamily="2" charset="-79"/>
              </a:rPr>
              <a:t>TE-FTI-ITP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2362200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553200" y="228600"/>
            <a:ext cx="240123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/>
              <a:t>Pertemuan-7</a:t>
            </a:r>
            <a:endParaRPr lang="en-US" sz="3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880" y="1526500"/>
            <a:ext cx="6858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457200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gaya-gaya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sudu-sudu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kincir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dihitung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rumus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empiris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berikut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81000"/>
            <a:ext cx="5791200" cy="487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447800" y="5715000"/>
            <a:ext cx="6743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Fungsi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752600"/>
            <a:ext cx="754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keperluan-keperluan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berikut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04813" lvl="3" indent="-404813">
              <a:buFont typeface="+mj-lt"/>
              <a:buAutoNum type="arabicPeriod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Menggerakkan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pompa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irigasi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tambak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udang</a:t>
            </a:r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04813" lvl="3" indent="-404813">
              <a:buFont typeface="+mj-lt"/>
              <a:buAutoNum type="arabicPeriod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menggiling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memperoleh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beras</a:t>
            </a:r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04813" lvl="3" indent="-404813">
              <a:buFont typeface="+mj-lt"/>
              <a:buAutoNum type="arabicPeriod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menggergaji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kayu</a:t>
            </a:r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04813" lvl="3" indent="-404813">
              <a:buFont typeface="+mj-lt"/>
              <a:buAutoNum type="arabicPeriod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Membangkitkan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bayu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304800"/>
            <a:ext cx="68546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lang="en-US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4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4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609600"/>
            <a:ext cx="6019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295400"/>
            <a:ext cx="8229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Semua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diperbaharui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berasal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Matahari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(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kecuali.panas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465138" indent="-465138">
              <a:buFont typeface="Wingdings" pitchFamily="2" charset="2"/>
              <a:buChar char="q"/>
            </a:pP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Matahari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meradiasi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1,74 x 1.014 kilowatt jam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setiap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jam (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menerima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1,74 x 1.017 watt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)1-2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persen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diubah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65138" indent="-465138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matahari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dipengaruhi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pemanasan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merata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matahari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304800"/>
            <a:ext cx="48906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 smtClean="0"/>
              <a:t>Dasar</a:t>
            </a:r>
            <a:r>
              <a:rPr lang="en-US" sz="4800" dirty="0" smtClean="0"/>
              <a:t> </a:t>
            </a:r>
            <a:r>
              <a:rPr lang="en-US" sz="4800" dirty="0" err="1" smtClean="0"/>
              <a:t>Energi</a:t>
            </a:r>
            <a:r>
              <a:rPr lang="en-US" sz="4800" dirty="0" smtClean="0"/>
              <a:t> </a:t>
            </a:r>
            <a:r>
              <a:rPr lang="en-US" sz="4800" dirty="0" err="1" smtClean="0"/>
              <a:t>Angin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143000"/>
            <a:ext cx="7543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pengganti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bakar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fosil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65138" indent="-465138">
              <a:buFont typeface="Wingdings" pitchFamily="2" charset="2"/>
              <a:buChar char="q"/>
            </a:pP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Ketersediaannya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dia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alam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cukup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banyak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65138" indent="-465138">
              <a:buFont typeface="Wingdings" pitchFamily="2" charset="2"/>
              <a:buChar char="q"/>
            </a:pP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Dapat </a:t>
            </a:r>
            <a:r>
              <a:rPr lang="it-IT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diperoleh secara gratis di alam</a:t>
            </a: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65138" indent="-465138">
              <a:buFont typeface="Wingdings" pitchFamily="2" charset="2"/>
              <a:buChar char="q"/>
            </a:pPr>
            <a:endParaRPr lang="it-IT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pemanfaatannya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menimbulkan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pencemaran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kata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lain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pemanfaatannya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ramah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0"/>
            <a:ext cx="71446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/>
              <a:t>Angin</a:t>
            </a:r>
            <a:r>
              <a:rPr lang="en-US" sz="4400" dirty="0" smtClean="0"/>
              <a:t> </a:t>
            </a:r>
            <a:r>
              <a:rPr lang="en-US" sz="4400" dirty="0" err="1" smtClean="0"/>
              <a:t>sebagai</a:t>
            </a:r>
            <a:r>
              <a:rPr lang="en-US" sz="4400" dirty="0" smtClean="0"/>
              <a:t> </a:t>
            </a:r>
            <a:r>
              <a:rPr lang="en-US" sz="4400" dirty="0" err="1" smtClean="0"/>
              <a:t>energi</a:t>
            </a:r>
            <a:r>
              <a:rPr lang="en-US" sz="4400" dirty="0" smtClean="0"/>
              <a:t> </a:t>
            </a:r>
            <a:r>
              <a:rPr lang="en-US" sz="4400" dirty="0" err="1" smtClean="0"/>
              <a:t>Potensial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676400"/>
            <a:ext cx="7924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9913" indent="-569913">
              <a:buFont typeface="Wingdings" pitchFamily="2" charset="2"/>
              <a:buChar char="q"/>
            </a:pP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Pemanfaatan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terbagi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atas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569913" indent="-569913"/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69913" indent="-569913">
              <a:buFont typeface="+mj-lt"/>
              <a:buAutoNum type="arabicPeriod"/>
            </a:pP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Sepenuhnya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mekanik,seperti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pompa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penggerak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lainnya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69913" indent="-569913"/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69913" indent="-569913"/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	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memanfaatkan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tenga</a:t>
            </a:r>
            <a:r>
              <a:rPr lang="en-US" sz="3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228600"/>
            <a:ext cx="67683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 smtClean="0"/>
              <a:t>Pemanfaatan</a:t>
            </a:r>
            <a:r>
              <a:rPr lang="en-US" sz="4800" dirty="0" smtClean="0"/>
              <a:t> </a:t>
            </a:r>
            <a:r>
              <a:rPr lang="en-US" sz="4800" dirty="0" err="1" smtClean="0"/>
              <a:t>energi</a:t>
            </a:r>
            <a:r>
              <a:rPr lang="en-US" sz="4800" dirty="0" smtClean="0"/>
              <a:t> </a:t>
            </a:r>
            <a:r>
              <a:rPr lang="en-US" sz="4800" dirty="0" err="1" smtClean="0"/>
              <a:t>Angin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676400"/>
            <a:ext cx="7924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9913" indent="-569913">
              <a:buFont typeface="Wingdings" pitchFamily="2" charset="2"/>
              <a:buChar char="q"/>
            </a:pP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Pemanfaatan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terbagi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atas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569913" indent="-569913"/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69913" indent="-569913">
              <a:buFont typeface="+mj-lt"/>
              <a:buAutoNum type="arabicPeriod"/>
            </a:pP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Sepenuhnya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mekanik,seperti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pompa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penggerak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lainnya</a:t>
            </a:r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69913" indent="-569913"/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69913" indent="-569913"/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	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memanfaatkan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tenga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228600"/>
            <a:ext cx="67683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 smtClean="0"/>
              <a:t>Pemanfaatan</a:t>
            </a:r>
            <a:r>
              <a:rPr lang="en-US" sz="4800" dirty="0" smtClean="0"/>
              <a:t> </a:t>
            </a:r>
            <a:r>
              <a:rPr lang="en-US" sz="4800" dirty="0" err="1" smtClean="0"/>
              <a:t>energi</a:t>
            </a:r>
            <a:r>
              <a:rPr lang="en-US" sz="4800" dirty="0" smtClean="0"/>
              <a:t> </a:t>
            </a:r>
            <a:r>
              <a:rPr lang="en-US" sz="4800" dirty="0" err="1" smtClean="0"/>
              <a:t>Angin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066800"/>
            <a:ext cx="7848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>
              <a:buFont typeface="Wingdings" pitchFamily="2" charset="2"/>
              <a:buChar char="q"/>
            </a:pP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data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WWEA(World Wind Energy Association),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tahun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2007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perkiraan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turbin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mencapai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93.85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GigaWatts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1%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total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kelistrikan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global.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09588" indent="-509588">
              <a:buFont typeface="Wingdings" pitchFamily="2" charset="2"/>
              <a:buChar char="q"/>
            </a:pP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09588" indent="-50958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Amerika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Spanyol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China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negara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terdepan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pemanfaatan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09588" indent="-509588">
              <a:buFont typeface="Wingdings" pitchFamily="2" charset="2"/>
              <a:buChar char="q"/>
            </a:pP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09588" indent="-50958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Diharapkan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tahun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2010 total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kapasitas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glogal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mencapai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170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GigaWatt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6161" y="304800"/>
            <a:ext cx="84978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WWEA (World Wind Energy Association)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304800"/>
            <a:ext cx="3967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mic Sans MS" pitchFamily="66" charset="0"/>
              </a:rPr>
              <a:t>PENDAHULUAN </a:t>
            </a:r>
            <a:endParaRPr lang="en-US" sz="3600" b="1" dirty="0"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143000"/>
            <a:ext cx="861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>
              <a:buFont typeface="Wingdings" pitchFamily="2" charset="2"/>
              <a:buChar char="q"/>
              <a:tabLst>
                <a:tab pos="509588" algn="l"/>
              </a:tabLst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lama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dikenal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manusia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perahu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layar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menggunakan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melewati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perairan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509588" indent="-509588">
              <a:buFont typeface="Wingdings" pitchFamily="2" charset="2"/>
              <a:buChar char="q"/>
              <a:tabLst>
                <a:tab pos="509588" algn="l"/>
              </a:tabLst>
            </a:pP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azasnya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adanya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perbedaan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suhu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dingin</a:t>
            </a:r>
            <a:r>
              <a:rPr lang="en-US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509588" indent="-509588">
              <a:buFont typeface="Wingdings" pitchFamily="2" charset="2"/>
              <a:buChar char="q"/>
              <a:tabLst>
                <a:tab pos="509588" algn="l"/>
              </a:tabLst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Daerah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khaktulistiwa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mengembang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ringan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naik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keatas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kedaerah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kutub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dingin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udaranya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dingin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turun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kebawah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509588" indent="-509588">
              <a:buFont typeface="Wingdings" pitchFamily="2" charset="2"/>
              <a:buChar char="q"/>
              <a:tabLst>
                <a:tab pos="509588" algn="l"/>
              </a:tabLst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demikian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perputaran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perpindahan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kutub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utara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garis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khatulistiwa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menyusuri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permukaan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sebaliknya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lapirsan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509588" indent="-509588">
              <a:buFont typeface="Wingdings" pitchFamily="2" charset="2"/>
              <a:buChar char="q"/>
              <a:tabLst>
                <a:tab pos="509588" algn="l"/>
              </a:tabLst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Perpindahan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dikenal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pasat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143000"/>
            <a:ext cx="8077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Wingdings" pitchFamily="2" charset="2"/>
              <a:buChar char="q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tengah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potensi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melimpah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kawasan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pesisir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Indonesia, total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kapasitas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terpasang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konversi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kurang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800 kilowatt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4488" indent="-344488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4488" indent="-344488">
              <a:buFont typeface="Wingdings" pitchFamily="2" charset="2"/>
              <a:buChar char="q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seluruh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Indonesia, lima unit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kincir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berkapasitas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masing-masing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80 kilowatt (kW)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dibangun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4488" indent="-344488">
              <a:buFont typeface="Wingdings" pitchFamily="2" charset="2"/>
              <a:buChar char="q"/>
            </a:pP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4488" indent="-34448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Tahun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2007,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tujuh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unit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kapasitas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menyusul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dibangun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empat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lokasi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masing-masing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Pulau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Selayar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unit, Sulawesi Utara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unit,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Nusa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Penida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Bali,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Bangka Belitung,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masing-masing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unit.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447800" y="228600"/>
            <a:ext cx="65065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 smtClean="0"/>
              <a:t>Energi</a:t>
            </a:r>
            <a:r>
              <a:rPr lang="en-US" sz="4800" dirty="0" smtClean="0"/>
              <a:t> </a:t>
            </a:r>
            <a:r>
              <a:rPr lang="en-US" sz="4800" dirty="0" err="1" smtClean="0"/>
              <a:t>Angin</a:t>
            </a:r>
            <a:r>
              <a:rPr lang="en-US" sz="4800" dirty="0" smtClean="0"/>
              <a:t> </a:t>
            </a:r>
            <a:r>
              <a:rPr lang="en-US" sz="4800" dirty="0" err="1" smtClean="0"/>
              <a:t>di</a:t>
            </a:r>
            <a:r>
              <a:rPr lang="en-US" sz="4800" dirty="0" smtClean="0"/>
              <a:t> Indonesia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2743200"/>
            <a:ext cx="7620000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Mengacu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kebijakan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nasional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pembangkit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bayu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(PLTB)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ditargetkan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mencapai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250 megawatt (MW)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tahun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2025.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152400"/>
            <a:ext cx="8522205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Kebijakan</a:t>
            </a:r>
            <a:r>
              <a:rPr lang="en-US" sz="4000" dirty="0" smtClean="0"/>
              <a:t> DEN (</a:t>
            </a:r>
            <a:r>
              <a:rPr lang="en-US" sz="4000" dirty="0" err="1" smtClean="0"/>
              <a:t>Dewan</a:t>
            </a:r>
            <a:r>
              <a:rPr lang="en-US" sz="4000" dirty="0" smtClean="0"/>
              <a:t> </a:t>
            </a:r>
            <a:r>
              <a:rPr lang="en-US" sz="4000" dirty="0" err="1" smtClean="0"/>
              <a:t>Energi</a:t>
            </a:r>
            <a:r>
              <a:rPr lang="en-US" sz="4000" dirty="0" smtClean="0"/>
              <a:t> </a:t>
            </a:r>
            <a:r>
              <a:rPr lang="en-US" sz="4000" dirty="0" err="1" smtClean="0"/>
              <a:t>Nasional</a:t>
            </a:r>
            <a:r>
              <a:rPr lang="en-US" sz="4000" dirty="0" smtClean="0"/>
              <a:t> )</a:t>
            </a:r>
            <a:endParaRPr lang="en-US" sz="4000" dirty="0"/>
          </a:p>
        </p:txBody>
      </p:sp>
      <p:sp>
        <p:nvSpPr>
          <p:cNvPr id="4" name="Down Arrow 3"/>
          <p:cNvSpPr/>
          <p:nvPr/>
        </p:nvSpPr>
        <p:spPr>
          <a:xfrm>
            <a:off x="2133600" y="1371600"/>
            <a:ext cx="46482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143000"/>
            <a:ext cx="845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Planetary </a:t>
            </a:r>
          </a:p>
          <a:p>
            <a:pPr marL="514350" indent="-514350"/>
            <a:r>
              <a:rPr lang="sv-SE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disebabkan oleh pemanasan yang lebih besar pada permukaan bumi dekat ekuator daripada kutub utara dan selatan</a:t>
            </a:r>
          </a:p>
          <a:p>
            <a:pPr marL="514350" indent="-514350"/>
            <a:endParaRPr lang="sv-SE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/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	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Lokal</a:t>
            </a:r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/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sv-SE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disebabkan 2 mekanisme, pertama perbedaan panas antara daratan dan air, kedua karena </a:t>
            </a:r>
            <a:r>
              <a:rPr lang="sv-SE" sz="3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hill and mountain slide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7400" y="0"/>
            <a:ext cx="46676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 smtClean="0"/>
              <a:t>Klasifikasi</a:t>
            </a:r>
            <a:r>
              <a:rPr lang="en-US" sz="5400" dirty="0" smtClean="0"/>
              <a:t> </a:t>
            </a:r>
            <a:r>
              <a:rPr lang="en-US" sz="5400" dirty="0" err="1" smtClean="0"/>
              <a:t>Angin</a:t>
            </a:r>
            <a:endParaRPr lang="en-US" sz="5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219200"/>
            <a:ext cx="754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Potensi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Indonesia: 9,29 GW, (</a:t>
            </a:r>
            <a:r>
              <a:rPr lang="en-US" sz="2800" dirty="0" err="1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baru</a:t>
            </a:r>
            <a:r>
              <a:rPr lang="en-US" sz="2800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0,0005 GW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termanfaatkan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465138" indent="-465138"/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sebagian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wilayah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Indonesia </a:t>
            </a:r>
            <a:r>
              <a:rPr lang="en-US" sz="2800" dirty="0" err="1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hanya</a:t>
            </a:r>
            <a:r>
              <a:rPr lang="en-US" sz="2800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mencapai</a:t>
            </a:r>
            <a:r>
              <a:rPr lang="en-US" sz="2800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3-5 meter/</a:t>
            </a:r>
            <a:r>
              <a:rPr lang="en-US" sz="2800" dirty="0" err="1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detik</a:t>
            </a:r>
            <a:r>
              <a:rPr lang="en-US" sz="2800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kurang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memadai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membangkitkan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indent="-465138"/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beberapa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lokasi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potensi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itu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cukup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memadai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(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pantai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selatan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Jawa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pantai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barat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Sumatra,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wilayah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Indonesia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Timur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anginnya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rata-rata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atas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6 m/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dtk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6800" y="228600"/>
            <a:ext cx="70451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dirty="0" smtClean="0"/>
              <a:t>Potensi energi angin di Indonesia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1"/>
            <a:ext cx="84582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533400"/>
            <a:ext cx="6553200" cy="449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438400" y="5334000"/>
            <a:ext cx="495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Gambar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</a:p>
          <a:p>
            <a:pPr algn="ctr"/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Rumah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mandiri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memanfaatkan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surya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1000"/>
            <a:ext cx="7535544" cy="55075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514600" y="6096000"/>
            <a:ext cx="41051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bacaan</a:t>
            </a:r>
            <a:r>
              <a:rPr lang="en-US" b="1" dirty="0" smtClean="0"/>
              <a:t> :  </a:t>
            </a:r>
            <a:r>
              <a:rPr lang="en-US" b="1" dirty="0" err="1" smtClean="0"/>
              <a:t>Energi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Abdul </a:t>
            </a:r>
            <a:r>
              <a:rPr lang="en-US" b="1" dirty="0" err="1" smtClean="0"/>
              <a:t>kadir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228600"/>
          <a:ext cx="7543793" cy="5993004"/>
        </p:xfrm>
        <a:graphic>
          <a:graphicData uri="http://schemas.openxmlformats.org/drawingml/2006/table">
            <a:tbl>
              <a:tblPr/>
              <a:tblGrid>
                <a:gridCol w="1877663"/>
                <a:gridCol w="314785"/>
                <a:gridCol w="314785"/>
                <a:gridCol w="314785"/>
                <a:gridCol w="302182"/>
                <a:gridCol w="327388"/>
                <a:gridCol w="314785"/>
                <a:gridCol w="314785"/>
                <a:gridCol w="314785"/>
                <a:gridCol w="314785"/>
                <a:gridCol w="314785"/>
                <a:gridCol w="314785"/>
                <a:gridCol w="314785"/>
                <a:gridCol w="314785"/>
                <a:gridCol w="314785"/>
                <a:gridCol w="314785"/>
                <a:gridCol w="314785"/>
                <a:gridCol w="314785"/>
                <a:gridCol w="314785"/>
              </a:tblGrid>
              <a:tr h="338593">
                <a:tc rowSpan="3"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  <a:p>
                      <a:pPr algn="ctr" fontAlgn="ctr"/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  <a:p>
                      <a:pPr algn="ctr" fontAlgn="ctr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Sumber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daya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     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energi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yang     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tersedia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di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            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Bumi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Lokasi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Dengan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Bantuan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Proses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    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Utama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37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Angkasa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Atmosfir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Bumi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Bumi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Bulan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         </a:t>
                      </a:r>
                    </a:p>
                  </a:txBody>
                  <a:tcPr marL="8800" marR="8800" marT="880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Mata         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hari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662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Tanah</a:t>
                      </a: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Air</a:t>
                      </a: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Grafitasi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Rotasi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Magma</a:t>
                      </a: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Organik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Kimia</a:t>
                      </a: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Reaksi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Merial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Air</a:t>
                      </a: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Udara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Grafitasi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Grafitasi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Radiasi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Mekanikal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Panas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Listrik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Bio Massa</a:t>
                      </a: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Angin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Air</a:t>
                      </a: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Batu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bara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Minyak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&amp; gas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bumi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Panas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Bumi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Nuklir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Radiasi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Surya</a:t>
                      </a: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Pasang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Surut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Sel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bahan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bakar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Panas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laut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Ombak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Laut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9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Arus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Pancar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8800" marR="8800" marT="8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 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Χ</a:t>
                      </a:r>
                    </a:p>
                  </a:txBody>
                  <a:tcPr marL="8800" marR="8800" marT="8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66800" y="381000"/>
            <a:ext cx="129599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Tabel</a:t>
            </a:r>
            <a:r>
              <a:rPr lang="en-US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2.1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762000"/>
            <a:ext cx="4343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Selain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amgin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pasat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musim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(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mousson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),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pantai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lokal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Prinsipnya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bahwa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adanya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perbedaan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suhu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beberapa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tempat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muka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8" descr="48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4572000" y="533400"/>
            <a:ext cx="457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04800" y="1066800"/>
            <a:ext cx="84582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Rumus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menentukan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halnya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kinetik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benda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massa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(m)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(v)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;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					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854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854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</a:p>
          <a:p>
            <a:pPr marL="854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 =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kinetik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joulle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) </a:t>
            </a:r>
          </a:p>
          <a:p>
            <a:pPr marL="854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 =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massa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(kg )   	</a:t>
            </a:r>
          </a:p>
          <a:p>
            <a:pPr marL="854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  =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(m/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detik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76400" y="0"/>
            <a:ext cx="59852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Energi</a:t>
            </a:r>
            <a:r>
              <a:rPr lang="en-US" sz="4000" dirty="0" smtClean="0"/>
              <a:t> </a:t>
            </a:r>
            <a:r>
              <a:rPr lang="en-US" sz="4000" dirty="0" err="1" smtClean="0"/>
              <a:t>Kinetik</a:t>
            </a:r>
            <a:r>
              <a:rPr lang="en-US" sz="4000" dirty="0" smtClean="0"/>
              <a:t> </a:t>
            </a:r>
            <a:r>
              <a:rPr lang="en-US" sz="4000" dirty="0" err="1" smtClean="0"/>
              <a:t>tenaga</a:t>
            </a:r>
            <a:r>
              <a:rPr lang="en-US" sz="4000" dirty="0" smtClean="0"/>
              <a:t>  </a:t>
            </a:r>
            <a:r>
              <a:rPr lang="en-US" sz="4000" dirty="0" err="1" smtClean="0"/>
              <a:t>Angin</a:t>
            </a:r>
            <a:endParaRPr lang="en-US" sz="4000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7600" y="2743200"/>
            <a:ext cx="1699683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9675" y="647700"/>
            <a:ext cx="672465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33400" y="298560"/>
            <a:ext cx="83058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Bilamana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blok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udara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penampang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(A) m</a:t>
            </a:r>
            <a:r>
              <a:rPr lang="en-US" sz="2400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(v)  m/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dtk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massa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melewati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tempat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  =  A . v . q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	A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penampang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(m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V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kecepatan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m/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dtk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q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kepadatan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udara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(kg/m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demikian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maka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dihasilkan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persatuan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waktu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  =   E per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waktu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    =  0,5 q . A. V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persatuan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waktu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(watt), E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(J ), q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kepadatan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udara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(m/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), A  =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penampang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,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v =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kecepatan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(m/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dt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762000" y="117693"/>
            <a:ext cx="73152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keperluan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praktis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sering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dipakai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rumus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pendekatan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sbb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	P = k A. v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P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(kW)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	K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konstanta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(1,37.10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-5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	A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luas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sudu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kipas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(m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	V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(km/jam)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keperluan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estimasi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sementara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sangat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kasar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sering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dipakai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rumus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sederhana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	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P  = 0,1 .v</a:t>
            </a:r>
            <a:r>
              <a:rPr lang="en-US" sz="2400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  = 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persatuan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waktu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 W/m</a:t>
            </a:r>
            <a:r>
              <a:rPr lang="en-US" sz="2400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  = 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(m/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detik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533400" y="457200"/>
            <a:ext cx="8382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Rumus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dikembangkan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“ GOLDING “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	P  =  k F.A. E.v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(kW)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konstanta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= 1,37.10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-5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factor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bagian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    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maksimal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kipas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tenaga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= 0,5926)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penampang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arus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(m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  =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(km/jam)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066800"/>
            <a:ext cx="422723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57200" y="0"/>
            <a:ext cx="8295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Gaya-</a:t>
            </a:r>
            <a:r>
              <a:rPr lang="en-US" sz="4000" dirty="0" err="1" smtClean="0"/>
              <a:t>gaya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susu-sudu</a:t>
            </a:r>
            <a:r>
              <a:rPr lang="en-US" sz="4000" dirty="0" smtClean="0"/>
              <a:t> </a:t>
            </a:r>
            <a:r>
              <a:rPr lang="en-US" sz="4000" dirty="0" err="1" smtClean="0"/>
              <a:t>kincir</a:t>
            </a:r>
            <a:r>
              <a:rPr lang="en-US" sz="4000" dirty="0" smtClean="0"/>
              <a:t> </a:t>
            </a:r>
            <a:r>
              <a:rPr lang="en-US" sz="4000" dirty="0" err="1" smtClean="0"/>
              <a:t>angin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304800" y="1219200"/>
            <a:ext cx="4191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Gaya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aksial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(a),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arah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harus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ditampung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poros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bantalan</a:t>
            </a:r>
            <a:endParaRPr lang="en-US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Gaya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sentrifugal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(s),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meninggalkan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titik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tengah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kipas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simestrik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semua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sentrifugal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saling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meniadakan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resultannya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nol.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Gaya </a:t>
            </a:r>
            <a:r>
              <a:rPr lang="en-US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tangensial</a:t>
            </a:r>
            <a:r>
              <a:rPr lang="en-US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(t),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momen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yag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bekerja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tegak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lurus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radius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gaya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produktif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895</Words>
  <Application>Microsoft Office PowerPoint</Application>
  <PresentationFormat>On-screen Show (4:3)</PresentationFormat>
  <Paragraphs>408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12</cp:revision>
  <dcterms:created xsi:type="dcterms:W3CDTF">2013-10-25T02:54:20Z</dcterms:created>
  <dcterms:modified xsi:type="dcterms:W3CDTF">2013-12-09T02:46:26Z</dcterms:modified>
</cp:coreProperties>
</file>