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docx" ContentType="application/vnd.openxmlformats-officedocument.wordprocessingml.documen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1" r:id="rId2"/>
    <p:sldId id="256" r:id="rId3"/>
    <p:sldId id="271" r:id="rId4"/>
    <p:sldId id="257" r:id="rId5"/>
    <p:sldId id="277" r:id="rId6"/>
    <p:sldId id="274" r:id="rId7"/>
    <p:sldId id="264" r:id="rId8"/>
    <p:sldId id="263" r:id="rId9"/>
    <p:sldId id="282" r:id="rId10"/>
    <p:sldId id="283" r:id="rId11"/>
    <p:sldId id="285" r:id="rId12"/>
    <p:sldId id="284" r:id="rId13"/>
    <p:sldId id="287" r:id="rId14"/>
    <p:sldId id="288" r:id="rId15"/>
    <p:sldId id="289" r:id="rId16"/>
    <p:sldId id="290" r:id="rId17"/>
    <p:sldId id="29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003399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9" autoAdjust="0"/>
    <p:restoredTop sz="94660"/>
  </p:normalViewPr>
  <p:slideViewPr>
    <p:cSldViewPr>
      <p:cViewPr>
        <p:scale>
          <a:sx n="66" d="100"/>
          <a:sy n="66" d="100"/>
        </p:scale>
        <p:origin x="-1548" y="-96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3.wmf"/><Relationship Id="rId5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26.wmf"/><Relationship Id="rId3" Type="http://schemas.openxmlformats.org/officeDocument/2006/relationships/image" Target="../media/image8.wmf"/><Relationship Id="rId7" Type="http://schemas.openxmlformats.org/officeDocument/2006/relationships/image" Target="../media/image13.wmf"/><Relationship Id="rId12" Type="http://schemas.openxmlformats.org/officeDocument/2006/relationships/image" Target="../media/image25.wmf"/><Relationship Id="rId2" Type="http://schemas.openxmlformats.org/officeDocument/2006/relationships/image" Target="../media/image23.wmf"/><Relationship Id="rId1" Type="http://schemas.openxmlformats.org/officeDocument/2006/relationships/image" Target="../media/image11.wmf"/><Relationship Id="rId6" Type="http://schemas.openxmlformats.org/officeDocument/2006/relationships/image" Target="../media/image12.wmf"/><Relationship Id="rId11" Type="http://schemas.openxmlformats.org/officeDocument/2006/relationships/image" Target="../media/image24.wmf"/><Relationship Id="rId5" Type="http://schemas.openxmlformats.org/officeDocument/2006/relationships/image" Target="../media/image10.wmf"/><Relationship Id="rId15" Type="http://schemas.openxmlformats.org/officeDocument/2006/relationships/image" Target="../media/image28.wmf"/><Relationship Id="rId10" Type="http://schemas.openxmlformats.org/officeDocument/2006/relationships/image" Target="../media/image16.wmf"/><Relationship Id="rId4" Type="http://schemas.openxmlformats.org/officeDocument/2006/relationships/image" Target="../media/image9.wmf"/><Relationship Id="rId9" Type="http://schemas.openxmlformats.org/officeDocument/2006/relationships/image" Target="../media/image15.wmf"/><Relationship Id="rId1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C9BA700-EBA3-434D-8048-779DC92D4044}" type="datetimeFigureOut">
              <a:rPr lang="en-US"/>
              <a:pPr>
                <a:defRPr/>
              </a:pPr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D7DBBA6-862C-4AF0-A326-D5C4907B1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CAFDE-ED36-4E36-836F-6EAA139C0A69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0D3003-6E7E-4781-AECE-5A6380D72AC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C38C51-0C64-452B-A5EB-4DEA4613F676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18E860-1D32-4F22-A782-27BA30EC407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F9F80D-CF7C-40F1-A5B1-4BF893655BC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7F1954-6366-44BF-9A28-DFB6EBF1A39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9D6C59-7C76-4447-82BB-1D6CF7DCD87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453478-60AC-4D15-B3AB-7AE6B942A6D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266A3-D99D-4DF1-ABA4-19DEEC371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3AFD-977B-486C-A154-4731A6595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03604-10E1-4117-A9D4-A9336D662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7826B-AA25-43D2-A15A-9CC2C447C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469C1-5AE8-4709-81F4-F918B7A4A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8A478-04D4-4059-82CC-A0193DFC1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6EEF-E40F-4F53-BB52-46ECE4FD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229C-6D30-402D-833E-0605DC3E0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9E2E-A7F6-44D0-B398-22BBB1590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DE5D4-FDF4-4733-BF15-032ED1646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957F-2242-4B1F-BF52-1E45F5CF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BF7E0-A77B-45A4-B5C0-33438A224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3D92A-BCD5-49B0-8C6D-780C9A845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87A677D-456E-441A-86F1-F18D41DA3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sk%20Force\Materi%20ajar\Agama%20Islam\Al%20Ghaasyiyah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3.png"/><Relationship Id="rId4" Type="http://schemas.openxmlformats.org/officeDocument/2006/relationships/package" Target="../embeddings/Microsoft_Office_Word_Document1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4.bin"/><Relationship Id="rId18" Type="http://schemas.openxmlformats.org/officeDocument/2006/relationships/oleObject" Target="../embeddings/oleObject49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6.bin"/><Relationship Id="rId10" Type="http://schemas.openxmlformats.org/officeDocument/2006/relationships/oleObject" Target="../embeddings/oleObject41.bin"/><Relationship Id="rId19" Type="http://schemas.openxmlformats.org/officeDocument/2006/relationships/oleObject" Target="../embeddings/oleObject50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Relationship Id="rId14" Type="http://schemas.openxmlformats.org/officeDocument/2006/relationships/oleObject" Target="../embeddings/oleObject4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/>
            <a:r>
              <a:rPr lang="id-ID" dirty="0" smtClean="0">
                <a:solidFill>
                  <a:srgbClr val="336699"/>
                </a:solidFill>
                <a:latin typeface="Arial Black" pitchFamily="34" charset="0"/>
              </a:rPr>
              <a:t>DINAMIKA TEKNIK</a:t>
            </a:r>
            <a:endParaRPr lang="en-US" dirty="0" smtClean="0">
              <a:solidFill>
                <a:srgbClr val="336699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010400" cy="1752600"/>
          </a:xfrm>
        </p:spPr>
        <p:txBody>
          <a:bodyPr/>
          <a:lstStyle/>
          <a:p>
            <a:pPr algn="l"/>
            <a:r>
              <a:rPr lang="id-ID" dirty="0" smtClean="0">
                <a:latin typeface="+mj-lt"/>
              </a:rPr>
              <a:t>Kode 		:  MES 4312 </a:t>
            </a:r>
          </a:p>
          <a:p>
            <a:pPr algn="l"/>
            <a:r>
              <a:rPr lang="id-ID" dirty="0" smtClean="0">
                <a:latin typeface="+mj-lt"/>
              </a:rPr>
              <a:t>Semester		:  IV</a:t>
            </a:r>
          </a:p>
          <a:p>
            <a:pPr algn="l"/>
            <a:r>
              <a:rPr lang="id-ID" dirty="0" smtClean="0">
                <a:latin typeface="+mj-lt"/>
              </a:rPr>
              <a:t>Waktu		</a:t>
            </a:r>
            <a:r>
              <a:rPr lang="id-ID" smtClean="0">
                <a:latin typeface="+mj-lt"/>
              </a:rPr>
              <a:t>:  </a:t>
            </a:r>
            <a:r>
              <a:rPr lang="id-ID" smtClean="0">
                <a:latin typeface="+mj-lt"/>
              </a:rPr>
              <a:t>2 x 2x </a:t>
            </a:r>
            <a:r>
              <a:rPr lang="id-ID" dirty="0" smtClean="0">
                <a:latin typeface="+mj-lt"/>
              </a:rPr>
              <a:t>50 Menit</a:t>
            </a:r>
          </a:p>
          <a:p>
            <a:pPr algn="l"/>
            <a:r>
              <a:rPr lang="en-US" dirty="0" err="1" smtClean="0">
                <a:latin typeface="+mj-lt"/>
              </a:rPr>
              <a:t>Sks</a:t>
            </a:r>
            <a:r>
              <a:rPr lang="id-ID" dirty="0" smtClean="0">
                <a:latin typeface="+mj-lt"/>
              </a:rPr>
              <a:t>			:  2</a:t>
            </a:r>
          </a:p>
          <a:p>
            <a:pPr algn="l"/>
            <a:r>
              <a:rPr lang="id-ID" dirty="0" smtClean="0">
                <a:latin typeface="+mj-lt"/>
              </a:rPr>
              <a:t>Pengasuh MK	: Rozi Saferi</a:t>
            </a:r>
            <a:endParaRPr lang="en-US" dirty="0" smtClean="0">
              <a:latin typeface="+mj-lt"/>
            </a:endParaRPr>
          </a:p>
        </p:txBody>
      </p:sp>
      <p:pic>
        <p:nvPicPr>
          <p:cNvPr id="6" name="Al Ghaasyiya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b7-2"/>
          <p:cNvPicPr>
            <a:picLocks noGrp="1"/>
          </p:cNvPicPr>
          <p:nvPr>
            <p:ph idx="1"/>
          </p:nvPr>
        </p:nvPicPr>
        <p:blipFill>
          <a:blip r:embed="rId3" cstate="print"/>
          <a:srcRect t="28192" r="-17" b="4664"/>
          <a:stretch>
            <a:fillRect/>
          </a:stretch>
        </p:blipFill>
        <p:spPr bwMode="auto">
          <a:xfrm>
            <a:off x="1752588" y="1172022"/>
            <a:ext cx="5154095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914400" y="381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/>
              <a:t>Analisa Kecepatan</a:t>
            </a:r>
            <a:endParaRPr lang="id-ID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id-ID" dirty="0" smtClean="0"/>
              <a:t>Analisa percepatan</a:t>
            </a:r>
            <a:endParaRPr lang="id-ID" dirty="0"/>
          </a:p>
        </p:txBody>
      </p:sp>
      <p:pic>
        <p:nvPicPr>
          <p:cNvPr id="4" name="Content Placeholder 3" descr="gb7-2lanjuatan"/>
          <p:cNvPicPr>
            <a:picLocks noGrp="1"/>
          </p:cNvPicPr>
          <p:nvPr>
            <p:ph idx="1"/>
          </p:nvPr>
        </p:nvPicPr>
        <p:blipFill>
          <a:blip r:embed="rId4" cstate="print"/>
          <a:srcRect l="1587" b="10039"/>
          <a:stretch>
            <a:fillRect/>
          </a:stretch>
        </p:blipFill>
        <p:spPr bwMode="auto">
          <a:xfrm>
            <a:off x="402768" y="1905000"/>
            <a:ext cx="5108006" cy="31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5902326" y="2209800"/>
          <a:ext cx="2990850" cy="457200"/>
        </p:xfrm>
        <a:graphic>
          <a:graphicData uri="http://schemas.openxmlformats.org/presentationml/2006/ole">
            <p:oleObj spid="_x0000_s58370" name="Equation" r:id="rId5" imgW="1473200" imgH="24130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5956754" y="2971800"/>
          <a:ext cx="2341110" cy="685800"/>
        </p:xfrm>
        <a:graphic>
          <a:graphicData uri="http://schemas.openxmlformats.org/presentationml/2006/ole">
            <p:oleObj spid="_x0000_s58371" name="Equation" r:id="rId6" imgW="1497950" imgH="431613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Mekanisme mesin Powell</a:t>
            </a:r>
            <a:endParaRPr lang="id-ID" dirty="0"/>
          </a:p>
        </p:txBody>
      </p:sp>
      <p:pic>
        <p:nvPicPr>
          <p:cNvPr id="4" name="Content Placeholder 3" descr="gb7-3"/>
          <p:cNvPicPr>
            <a:picLocks noGrp="1"/>
          </p:cNvPicPr>
          <p:nvPr>
            <p:ph idx="1"/>
          </p:nvPr>
        </p:nvPicPr>
        <p:blipFill>
          <a:blip r:embed="rId3" cstate="print"/>
          <a:srcRect r="49377" b="30350"/>
          <a:stretch>
            <a:fillRect/>
          </a:stretch>
        </p:blipFill>
        <p:spPr bwMode="auto">
          <a:xfrm>
            <a:off x="838200" y="1219200"/>
            <a:ext cx="3200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gb7-3"/>
          <p:cNvPicPr>
            <a:picLocks/>
          </p:cNvPicPr>
          <p:nvPr/>
        </p:nvPicPr>
        <p:blipFill>
          <a:blip r:embed="rId3" cstate="print"/>
          <a:srcRect l="47103" b="55454"/>
          <a:stretch>
            <a:fillRect/>
          </a:stretch>
        </p:blipFill>
        <p:spPr bwMode="auto">
          <a:xfrm>
            <a:off x="4648200" y="2133600"/>
            <a:ext cx="3276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638800" y="1752600"/>
            <a:ext cx="2324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dirty="0" smtClean="0"/>
              <a:t>Analisa Kecepatan</a:t>
            </a:r>
            <a:endParaRPr lang="id-ID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Analisa Percepatan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d-ID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914401" y="1905000"/>
          <a:ext cx="6538332" cy="2819400"/>
        </p:xfrm>
        <a:graphic>
          <a:graphicData uri="http://schemas.openxmlformats.org/presentationml/2006/ole">
            <p:oleObj spid="_x0000_s59394" name="Document" r:id="rId4" imgW="5585137" imgH="2408128" progId="Word.Document.12">
              <p:embed/>
            </p:oleObj>
          </a:graphicData>
        </a:graphic>
      </p:graphicFrame>
      <p:pic>
        <p:nvPicPr>
          <p:cNvPr id="6" name="Picture 5" descr="gb7-3"/>
          <p:cNvPicPr/>
          <p:nvPr/>
        </p:nvPicPr>
        <p:blipFill>
          <a:blip r:embed="rId5" cstate="print"/>
          <a:srcRect l="36281" t="49076" b="4868"/>
          <a:stretch>
            <a:fillRect/>
          </a:stretch>
        </p:blipFill>
        <p:spPr bwMode="auto">
          <a:xfrm>
            <a:off x="3962400" y="1600200"/>
            <a:ext cx="4572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Mekanisme penghubung apung</a:t>
            </a:r>
            <a:endParaRPr lang="id-ID" dirty="0"/>
          </a:p>
        </p:txBody>
      </p:sp>
      <p:pic>
        <p:nvPicPr>
          <p:cNvPr id="4" name="Content Placeholder 3" descr="gb5-1ab"/>
          <p:cNvPicPr>
            <a:picLocks noGrp="1"/>
          </p:cNvPicPr>
          <p:nvPr>
            <p:ph idx="1"/>
          </p:nvPr>
        </p:nvPicPr>
        <p:blipFill>
          <a:blip r:embed="rId3" cstate="print"/>
          <a:srcRect b="5572"/>
          <a:stretch>
            <a:fillRect/>
          </a:stretch>
        </p:blipFill>
        <p:spPr bwMode="auto">
          <a:xfrm>
            <a:off x="2590800" y="1143000"/>
            <a:ext cx="4038599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Analisa Kecepatan</a:t>
            </a:r>
            <a:endParaRPr lang="id-ID" dirty="0"/>
          </a:p>
        </p:txBody>
      </p:sp>
      <p:pic>
        <p:nvPicPr>
          <p:cNvPr id="4" name="Content Placeholder 3" descr="gb5-1ce"/>
          <p:cNvPicPr>
            <a:picLocks noGrp="1"/>
          </p:cNvPicPr>
          <p:nvPr>
            <p:ph idx="1"/>
          </p:nvPr>
        </p:nvPicPr>
        <p:blipFill>
          <a:blip r:embed="rId4" cstate="print"/>
          <a:srcRect l="952" b="17647"/>
          <a:stretch>
            <a:fillRect/>
          </a:stretch>
        </p:blipFill>
        <p:spPr bwMode="auto">
          <a:xfrm>
            <a:off x="1600200" y="2438400"/>
            <a:ext cx="7010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609600" y="1447800"/>
          <a:ext cx="2362200" cy="609600"/>
        </p:xfrm>
        <a:graphic>
          <a:graphicData uri="http://schemas.openxmlformats.org/presentationml/2006/ole">
            <p:oleObj spid="_x0000_s63491" name="Equation" r:id="rId5" imgW="889000" imgH="228600" progId="Equation.3">
              <p:embed/>
            </p:oleObj>
          </a:graphicData>
        </a:graphic>
      </p:graphicFrame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609600" y="2133600"/>
          <a:ext cx="2362200" cy="609600"/>
        </p:xfrm>
        <a:graphic>
          <a:graphicData uri="http://schemas.openxmlformats.org/presentationml/2006/ole">
            <p:oleObj spid="_x0000_s63490" name="Equation" r:id="rId6" imgW="875920" imgH="215806" progId="Equation.3">
              <p:embed/>
            </p:oleObj>
          </a:graphicData>
        </a:graphic>
      </p:graphicFrame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609600" y="2819400"/>
          <a:ext cx="2438400" cy="609600"/>
        </p:xfrm>
        <a:graphic>
          <a:graphicData uri="http://schemas.openxmlformats.org/presentationml/2006/ole">
            <p:oleObj spid="_x0000_s63489" name="Equation" r:id="rId7" imgW="901309" imgH="228501" progId="Equation.3">
              <p:embed/>
            </p:oleObj>
          </a:graphicData>
        </a:graphic>
      </p:graphicFrame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990600" y="2209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39762"/>
          </a:xfrm>
        </p:spPr>
        <p:txBody>
          <a:bodyPr/>
          <a:lstStyle/>
          <a:p>
            <a:r>
              <a:rPr lang="id-ID" sz="3200" b="1" dirty="0" smtClean="0"/>
              <a:t>Poligon kecepatan lengkap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pic>
        <p:nvPicPr>
          <p:cNvPr id="4" name="Content Placeholder 3" descr="gb5-1f"/>
          <p:cNvPicPr>
            <a:picLocks noGrp="1"/>
          </p:cNvPicPr>
          <p:nvPr>
            <p:ph idx="1"/>
          </p:nvPr>
        </p:nvPicPr>
        <p:blipFill>
          <a:blip r:embed="rId3" cstate="print"/>
          <a:srcRect b="13620"/>
          <a:stretch>
            <a:fillRect/>
          </a:stretch>
        </p:blipFill>
        <p:spPr bwMode="auto">
          <a:xfrm>
            <a:off x="1143000" y="1524000"/>
            <a:ext cx="7086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Titik</a:t>
            </a:r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Bantu </a:t>
            </a:r>
            <a:r>
              <a:rPr lang="en-US" sz="32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Alternatif</a:t>
            </a:r>
            <a:endParaRPr lang="id-ID" sz="3200" dirty="0"/>
          </a:p>
        </p:txBody>
      </p:sp>
      <p:pic>
        <p:nvPicPr>
          <p:cNvPr id="4" name="Content Placeholder 3" descr="gb5-1gh"/>
          <p:cNvPicPr>
            <a:picLocks noGrp="1"/>
          </p:cNvPicPr>
          <p:nvPr>
            <p:ph idx="1"/>
          </p:nvPr>
        </p:nvPicPr>
        <p:blipFill>
          <a:blip r:embed="rId3" cstate="print"/>
          <a:srcRect l="1245" b="8434"/>
          <a:stretch>
            <a:fillRect/>
          </a:stretch>
        </p:blipFill>
        <p:spPr bwMode="auto">
          <a:xfrm>
            <a:off x="1447800" y="1600200"/>
            <a:ext cx="6781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dirty="0" smtClean="0"/>
              <a:t>Penerapan </a:t>
            </a:r>
            <a:r>
              <a:rPr lang="en-US" dirty="0" err="1" smtClean="0"/>
              <a:t>Percepatan</a:t>
            </a:r>
            <a:r>
              <a:rPr lang="id-ID" dirty="0" smtClean="0"/>
              <a:t> Relatif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6200" cy="2971800"/>
          </a:xfrm>
        </p:spPr>
        <p:txBody>
          <a:bodyPr/>
          <a:lstStyle/>
          <a:p>
            <a:pPr lvl="0"/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engkol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luncur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d-ID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Mekanisme empat penghubung</a:t>
            </a:r>
          </a:p>
          <a:p>
            <a:pPr lvl="0"/>
            <a:r>
              <a:rPr lang="id-ID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Mekanisme mesin Powell</a:t>
            </a:r>
          </a:p>
          <a:p>
            <a:r>
              <a:rPr lang="id-ID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Mekanisme penghubung apung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9600" y="16764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Topik Pembahasan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7620000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82625" indent="-493713">
              <a:buFontTx/>
              <a:buAutoNum type="arabicPeriod"/>
            </a:pPr>
            <a:r>
              <a:rPr lang="en-US" sz="2400" dirty="0" err="1"/>
              <a:t>gambar</a:t>
            </a:r>
            <a:r>
              <a:rPr lang="en-US" sz="2400" dirty="0"/>
              <a:t> diagram </a:t>
            </a:r>
            <a:r>
              <a:rPr lang="en-US" sz="2400" dirty="0" err="1"/>
              <a:t>kinematis</a:t>
            </a:r>
            <a:endParaRPr lang="en-US" sz="2400" dirty="0"/>
          </a:p>
          <a:p>
            <a:pPr marL="682625" indent="-493713">
              <a:buFontTx/>
              <a:buAutoNum type="arabicPeriod"/>
            </a:pPr>
            <a:endParaRPr lang="en-US" sz="2400" dirty="0"/>
          </a:p>
          <a:p>
            <a:pPr marL="682625" indent="-493713">
              <a:buFontTx/>
              <a:buAutoNum type="arabicPeriod"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kecepatan</a:t>
            </a:r>
            <a:endParaRPr lang="en-US" sz="2400" dirty="0"/>
          </a:p>
          <a:p>
            <a:pPr marL="682625" indent="-493713">
              <a:buFontTx/>
              <a:buAutoNum type="arabicPeriod"/>
            </a:pPr>
            <a:endParaRPr lang="en-US" sz="2400" dirty="0"/>
          </a:p>
          <a:p>
            <a:pPr marL="682625" indent="-493713">
              <a:buFontTx/>
              <a:buAutoNum type="arabicPeriod"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percepatan</a:t>
            </a:r>
            <a:endParaRPr lang="en-US" sz="2400" dirty="0"/>
          </a:p>
          <a:p>
            <a:pPr marL="682625" indent="-493713">
              <a:buFontTx/>
              <a:buAutoNum type="arabicPeriod"/>
            </a:pPr>
            <a:endParaRPr lang="en-US" sz="2400" dirty="0"/>
          </a:p>
          <a:p>
            <a:pPr marL="682625" indent="-493713">
              <a:buFontTx/>
              <a:buAutoNum type="arabicPeriod"/>
            </a:pPr>
            <a:r>
              <a:rPr lang="en-US" sz="2400" dirty="0" err="1"/>
              <a:t>Gambarkan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percepatan</a:t>
            </a:r>
            <a:endParaRPr lang="en-US" sz="2400" dirty="0"/>
          </a:p>
          <a:p>
            <a:pPr marL="682625" indent="-493713">
              <a:buFontTx/>
              <a:buAutoNum type="arabicPeriod"/>
            </a:pPr>
            <a:endParaRPr lang="en-US" sz="2400" dirty="0"/>
          </a:p>
          <a:p>
            <a:pPr marL="682625" indent="-493713">
              <a:buFontTx/>
              <a:buAutoNum type="arabicPeriod"/>
            </a:pPr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percepatan</a:t>
            </a:r>
            <a:r>
              <a:rPr lang="en-US" sz="2400" dirty="0"/>
              <a:t>.</a:t>
            </a:r>
          </a:p>
          <a:p>
            <a:pPr marL="682625" indent="-493713">
              <a:buFontTx/>
              <a:buAutoNum type="arabicPeriod"/>
            </a:pPr>
            <a:endParaRPr lang="en-US" sz="2400" dirty="0"/>
          </a:p>
          <a:p>
            <a:pPr marL="682625" indent="-493713"/>
            <a:r>
              <a:rPr lang="en-US" dirty="0"/>
              <a:t>.</a:t>
            </a:r>
          </a:p>
          <a:p>
            <a:pPr marL="682625" indent="-493713">
              <a:spcBef>
                <a:spcPct val="50000"/>
              </a:spcBef>
            </a:pPr>
            <a:endParaRPr lang="en-US" dirty="0"/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2498725" y="493713"/>
            <a:ext cx="3292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1295400" y="304800"/>
            <a:ext cx="5562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/>
              <a:t>Langkah</a:t>
            </a:r>
            <a:r>
              <a:rPr lang="en-US" sz="3200" dirty="0"/>
              <a:t> </a:t>
            </a:r>
            <a:r>
              <a:rPr lang="en-US" sz="3200" dirty="0" err="1"/>
              <a:t>analisa</a:t>
            </a:r>
            <a:r>
              <a:rPr lang="en-US" sz="3200" dirty="0"/>
              <a:t> </a:t>
            </a:r>
            <a:r>
              <a:rPr lang="en-US" sz="3200" dirty="0" err="1"/>
              <a:t>percepatan</a:t>
            </a:r>
            <a:endParaRPr lang="en-US" sz="3200" dirty="0"/>
          </a:p>
          <a:p>
            <a:pPr>
              <a:spcBef>
                <a:spcPct val="500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advAuto="15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30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828800"/>
            <a:ext cx="5105400" cy="609600"/>
          </a:xfrm>
        </p:spPr>
        <p:txBody>
          <a:bodyPr/>
          <a:lstStyle/>
          <a:p>
            <a:pPr algn="l" eaLnBrk="1" hangingPunct="1"/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kecepatan</a:t>
            </a:r>
            <a:endParaRPr lang="en-US" sz="2400" dirty="0" smtClean="0"/>
          </a:p>
        </p:txBody>
      </p:sp>
      <p:sp>
        <p:nvSpPr>
          <p:cNvPr id="1036" name="Rectangle 6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1037" name="Group 26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1083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4" name="Freeform 11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5" name="Line 12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6" name="Freeform 13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7" name="Line 14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8" name="Freeform 15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9" name="Line 16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0" name="Freeform 17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1" name="Line 18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2" name="Freeform 19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3" name="Line 20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4" name="Freeform 21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5" name="Line 22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6" name="Freeform 23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7" name="Line 24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8" name="Freeform 25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038" name="AutoShape 27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39" name="Freeform 28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40" name="Freeform 29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1041" name="Group 33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1067" name="Line 34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68" name="Freeform 35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69" name="Line 36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0" name="Freeform 37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1" name="Line 38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2" name="Freeform 39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3" name="Line 40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4" name="Freeform 41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5" name="Line 42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6" name="Freeform 43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7" name="Line 44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8" name="Freeform 45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9" name="Line 46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0" name="Freeform 47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1" name="Line 48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2" name="Freeform 49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042" name="Rectangle 5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26" name="Object 50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026" name="Equation" r:id="rId4" imgW="190335" imgH="215713" progId="Equation.3">
              <p:embed/>
            </p:oleObj>
          </a:graphicData>
        </a:graphic>
      </p:graphicFrame>
      <p:sp>
        <p:nvSpPr>
          <p:cNvPr id="1043" name="Text Box 52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044" name="Text Box 53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045" name="Rectangle 5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6" name="Rectangle 5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7" name="Rectangle 5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8" name="Rectangle 6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9" name="Rectangle 6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0" name="Rectangle 6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1" name="Arc 71"/>
          <p:cNvSpPr>
            <a:spLocks/>
          </p:cNvSpPr>
          <p:nvPr/>
        </p:nvSpPr>
        <p:spPr bwMode="auto">
          <a:xfrm>
            <a:off x="1905000" y="3810000"/>
            <a:ext cx="381000" cy="3810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381000 h 21600"/>
              <a:gd name="T4" fmla="*/ 0 w 21600"/>
              <a:gd name="T5" fmla="*/ 381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2667000" y="2635250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 Searah lintasan</a:t>
            </a:r>
          </a:p>
        </p:txBody>
      </p: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3886200" y="4495800"/>
            <a:ext cx="1905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Tegaklurus batang 3</a:t>
            </a:r>
          </a:p>
        </p:txBody>
      </p:sp>
      <p:sp>
        <p:nvSpPr>
          <p:cNvPr id="1054" name="Rectangle 7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2600325" y="3381375"/>
            <a:ext cx="947738" cy="1028700"/>
            <a:chOff x="1638" y="2130"/>
            <a:chExt cx="597" cy="648"/>
          </a:xfrm>
        </p:grpSpPr>
        <p:sp>
          <p:nvSpPr>
            <p:cNvPr id="1066" name="Freeform 68"/>
            <p:cNvSpPr>
              <a:spLocks/>
            </p:cNvSpPr>
            <p:nvPr/>
          </p:nvSpPr>
          <p:spPr bwMode="auto">
            <a:xfrm>
              <a:off x="1638" y="2130"/>
              <a:ext cx="597" cy="648"/>
            </a:xfrm>
            <a:custGeom>
              <a:avLst/>
              <a:gdLst>
                <a:gd name="T0" fmla="*/ 0 w 597"/>
                <a:gd name="T1" fmla="*/ 0 h 648"/>
                <a:gd name="T2" fmla="*/ 597 w 597"/>
                <a:gd name="T3" fmla="*/ 648 h 648"/>
                <a:gd name="T4" fmla="*/ 0 60000 65536"/>
                <a:gd name="T5" fmla="*/ 0 60000 65536"/>
                <a:gd name="T6" fmla="*/ 0 w 597"/>
                <a:gd name="T7" fmla="*/ 0 h 648"/>
                <a:gd name="T8" fmla="*/ 597 w 597"/>
                <a:gd name="T9" fmla="*/ 648 h 6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7" h="648">
                  <a:moveTo>
                    <a:pt x="0" y="0"/>
                  </a:moveTo>
                  <a:lnTo>
                    <a:pt x="597" y="648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3" name="Object 74"/>
            <p:cNvGraphicFramePr>
              <a:graphicFrameLocks noChangeAspect="1"/>
            </p:cNvGraphicFramePr>
            <p:nvPr/>
          </p:nvGraphicFramePr>
          <p:xfrm>
            <a:off x="1776" y="2544"/>
            <a:ext cx="167" cy="192"/>
          </p:xfrm>
          <a:graphic>
            <a:graphicData uri="http://schemas.openxmlformats.org/presentationml/2006/ole">
              <p:oleObj spid="_x0000_s1033" name="Equation" r:id="rId5" imgW="190335" imgH="215713" progId="Equation.3">
                <p:embed/>
              </p:oleObj>
            </a:graphicData>
          </a:graphic>
        </p:graphicFrame>
      </p:grpSp>
      <p:sp>
        <p:nvSpPr>
          <p:cNvPr id="1056" name="Rectangle 7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2590800" y="3048000"/>
            <a:ext cx="1195388" cy="381000"/>
            <a:chOff x="1632" y="1920"/>
            <a:chExt cx="753" cy="240"/>
          </a:xfrm>
        </p:grpSpPr>
        <p:sp>
          <p:nvSpPr>
            <p:cNvPr id="1065" name="Freeform 70"/>
            <p:cNvSpPr>
              <a:spLocks/>
            </p:cNvSpPr>
            <p:nvPr/>
          </p:nvSpPr>
          <p:spPr bwMode="auto">
            <a:xfrm>
              <a:off x="1632" y="2124"/>
              <a:ext cx="753" cy="1"/>
            </a:xfrm>
            <a:custGeom>
              <a:avLst/>
              <a:gdLst>
                <a:gd name="T0" fmla="*/ 0 w 753"/>
                <a:gd name="T1" fmla="*/ 0 h 1"/>
                <a:gd name="T2" fmla="*/ 753 w 753"/>
                <a:gd name="T3" fmla="*/ 0 h 1"/>
                <a:gd name="T4" fmla="*/ 0 60000 65536"/>
                <a:gd name="T5" fmla="*/ 0 60000 65536"/>
                <a:gd name="T6" fmla="*/ 0 w 753"/>
                <a:gd name="T7" fmla="*/ 0 h 1"/>
                <a:gd name="T8" fmla="*/ 753 w 75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3" h="1">
                  <a:moveTo>
                    <a:pt x="0" y="0"/>
                  </a:moveTo>
                  <a:lnTo>
                    <a:pt x="753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2" name="Object 76"/>
            <p:cNvGraphicFramePr>
              <a:graphicFrameLocks noChangeAspect="1"/>
            </p:cNvGraphicFramePr>
            <p:nvPr/>
          </p:nvGraphicFramePr>
          <p:xfrm>
            <a:off x="1920" y="1920"/>
            <a:ext cx="200" cy="240"/>
          </p:xfrm>
          <a:graphic>
            <a:graphicData uri="http://schemas.openxmlformats.org/presentationml/2006/ole">
              <p:oleObj spid="_x0000_s1032" name="Equation" r:id="rId6" imgW="190500" imgH="228600" progId="Equation.3">
                <p:embed/>
              </p:oleObj>
            </a:graphicData>
          </a:graphic>
        </p:graphicFrame>
      </p:grpSp>
      <p:sp>
        <p:nvSpPr>
          <p:cNvPr id="1058" name="Rectangle 7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6" name="Group 91"/>
          <p:cNvGrpSpPr>
            <a:grpSpLocks/>
          </p:cNvGrpSpPr>
          <p:nvPr/>
        </p:nvGrpSpPr>
        <p:grpSpPr bwMode="auto">
          <a:xfrm>
            <a:off x="3548063" y="3376613"/>
            <a:ext cx="566737" cy="1042987"/>
            <a:chOff x="2235" y="2127"/>
            <a:chExt cx="357" cy="657"/>
          </a:xfrm>
        </p:grpSpPr>
        <p:sp>
          <p:nvSpPr>
            <p:cNvPr id="1064" name="Freeform 69"/>
            <p:cNvSpPr>
              <a:spLocks/>
            </p:cNvSpPr>
            <p:nvPr/>
          </p:nvSpPr>
          <p:spPr bwMode="auto">
            <a:xfrm>
              <a:off x="2235" y="2127"/>
              <a:ext cx="141" cy="657"/>
            </a:xfrm>
            <a:custGeom>
              <a:avLst/>
              <a:gdLst>
                <a:gd name="T0" fmla="*/ 0 w 141"/>
                <a:gd name="T1" fmla="*/ 657 h 657"/>
                <a:gd name="T2" fmla="*/ 141 w 141"/>
                <a:gd name="T3" fmla="*/ 0 h 657"/>
                <a:gd name="T4" fmla="*/ 0 60000 65536"/>
                <a:gd name="T5" fmla="*/ 0 60000 65536"/>
                <a:gd name="T6" fmla="*/ 0 w 141"/>
                <a:gd name="T7" fmla="*/ 0 h 657"/>
                <a:gd name="T8" fmla="*/ 141 w 141"/>
                <a:gd name="T9" fmla="*/ 657 h 65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1" h="657">
                  <a:moveTo>
                    <a:pt x="0" y="657"/>
                  </a:moveTo>
                  <a:lnTo>
                    <a:pt x="141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1" name="Object 78"/>
            <p:cNvGraphicFramePr>
              <a:graphicFrameLocks noChangeAspect="1"/>
            </p:cNvGraphicFramePr>
            <p:nvPr/>
          </p:nvGraphicFramePr>
          <p:xfrm>
            <a:off x="2304" y="2496"/>
            <a:ext cx="288" cy="209"/>
          </p:xfrm>
          <a:graphic>
            <a:graphicData uri="http://schemas.openxmlformats.org/presentationml/2006/ole">
              <p:oleObj spid="_x0000_s1031" name="Equation" r:id="rId7" imgW="317362" imgH="228501" progId="Equation.3">
                <p:embed/>
              </p:oleObj>
            </a:graphicData>
          </a:graphic>
        </p:graphicFrame>
      </p:grpSp>
      <p:sp>
        <p:nvSpPr>
          <p:cNvPr id="1060" name="Rectangle 8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27" name="Object 80"/>
          <p:cNvGraphicFramePr>
            <a:graphicFrameLocks noChangeAspect="1"/>
          </p:cNvGraphicFramePr>
          <p:nvPr/>
        </p:nvGraphicFramePr>
        <p:xfrm>
          <a:off x="2057400" y="4038600"/>
          <a:ext cx="265113" cy="304800"/>
        </p:xfrm>
        <a:graphic>
          <a:graphicData uri="http://schemas.openxmlformats.org/presentationml/2006/ole">
            <p:oleObj spid="_x0000_s1027" name="Equation" r:id="rId8" imgW="190335" imgH="215713" progId="Equation.3">
              <p:embed/>
            </p:oleObj>
          </a:graphicData>
        </a:graphic>
      </p:graphicFrame>
      <p:sp>
        <p:nvSpPr>
          <p:cNvPr id="1061" name="Rectangle 8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154" name="Object 82"/>
          <p:cNvGraphicFramePr>
            <a:graphicFrameLocks noChangeAspect="1"/>
          </p:cNvGraphicFramePr>
          <p:nvPr/>
        </p:nvGraphicFramePr>
        <p:xfrm>
          <a:off x="5638800" y="2514600"/>
          <a:ext cx="1676400" cy="514350"/>
        </p:xfrm>
        <a:graphic>
          <a:graphicData uri="http://schemas.openxmlformats.org/presentationml/2006/ole">
            <p:oleObj spid="_x0000_s1028" name="Equation" r:id="rId9" imgW="710891" imgH="215806" progId="Equation.3">
              <p:embed/>
            </p:oleObj>
          </a:graphicData>
        </a:graphic>
      </p:graphicFrame>
      <p:grpSp>
        <p:nvGrpSpPr>
          <p:cNvPr id="7" name="Group 92"/>
          <p:cNvGrpSpPr>
            <a:grpSpLocks/>
          </p:cNvGrpSpPr>
          <p:nvPr/>
        </p:nvGrpSpPr>
        <p:grpSpPr bwMode="auto">
          <a:xfrm>
            <a:off x="1219200" y="5715000"/>
            <a:ext cx="5867400" cy="381000"/>
            <a:chOff x="768" y="3600"/>
            <a:chExt cx="3696" cy="240"/>
          </a:xfrm>
        </p:grpSpPr>
        <p:graphicFrame>
          <p:nvGraphicFramePr>
            <p:cNvPr id="1029" name="Object 85"/>
            <p:cNvGraphicFramePr>
              <a:graphicFrameLocks noChangeAspect="1"/>
            </p:cNvGraphicFramePr>
            <p:nvPr/>
          </p:nvGraphicFramePr>
          <p:xfrm>
            <a:off x="1200" y="3648"/>
            <a:ext cx="160" cy="192"/>
          </p:xfrm>
          <a:graphic>
            <a:graphicData uri="http://schemas.openxmlformats.org/presentationml/2006/ole">
              <p:oleObj spid="_x0000_s1029" name="Equation" r:id="rId10" imgW="190500" imgH="228600" progId="Equation.3">
                <p:embed/>
              </p:oleObj>
            </a:graphicData>
          </a:graphic>
        </p:graphicFrame>
        <p:sp>
          <p:nvSpPr>
            <p:cNvPr id="1063" name="Text Box 84"/>
            <p:cNvSpPr txBox="1">
              <a:spLocks noChangeArrowheads="1"/>
            </p:cNvSpPr>
            <p:nvPr/>
          </p:nvSpPr>
          <p:spPr bwMode="auto">
            <a:xfrm>
              <a:off x="768" y="3600"/>
              <a:ext cx="36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Ukur        dan        , kalikan dengan skala kecepatan</a:t>
              </a:r>
            </a:p>
          </p:txBody>
        </p:sp>
        <p:graphicFrame>
          <p:nvGraphicFramePr>
            <p:cNvPr id="1030" name="Object 87"/>
            <p:cNvGraphicFramePr>
              <a:graphicFrameLocks noChangeAspect="1"/>
            </p:cNvGraphicFramePr>
            <p:nvPr/>
          </p:nvGraphicFramePr>
          <p:xfrm>
            <a:off x="1728" y="3613"/>
            <a:ext cx="288" cy="208"/>
          </p:xfrm>
          <a:graphic>
            <a:graphicData uri="http://schemas.openxmlformats.org/presentationml/2006/ole">
              <p:oleObj spid="_x0000_s1030" name="Equation" r:id="rId11" imgW="317362" imgH="228501" progId="Equation.3">
                <p:embed/>
              </p:oleObj>
            </a:graphicData>
          </a:graphic>
        </p:graphicFrame>
      </p:grpSp>
      <p:sp>
        <p:nvSpPr>
          <p:cNvPr id="75" name="Rectangle 4"/>
          <p:cNvSpPr txBox="1">
            <a:spLocks noChangeArrowheads="1"/>
          </p:cNvSpPr>
          <p:nvPr/>
        </p:nvSpPr>
        <p:spPr bwMode="auto">
          <a:xfrm>
            <a:off x="1752600" y="533400"/>
            <a:ext cx="510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Mekanisme</a:t>
            </a:r>
            <a:r>
              <a:rPr kumimoji="0" lang="id-ID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Engkol Peluncur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1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3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144" grpId="0"/>
      <p:bldP spid="3145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0" name="Rectangle 3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1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2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4" name="Rectangle 15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5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6" name="Text Box 30"/>
          <p:cNvSpPr txBox="1">
            <a:spLocks noChangeArrowheads="1"/>
          </p:cNvSpPr>
          <p:nvPr/>
        </p:nvSpPr>
        <p:spPr bwMode="auto">
          <a:xfrm>
            <a:off x="1981200" y="2057400"/>
            <a:ext cx="426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Penjumlahan vektor percepatan</a:t>
            </a: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1752600" y="487680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99"/>
                </a:solidFill>
              </a:rPr>
              <a:t>Untuk dapat menyelesaikan perlu diketahui besar dan arah masing-masing komponen percepatan </a:t>
            </a:r>
          </a:p>
        </p:txBody>
      </p:sp>
      <p:sp>
        <p:nvSpPr>
          <p:cNvPr id="2068" name="Rectangle 3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9" name="Rectangle 3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0" name="Rectangle 3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2057400" y="2708275"/>
            <a:ext cx="2895600" cy="644525"/>
            <a:chOff x="1296" y="1706"/>
            <a:chExt cx="1824" cy="406"/>
          </a:xfrm>
        </p:grpSpPr>
        <p:grpSp>
          <p:nvGrpSpPr>
            <p:cNvPr id="2090" name="Group 68"/>
            <p:cNvGrpSpPr>
              <a:grpSpLocks/>
            </p:cNvGrpSpPr>
            <p:nvPr/>
          </p:nvGrpSpPr>
          <p:grpSpPr bwMode="auto">
            <a:xfrm>
              <a:off x="1296" y="1706"/>
              <a:ext cx="1824" cy="406"/>
              <a:chOff x="1296" y="1706"/>
              <a:chExt cx="1824" cy="406"/>
            </a:xfrm>
          </p:grpSpPr>
          <p:graphicFrame>
            <p:nvGraphicFramePr>
              <p:cNvPr id="2056" name="Object 36"/>
              <p:cNvGraphicFramePr>
                <a:graphicFrameLocks noChangeAspect="1"/>
              </p:cNvGraphicFramePr>
              <p:nvPr/>
            </p:nvGraphicFramePr>
            <p:xfrm>
              <a:off x="1296" y="1706"/>
              <a:ext cx="333" cy="406"/>
            </p:xfrm>
            <a:graphic>
              <a:graphicData uri="http://schemas.openxmlformats.org/presentationml/2006/ole">
                <p:oleObj spid="_x0000_s2056" name="Equation" r:id="rId4" imgW="203112" imgH="228501" progId="Equation.3">
                  <p:embed/>
                </p:oleObj>
              </a:graphicData>
            </a:graphic>
          </p:graphicFrame>
          <p:graphicFrame>
            <p:nvGraphicFramePr>
              <p:cNvPr id="2057" name="Object 37"/>
              <p:cNvGraphicFramePr>
                <a:graphicFrameLocks noChangeAspect="1"/>
              </p:cNvGraphicFramePr>
              <p:nvPr/>
            </p:nvGraphicFramePr>
            <p:xfrm>
              <a:off x="1993" y="1706"/>
              <a:ext cx="339" cy="396"/>
            </p:xfrm>
            <a:graphic>
              <a:graphicData uri="http://schemas.openxmlformats.org/presentationml/2006/ole">
                <p:oleObj spid="_x0000_s2057" name="Equation" r:id="rId5" imgW="203024" imgH="215713" progId="Equation.3">
                  <p:embed/>
                </p:oleObj>
              </a:graphicData>
            </a:graphic>
          </p:graphicFrame>
          <p:graphicFrame>
            <p:nvGraphicFramePr>
              <p:cNvPr id="2058" name="Object 38"/>
              <p:cNvGraphicFramePr>
                <a:graphicFrameLocks noChangeAspect="1"/>
              </p:cNvGraphicFramePr>
              <p:nvPr/>
            </p:nvGraphicFramePr>
            <p:xfrm>
              <a:off x="2588" y="1723"/>
              <a:ext cx="532" cy="389"/>
            </p:xfrm>
            <a:graphic>
              <a:graphicData uri="http://schemas.openxmlformats.org/presentationml/2006/ole">
                <p:oleObj spid="_x0000_s2058" name="Equation" r:id="rId6" imgW="330200" imgH="228600" progId="Equation.3">
                  <p:embed/>
                </p:oleObj>
              </a:graphicData>
            </a:graphic>
          </p:graphicFrame>
          <p:sp>
            <p:nvSpPr>
              <p:cNvPr id="2092" name="Text Box 39"/>
              <p:cNvSpPr txBox="1">
                <a:spLocks noChangeArrowheads="1"/>
              </p:cNvSpPr>
              <p:nvPr/>
            </p:nvSpPr>
            <p:spPr bwMode="auto">
              <a:xfrm>
                <a:off x="1676" y="1706"/>
                <a:ext cx="380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  <p:sp>
            <p:nvSpPr>
              <p:cNvPr id="2093" name="Rectangle 41"/>
              <p:cNvSpPr>
                <a:spLocks noChangeArrowheads="1"/>
              </p:cNvSpPr>
              <p:nvPr/>
            </p:nvSpPr>
            <p:spPr bwMode="auto">
              <a:xfrm>
                <a:off x="2334" y="1737"/>
                <a:ext cx="25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</p:grpSp>
        <p:sp>
          <p:nvSpPr>
            <p:cNvPr id="2091" name="Freeform 42"/>
            <p:cNvSpPr>
              <a:spLocks/>
            </p:cNvSpPr>
            <p:nvPr/>
          </p:nvSpPr>
          <p:spPr bwMode="auto">
            <a:xfrm>
              <a:off x="2435" y="1779"/>
              <a:ext cx="2" cy="172"/>
            </a:xfrm>
            <a:custGeom>
              <a:avLst/>
              <a:gdLst>
                <a:gd name="T0" fmla="*/ 0 w 1"/>
                <a:gd name="T1" fmla="*/ 0 h 84"/>
                <a:gd name="T2" fmla="*/ 0 w 1"/>
                <a:gd name="T3" fmla="*/ 84 h 84"/>
                <a:gd name="T4" fmla="*/ 0 60000 65536"/>
                <a:gd name="T5" fmla="*/ 0 60000 65536"/>
                <a:gd name="T6" fmla="*/ 0 w 1"/>
                <a:gd name="T7" fmla="*/ 0 h 84"/>
                <a:gd name="T8" fmla="*/ 1 w 1"/>
                <a:gd name="T9" fmla="*/ 84 h 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84">
                  <a:moveTo>
                    <a:pt x="0" y="0"/>
                  </a:moveTo>
                  <a:lnTo>
                    <a:pt x="0" y="8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2072" name="Rectangle 4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752600" y="3962400"/>
            <a:ext cx="4648200" cy="457200"/>
            <a:chOff x="1344" y="672"/>
            <a:chExt cx="2688" cy="288"/>
          </a:xfrm>
        </p:grpSpPr>
        <p:graphicFrame>
          <p:nvGraphicFramePr>
            <p:cNvPr id="2050" name="Object 45"/>
            <p:cNvGraphicFramePr>
              <a:graphicFrameLocks noChangeAspect="1"/>
            </p:cNvGraphicFramePr>
            <p:nvPr/>
          </p:nvGraphicFramePr>
          <p:xfrm>
            <a:off x="2160" y="672"/>
            <a:ext cx="256" cy="288"/>
          </p:xfrm>
          <a:graphic>
            <a:graphicData uri="http://schemas.openxmlformats.org/presentationml/2006/ole">
              <p:oleObj spid="_x0000_s2050" name="Equation" r:id="rId7" imgW="203112" imgH="228501" progId="Equation.3">
                <p:embed/>
              </p:oleObj>
            </a:graphicData>
          </a:graphic>
        </p:graphicFrame>
        <p:graphicFrame>
          <p:nvGraphicFramePr>
            <p:cNvPr id="2051" name="Object 46"/>
            <p:cNvGraphicFramePr>
              <a:graphicFrameLocks noChangeAspect="1"/>
            </p:cNvGraphicFramePr>
            <p:nvPr/>
          </p:nvGraphicFramePr>
          <p:xfrm>
            <a:off x="3072" y="672"/>
            <a:ext cx="384" cy="273"/>
          </p:xfrm>
          <a:graphic>
            <a:graphicData uri="http://schemas.openxmlformats.org/presentationml/2006/ole">
              <p:oleObj spid="_x0000_s2051" name="Equation" r:id="rId8" imgW="330057" imgH="241195" progId="Equation.3">
                <p:embed/>
              </p:oleObj>
            </a:graphicData>
          </a:graphic>
        </p:graphicFrame>
        <p:graphicFrame>
          <p:nvGraphicFramePr>
            <p:cNvPr id="2052" name="Object 47"/>
            <p:cNvGraphicFramePr>
              <a:graphicFrameLocks noChangeAspect="1"/>
            </p:cNvGraphicFramePr>
            <p:nvPr/>
          </p:nvGraphicFramePr>
          <p:xfrm>
            <a:off x="2592" y="672"/>
            <a:ext cx="256" cy="288"/>
          </p:xfrm>
          <a:graphic>
            <a:graphicData uri="http://schemas.openxmlformats.org/presentationml/2006/ole">
              <p:oleObj spid="_x0000_s2052" name="Equation" r:id="rId9" imgW="203112" imgH="228501" progId="Equation.3">
                <p:embed/>
              </p:oleObj>
            </a:graphicData>
          </a:graphic>
        </p:graphicFrame>
        <p:graphicFrame>
          <p:nvGraphicFramePr>
            <p:cNvPr id="2053" name="Object 48"/>
            <p:cNvGraphicFramePr>
              <a:graphicFrameLocks noChangeAspect="1"/>
            </p:cNvGraphicFramePr>
            <p:nvPr/>
          </p:nvGraphicFramePr>
          <p:xfrm>
            <a:off x="3648" y="672"/>
            <a:ext cx="384" cy="280"/>
          </p:xfrm>
          <a:graphic>
            <a:graphicData uri="http://schemas.openxmlformats.org/presentationml/2006/ole">
              <p:oleObj spid="_x0000_s2053" name="Equation" r:id="rId10" imgW="330057" imgH="241195" progId="Equation.3">
                <p:embed/>
              </p:oleObj>
            </a:graphicData>
          </a:graphic>
        </p:graphicFrame>
        <p:grpSp>
          <p:nvGrpSpPr>
            <p:cNvPr id="2077" name="Group 49"/>
            <p:cNvGrpSpPr>
              <a:grpSpLocks/>
            </p:cNvGrpSpPr>
            <p:nvPr/>
          </p:nvGrpSpPr>
          <p:grpSpPr bwMode="auto">
            <a:xfrm>
              <a:off x="2400" y="672"/>
              <a:ext cx="236" cy="231"/>
              <a:chOff x="1824" y="740"/>
              <a:chExt cx="199" cy="191"/>
            </a:xfrm>
          </p:grpSpPr>
          <p:sp>
            <p:nvSpPr>
              <p:cNvPr id="2088" name="Rectangle 50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199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2089" name="Freeform 51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2078" name="Group 52"/>
            <p:cNvGrpSpPr>
              <a:grpSpLocks/>
            </p:cNvGrpSpPr>
            <p:nvPr/>
          </p:nvGrpSpPr>
          <p:grpSpPr bwMode="auto">
            <a:xfrm>
              <a:off x="2832" y="672"/>
              <a:ext cx="237" cy="231"/>
              <a:chOff x="1824" y="740"/>
              <a:chExt cx="199" cy="191"/>
            </a:xfrm>
          </p:grpSpPr>
          <p:sp>
            <p:nvSpPr>
              <p:cNvPr id="2086" name="Rectangle 53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199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2087" name="Freeform 54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2079" name="Group 55"/>
            <p:cNvGrpSpPr>
              <a:grpSpLocks/>
            </p:cNvGrpSpPr>
            <p:nvPr/>
          </p:nvGrpSpPr>
          <p:grpSpPr bwMode="auto">
            <a:xfrm>
              <a:off x="3408" y="681"/>
              <a:ext cx="236" cy="231"/>
              <a:chOff x="1824" y="740"/>
              <a:chExt cx="199" cy="191"/>
            </a:xfrm>
          </p:grpSpPr>
          <p:sp>
            <p:nvSpPr>
              <p:cNvPr id="2084" name="Rectangle 56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199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2085" name="Freeform 57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aphicFrame>
          <p:nvGraphicFramePr>
            <p:cNvPr id="2054" name="Object 58"/>
            <p:cNvGraphicFramePr>
              <a:graphicFrameLocks noChangeAspect="1"/>
            </p:cNvGraphicFramePr>
            <p:nvPr/>
          </p:nvGraphicFramePr>
          <p:xfrm>
            <a:off x="1344" y="672"/>
            <a:ext cx="241" cy="288"/>
          </p:xfrm>
          <a:graphic>
            <a:graphicData uri="http://schemas.openxmlformats.org/presentationml/2006/ole">
              <p:oleObj spid="_x0000_s2054" name="Equation" r:id="rId11" imgW="203112" imgH="241195" progId="Equation.3">
                <p:embed/>
              </p:oleObj>
            </a:graphicData>
          </a:graphic>
        </p:graphicFrame>
        <p:graphicFrame>
          <p:nvGraphicFramePr>
            <p:cNvPr id="2055" name="Object 59"/>
            <p:cNvGraphicFramePr>
              <a:graphicFrameLocks noChangeAspect="1"/>
            </p:cNvGraphicFramePr>
            <p:nvPr/>
          </p:nvGraphicFramePr>
          <p:xfrm>
            <a:off x="1728" y="672"/>
            <a:ext cx="244" cy="288"/>
          </p:xfrm>
          <a:graphic>
            <a:graphicData uri="http://schemas.openxmlformats.org/presentationml/2006/ole">
              <p:oleObj spid="_x0000_s2055" name="Equation" r:id="rId12" imgW="203112" imgH="241195" progId="Equation.3">
                <p:embed/>
              </p:oleObj>
            </a:graphicData>
          </a:graphic>
        </p:graphicFrame>
        <p:grpSp>
          <p:nvGrpSpPr>
            <p:cNvPr id="2080" name="Group 60"/>
            <p:cNvGrpSpPr>
              <a:grpSpLocks/>
            </p:cNvGrpSpPr>
            <p:nvPr/>
          </p:nvGrpSpPr>
          <p:grpSpPr bwMode="auto">
            <a:xfrm>
              <a:off x="1536" y="672"/>
              <a:ext cx="237" cy="231"/>
              <a:chOff x="1824" y="740"/>
              <a:chExt cx="199" cy="191"/>
            </a:xfrm>
          </p:grpSpPr>
          <p:sp>
            <p:nvSpPr>
              <p:cNvPr id="2082" name="Rectangle 61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199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2083" name="Freeform 62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2081" name="Text Box 63"/>
            <p:cNvSpPr txBox="1">
              <a:spLocks noChangeArrowheads="1"/>
            </p:cNvSpPr>
            <p:nvPr/>
          </p:nvSpPr>
          <p:spPr bwMode="auto">
            <a:xfrm>
              <a:off x="1968" y="72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</p:grpSp>
      <p:sp>
        <p:nvSpPr>
          <p:cNvPr id="2074" name="Rectangle 6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5" name="Rectangle 6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6" name="Rectangle 6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Analisa Percepatan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Percepatan</a:t>
            </a:r>
          </a:p>
        </p:txBody>
      </p:sp>
      <p:sp>
        <p:nvSpPr>
          <p:cNvPr id="3081" name="Rectangle 3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2" name="Rectangle 4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3" name="Rectangle 1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4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5" name="Rectangle 1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6" name="Rectangle 23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87" name="Rectangle 2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9968" name="Object 32"/>
          <p:cNvGraphicFramePr>
            <a:graphicFrameLocks noChangeAspect="1"/>
          </p:cNvGraphicFramePr>
          <p:nvPr/>
        </p:nvGraphicFramePr>
        <p:xfrm>
          <a:off x="2133600" y="2098675"/>
          <a:ext cx="1295400" cy="1017588"/>
        </p:xfrm>
        <a:graphic>
          <a:graphicData uri="http://schemas.openxmlformats.org/presentationml/2006/ole">
            <p:oleObj spid="_x0000_s3074" name="Equation" r:id="rId4" imgW="583947" imgH="457002" progId="Equation.3">
              <p:embed/>
            </p:oleObj>
          </a:graphicData>
        </a:graphic>
      </p:graphicFrame>
      <p:graphicFrame>
        <p:nvGraphicFramePr>
          <p:cNvPr id="39972" name="Object 36"/>
          <p:cNvGraphicFramePr>
            <a:graphicFrameLocks noChangeAspect="1"/>
          </p:cNvGraphicFramePr>
          <p:nvPr/>
        </p:nvGraphicFramePr>
        <p:xfrm>
          <a:off x="1981200" y="3470275"/>
          <a:ext cx="1676400" cy="530225"/>
        </p:xfrm>
        <a:graphic>
          <a:graphicData uri="http://schemas.openxmlformats.org/presentationml/2006/ole">
            <p:oleObj spid="_x0000_s3075" name="Equation" r:id="rId5" imgW="723586" imgH="228501" progId="Equation.3">
              <p:embed/>
            </p:oleObj>
          </a:graphicData>
        </a:graphic>
      </p:graphicFrame>
      <p:graphicFrame>
        <p:nvGraphicFramePr>
          <p:cNvPr id="39973" name="Object 37"/>
          <p:cNvGraphicFramePr>
            <a:graphicFrameLocks noChangeAspect="1"/>
          </p:cNvGraphicFramePr>
          <p:nvPr/>
        </p:nvGraphicFramePr>
        <p:xfrm>
          <a:off x="1905000" y="4454525"/>
          <a:ext cx="1752600" cy="955675"/>
        </p:xfrm>
        <a:graphic>
          <a:graphicData uri="http://schemas.openxmlformats.org/presentationml/2006/ole">
            <p:oleObj spid="_x0000_s3076" name="Equation" r:id="rId6" imgW="838200" imgH="457200" progId="Equation.3">
              <p:embed/>
            </p:oleObj>
          </a:graphicData>
        </a:graphic>
      </p:graphicFrame>
      <p:sp>
        <p:nvSpPr>
          <p:cNvPr id="39975" name="Text Box 39"/>
          <p:cNvSpPr txBox="1">
            <a:spLocks noChangeArrowheads="1"/>
          </p:cNvSpPr>
          <p:nvPr/>
        </p:nvSpPr>
        <p:spPr bwMode="auto">
          <a:xfrm>
            <a:off x="1981200" y="15240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99"/>
                </a:solidFill>
              </a:rPr>
              <a:t>Besar komponen percepatan</a:t>
            </a:r>
          </a:p>
        </p:txBody>
      </p:sp>
      <p:sp>
        <p:nvSpPr>
          <p:cNvPr id="3089" name="Rectangle 4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9976" name="Object 40"/>
          <p:cNvGraphicFramePr>
            <a:graphicFrameLocks noChangeAspect="1"/>
          </p:cNvGraphicFramePr>
          <p:nvPr/>
        </p:nvGraphicFramePr>
        <p:xfrm>
          <a:off x="4876800" y="2236788"/>
          <a:ext cx="1143000" cy="582612"/>
        </p:xfrm>
        <a:graphic>
          <a:graphicData uri="http://schemas.openxmlformats.org/presentationml/2006/ole">
            <p:oleObj spid="_x0000_s3077" name="Equation" r:id="rId7" imgW="469696" imgH="241195" progId="Equation.3">
              <p:embed/>
            </p:oleObj>
          </a:graphicData>
        </a:graphic>
      </p:graphicFrame>
      <p:sp>
        <p:nvSpPr>
          <p:cNvPr id="3090" name="Rectangle 4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9978" name="Object 42"/>
          <p:cNvGraphicFramePr>
            <a:graphicFrameLocks noChangeAspect="1"/>
          </p:cNvGraphicFramePr>
          <p:nvPr/>
        </p:nvGraphicFramePr>
        <p:xfrm>
          <a:off x="4876800" y="3429000"/>
          <a:ext cx="1143000" cy="595313"/>
        </p:xfrm>
        <a:graphic>
          <a:graphicData uri="http://schemas.openxmlformats.org/presentationml/2006/ole">
            <p:oleObj spid="_x0000_s3078" name="Equation" r:id="rId8" imgW="457200" imgH="241300" progId="Equation.3">
              <p:embed/>
            </p:oleObj>
          </a:graphicData>
        </a:graphic>
      </p:graphicFrame>
      <p:sp>
        <p:nvSpPr>
          <p:cNvPr id="3091" name="Rectangle 4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9980" name="Object 44"/>
          <p:cNvGraphicFramePr>
            <a:graphicFrameLocks noChangeAspect="1"/>
          </p:cNvGraphicFramePr>
          <p:nvPr/>
        </p:nvGraphicFramePr>
        <p:xfrm>
          <a:off x="4876800" y="4648200"/>
          <a:ext cx="1371600" cy="571500"/>
        </p:xfrm>
        <a:graphic>
          <a:graphicData uri="http://schemas.openxmlformats.org/presentationml/2006/ole">
            <p:oleObj spid="_x0000_s3079" name="Equation" r:id="rId9" imgW="571252" imgH="241195" progId="Equation.3">
              <p:embed/>
            </p:oleObj>
          </a:graphicData>
        </a:graphic>
      </p:graphicFrame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6172200" y="225425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Untuk mekanisme engkol peluncur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500"/>
                            </p:stCondLst>
                            <p:childTnLst>
                              <p:par>
                                <p:cTn id="35" presetID="5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5" grpId="0"/>
      <p:bldP spid="399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2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10" name="Rectangle 4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111" name="Group 5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4160" name="Line 6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1" name="Freeform 7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2" name="Line 8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3" name="Freeform 9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4" name="Line 10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5" name="Freeform 11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6" name="Line 12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7" name="Freeform 13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8" name="Line 14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69" name="Freeform 15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0" name="Line 16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1" name="Freeform 17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2" name="Line 18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3" name="Freeform 19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4" name="Line 20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75" name="Freeform 21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4112" name="AutoShape 22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13" name="Freeform 23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14" name="Freeform 24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4115" name="Group 27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4144" name="Line 28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5" name="Freeform 29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6" name="Line 30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7" name="Freeform 31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8" name="Line 32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9" name="Freeform 33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0" name="Line 34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1" name="Freeform 35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2" name="Line 36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3" name="Freeform 37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4" name="Line 38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5" name="Freeform 39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6" name="Line 40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7" name="Freeform 41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8" name="Line 42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9" name="Freeform 43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4116" name="Rectangle 4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4098" name="Object 45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4098" name="Equation" r:id="rId4" imgW="190335" imgH="215713" progId="Equation.3">
              <p:embed/>
            </p:oleObj>
          </a:graphicData>
        </a:graphic>
      </p:graphicFrame>
      <p:sp>
        <p:nvSpPr>
          <p:cNvPr id="4117" name="Text Box 46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4118" name="Text Box 47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4119" name="Rectangle 4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4120" name="Rectangle 5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7433" name="Freeform 25"/>
          <p:cNvSpPr>
            <a:spLocks/>
          </p:cNvSpPr>
          <p:nvPr/>
        </p:nvSpPr>
        <p:spPr bwMode="auto">
          <a:xfrm>
            <a:off x="5305425" y="4067175"/>
            <a:ext cx="1228725" cy="333375"/>
          </a:xfrm>
          <a:custGeom>
            <a:avLst/>
            <a:gdLst>
              <a:gd name="T0" fmla="*/ 0 w 774"/>
              <a:gd name="T1" fmla="*/ 0 h 210"/>
              <a:gd name="T2" fmla="*/ 774 w 774"/>
              <a:gd name="T3" fmla="*/ 210 h 210"/>
              <a:gd name="T4" fmla="*/ 0 60000 65536"/>
              <a:gd name="T5" fmla="*/ 0 60000 65536"/>
              <a:gd name="T6" fmla="*/ 0 w 774"/>
              <a:gd name="T7" fmla="*/ 0 h 210"/>
              <a:gd name="T8" fmla="*/ 774 w 774"/>
              <a:gd name="T9" fmla="*/ 210 h 2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210">
                <a:moveTo>
                  <a:pt x="0" y="0"/>
                </a:moveTo>
                <a:lnTo>
                  <a:pt x="774" y="21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22" name="Rectangle 5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4123" name="Rectangle 5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4124" name="Rectangle 5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7434" name="Freeform 26"/>
          <p:cNvSpPr>
            <a:spLocks/>
          </p:cNvSpPr>
          <p:nvPr/>
        </p:nvSpPr>
        <p:spPr bwMode="auto">
          <a:xfrm>
            <a:off x="5435600" y="4476750"/>
            <a:ext cx="1174750" cy="1588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68" name="Freeform 60"/>
          <p:cNvSpPr>
            <a:spLocks/>
          </p:cNvSpPr>
          <p:nvPr/>
        </p:nvSpPr>
        <p:spPr bwMode="auto">
          <a:xfrm>
            <a:off x="2178050" y="3394075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7471" name="Freeform 63"/>
          <p:cNvSpPr>
            <a:spLocks/>
          </p:cNvSpPr>
          <p:nvPr/>
        </p:nvSpPr>
        <p:spPr bwMode="auto">
          <a:xfrm>
            <a:off x="6648450" y="3324225"/>
            <a:ext cx="231775" cy="1171575"/>
          </a:xfrm>
          <a:custGeom>
            <a:avLst/>
            <a:gdLst>
              <a:gd name="T0" fmla="*/ 0 w 146"/>
              <a:gd name="T1" fmla="*/ 738 h 738"/>
              <a:gd name="T2" fmla="*/ 146 w 146"/>
              <a:gd name="T3" fmla="*/ 0 h 738"/>
              <a:gd name="T4" fmla="*/ 0 60000 65536"/>
              <a:gd name="T5" fmla="*/ 0 60000 65536"/>
              <a:gd name="T6" fmla="*/ 0 w 146"/>
              <a:gd name="T7" fmla="*/ 0 h 738"/>
              <a:gd name="T8" fmla="*/ 146 w 146"/>
              <a:gd name="T9" fmla="*/ 738 h 73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6" h="738">
                <a:moveTo>
                  <a:pt x="0" y="738"/>
                </a:moveTo>
                <a:lnTo>
                  <a:pt x="146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7475" name="Object 67"/>
          <p:cNvGraphicFramePr>
            <a:graphicFrameLocks noChangeAspect="1"/>
          </p:cNvGraphicFramePr>
          <p:nvPr>
            <p:ph sz="half" idx="1"/>
          </p:nvPr>
        </p:nvGraphicFramePr>
        <p:xfrm>
          <a:off x="6781800" y="3605213"/>
          <a:ext cx="609600" cy="446087"/>
        </p:xfrm>
        <a:graphic>
          <a:graphicData uri="http://schemas.openxmlformats.org/presentationml/2006/ole">
            <p:oleObj spid="_x0000_s4099" name="Equation" r:id="rId5" imgW="330057" imgH="241195" progId="Equation.3">
              <p:embed/>
            </p:oleObj>
          </a:graphicData>
        </a:graphic>
      </p:graphicFrame>
      <p:grpSp>
        <p:nvGrpSpPr>
          <p:cNvPr id="4" name="Group 117"/>
          <p:cNvGrpSpPr>
            <a:grpSpLocks/>
          </p:cNvGrpSpPr>
          <p:nvPr/>
        </p:nvGrpSpPr>
        <p:grpSpPr bwMode="auto">
          <a:xfrm>
            <a:off x="558800" y="1600200"/>
            <a:ext cx="3632200" cy="457200"/>
            <a:chOff x="352" y="1008"/>
            <a:chExt cx="2288" cy="288"/>
          </a:xfrm>
        </p:grpSpPr>
        <p:sp>
          <p:nvSpPr>
            <p:cNvPr id="4143" name="Text Box 66"/>
            <p:cNvSpPr txBox="1">
              <a:spLocks noChangeArrowheads="1"/>
            </p:cNvSpPr>
            <p:nvPr/>
          </p:nvSpPr>
          <p:spPr bwMode="auto">
            <a:xfrm>
              <a:off x="672" y="1056"/>
              <a:ext cx="1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searah batang 2 menuju O</a:t>
              </a:r>
              <a:r>
                <a:rPr lang="en-US" sz="1000"/>
                <a:t>2</a:t>
              </a:r>
            </a:p>
          </p:txBody>
        </p:sp>
        <p:graphicFrame>
          <p:nvGraphicFramePr>
            <p:cNvPr id="4108" name="Object 104"/>
            <p:cNvGraphicFramePr>
              <a:graphicFrameLocks noChangeAspect="1"/>
            </p:cNvGraphicFramePr>
            <p:nvPr/>
          </p:nvGraphicFramePr>
          <p:xfrm>
            <a:off x="352" y="1008"/>
            <a:ext cx="256" cy="288"/>
          </p:xfrm>
          <a:graphic>
            <a:graphicData uri="http://schemas.openxmlformats.org/presentationml/2006/ole">
              <p:oleObj spid="_x0000_s4108" name="Equation" r:id="rId6" imgW="203112" imgH="228501" progId="Equation.3">
                <p:embed/>
              </p:oleObj>
            </a:graphicData>
          </a:graphic>
        </p:graphicFrame>
      </p:grpSp>
      <p:sp>
        <p:nvSpPr>
          <p:cNvPr id="4129" name="Rectangle 7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7495" name="Freeform 87"/>
          <p:cNvSpPr>
            <a:spLocks/>
          </p:cNvSpPr>
          <p:nvPr/>
        </p:nvSpPr>
        <p:spPr bwMode="auto">
          <a:xfrm>
            <a:off x="2600325" y="3429000"/>
            <a:ext cx="371475" cy="247650"/>
          </a:xfrm>
          <a:custGeom>
            <a:avLst/>
            <a:gdLst>
              <a:gd name="T0" fmla="*/ 234 w 234"/>
              <a:gd name="T1" fmla="*/ 156 h 156"/>
              <a:gd name="T2" fmla="*/ 0 w 234"/>
              <a:gd name="T3" fmla="*/ 0 h 156"/>
              <a:gd name="T4" fmla="*/ 0 60000 65536"/>
              <a:gd name="T5" fmla="*/ 0 60000 65536"/>
              <a:gd name="T6" fmla="*/ 0 w 234"/>
              <a:gd name="T7" fmla="*/ 0 h 156"/>
              <a:gd name="T8" fmla="*/ 234 w 234"/>
              <a:gd name="T9" fmla="*/ 156 h 1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" h="156">
                <a:moveTo>
                  <a:pt x="234" y="156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31" name="Rectangle 8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7496" name="Object 88"/>
          <p:cNvGraphicFramePr>
            <a:graphicFrameLocks noChangeAspect="1"/>
          </p:cNvGraphicFramePr>
          <p:nvPr/>
        </p:nvGraphicFramePr>
        <p:xfrm>
          <a:off x="1657350" y="3352800"/>
          <a:ext cx="400050" cy="457200"/>
        </p:xfrm>
        <a:graphic>
          <a:graphicData uri="http://schemas.openxmlformats.org/presentationml/2006/ole">
            <p:oleObj spid="_x0000_s4100" name="Equation" r:id="rId7" imgW="203112" imgH="228501" progId="Equation.3">
              <p:embed/>
            </p:oleObj>
          </a:graphicData>
        </a:graphic>
      </p:graphicFrame>
      <p:sp>
        <p:nvSpPr>
          <p:cNvPr id="4132" name="Rectangle 9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7498" name="Object 90"/>
          <p:cNvGraphicFramePr>
            <a:graphicFrameLocks noChangeAspect="1"/>
          </p:cNvGraphicFramePr>
          <p:nvPr/>
        </p:nvGraphicFramePr>
        <p:xfrm>
          <a:off x="2524125" y="3657600"/>
          <a:ext cx="400050" cy="457200"/>
        </p:xfrm>
        <a:graphic>
          <a:graphicData uri="http://schemas.openxmlformats.org/presentationml/2006/ole">
            <p:oleObj spid="_x0000_s4101" name="Equation" r:id="rId8" imgW="203112" imgH="228501" progId="Equation.3">
              <p:embed/>
            </p:oleObj>
          </a:graphicData>
        </a:graphic>
      </p:graphicFrame>
      <p:sp>
        <p:nvSpPr>
          <p:cNvPr id="4133" name="Rectangle 9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7500" name="Object 92"/>
          <p:cNvGraphicFramePr>
            <a:graphicFrameLocks noChangeAspect="1"/>
          </p:cNvGraphicFramePr>
          <p:nvPr/>
        </p:nvGraphicFramePr>
        <p:xfrm>
          <a:off x="5562600" y="3798888"/>
          <a:ext cx="533400" cy="379412"/>
        </p:xfrm>
        <a:graphic>
          <a:graphicData uri="http://schemas.openxmlformats.org/presentationml/2006/ole">
            <p:oleObj spid="_x0000_s4102" name="Equation" r:id="rId9" imgW="330057" imgH="241195" progId="Equation.3">
              <p:embed/>
            </p:oleObj>
          </a:graphicData>
        </a:graphic>
      </p:graphicFrame>
      <p:graphicFrame>
        <p:nvGraphicFramePr>
          <p:cNvPr id="17502" name="Object 94"/>
          <p:cNvGraphicFramePr>
            <a:graphicFrameLocks noChangeAspect="1"/>
          </p:cNvGraphicFramePr>
          <p:nvPr/>
        </p:nvGraphicFramePr>
        <p:xfrm>
          <a:off x="5334000" y="4495800"/>
          <a:ext cx="320675" cy="381000"/>
        </p:xfrm>
        <a:graphic>
          <a:graphicData uri="http://schemas.openxmlformats.org/presentationml/2006/ole">
            <p:oleObj spid="_x0000_s4103" name="Equation" r:id="rId10" imgW="203112" imgH="241195" progId="Equation.3">
              <p:embed/>
            </p:oleObj>
          </a:graphicData>
        </a:graphic>
      </p:graphicFrame>
      <p:sp>
        <p:nvSpPr>
          <p:cNvPr id="17508" name="Text Box 100"/>
          <p:cNvSpPr txBox="1">
            <a:spLocks noChangeArrowheads="1"/>
          </p:cNvSpPr>
          <p:nvPr/>
        </p:nvSpPr>
        <p:spPr bwMode="auto">
          <a:xfrm>
            <a:off x="1828800" y="685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Arah komponen percepatan</a:t>
            </a:r>
          </a:p>
        </p:txBody>
      </p:sp>
      <p:grpSp>
        <p:nvGrpSpPr>
          <p:cNvPr id="5" name="Group 118"/>
          <p:cNvGrpSpPr>
            <a:grpSpLocks/>
          </p:cNvGrpSpPr>
          <p:nvPr/>
        </p:nvGrpSpPr>
        <p:grpSpPr bwMode="auto">
          <a:xfrm>
            <a:off x="381000" y="2057400"/>
            <a:ext cx="3810000" cy="442913"/>
            <a:chOff x="240" y="1296"/>
            <a:chExt cx="2400" cy="279"/>
          </a:xfrm>
        </p:grpSpPr>
        <p:sp>
          <p:nvSpPr>
            <p:cNvPr id="4142" name="Text Box 96"/>
            <p:cNvSpPr txBox="1">
              <a:spLocks noChangeArrowheads="1"/>
            </p:cNvSpPr>
            <p:nvPr/>
          </p:nvSpPr>
          <p:spPr bwMode="auto">
            <a:xfrm>
              <a:off x="672" y="1344"/>
              <a:ext cx="1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searah batang 3 menuju B</a:t>
              </a:r>
              <a:endParaRPr lang="en-US" sz="1000"/>
            </a:p>
          </p:txBody>
        </p:sp>
        <p:graphicFrame>
          <p:nvGraphicFramePr>
            <p:cNvPr id="4107" name="Object 111"/>
            <p:cNvGraphicFramePr>
              <a:graphicFrameLocks noChangeAspect="1"/>
            </p:cNvGraphicFramePr>
            <p:nvPr/>
          </p:nvGraphicFramePr>
          <p:xfrm>
            <a:off x="240" y="1296"/>
            <a:ext cx="384" cy="273"/>
          </p:xfrm>
          <a:graphic>
            <a:graphicData uri="http://schemas.openxmlformats.org/presentationml/2006/ole">
              <p:oleObj spid="_x0000_s4107" name="Equation" r:id="rId11" imgW="330057" imgH="241195" progId="Equation.3">
                <p:embed/>
              </p:oleObj>
            </a:graphicData>
          </a:graphic>
        </p:graphicFrame>
      </p:grpSp>
      <p:grpSp>
        <p:nvGrpSpPr>
          <p:cNvPr id="6" name="Group 121"/>
          <p:cNvGrpSpPr>
            <a:grpSpLocks/>
          </p:cNvGrpSpPr>
          <p:nvPr/>
        </p:nvGrpSpPr>
        <p:grpSpPr bwMode="auto">
          <a:xfrm>
            <a:off x="4873625" y="5181600"/>
            <a:ext cx="2289175" cy="457200"/>
            <a:chOff x="3070" y="3264"/>
            <a:chExt cx="1442" cy="288"/>
          </a:xfrm>
        </p:grpSpPr>
        <p:sp>
          <p:nvSpPr>
            <p:cNvPr id="4141" name="Text Box 99"/>
            <p:cNvSpPr txBox="1">
              <a:spLocks noChangeArrowheads="1"/>
            </p:cNvSpPr>
            <p:nvPr/>
          </p:nvSpPr>
          <p:spPr bwMode="auto">
            <a:xfrm>
              <a:off x="3312" y="3312"/>
              <a:ext cx="12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 </a:t>
              </a:r>
              <a:r>
                <a:rPr lang="en-US" sz="1600"/>
                <a:t>Searah lintasan</a:t>
              </a:r>
            </a:p>
          </p:txBody>
        </p:sp>
        <p:graphicFrame>
          <p:nvGraphicFramePr>
            <p:cNvPr id="4106" name="Object 112"/>
            <p:cNvGraphicFramePr>
              <a:graphicFrameLocks noChangeAspect="1"/>
            </p:cNvGraphicFramePr>
            <p:nvPr/>
          </p:nvGraphicFramePr>
          <p:xfrm>
            <a:off x="3070" y="3264"/>
            <a:ext cx="242" cy="288"/>
          </p:xfrm>
          <a:graphic>
            <a:graphicData uri="http://schemas.openxmlformats.org/presentationml/2006/ole">
              <p:oleObj spid="_x0000_s4106" name="Equation" r:id="rId12" imgW="203112" imgH="241195" progId="Equation.3">
                <p:embed/>
              </p:oleObj>
            </a:graphicData>
          </a:graphic>
        </p:graphicFrame>
      </p:grpSp>
      <p:grpSp>
        <p:nvGrpSpPr>
          <p:cNvPr id="7" name="Group 119"/>
          <p:cNvGrpSpPr>
            <a:grpSpLocks/>
          </p:cNvGrpSpPr>
          <p:nvPr/>
        </p:nvGrpSpPr>
        <p:grpSpPr bwMode="auto">
          <a:xfrm>
            <a:off x="4622800" y="1600200"/>
            <a:ext cx="3606800" cy="457200"/>
            <a:chOff x="2912" y="1008"/>
            <a:chExt cx="2272" cy="288"/>
          </a:xfrm>
        </p:grpSpPr>
        <p:sp>
          <p:nvSpPr>
            <p:cNvPr id="4140" name="Text Box 97"/>
            <p:cNvSpPr txBox="1">
              <a:spLocks noChangeArrowheads="1"/>
            </p:cNvSpPr>
            <p:nvPr/>
          </p:nvSpPr>
          <p:spPr bwMode="auto">
            <a:xfrm>
              <a:off x="3216" y="1056"/>
              <a:ext cx="1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tegak lurus batang 2</a:t>
              </a:r>
              <a:endParaRPr lang="en-US" sz="1000"/>
            </a:p>
          </p:txBody>
        </p:sp>
        <p:graphicFrame>
          <p:nvGraphicFramePr>
            <p:cNvPr id="4105" name="Object 113"/>
            <p:cNvGraphicFramePr>
              <a:graphicFrameLocks noChangeAspect="1"/>
            </p:cNvGraphicFramePr>
            <p:nvPr/>
          </p:nvGraphicFramePr>
          <p:xfrm>
            <a:off x="2912" y="1008"/>
            <a:ext cx="256" cy="288"/>
          </p:xfrm>
          <a:graphic>
            <a:graphicData uri="http://schemas.openxmlformats.org/presentationml/2006/ole">
              <p:oleObj spid="_x0000_s4105" name="Equation" r:id="rId13" imgW="203112" imgH="228501" progId="Equation.3">
                <p:embed/>
              </p:oleObj>
            </a:graphicData>
          </a:graphic>
        </p:graphicFrame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4419600" y="2070100"/>
            <a:ext cx="3810000" cy="444500"/>
            <a:chOff x="2784" y="1304"/>
            <a:chExt cx="2400" cy="280"/>
          </a:xfrm>
        </p:grpSpPr>
        <p:sp>
          <p:nvSpPr>
            <p:cNvPr id="4139" name="Text Box 98"/>
            <p:cNvSpPr txBox="1">
              <a:spLocks noChangeArrowheads="1"/>
            </p:cNvSpPr>
            <p:nvPr/>
          </p:nvSpPr>
          <p:spPr bwMode="auto">
            <a:xfrm>
              <a:off x="3216" y="1344"/>
              <a:ext cx="1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tegak lurus batang 3</a:t>
              </a:r>
              <a:endParaRPr lang="en-US" sz="1000"/>
            </a:p>
          </p:txBody>
        </p:sp>
        <p:graphicFrame>
          <p:nvGraphicFramePr>
            <p:cNvPr id="4104" name="Object 115"/>
            <p:cNvGraphicFramePr>
              <a:graphicFrameLocks noChangeAspect="1"/>
            </p:cNvGraphicFramePr>
            <p:nvPr/>
          </p:nvGraphicFramePr>
          <p:xfrm>
            <a:off x="2784" y="1304"/>
            <a:ext cx="384" cy="280"/>
          </p:xfrm>
          <a:graphic>
            <a:graphicData uri="http://schemas.openxmlformats.org/presentationml/2006/ole">
              <p:oleObj spid="_x0000_s4104" name="Equation" r:id="rId14" imgW="330057" imgH="241195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2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 animBg="1"/>
      <p:bldP spid="17434" grpId="0" animBg="1"/>
      <p:bldP spid="17468" grpId="0" animBg="1"/>
      <p:bldP spid="17471" grpId="0" animBg="1"/>
      <p:bldP spid="17495" grpId="0" animBg="1"/>
      <p:bldP spid="175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8" name="Rectangle 6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5139" name="Rectangle 13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5375" name="Freeform 15"/>
          <p:cNvSpPr>
            <a:spLocks/>
          </p:cNvSpPr>
          <p:nvPr/>
        </p:nvSpPr>
        <p:spPr bwMode="auto">
          <a:xfrm>
            <a:off x="5819775" y="3308350"/>
            <a:ext cx="1898650" cy="1588"/>
          </a:xfrm>
          <a:custGeom>
            <a:avLst/>
            <a:gdLst>
              <a:gd name="T0" fmla="*/ 0 w 1196"/>
              <a:gd name="T1" fmla="*/ 0 h 1"/>
              <a:gd name="T2" fmla="*/ 1196 w 1196"/>
              <a:gd name="T3" fmla="*/ 0 h 1"/>
              <a:gd name="T4" fmla="*/ 0 60000 65536"/>
              <a:gd name="T5" fmla="*/ 0 60000 65536"/>
              <a:gd name="T6" fmla="*/ 0 w 1196"/>
              <a:gd name="T7" fmla="*/ 0 h 1"/>
              <a:gd name="T8" fmla="*/ 1196 w 11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96" h="1">
                <a:moveTo>
                  <a:pt x="0" y="0"/>
                </a:moveTo>
                <a:lnTo>
                  <a:pt x="1196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5377" name="Freeform 17"/>
          <p:cNvSpPr>
            <a:spLocks/>
          </p:cNvSpPr>
          <p:nvPr/>
        </p:nvSpPr>
        <p:spPr bwMode="auto">
          <a:xfrm>
            <a:off x="5813425" y="3321050"/>
            <a:ext cx="1588" cy="1993900"/>
          </a:xfrm>
          <a:custGeom>
            <a:avLst/>
            <a:gdLst>
              <a:gd name="T0" fmla="*/ 0 w 1"/>
              <a:gd name="T1" fmla="*/ 0 h 1256"/>
              <a:gd name="T2" fmla="*/ 0 w 1"/>
              <a:gd name="T3" fmla="*/ 1256 h 1256"/>
              <a:gd name="T4" fmla="*/ 0 60000 65536"/>
              <a:gd name="T5" fmla="*/ 0 60000 65536"/>
              <a:gd name="T6" fmla="*/ 0 w 1"/>
              <a:gd name="T7" fmla="*/ 0 h 1256"/>
              <a:gd name="T8" fmla="*/ 1 w 1"/>
              <a:gd name="T9" fmla="*/ 1256 h 12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256">
                <a:moveTo>
                  <a:pt x="0" y="0"/>
                </a:moveTo>
                <a:lnTo>
                  <a:pt x="0" y="1256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42" name="Rectangle 2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5143" name="Rectangle 2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5379" name="Freeform 19"/>
          <p:cNvSpPr>
            <a:spLocks/>
          </p:cNvSpPr>
          <p:nvPr/>
        </p:nvSpPr>
        <p:spPr bwMode="auto">
          <a:xfrm>
            <a:off x="5368925" y="3302000"/>
            <a:ext cx="438150" cy="1898650"/>
          </a:xfrm>
          <a:custGeom>
            <a:avLst/>
            <a:gdLst>
              <a:gd name="T0" fmla="*/ 0 w 276"/>
              <a:gd name="T1" fmla="*/ 1196 h 1196"/>
              <a:gd name="T2" fmla="*/ 276 w 276"/>
              <a:gd name="T3" fmla="*/ 0 h 1196"/>
              <a:gd name="T4" fmla="*/ 0 60000 65536"/>
              <a:gd name="T5" fmla="*/ 0 60000 65536"/>
              <a:gd name="T6" fmla="*/ 0 w 276"/>
              <a:gd name="T7" fmla="*/ 0 h 1196"/>
              <a:gd name="T8" fmla="*/ 276 w 276"/>
              <a:gd name="T9" fmla="*/ 1196 h 11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6" h="1196">
                <a:moveTo>
                  <a:pt x="0" y="1196"/>
                </a:moveTo>
                <a:lnTo>
                  <a:pt x="276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5387" name="Object 27"/>
          <p:cNvGraphicFramePr>
            <a:graphicFrameLocks noChangeAspect="1"/>
          </p:cNvGraphicFramePr>
          <p:nvPr/>
        </p:nvGraphicFramePr>
        <p:xfrm>
          <a:off x="5000625" y="4038600"/>
          <a:ext cx="533400" cy="381000"/>
        </p:xfrm>
        <a:graphic>
          <a:graphicData uri="http://schemas.openxmlformats.org/presentationml/2006/ole">
            <p:oleObj spid="_x0000_s5122" name="Equation" r:id="rId4" imgW="330057" imgH="241195" progId="Equation.3">
              <p:embed/>
            </p:oleObj>
          </a:graphicData>
        </a:graphic>
      </p:graphicFrame>
      <p:sp>
        <p:nvSpPr>
          <p:cNvPr id="5145" name="Rectangle 3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153025" y="5200650"/>
            <a:ext cx="666750" cy="371475"/>
            <a:chOff x="2910" y="3276"/>
            <a:chExt cx="420" cy="234"/>
          </a:xfrm>
        </p:grpSpPr>
        <p:sp>
          <p:nvSpPr>
            <p:cNvPr id="5182" name="Freeform 18"/>
            <p:cNvSpPr>
              <a:spLocks/>
            </p:cNvSpPr>
            <p:nvPr/>
          </p:nvSpPr>
          <p:spPr bwMode="auto">
            <a:xfrm>
              <a:off x="3050" y="3276"/>
              <a:ext cx="280" cy="72"/>
            </a:xfrm>
            <a:custGeom>
              <a:avLst/>
              <a:gdLst>
                <a:gd name="T0" fmla="*/ 0 w 280"/>
                <a:gd name="T1" fmla="*/ 0 h 72"/>
                <a:gd name="T2" fmla="*/ 280 w 280"/>
                <a:gd name="T3" fmla="*/ 72 h 72"/>
                <a:gd name="T4" fmla="*/ 0 60000 65536"/>
                <a:gd name="T5" fmla="*/ 0 60000 65536"/>
                <a:gd name="T6" fmla="*/ 0 w 280"/>
                <a:gd name="T7" fmla="*/ 0 h 72"/>
                <a:gd name="T8" fmla="*/ 280 w 280"/>
                <a:gd name="T9" fmla="*/ 72 h 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0" h="72">
                  <a:moveTo>
                    <a:pt x="0" y="0"/>
                  </a:moveTo>
                  <a:lnTo>
                    <a:pt x="280" y="72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5137" name="Object 29"/>
            <p:cNvGraphicFramePr>
              <a:graphicFrameLocks noChangeAspect="1"/>
            </p:cNvGraphicFramePr>
            <p:nvPr/>
          </p:nvGraphicFramePr>
          <p:xfrm>
            <a:off x="2910" y="3291"/>
            <a:ext cx="306" cy="219"/>
          </p:xfrm>
          <a:graphic>
            <a:graphicData uri="http://schemas.openxmlformats.org/presentationml/2006/ole">
              <p:oleObj spid="_x0000_s5137" name="Equation" r:id="rId5" imgW="330057" imgH="241195" progId="Equation.3">
                <p:embed/>
              </p:oleObj>
            </a:graphicData>
          </a:graphic>
        </p:graphicFrame>
      </p:grpSp>
      <p:sp>
        <p:nvSpPr>
          <p:cNvPr id="5147" name="Rectangle 32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5457825" y="3100388"/>
            <a:ext cx="792163" cy="2538412"/>
            <a:chOff x="3102" y="1953"/>
            <a:chExt cx="499" cy="1599"/>
          </a:xfrm>
        </p:grpSpPr>
        <p:graphicFrame>
          <p:nvGraphicFramePr>
            <p:cNvPr id="5135" name="Object 31"/>
            <p:cNvGraphicFramePr>
              <a:graphicFrameLocks noChangeAspect="1"/>
            </p:cNvGraphicFramePr>
            <p:nvPr/>
          </p:nvGraphicFramePr>
          <p:xfrm>
            <a:off x="3438" y="3360"/>
            <a:ext cx="163" cy="192"/>
          </p:xfrm>
          <a:graphic>
            <a:graphicData uri="http://schemas.openxmlformats.org/presentationml/2006/ole">
              <p:oleObj spid="_x0000_s5135" name="Equation" r:id="rId6" imgW="164957" imgH="190335" progId="Equation.3">
                <p:embed/>
              </p:oleObj>
            </a:graphicData>
          </a:graphic>
        </p:graphicFrame>
        <p:graphicFrame>
          <p:nvGraphicFramePr>
            <p:cNvPr id="5136" name="Object 33"/>
            <p:cNvGraphicFramePr>
              <a:graphicFrameLocks noChangeAspect="1"/>
            </p:cNvGraphicFramePr>
            <p:nvPr/>
          </p:nvGraphicFramePr>
          <p:xfrm>
            <a:off x="3102" y="1953"/>
            <a:ext cx="187" cy="207"/>
          </p:xfrm>
          <a:graphic>
            <a:graphicData uri="http://schemas.openxmlformats.org/presentationml/2006/ole">
              <p:oleObj spid="_x0000_s5136" name="Equation" r:id="rId7" imgW="177569" imgH="202936" progId="Equation.3">
                <p:embed/>
              </p:oleObj>
            </a:graphicData>
          </a:graphic>
        </p:graphicFrame>
      </p:grpSp>
      <p:graphicFrame>
        <p:nvGraphicFramePr>
          <p:cNvPr id="15395" name="Object 35"/>
          <p:cNvGraphicFramePr>
            <a:graphicFrameLocks noChangeAspect="1"/>
          </p:cNvGraphicFramePr>
          <p:nvPr/>
        </p:nvGraphicFramePr>
        <p:xfrm>
          <a:off x="7820025" y="3109913"/>
          <a:ext cx="333375" cy="395287"/>
        </p:xfrm>
        <a:graphic>
          <a:graphicData uri="http://schemas.openxmlformats.org/presentationml/2006/ole">
            <p:oleObj spid="_x0000_s5123" name="Equation" r:id="rId8" imgW="152202" imgH="177569" progId="Equation.3">
              <p:embed/>
            </p:oleObj>
          </a:graphicData>
        </a:graphic>
      </p:graphicFrame>
      <p:sp>
        <p:nvSpPr>
          <p:cNvPr id="5149" name="Rectangle 3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5832475" y="3308350"/>
            <a:ext cx="1898650" cy="2000250"/>
            <a:chOff x="3338" y="2084"/>
            <a:chExt cx="1196" cy="1260"/>
          </a:xfrm>
        </p:grpSpPr>
        <p:sp>
          <p:nvSpPr>
            <p:cNvPr id="5181" name="Freeform 16"/>
            <p:cNvSpPr>
              <a:spLocks/>
            </p:cNvSpPr>
            <p:nvPr/>
          </p:nvSpPr>
          <p:spPr bwMode="auto">
            <a:xfrm>
              <a:off x="3338" y="2084"/>
              <a:ext cx="1196" cy="1260"/>
            </a:xfrm>
            <a:custGeom>
              <a:avLst/>
              <a:gdLst>
                <a:gd name="T0" fmla="*/ 0 w 1196"/>
                <a:gd name="T1" fmla="*/ 1260 h 1260"/>
                <a:gd name="T2" fmla="*/ 1196 w 1196"/>
                <a:gd name="T3" fmla="*/ 0 h 1260"/>
                <a:gd name="T4" fmla="*/ 0 60000 65536"/>
                <a:gd name="T5" fmla="*/ 0 60000 65536"/>
                <a:gd name="T6" fmla="*/ 0 w 1196"/>
                <a:gd name="T7" fmla="*/ 0 h 1260"/>
                <a:gd name="T8" fmla="*/ 1196 w 1196"/>
                <a:gd name="T9" fmla="*/ 1260 h 12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96" h="1260">
                  <a:moveTo>
                    <a:pt x="0" y="1260"/>
                  </a:moveTo>
                  <a:lnTo>
                    <a:pt x="1196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5134" name="Object 37"/>
            <p:cNvGraphicFramePr>
              <a:graphicFrameLocks noChangeAspect="1"/>
            </p:cNvGraphicFramePr>
            <p:nvPr/>
          </p:nvGraphicFramePr>
          <p:xfrm>
            <a:off x="3726" y="2976"/>
            <a:ext cx="210" cy="240"/>
          </p:xfrm>
          <a:graphic>
            <a:graphicData uri="http://schemas.openxmlformats.org/presentationml/2006/ole">
              <p:oleObj spid="_x0000_s5134" name="Equation" r:id="rId9" imgW="203112" imgH="228501" progId="Equation.3">
                <p:embed/>
              </p:oleObj>
            </a:graphicData>
          </a:graphic>
        </p:graphicFrame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33400" y="2819400"/>
            <a:ext cx="9144000" cy="495300"/>
            <a:chOff x="0" y="1776"/>
            <a:chExt cx="5760" cy="312"/>
          </a:xfrm>
        </p:grpSpPr>
        <p:graphicFrame>
          <p:nvGraphicFramePr>
            <p:cNvPr id="5133" name="Object 25"/>
            <p:cNvGraphicFramePr>
              <a:graphicFrameLocks noChangeAspect="1"/>
            </p:cNvGraphicFramePr>
            <p:nvPr/>
          </p:nvGraphicFramePr>
          <p:xfrm>
            <a:off x="3266" y="1776"/>
            <a:ext cx="202" cy="240"/>
          </p:xfrm>
          <a:graphic>
            <a:graphicData uri="http://schemas.openxmlformats.org/presentationml/2006/ole">
              <p:oleObj spid="_x0000_s5133" name="Equation" r:id="rId10" imgW="203112" imgH="241195" progId="Equation.3">
                <p:embed/>
              </p:oleObj>
            </a:graphicData>
          </a:graphic>
        </p:graphicFrame>
        <p:sp>
          <p:nvSpPr>
            <p:cNvPr id="5180" name="Rectangle 42"/>
            <p:cNvSpPr>
              <a:spLocks noChangeArrowheads="1"/>
            </p:cNvSpPr>
            <p:nvPr/>
          </p:nvSpPr>
          <p:spPr bwMode="auto">
            <a:xfrm>
              <a:off x="0" y="2088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id-ID"/>
            </a:p>
          </p:txBody>
        </p:sp>
      </p:grp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4038600" y="22240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Gambar vektor percepatan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4038600" y="1828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99"/>
                </a:solidFill>
              </a:rPr>
              <a:t>Buat skala percepatan</a:t>
            </a:r>
          </a:p>
        </p:txBody>
      </p:sp>
      <p:sp>
        <p:nvSpPr>
          <p:cNvPr id="5154" name="Rectangle 5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5155" name="Rectangle 6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5156" name="Rectangle 6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1143000" y="2255838"/>
            <a:ext cx="1905000" cy="487362"/>
            <a:chOff x="1776" y="314"/>
            <a:chExt cx="1152" cy="262"/>
          </a:xfrm>
        </p:grpSpPr>
        <p:graphicFrame>
          <p:nvGraphicFramePr>
            <p:cNvPr id="5130" name="Object 58"/>
            <p:cNvGraphicFramePr>
              <a:graphicFrameLocks noChangeAspect="1"/>
            </p:cNvGraphicFramePr>
            <p:nvPr/>
          </p:nvGraphicFramePr>
          <p:xfrm>
            <a:off x="1776" y="336"/>
            <a:ext cx="210" cy="240"/>
          </p:xfrm>
          <a:graphic>
            <a:graphicData uri="http://schemas.openxmlformats.org/presentationml/2006/ole">
              <p:oleObj spid="_x0000_s5130" name="Equation" r:id="rId11" imgW="203112" imgH="228501" progId="Equation.3">
                <p:embed/>
              </p:oleObj>
            </a:graphicData>
          </a:graphic>
        </p:graphicFrame>
        <p:graphicFrame>
          <p:nvGraphicFramePr>
            <p:cNvPr id="5131" name="Object 60"/>
            <p:cNvGraphicFramePr>
              <a:graphicFrameLocks noChangeAspect="1"/>
            </p:cNvGraphicFramePr>
            <p:nvPr/>
          </p:nvGraphicFramePr>
          <p:xfrm>
            <a:off x="2216" y="336"/>
            <a:ext cx="214" cy="234"/>
          </p:xfrm>
          <a:graphic>
            <a:graphicData uri="http://schemas.openxmlformats.org/presentationml/2006/ole">
              <p:oleObj spid="_x0000_s5131" name="Equation" r:id="rId12" imgW="203024" imgH="215713" progId="Equation.3">
                <p:embed/>
              </p:oleObj>
            </a:graphicData>
          </a:graphic>
        </p:graphicFrame>
        <p:graphicFrame>
          <p:nvGraphicFramePr>
            <p:cNvPr id="5132" name="Object 62"/>
            <p:cNvGraphicFramePr>
              <a:graphicFrameLocks noChangeAspect="1"/>
            </p:cNvGraphicFramePr>
            <p:nvPr/>
          </p:nvGraphicFramePr>
          <p:xfrm>
            <a:off x="2592" y="346"/>
            <a:ext cx="336" cy="230"/>
          </p:xfrm>
          <a:graphic>
            <a:graphicData uri="http://schemas.openxmlformats.org/presentationml/2006/ole">
              <p:oleObj spid="_x0000_s5132" name="Equation" r:id="rId13" imgW="330200" imgH="228600" progId="Equation.3">
                <p:embed/>
              </p:oleObj>
            </a:graphicData>
          </a:graphic>
        </p:graphicFrame>
        <p:sp>
          <p:nvSpPr>
            <p:cNvPr id="5176" name="Text Box 64"/>
            <p:cNvSpPr txBox="1">
              <a:spLocks noChangeArrowheads="1"/>
            </p:cNvSpPr>
            <p:nvPr/>
          </p:nvSpPr>
          <p:spPr bwMode="auto">
            <a:xfrm>
              <a:off x="2016" y="336"/>
              <a:ext cx="240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grpSp>
          <p:nvGrpSpPr>
            <p:cNvPr id="5177" name="Group 65"/>
            <p:cNvGrpSpPr>
              <a:grpSpLocks/>
            </p:cNvGrpSpPr>
            <p:nvPr/>
          </p:nvGrpSpPr>
          <p:grpSpPr bwMode="auto">
            <a:xfrm>
              <a:off x="2381" y="314"/>
              <a:ext cx="247" cy="197"/>
              <a:chOff x="1824" y="754"/>
              <a:chExt cx="208" cy="163"/>
            </a:xfrm>
          </p:grpSpPr>
          <p:sp>
            <p:nvSpPr>
              <p:cNvPr id="5178" name="Rectangle 66"/>
              <p:cNvSpPr>
                <a:spLocks noChangeArrowheads="1"/>
              </p:cNvSpPr>
              <p:nvPr/>
            </p:nvSpPr>
            <p:spPr bwMode="auto">
              <a:xfrm>
                <a:off x="1824" y="754"/>
                <a:ext cx="208" cy="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5179" name="Freeform 67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</p:grpSp>
      <p:sp>
        <p:nvSpPr>
          <p:cNvPr id="5158" name="Rectangle 8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8" name="Group 102"/>
          <p:cNvGrpSpPr>
            <a:grpSpLocks/>
          </p:cNvGrpSpPr>
          <p:nvPr/>
        </p:nvGrpSpPr>
        <p:grpSpPr bwMode="auto">
          <a:xfrm>
            <a:off x="304800" y="3124200"/>
            <a:ext cx="4267200" cy="457200"/>
            <a:chOff x="1344" y="672"/>
            <a:chExt cx="2688" cy="288"/>
          </a:xfrm>
        </p:grpSpPr>
        <p:graphicFrame>
          <p:nvGraphicFramePr>
            <p:cNvPr id="5124" name="Object 69"/>
            <p:cNvGraphicFramePr>
              <a:graphicFrameLocks noChangeAspect="1"/>
            </p:cNvGraphicFramePr>
            <p:nvPr/>
          </p:nvGraphicFramePr>
          <p:xfrm>
            <a:off x="2160" y="672"/>
            <a:ext cx="256" cy="288"/>
          </p:xfrm>
          <a:graphic>
            <a:graphicData uri="http://schemas.openxmlformats.org/presentationml/2006/ole">
              <p:oleObj spid="_x0000_s5124" name="Equation" r:id="rId14" imgW="203112" imgH="228501" progId="Equation.3">
                <p:embed/>
              </p:oleObj>
            </a:graphicData>
          </a:graphic>
        </p:graphicFrame>
        <p:graphicFrame>
          <p:nvGraphicFramePr>
            <p:cNvPr id="5125" name="Object 70"/>
            <p:cNvGraphicFramePr>
              <a:graphicFrameLocks noChangeAspect="1"/>
            </p:cNvGraphicFramePr>
            <p:nvPr/>
          </p:nvGraphicFramePr>
          <p:xfrm>
            <a:off x="3072" y="672"/>
            <a:ext cx="384" cy="273"/>
          </p:xfrm>
          <a:graphic>
            <a:graphicData uri="http://schemas.openxmlformats.org/presentationml/2006/ole">
              <p:oleObj spid="_x0000_s5125" name="Equation" r:id="rId15" imgW="330057" imgH="241195" progId="Equation.3">
                <p:embed/>
              </p:oleObj>
            </a:graphicData>
          </a:graphic>
        </p:graphicFrame>
        <p:graphicFrame>
          <p:nvGraphicFramePr>
            <p:cNvPr id="5126" name="Object 71"/>
            <p:cNvGraphicFramePr>
              <a:graphicFrameLocks noChangeAspect="1"/>
            </p:cNvGraphicFramePr>
            <p:nvPr/>
          </p:nvGraphicFramePr>
          <p:xfrm>
            <a:off x="2592" y="672"/>
            <a:ext cx="256" cy="288"/>
          </p:xfrm>
          <a:graphic>
            <a:graphicData uri="http://schemas.openxmlformats.org/presentationml/2006/ole">
              <p:oleObj spid="_x0000_s5126" name="Equation" r:id="rId16" imgW="203112" imgH="228501" progId="Equation.3">
                <p:embed/>
              </p:oleObj>
            </a:graphicData>
          </a:graphic>
        </p:graphicFrame>
        <p:graphicFrame>
          <p:nvGraphicFramePr>
            <p:cNvPr id="5127" name="Object 72"/>
            <p:cNvGraphicFramePr>
              <a:graphicFrameLocks noChangeAspect="1"/>
            </p:cNvGraphicFramePr>
            <p:nvPr/>
          </p:nvGraphicFramePr>
          <p:xfrm>
            <a:off x="3648" y="672"/>
            <a:ext cx="384" cy="280"/>
          </p:xfrm>
          <a:graphic>
            <a:graphicData uri="http://schemas.openxmlformats.org/presentationml/2006/ole">
              <p:oleObj spid="_x0000_s5127" name="Equation" r:id="rId17" imgW="330057" imgH="241195" progId="Equation.3">
                <p:embed/>
              </p:oleObj>
            </a:graphicData>
          </a:graphic>
        </p:graphicFrame>
        <p:grpSp>
          <p:nvGrpSpPr>
            <p:cNvPr id="5163" name="Group 73"/>
            <p:cNvGrpSpPr>
              <a:grpSpLocks/>
            </p:cNvGrpSpPr>
            <p:nvPr/>
          </p:nvGrpSpPr>
          <p:grpSpPr bwMode="auto">
            <a:xfrm>
              <a:off x="2400" y="672"/>
              <a:ext cx="259" cy="231"/>
              <a:chOff x="1824" y="740"/>
              <a:chExt cx="218" cy="191"/>
            </a:xfrm>
          </p:grpSpPr>
          <p:sp>
            <p:nvSpPr>
              <p:cNvPr id="5174" name="Rectangle 74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218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5175" name="Freeform 75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5164" name="Group 76"/>
            <p:cNvGrpSpPr>
              <a:grpSpLocks/>
            </p:cNvGrpSpPr>
            <p:nvPr/>
          </p:nvGrpSpPr>
          <p:grpSpPr bwMode="auto">
            <a:xfrm>
              <a:off x="2832" y="672"/>
              <a:ext cx="259" cy="231"/>
              <a:chOff x="1824" y="740"/>
              <a:chExt cx="218" cy="191"/>
            </a:xfrm>
          </p:grpSpPr>
          <p:sp>
            <p:nvSpPr>
              <p:cNvPr id="5172" name="Rectangle 77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218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5173" name="Freeform 78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5165" name="Group 79"/>
            <p:cNvGrpSpPr>
              <a:grpSpLocks/>
            </p:cNvGrpSpPr>
            <p:nvPr/>
          </p:nvGrpSpPr>
          <p:grpSpPr bwMode="auto">
            <a:xfrm>
              <a:off x="3408" y="681"/>
              <a:ext cx="259" cy="231"/>
              <a:chOff x="1824" y="740"/>
              <a:chExt cx="218" cy="191"/>
            </a:xfrm>
          </p:grpSpPr>
          <p:sp>
            <p:nvSpPr>
              <p:cNvPr id="5170" name="Rectangle 80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218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5171" name="Freeform 81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aphicFrame>
          <p:nvGraphicFramePr>
            <p:cNvPr id="5128" name="Object 82"/>
            <p:cNvGraphicFramePr>
              <a:graphicFrameLocks noChangeAspect="1"/>
            </p:cNvGraphicFramePr>
            <p:nvPr/>
          </p:nvGraphicFramePr>
          <p:xfrm>
            <a:off x="1344" y="672"/>
            <a:ext cx="241" cy="288"/>
          </p:xfrm>
          <a:graphic>
            <a:graphicData uri="http://schemas.openxmlformats.org/presentationml/2006/ole">
              <p:oleObj spid="_x0000_s5128" name="Equation" r:id="rId18" imgW="203112" imgH="241195" progId="Equation.3">
                <p:embed/>
              </p:oleObj>
            </a:graphicData>
          </a:graphic>
        </p:graphicFrame>
        <p:graphicFrame>
          <p:nvGraphicFramePr>
            <p:cNvPr id="5129" name="Object 84"/>
            <p:cNvGraphicFramePr>
              <a:graphicFrameLocks noChangeAspect="1"/>
            </p:cNvGraphicFramePr>
            <p:nvPr/>
          </p:nvGraphicFramePr>
          <p:xfrm>
            <a:off x="1728" y="672"/>
            <a:ext cx="244" cy="288"/>
          </p:xfrm>
          <a:graphic>
            <a:graphicData uri="http://schemas.openxmlformats.org/presentationml/2006/ole">
              <p:oleObj spid="_x0000_s5129" name="Equation" r:id="rId19" imgW="203112" imgH="241195" progId="Equation.3">
                <p:embed/>
              </p:oleObj>
            </a:graphicData>
          </a:graphic>
        </p:graphicFrame>
        <p:grpSp>
          <p:nvGrpSpPr>
            <p:cNvPr id="5166" name="Group 86"/>
            <p:cNvGrpSpPr>
              <a:grpSpLocks/>
            </p:cNvGrpSpPr>
            <p:nvPr/>
          </p:nvGrpSpPr>
          <p:grpSpPr bwMode="auto">
            <a:xfrm>
              <a:off x="1536" y="672"/>
              <a:ext cx="259" cy="231"/>
              <a:chOff x="1824" y="740"/>
              <a:chExt cx="218" cy="191"/>
            </a:xfrm>
          </p:grpSpPr>
          <p:sp>
            <p:nvSpPr>
              <p:cNvPr id="5168" name="Rectangle 87"/>
              <p:cNvSpPr>
                <a:spLocks noChangeArrowheads="1"/>
              </p:cNvSpPr>
              <p:nvPr/>
            </p:nvSpPr>
            <p:spPr bwMode="auto">
              <a:xfrm>
                <a:off x="1824" y="740"/>
                <a:ext cx="218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>
                    <a:sym typeface="Symbol" pitchFamily="18" charset="2"/>
                  </a:rPr>
                  <a:t></a:t>
                </a:r>
              </a:p>
            </p:txBody>
          </p:sp>
          <p:sp>
            <p:nvSpPr>
              <p:cNvPr id="5169" name="Freeform 88"/>
              <p:cNvSpPr>
                <a:spLocks/>
              </p:cNvSpPr>
              <p:nvPr/>
            </p:nvSpPr>
            <p:spPr bwMode="auto">
              <a:xfrm>
                <a:off x="1920" y="808"/>
                <a:ext cx="1" cy="84"/>
              </a:xfrm>
              <a:custGeom>
                <a:avLst/>
                <a:gdLst>
                  <a:gd name="T0" fmla="*/ 0 w 1"/>
                  <a:gd name="T1" fmla="*/ 0 h 84"/>
                  <a:gd name="T2" fmla="*/ 0 w 1"/>
                  <a:gd name="T3" fmla="*/ 84 h 84"/>
                  <a:gd name="T4" fmla="*/ 0 60000 65536"/>
                  <a:gd name="T5" fmla="*/ 0 60000 65536"/>
                  <a:gd name="T6" fmla="*/ 0 w 1"/>
                  <a:gd name="T7" fmla="*/ 0 h 84"/>
                  <a:gd name="T8" fmla="*/ 1 w 1"/>
                  <a:gd name="T9" fmla="*/ 84 h 8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4">
                    <a:moveTo>
                      <a:pt x="0" y="0"/>
                    </a:moveTo>
                    <a:lnTo>
                      <a:pt x="0" y="8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5167" name="Text Box 89"/>
            <p:cNvSpPr txBox="1">
              <a:spLocks noChangeArrowheads="1"/>
            </p:cNvSpPr>
            <p:nvPr/>
          </p:nvSpPr>
          <p:spPr bwMode="auto">
            <a:xfrm>
              <a:off x="1968" y="72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</p:grpSp>
      <p:sp>
        <p:nvSpPr>
          <p:cNvPr id="5160" name="Rectangle 10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5469" name="Text Box 109"/>
          <p:cNvSpPr txBox="1">
            <a:spLocks noChangeArrowheads="1"/>
          </p:cNvSpPr>
          <p:nvPr/>
        </p:nvSpPr>
        <p:spPr bwMode="auto">
          <a:xfrm>
            <a:off x="1143000" y="6186488"/>
            <a:ext cx="586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Ukur dan kalikan dengan skala percepatan</a:t>
            </a:r>
          </a:p>
        </p:txBody>
      </p:sp>
      <p:sp>
        <p:nvSpPr>
          <p:cNvPr id="15495" name="Text Box 135"/>
          <p:cNvSpPr txBox="1">
            <a:spLocks noChangeArrowheads="1"/>
          </p:cNvSpPr>
          <p:nvPr/>
        </p:nvSpPr>
        <p:spPr bwMode="auto">
          <a:xfrm>
            <a:off x="1828800" y="685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Penjumlahan vektor percepatan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4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80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90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9000"/>
                            </p:stCondLst>
                            <p:childTnLst>
                              <p:par>
                                <p:cTn id="59" presetID="4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 animBg="1"/>
      <p:bldP spid="15377" grpId="0" animBg="1"/>
      <p:bldP spid="15379" grpId="0" animBg="1"/>
      <p:bldP spid="15405" grpId="0"/>
      <p:bldP spid="15406" grpId="0"/>
      <p:bldP spid="15469" grpId="0"/>
      <p:bldP spid="154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Mekanisme</a:t>
            </a:r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Empat</a:t>
            </a:r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Penghubung</a:t>
            </a:r>
            <a:r>
              <a:rPr lang="id-ID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id-ID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id-ID" sz="3200" dirty="0"/>
          </a:p>
        </p:txBody>
      </p:sp>
      <p:pic>
        <p:nvPicPr>
          <p:cNvPr id="5" name="Content Placeholder 4" descr="gb7-2"/>
          <p:cNvPicPr>
            <a:picLocks noGrp="1"/>
          </p:cNvPicPr>
          <p:nvPr>
            <p:ph idx="1"/>
          </p:nvPr>
        </p:nvPicPr>
        <p:blipFill>
          <a:blip r:embed="rId3" cstate="print"/>
          <a:srcRect r="3959" b="74396"/>
          <a:stretch>
            <a:fillRect/>
          </a:stretch>
        </p:blipFill>
        <p:spPr bwMode="auto">
          <a:xfrm>
            <a:off x="1752600" y="1676400"/>
            <a:ext cx="5498547" cy="363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184</Words>
  <Application>Microsoft Office PowerPoint</Application>
  <PresentationFormat>On-screen Show (4:3)</PresentationFormat>
  <Paragraphs>90</Paragraphs>
  <Slides>17</Slides>
  <Notes>17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Default Design</vt:lpstr>
      <vt:lpstr>Equation</vt:lpstr>
      <vt:lpstr>Document</vt:lpstr>
      <vt:lpstr>DINAMIKA TEKNIK</vt:lpstr>
      <vt:lpstr>Penerapan Percepatan Relatif</vt:lpstr>
      <vt:lpstr>Slide 3</vt:lpstr>
      <vt:lpstr>Analisa kecepatan</vt:lpstr>
      <vt:lpstr>Slide 5</vt:lpstr>
      <vt:lpstr>Analisa Percepatan</vt:lpstr>
      <vt:lpstr>Slide 7</vt:lpstr>
      <vt:lpstr>Slide 8</vt:lpstr>
      <vt:lpstr>Mekanisme Empat Penghubung </vt:lpstr>
      <vt:lpstr>Slide 10</vt:lpstr>
      <vt:lpstr>Analisa percepatan</vt:lpstr>
      <vt:lpstr>Mekanisme mesin Powell</vt:lpstr>
      <vt:lpstr>Analisa Percepatan</vt:lpstr>
      <vt:lpstr>Mekanisme penghubung apung</vt:lpstr>
      <vt:lpstr>Analisa Kecepatan</vt:lpstr>
      <vt:lpstr>Poligon kecepatan lengkap </vt:lpstr>
      <vt:lpstr>Titik Bantu Alternatif</vt:lpstr>
    </vt:vector>
  </TitlesOfParts>
  <Company>UMY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Gaya Dinamis</dc:title>
  <dc:creator>W</dc:creator>
  <cp:lastModifiedBy>acer</cp:lastModifiedBy>
  <cp:revision>61</cp:revision>
  <dcterms:created xsi:type="dcterms:W3CDTF">2006-02-21T13:53:48Z</dcterms:created>
  <dcterms:modified xsi:type="dcterms:W3CDTF">2013-02-18T07:32:26Z</dcterms:modified>
</cp:coreProperties>
</file>