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56" r:id="rId3"/>
    <p:sldMasterId id="2147483732" r:id="rId4"/>
    <p:sldMasterId id="2147483720" r:id="rId5"/>
  </p:sldMasterIdLst>
  <p:notesMasterIdLst>
    <p:notesMasterId r:id="rId16"/>
  </p:notesMasterIdLst>
  <p:handoutMasterIdLst>
    <p:handoutMasterId r:id="rId17"/>
  </p:handoutMasterIdLst>
  <p:sldIdLst>
    <p:sldId id="258" r:id="rId6"/>
    <p:sldId id="279" r:id="rId7"/>
    <p:sldId id="280" r:id="rId8"/>
    <p:sldId id="281" r:id="rId9"/>
    <p:sldId id="283" r:id="rId10"/>
    <p:sldId id="284" r:id="rId11"/>
    <p:sldId id="287" r:id="rId12"/>
    <p:sldId id="288" r:id="rId13"/>
    <p:sldId id="289" r:id="rId14"/>
    <p:sldId id="291" r:id="rId15"/>
  </p:sldIdLst>
  <p:sldSz cx="12188825" cy="6858000"/>
  <p:notesSz cx="6858000" cy="9945688"/>
  <p:defaultTextStyle>
    <a:defPPr>
      <a:defRPr lang="en-US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718" autoAdjust="0"/>
  </p:normalViewPr>
  <p:slideViewPr>
    <p:cSldViewPr>
      <p:cViewPr>
        <p:scale>
          <a:sx n="70" d="100"/>
          <a:sy n="70" d="100"/>
        </p:scale>
        <p:origin x="-738" y="-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313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75DAC-3326-4D23-8B5C-A4F0DEC3AEE7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50B2-0583-4D23-B9C1-B3AB7885088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74D005-E977-4F3B-BA26-8C6C2F757A48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031DEB-5198-4E21-B6B6-8D2FF522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 flipV="1">
            <a:off x="0" y="6486525"/>
            <a:ext cx="12188825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041619" y="347663"/>
            <a:ext cx="10915649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9980613" y="19050"/>
            <a:ext cx="2208212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0728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 smtClean="0">
                <a:solidFill>
                  <a:srgbClr val="000099"/>
                </a:solidFill>
                <a:latin typeface="Verdana" pitchFamily="34" charset="0"/>
              </a:rPr>
              <a:t>T. Mesin D3 ITP</a:t>
            </a:r>
            <a:endParaRPr lang="en-US" sz="12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 bwMode="auto">
          <a:xfrm>
            <a:off x="30163" y="6530975"/>
            <a:ext cx="2605087" cy="350838"/>
          </a:xfrm>
          <a:prstGeom prst="rect">
            <a:avLst/>
          </a:prstGeom>
        </p:spPr>
        <p:txBody>
          <a:bodyPr/>
          <a:lstStyle>
            <a:lvl1pPr defTabSz="1072866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dilingkungan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</p:nvPr>
        </p:nvSpPr>
        <p:spPr bwMode="auto">
          <a:xfrm>
            <a:off x="10858500" y="6545263"/>
            <a:ext cx="1279525" cy="274637"/>
          </a:xfrm>
          <a:prstGeom prst="rect">
            <a:avLst/>
          </a:prstGeom>
        </p:spPr>
        <p:txBody>
          <a:bodyPr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9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0961104-320A-46D5-BAC4-7062B2A06AF8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</a:t>
            </a:r>
            <a:r>
              <a:rPr lang="id-ID" dirty="0" smtClean="0"/>
              <a:t>22</a:t>
            </a:r>
            <a:endParaRPr lang="en-US" dirty="0"/>
          </a:p>
        </p:txBody>
      </p:sp>
      <p:grpSp>
        <p:nvGrpSpPr>
          <p:cNvPr id="8" name="Group 1"/>
          <p:cNvGrpSpPr>
            <a:grpSpLocks/>
          </p:cNvGrpSpPr>
          <p:nvPr userDrawn="1"/>
        </p:nvGrpSpPr>
        <p:grpSpPr bwMode="auto">
          <a:xfrm>
            <a:off x="-122832" y="316176"/>
            <a:ext cx="1066800" cy="381000"/>
            <a:chOff x="4883" y="6340"/>
            <a:chExt cx="3952" cy="2307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 rot="-24108025">
              <a:off x="4883" y="6756"/>
              <a:ext cx="3952" cy="1728"/>
            </a:xfrm>
            <a:prstGeom prst="ellips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id-ID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6029" y="6340"/>
              <a:ext cx="2272" cy="2307"/>
              <a:chOff x="4626" y="6500"/>
              <a:chExt cx="2775" cy="2996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5046" y="6991"/>
                <a:ext cx="900" cy="639"/>
                <a:chOff x="5766" y="1565"/>
                <a:chExt cx="405" cy="301"/>
              </a:xfrm>
            </p:grpSpPr>
            <p:sp>
              <p:nvSpPr>
                <p:cNvPr id="18" name="AutoShape 5"/>
                <p:cNvSpPr>
                  <a:spLocks noChangeArrowheads="1"/>
                </p:cNvSpPr>
                <p:nvPr/>
              </p:nvSpPr>
              <p:spPr bwMode="auto">
                <a:xfrm>
                  <a:off x="5766" y="1720"/>
                  <a:ext cx="132" cy="146"/>
                </a:xfrm>
                <a:prstGeom prst="flowChartProcess">
                  <a:avLst/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9" name="AutoShape 6"/>
                <p:cNvSpPr>
                  <a:spLocks noChangeArrowheads="1"/>
                </p:cNvSpPr>
                <p:nvPr/>
              </p:nvSpPr>
              <p:spPr bwMode="auto">
                <a:xfrm>
                  <a:off x="5898" y="1565"/>
                  <a:ext cx="132" cy="146"/>
                </a:xfrm>
                <a:prstGeom prst="flowChartProcess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0" name="AutoShape 7"/>
                <p:cNvSpPr>
                  <a:spLocks noChangeArrowheads="1"/>
                </p:cNvSpPr>
                <p:nvPr/>
              </p:nvSpPr>
              <p:spPr bwMode="auto">
                <a:xfrm>
                  <a:off x="6039" y="1711"/>
                  <a:ext cx="132" cy="146"/>
                </a:xfrm>
                <a:prstGeom prst="flowChartProcess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5691" y="6500"/>
                <a:ext cx="420" cy="378"/>
                <a:chOff x="3775" y="2272"/>
                <a:chExt cx="251" cy="211"/>
              </a:xfrm>
            </p:grpSpPr>
            <p:grpSp>
              <p:nvGrpSpPr>
                <p:cNvPr id="14" name="Group 9"/>
                <p:cNvGrpSpPr>
                  <a:grpSpLocks/>
                </p:cNvGrpSpPr>
                <p:nvPr/>
              </p:nvGrpSpPr>
              <p:grpSpPr bwMode="auto">
                <a:xfrm>
                  <a:off x="3775" y="2272"/>
                  <a:ext cx="251" cy="211"/>
                  <a:chOff x="288" y="16"/>
                  <a:chExt cx="60" cy="59"/>
                </a:xfrm>
              </p:grpSpPr>
              <p:sp>
                <p:nvSpPr>
                  <p:cNvPr id="1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6"/>
                    <a:ext cx="60" cy="5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89" y="17"/>
                    <a:ext cx="50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801" y="2291"/>
                  <a:ext cx="167" cy="143"/>
                </a:xfrm>
                <a:prstGeom prst="star5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13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626" y="7715"/>
                <a:ext cx="2775" cy="1781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 rtl="0"/>
                <a:r>
                  <a:rPr lang="id-ID" sz="3600" kern="10" spc="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Black"/>
                  </a:rPr>
                  <a:t>ITP</a:t>
                </a:r>
                <a:endParaRPr lang="id-ID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677" y="287339"/>
            <a:ext cx="10055781" cy="144938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677" y="1846264"/>
            <a:ext cx="10055781" cy="4022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678" y="6459539"/>
            <a:ext cx="2472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0B36-BE20-497F-A0CB-E55C89E8C19E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216" y="6459539"/>
            <a:ext cx="482156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8660" y="6459539"/>
            <a:ext cx="131093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D53B04-D964-41AE-9224-65F2B1C3A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8"/>
          <p:cNvSpPr txBox="1">
            <a:spLocks/>
          </p:cNvSpPr>
          <p:nvPr userDrawn="1"/>
        </p:nvSpPr>
        <p:spPr bwMode="auto">
          <a:xfrm>
            <a:off x="10861675" y="6535738"/>
            <a:ext cx="1279525" cy="2730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99"/>
                </a:solidFill>
                <a:latin typeface="Verdana" pitchFamily="34" charset="0"/>
              </a:defRPr>
            </a:lvl1pPr>
          </a:lstStyle>
          <a:p>
            <a:pPr algn="r" defTabSz="1072866" fontAlgn="auto">
              <a:spcBef>
                <a:spcPts val="0"/>
              </a:spcBef>
              <a:spcAft>
                <a:spcPts val="0"/>
              </a:spcAft>
              <a:defRPr/>
            </a:pPr>
            <a:fld id="{CF839EC7-1A82-4499-9772-D904281422F6}" type="slidenum">
              <a:rPr lang="en-US" b="1" smtClean="0"/>
              <a:pPr algn="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1" dirty="0" smtClean="0"/>
              <a:t>/</a:t>
            </a:r>
            <a:r>
              <a:rPr lang="id-ID" b="1" dirty="0" smtClean="0"/>
              <a:t>10</a:t>
            </a:r>
            <a:endParaRPr lang="en-US" b="1" dirty="0" smtClean="0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0" y="6486525"/>
            <a:ext cx="12188825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0" y="347663"/>
            <a:ext cx="12188825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980613" y="19050"/>
            <a:ext cx="2208212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0728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 smtClean="0">
                <a:solidFill>
                  <a:srgbClr val="000099"/>
                </a:solidFill>
                <a:latin typeface="Verdana" pitchFamily="34" charset="0"/>
              </a:rPr>
              <a:t>T. Mesin D3 ITP</a:t>
            </a:r>
            <a:endParaRPr lang="en-US" sz="12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 bwMode="auto">
          <a:xfrm>
            <a:off x="30163" y="6530975"/>
            <a:ext cx="2605087" cy="350838"/>
          </a:xfrm>
          <a:prstGeom prst="rect">
            <a:avLst/>
          </a:prstGeom>
        </p:spPr>
        <p:txBody>
          <a:bodyPr/>
          <a:lstStyle>
            <a:lvl1pPr defTabSz="1072866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dilingkungan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69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0C78-1C33-4DA9-A120-369F9496A322}" type="slidenum">
              <a:rPr lang="id-ID" smtClean="0"/>
              <a:pPr/>
              <a:t>‹#›</a:t>
            </a:fld>
            <a:r>
              <a:rPr lang="id-ID" dirty="0" smtClean="0"/>
              <a:t>/22</a:t>
            </a:r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E91DA-1A33-4EFD-8D81-C1994D82BF0F}" type="slidenum">
              <a:rPr lang="id-ID" smtClean="0"/>
              <a:pPr/>
              <a:t>‹#›</a:t>
            </a:fld>
            <a:r>
              <a:rPr lang="id-ID" dirty="0" smtClean="0"/>
              <a:t>/22</a:t>
            </a:r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44D9B-0A5C-4593-AB42-33F12513DC41}" type="slidenum">
              <a:rPr lang="id-ID" smtClean="0"/>
              <a:pPr/>
              <a:t>‹#›</a:t>
            </a:fld>
            <a:r>
              <a:rPr lang="id-ID" dirty="0" smtClean="0"/>
              <a:t>/22</a:t>
            </a:r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912812" y="2895600"/>
            <a:ext cx="11049000" cy="78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d-ID" sz="4000" b="1" dirty="0" smtClean="0">
                <a:solidFill>
                  <a:srgbClr val="FF0000"/>
                </a:solidFill>
              </a:rPr>
              <a:t>PENDAHULUAN</a:t>
            </a:r>
            <a:endParaRPr lang="en-US" sz="4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912812" y="4648200"/>
            <a:ext cx="11049000" cy="170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d-ID" sz="2800" b="1" dirty="0" smtClean="0">
                <a:solidFill>
                  <a:srgbClr val="000099"/>
                </a:solidFill>
                <a:latin typeface="Cambria" pitchFamily="18" charset="0"/>
              </a:rPr>
              <a:t>Teknik Mesin D3</a:t>
            </a:r>
            <a:endParaRPr lang="en-US" sz="2800" b="1" dirty="0">
              <a:solidFill>
                <a:srgbClr val="000099"/>
              </a:solidFill>
              <a:latin typeface="Cambria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id-ID" sz="2800" b="1" dirty="0" smtClean="0">
                <a:solidFill>
                  <a:srgbClr val="000099"/>
                </a:solidFill>
                <a:latin typeface="Cambria" pitchFamily="18" charset="0"/>
              </a:rPr>
              <a:t>Institut Teknologi Padang</a:t>
            </a:r>
          </a:p>
          <a:p>
            <a:pPr algn="ctr">
              <a:lnSpc>
                <a:spcPct val="125000"/>
              </a:lnSpc>
            </a:pPr>
            <a:r>
              <a:rPr lang="id-ID" sz="2800" b="1" dirty="0" smtClean="0">
                <a:solidFill>
                  <a:srgbClr val="000099"/>
                </a:solidFill>
                <a:latin typeface="Cambria" pitchFamily="18" charset="0"/>
              </a:rPr>
              <a:t>Padang, 2014</a:t>
            </a:r>
            <a:endParaRPr lang="en-US" sz="28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10247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85716" tIns="42858" rIns="85716" bIns="42858" numCol="1" anchor="t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DCA26ACA-7F61-40C7-8760-FABA9D6CD342}" type="slidenum">
              <a:rPr lang="en-US" smtClean="0"/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r>
              <a:rPr lang="en-US" dirty="0" smtClean="0"/>
              <a:t>/</a:t>
            </a:r>
            <a:r>
              <a:rPr lang="id-ID" dirty="0" smtClean="0"/>
              <a:t>10</a:t>
            </a:r>
            <a:endParaRPr lang="en-US" dirty="0" smtClean="0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89012" y="990600"/>
            <a:ext cx="11049000" cy="8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/>
            <a:r>
              <a:rPr lang="id-ID" sz="2400" b="1" dirty="0" smtClean="0"/>
              <a:t>Materi 1</a:t>
            </a:r>
          </a:p>
          <a:p>
            <a:pPr algn="ctr"/>
            <a:r>
              <a:rPr lang="id-ID" sz="2400" b="1" dirty="0" smtClean="0"/>
              <a:t>CAD dan Perancangan</a:t>
            </a:r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951412" y="1219200"/>
            <a:ext cx="17479" cy="5151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8901" y="609600"/>
            <a:ext cx="449011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723900">
              <a:tabLst>
                <a:tab pos="531813" algn="l"/>
              </a:tabLst>
            </a:pPr>
            <a:r>
              <a:rPr lang="id-ID" sz="1800" b="1" dirty="0" smtClean="0"/>
              <a:t>2.4 	Perintah Alias dan Tombol Fungsi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723900" algn="l"/>
              </a:tabLst>
            </a:pPr>
            <a:r>
              <a:rPr lang="id-ID" sz="1700" dirty="0" smtClean="0"/>
              <a:t>Jika Anda ingin mengakses perintah dari baris perintah, Anda dapat juga mengetik perintah aliasya yang biasanya lebih singkat dibandingkan perintah bakunya. 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723900" algn="l"/>
              </a:tabLst>
            </a:pPr>
            <a:r>
              <a:rPr lang="id-ID" sz="1700" dirty="0" smtClean="0"/>
              <a:t>Perintah alias didefinisikan dalam file ACAD.PGP yang dimuat secara otomatis saat Anda memulai AutoCAD,  dan bertujuan untuk mempersingkat pengetikan perintah yang sering digunakan, seperti L untuk LINE, C untuk CIRCLE, A untuk ARC, E untuk ERASE, R untuk REDRAW dan sebagainya. 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723900" algn="l"/>
              </a:tabLst>
            </a:pPr>
            <a:r>
              <a:rPr lang="id-ID" sz="1700" dirty="0" smtClean="0"/>
              <a:t>Misalkan Anda mengetik L pada prompt Command, maka hasilnya sama dengan memberikan perintah LINE baik dari keyboard maupun dari menu.</a:t>
            </a:r>
            <a:endParaRPr lang="id-ID" sz="17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08611" y="685800"/>
          <a:ext cx="6515101" cy="5638801"/>
        </p:xfrm>
        <a:graphic>
          <a:graphicData uri="http://schemas.openxmlformats.org/drawingml/2006/table">
            <a:tbl>
              <a:tblPr/>
              <a:tblGrid>
                <a:gridCol w="224659"/>
                <a:gridCol w="179727"/>
                <a:gridCol w="5990897"/>
                <a:gridCol w="119818"/>
              </a:tblGrid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FI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&gt;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Menampilkan Help (penjelasan) atas perintah yang sedang berjalan. Pada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AutoCAD for DOS, tombol FI untuk memasuki layar teks/layar grafis.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Perintah dari prompt Command: HELP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F2 &gt;  Memasuki layar teks/layar grafis. Pada AutoCAD for DOS, tombol fungsi ini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tidak tersedia.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Perintah dari prompt Command: TEXTSCR/GRAPHSCR.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F5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&gt;  Memindahkan sumbu isometrik aktif, yaitu berturut-turut Left, Top dan Right.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Tombol ini hanya berfungsi bila Anda sedang menggunakan sumbu sometrik.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Perintah dari prompt Command: ISOPLANE.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F6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&gt;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Menghidupkan/mematikan koordinat pada baris status. Perintah dari prompt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Command: COORDS.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F7 &gt;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Menghidupkan/mematikan Grid di layar. Perintah dari prompt Command: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GRID ON/OFF.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F8 &gt;  Menghidupkan/mematikan Ortho.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Perintah dari prompt Command: ORTHO.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F9 &gt;  Menghidupkan/mematikan Snap.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Perintah dari prompt Command: SNAP ON/OFF.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F10 &gt; Menghidupkan/mematikan menu Tablet.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100">
                          <a:latin typeface="Arial"/>
                          <a:ea typeface="Times New Roman"/>
                          <a:cs typeface="Arial"/>
                        </a:rPr>
                        <a:t> Perintah dari prompt Command: TABLET ON/OFF.</a:t>
                      </a:r>
                      <a:endParaRPr lang="id-ID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d-ID" sz="11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888" y="5763904"/>
            <a:ext cx="487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 smtClean="0"/>
              <a:t>AutoCAD juga menyediakan beberapa perintah yang bisa diakses dari tombol fungsi, </a:t>
            </a:r>
            <a:endParaRPr lang="id-ID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813" y="381000"/>
            <a:ext cx="5715000" cy="609600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mar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id-ID" sz="2400" b="1" dirty="0" smtClean="0">
                <a:solidFill>
                  <a:srgbClr val="FF0000"/>
                </a:solidFill>
              </a:rPr>
              <a:t>1.1. 	Pengetahuan Dasar AutoCAD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5691" y="1085453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412" y="13716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856412" y="4876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b="1" dirty="0" smtClean="0"/>
              <a:t>Gambar 1.1 Aplikasi AutoCAD</a:t>
            </a:r>
            <a:endParaRPr lang="id-ID" sz="1800" dirty="0" smtClean="0"/>
          </a:p>
          <a:p>
            <a:pPr algn="ctr"/>
            <a:endParaRPr lang="id-ID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150812" y="1219200"/>
            <a:ext cx="586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Metode memproduksi gambar disebut pembuatan rencana dibantu komputer atau pembuatan gambar dibantu komputer </a:t>
            </a:r>
            <a:r>
              <a:rPr lang="id-ID" sz="1800" i="1" dirty="0" smtClean="0"/>
              <a:t>[Computer-Aided Design</a:t>
            </a:r>
            <a:r>
              <a:rPr lang="id-ID" sz="1800" dirty="0" smtClean="0"/>
              <a:t> atau </a:t>
            </a:r>
            <a:r>
              <a:rPr lang="id-ID" sz="1800" i="1" dirty="0" smtClean="0"/>
              <a:t>Computer-Aided</a:t>
            </a:r>
            <a:r>
              <a:rPr lang="id-ID" sz="1800" dirty="0" smtClean="0"/>
              <a:t> </a:t>
            </a:r>
            <a:r>
              <a:rPr lang="id-ID" sz="1800" i="1" dirty="0" smtClean="0"/>
              <a:t>Drafting (CAD)] </a:t>
            </a:r>
            <a:r>
              <a:rPr lang="id-ID" sz="1800" dirty="0" smtClean="0"/>
              <a:t>dan pembuatan rencana dan pembuatan gambar dibantu komputer</a:t>
            </a:r>
            <a:r>
              <a:rPr lang="id-ID" sz="1800" i="1" dirty="0" smtClean="0"/>
              <a:t> (CADD). </a:t>
            </a:r>
          </a:p>
          <a:p>
            <a:pPr marL="355600" indent="-355600" algn="just" hangingPunct="0">
              <a:buFont typeface="Wingdings" pitchFamily="2" charset="2"/>
              <a:buChar char="q"/>
            </a:pPr>
            <a:endParaRPr lang="id-ID" sz="1800" dirty="0" smtClean="0"/>
          </a:p>
          <a:p>
            <a:pPr marL="355600" indent="-355600" algn="just">
              <a:buFont typeface="Wingdings" pitchFamily="2" charset="2"/>
              <a:buChar char="q"/>
            </a:pPr>
            <a:r>
              <a:rPr lang="id-ID" sz="1800" dirty="0" smtClean="0"/>
              <a:t>Istilah-istilah lain, seperti pembuatan produk dibantu komputer </a:t>
            </a:r>
            <a:r>
              <a:rPr lang="id-ID" sz="1800" i="1" dirty="0" smtClean="0"/>
              <a:t>[Computer-Aided</a:t>
            </a:r>
            <a:r>
              <a:rPr lang="id-ID" sz="1800" dirty="0" smtClean="0"/>
              <a:t> </a:t>
            </a:r>
            <a:r>
              <a:rPr lang="id-ID" sz="1800" i="1" dirty="0" smtClean="0"/>
              <a:t>Manufacturing (CAM)], </a:t>
            </a:r>
            <a:r>
              <a:rPr lang="id-ID" sz="1800" dirty="0" smtClean="0"/>
              <a:t>pembuatan produk dipadukan oleh komputer</a:t>
            </a:r>
            <a:r>
              <a:rPr lang="id-ID" sz="1800" i="1" dirty="0" smtClean="0"/>
              <a:t> [Computer-Integrated Manufacturing (CIM)] </a:t>
            </a:r>
            <a:r>
              <a:rPr lang="id-ID" sz="1800" dirty="0" smtClean="0"/>
              <a:t>dan rekayasa dibantu komputer</a:t>
            </a:r>
            <a:r>
              <a:rPr lang="id-ID" sz="1800" i="1" dirty="0" smtClean="0"/>
              <a:t> [Computer-Assisted Engineering, (CAE)] </a:t>
            </a:r>
            <a:r>
              <a:rPr lang="id-ID" sz="1800" dirty="0" smtClean="0"/>
              <a:t>sering dipakai dalam hubungannya dengan istilah CAD. Istilah "CAD/</a:t>
            </a:r>
            <a:r>
              <a:rPr lang="id-ID" sz="1800" i="1" dirty="0" smtClean="0"/>
              <a:t> </a:t>
            </a:r>
            <a:r>
              <a:rPr lang="id-ID" sz="1800" dirty="0" smtClean="0"/>
              <a:t>CAM" mengacu kepada penggabungan komputer- komputer ke dalam proses pembuatan rencana dan proses produksi</a:t>
            </a:r>
            <a:endParaRPr lang="id-ID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18212" y="609600"/>
            <a:ext cx="17479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4012" y="5105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b="1" dirty="0" smtClean="0"/>
              <a:t>Gambar. 1.2. Kendali Numerik Komputer (CNC)</a:t>
            </a:r>
            <a:endParaRPr lang="id-ID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95536" y="412379"/>
            <a:ext cx="5867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Banyak perubahan terjadi sejak perkenalan sistem CAD pertama. Perubahan-perubahan itu disebabkan oleh datangnya mikroprosesor, </a:t>
            </a:r>
            <a:r>
              <a:rPr lang="id-ID" sz="1800" i="1" dirty="0" smtClean="0"/>
              <a:t>software</a:t>
            </a:r>
            <a:r>
              <a:rPr lang="id-ID" sz="1800" dirty="0" smtClean="0"/>
              <a:t> (program) yang lebih canggih, dan aplikasi- aplikasi barn dalam industri. </a:t>
            </a:r>
          </a:p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CAD pada mulanya digunakan untuk membantu menciptakan gambar-gambar produksi. Peningkatan dalam produktifitas dan efektifitas biaya adalah dua keuntungan yang secara bertahap ditentukan oleh para penganjur CAD. </a:t>
            </a:r>
          </a:p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Tambahan lain, terminal CAD dapat dihubungkan secara langsung maupun melalui </a:t>
            </a:r>
            <a:r>
              <a:rPr lang="id-ID" sz="1800" i="1" dirty="0" smtClean="0"/>
              <a:t>Local Area Network</a:t>
            </a:r>
            <a:r>
              <a:rPr lang="id-ID" sz="1800" dirty="0" smtClean="0"/>
              <a:t> (LAN) ke perlengkapan pembuatan atau produksi, atau terminal CAD tersebut dapat dihubungkan dengan pengendalian numerik (NC) untuk memprogram mesin-mesin NC secara otomatis dalam operasi-operasi pembuatan produk atau dalam peralatan robot.</a:t>
            </a:r>
          </a:p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Pemakaian utama CAD adalah perencanaan </a:t>
            </a:r>
            <a:r>
              <a:rPr lang="id-ID" sz="1800" i="1" dirty="0" smtClean="0"/>
              <a:t>(design)</a:t>
            </a:r>
            <a:r>
              <a:rPr lang="id-ID" sz="1800" dirty="0" smtClean="0"/>
              <a:t> teknik mesin, elektronik, teknik sipil dan kartografi.</a:t>
            </a:r>
            <a:endParaRPr lang="id-ID" sz="1800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412" y="990600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18212" y="609600"/>
            <a:ext cx="17479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2548" y="644856"/>
            <a:ext cx="541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Semua sistem CAD terdiri dari komponen -komponen perangkat keras </a:t>
            </a:r>
            <a:r>
              <a:rPr lang="id-ID" sz="1800" i="1" dirty="0" smtClean="0"/>
              <a:t>(hardware) </a:t>
            </a:r>
            <a:r>
              <a:rPr lang="id-ID" sz="1800" dirty="0" smtClean="0"/>
              <a:t>yang serupa seperti peralatan masukan</a:t>
            </a:r>
            <a:r>
              <a:rPr lang="id-ID" sz="1800" i="1" dirty="0" smtClean="0"/>
              <a:t> (input), </a:t>
            </a:r>
            <a:r>
              <a:rPr lang="id-ID" sz="1800" dirty="0" smtClean="0"/>
              <a:t>unit pelaksana sentral,</a:t>
            </a:r>
            <a:r>
              <a:rPr lang="id-ID" sz="1800" i="1" dirty="0" smtClean="0"/>
              <a:t> </a:t>
            </a:r>
            <a:r>
              <a:rPr lang="id-ID" sz="1800" dirty="0" smtClean="0"/>
              <a:t>peralatan penyimpan data, dan peralatan hasil </a:t>
            </a:r>
            <a:r>
              <a:rPr lang="id-ID" sz="1800" i="1" dirty="0" smtClean="0"/>
              <a:t>(output).</a:t>
            </a:r>
            <a:r>
              <a:rPr lang="id-ID" sz="1800" dirty="0" smtClean="0"/>
              <a:t> </a:t>
            </a:r>
          </a:p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Untuk peralatan </a:t>
            </a:r>
            <a:r>
              <a:rPr lang="id-ID" sz="1800" i="1" dirty="0" smtClean="0"/>
              <a:t>input,</a:t>
            </a:r>
            <a:r>
              <a:rPr lang="id-ID" sz="1800" dirty="0" smtClean="0"/>
              <a:t> sistem mempunyai satu atau lebih alat sebagai berikut: </a:t>
            </a:r>
            <a:r>
              <a:rPr lang="id-ID" sz="1800" i="1" dirty="0" smtClean="0"/>
              <a:t>keyboard, mouse, trackball,</a:t>
            </a:r>
            <a:r>
              <a:rPr lang="id-ID" sz="1800" dirty="0" smtClean="0"/>
              <a:t> </a:t>
            </a:r>
            <a:r>
              <a:rPr lang="id-ID" sz="1800" i="1" dirty="0" smtClean="0"/>
              <a:t>digitizer/graphics tablet </a:t>
            </a:r>
            <a:r>
              <a:rPr lang="id-ID" sz="1800" dirty="0" smtClean="0"/>
              <a:t>dan</a:t>
            </a:r>
            <a:r>
              <a:rPr lang="id-ID" sz="1800" i="1" dirty="0" smtClean="0"/>
              <a:t> lightpen. </a:t>
            </a:r>
          </a:p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Untuk</a:t>
            </a:r>
            <a:r>
              <a:rPr lang="id-ID" sz="1800" i="1" dirty="0" smtClean="0"/>
              <a:t> output, </a:t>
            </a:r>
            <a:r>
              <a:rPr lang="id-ID" sz="1800" dirty="0" smtClean="0"/>
              <a:t>sistem CAD melingkupi peralatan</a:t>
            </a:r>
            <a:r>
              <a:rPr lang="id-ID" sz="1800" i="1" dirty="0" smtClean="0"/>
              <a:t> </a:t>
            </a:r>
            <a:r>
              <a:rPr lang="id-ID" sz="1800" dirty="0" smtClean="0"/>
              <a:t>seperti </a:t>
            </a:r>
            <a:r>
              <a:rPr lang="id-ID" sz="1800" i="1" dirty="0" smtClean="0"/>
              <a:t>plotter, printer</a:t>
            </a:r>
            <a:r>
              <a:rPr lang="id-ID" sz="1800" dirty="0" smtClean="0"/>
              <a:t> dan beberapa tipe </a:t>
            </a:r>
            <a:r>
              <a:rPr lang="id-ID" sz="1800" i="1" dirty="0" smtClean="0"/>
              <a:t>monitor.</a:t>
            </a:r>
            <a:r>
              <a:rPr lang="id-ID" sz="1800" dirty="0" smtClean="0"/>
              <a:t> Sistem tersebut harus juga mempunyai peralatan penyimpanan data seperti </a:t>
            </a:r>
            <a:r>
              <a:rPr lang="id-ID" sz="1800" i="1" dirty="0" smtClean="0"/>
              <a:t>tape drive, hard (fixed)</a:t>
            </a:r>
            <a:r>
              <a:rPr lang="id-ID" sz="1800" dirty="0" smtClean="0"/>
              <a:t> atau </a:t>
            </a:r>
            <a:r>
              <a:rPr lang="id-ID" sz="1800" i="1" dirty="0" smtClean="0"/>
              <a:t>soft (floppy) disk drive,</a:t>
            </a:r>
            <a:r>
              <a:rPr lang="id-ID" sz="1800" dirty="0" smtClean="0"/>
              <a:t> atau </a:t>
            </a:r>
            <a:r>
              <a:rPr lang="id-ID" sz="1800" i="1" dirty="0" smtClean="0"/>
              <a:t>optical disk drive.</a:t>
            </a:r>
            <a:r>
              <a:rPr lang="id-ID" sz="1800" dirty="0" smtClean="0"/>
              <a:t> </a:t>
            </a:r>
          </a:p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sebuah komputer atau </a:t>
            </a:r>
            <a:r>
              <a:rPr lang="id-ID" sz="1800" i="1" dirty="0" smtClean="0"/>
              <a:t>central processing unit (CPU)</a:t>
            </a:r>
            <a:r>
              <a:rPr lang="id-ID" sz="1800" dirty="0" smtClean="0"/>
              <a:t> dibutuhkan untuk melaksanakan semua penggerakan numerik dan untuk mengontrol peralatan-peralatan lainnya yang dihubungkan ke sistem</a:t>
            </a:r>
            <a:endParaRPr lang="id-ID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399212" y="1143000"/>
            <a:ext cx="541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Prinsip-prinsip dasar pembuatan gambar adalah umum bagi pembuatan gambar biasa dan pembuatan gambar dibantu komputer.</a:t>
            </a:r>
          </a:p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American National Standards Institute (ANSI) mempunyai standar yang baku untuk membentuk gambar teknik. </a:t>
            </a:r>
          </a:p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Pengetahuan prinsip-prinsip pembuatan gambar dari abjad garis ke prosedur pemberian angka ukuran dan pembuatan penampang, selalu penting dalam menyusun dokumen-dokumen CAD. </a:t>
            </a:r>
          </a:p>
          <a:p>
            <a:pPr marL="355600" indent="-355600" algn="just" hangingPunct="0">
              <a:buFont typeface="Wingdings" pitchFamily="2" charset="2"/>
              <a:buChar char="q"/>
            </a:pPr>
            <a:r>
              <a:rPr lang="id-ID" sz="1800" dirty="0" smtClean="0"/>
              <a:t>CAD dapat membantu menghasilkan bentuk huruf yang tetap dan mengatur pembarisan untuk menyempurnakan produksi gambar kerja lebih baik dari pada alat lain apapun</a:t>
            </a:r>
            <a:endParaRPr lang="id-ID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813" y="381000"/>
            <a:ext cx="5715000" cy="609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d-ID" sz="2000" b="1" dirty="0" smtClean="0">
                <a:solidFill>
                  <a:srgbClr val="FF0000"/>
                </a:solidFill>
              </a:rPr>
              <a:t>1.2 	Keunggulan AutoCAD</a:t>
            </a:r>
            <a:endParaRPr lang="id-ID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35691" y="1085453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0812" y="12192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buFont typeface="Wingdings" pitchFamily="2" charset="2"/>
              <a:buChar char="v"/>
            </a:pPr>
            <a:r>
              <a:rPr lang="id-ID" sz="1800" b="1" dirty="0" smtClean="0"/>
              <a:t>Akurasi </a:t>
            </a:r>
            <a:endParaRPr lang="id-ID" sz="1800" dirty="0" smtClean="0"/>
          </a:p>
          <a:p>
            <a:pPr algn="just" hangingPunct="0"/>
            <a:r>
              <a:rPr lang="id-ID" sz="1800" dirty="0" smtClean="0"/>
              <a:t>Dengan tingkat presisi hingga 13 digit, AutoCAD memiliki tingkat</a:t>
            </a:r>
            <a:r>
              <a:rPr lang="id-ID" sz="1800" b="1" dirty="0" smtClean="0"/>
              <a:t> </a:t>
            </a:r>
            <a:r>
              <a:rPr lang="id-ID" sz="1800" dirty="0" smtClean="0"/>
              <a:t>akurasi jauh yang lebih sempurna dan terjamin dibandingkan dengan menggambar manual. Dalam gambar manual, akurasi gambar sangat ditentukan oleh ketelitian mata dan kecermatan tangan yang sangat memungkinkan terjadinya kesalahan. </a:t>
            </a:r>
          </a:p>
          <a:p>
            <a:pPr algn="just" hangingPunct="0">
              <a:buFont typeface="Wingdings" pitchFamily="2" charset="2"/>
              <a:buChar char="v"/>
            </a:pPr>
            <a:endParaRPr lang="id-ID" sz="1800" dirty="0" smtClean="0"/>
          </a:p>
          <a:p>
            <a:pPr lvl="0" algn="just" hangingPunct="0">
              <a:buFont typeface="Wingdings" pitchFamily="2" charset="2"/>
              <a:buChar char="v"/>
            </a:pPr>
            <a:r>
              <a:rPr lang="id-ID" sz="1800" b="1" dirty="0" smtClean="0"/>
              <a:t>Kebersihan dan Kerapihan</a:t>
            </a:r>
            <a:endParaRPr lang="id-ID" sz="1800" dirty="0" smtClean="0"/>
          </a:p>
          <a:p>
            <a:pPr algn="just" hangingPunct="0"/>
            <a:r>
              <a:rPr lang="id-ID" sz="1800" dirty="0" smtClean="0"/>
              <a:t>Dengan perintah pengeditan yang dimiliki, AutoCAD</a:t>
            </a:r>
            <a:r>
              <a:rPr lang="id-ID" sz="1800" b="1" dirty="0" smtClean="0"/>
              <a:t> </a:t>
            </a:r>
            <a:r>
              <a:rPr lang="id-ID" sz="1800" dirty="0" smtClean="0"/>
              <a:t>memungkinkan Anda untuk merevisi dan memeriksa basil gambar sebelum benar-benar dicetak, sehingga dihasilkan gambar yang bersih dan sempurna tanpa bekas-bekas pengeditan, penghapusan dan keringat atau kertas lecek seperti yang sering didapatkan pada gambar manual.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0612" y="914400"/>
            <a:ext cx="5791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buFont typeface="Wingdings" pitchFamily="2" charset="2"/>
              <a:buChar char="v"/>
            </a:pPr>
            <a:r>
              <a:rPr lang="id-ID" sz="1700" b="1" dirty="0" smtClean="0"/>
              <a:t>Ruang  Kerja  Tak  Terbatas  </a:t>
            </a:r>
            <a:endParaRPr lang="id-ID" sz="1700" dirty="0" smtClean="0"/>
          </a:p>
          <a:p>
            <a:pPr algn="just" hangingPunct="0"/>
            <a:r>
              <a:rPr lang="id-ID" sz="1700" dirty="0" smtClean="0"/>
              <a:t>AutoCAD  memiliki  ruang  kerja  tak  terbatas.  Yang</a:t>
            </a:r>
            <a:r>
              <a:rPr lang="id-ID" sz="1700" b="1" dirty="0" smtClean="0"/>
              <a:t> </a:t>
            </a:r>
            <a:r>
              <a:rPr lang="id-ID" sz="1700" dirty="0" smtClean="0"/>
              <a:t>membatasi ruang kerja AutoCAD adalah komputer Anda. Koordinat tertinggi yang dapat dimasukkan di sini adalah 10</a:t>
            </a:r>
            <a:r>
              <a:rPr lang="id-ID" sz="1700" baseline="30000" dirty="0" smtClean="0"/>
              <a:t>99</a:t>
            </a:r>
            <a:r>
              <a:rPr lang="id-ID" sz="1700" dirty="0" smtClean="0"/>
              <a:t> (sepuluh pangkat sembilan puluh sembilan!). </a:t>
            </a:r>
          </a:p>
          <a:p>
            <a:pPr algn="just" hangingPunct="0">
              <a:buFont typeface="Wingdings" pitchFamily="2" charset="2"/>
              <a:buChar char="v"/>
            </a:pPr>
            <a:endParaRPr lang="id-ID" sz="1700" dirty="0" smtClean="0"/>
          </a:p>
          <a:p>
            <a:pPr lvl="0" algn="just">
              <a:buFont typeface="Wingdings" pitchFamily="2" charset="2"/>
              <a:buChar char="v"/>
            </a:pPr>
            <a:r>
              <a:rPr lang="id-ID" sz="1700" b="1" dirty="0" smtClean="0"/>
              <a:t>Fleksibilitas Skala </a:t>
            </a:r>
            <a:endParaRPr lang="id-ID" sz="1700" dirty="0" smtClean="0"/>
          </a:p>
          <a:p>
            <a:pPr algn="just"/>
            <a:r>
              <a:rPr lang="id-ID" sz="1700" dirty="0" smtClean="0"/>
              <a:t>AutoCAD  memungkinkan   satu   gambar   dicetak   berkali-kali dengan skala yang berbeda-beda tanpa harus membuat ulang gambar tersebut. Hal yang tidak dapat dilakukan dengan gambar manual.</a:t>
            </a:r>
          </a:p>
          <a:p>
            <a:pPr algn="just">
              <a:buFont typeface="Wingdings" pitchFamily="2" charset="2"/>
              <a:buChar char="v"/>
            </a:pPr>
            <a:endParaRPr lang="id-ID" sz="1700" dirty="0" smtClean="0"/>
          </a:p>
          <a:p>
            <a:pPr lvl="0" algn="just" hangingPunct="0">
              <a:buFont typeface="Wingdings" pitchFamily="2" charset="2"/>
              <a:buChar char="v"/>
            </a:pPr>
            <a:r>
              <a:rPr lang="id-ID" sz="1700" b="1" dirty="0" smtClean="0"/>
              <a:t>Dokumentasi </a:t>
            </a:r>
            <a:endParaRPr lang="id-ID" sz="1700" dirty="0" smtClean="0"/>
          </a:p>
          <a:p>
            <a:pPr algn="just"/>
            <a:r>
              <a:rPr lang="id-ID" sz="1700" dirty="0" smtClean="0"/>
              <a:t>Dengan sistem penyimpanan file, hasil gambar akan tersimpan</a:t>
            </a:r>
            <a:r>
              <a:rPr lang="id-ID" sz="1700" b="1" dirty="0" smtClean="0"/>
              <a:t> </a:t>
            </a:r>
            <a:r>
              <a:rPr lang="id-ID" sz="1700" dirty="0" smtClean="0"/>
              <a:t>secara permanen. Anda dengan mudah dan cepat membuat duplikasinya dan merevisinya kelak bila ada perubahan desain, tanpa harus membuat gambar dari awal lagi. </a:t>
            </a:r>
          </a:p>
          <a:p>
            <a:pPr algn="just"/>
            <a:endParaRPr lang="id-ID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7012" y="388960"/>
            <a:ext cx="5638800" cy="76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AutoCAD mempunyai sifat-sifat yang dibutuhkan untuk menghasilkan dokumen teknis a.l :</a:t>
            </a:r>
            <a:endParaRPr lang="id-ID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03931" y="1085453"/>
            <a:ext cx="0" cy="528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0812" y="1252184"/>
            <a:ext cx="5867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hangingPunct="0">
              <a:buFont typeface="+mj-lt"/>
              <a:buAutoNum type="arabicPeriod"/>
            </a:pPr>
            <a:r>
              <a:rPr lang="id-ID" sz="1700" dirty="0" smtClean="0"/>
              <a:t>Mengambar garis-garis konstruksi pada setiap ruangan yang sesuai melalui titik-titik manapun. pada sudut-sudut manapun, dan menghasilkan garis-garis singgung pada satu atau lebih lengkungan-lengkungan. </a:t>
            </a: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id-ID" sz="1700" dirty="0" smtClean="0"/>
              <a:t>Menggambar garis tipe apa saja, seperti garis tampak, garis pusat, garis tak tampak atau garis potongan. </a:t>
            </a: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id-ID" sz="1700" dirty="0" smtClean="0"/>
              <a:t>Menggambar lingkaran dan lengkungan dari setiap ukuran dengan data yang ditentukan. </a:t>
            </a: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id-ID" sz="1700" dirty="0" smtClean="0"/>
              <a:t>Melaksanakan penggarisan silang di dalam batas-batas yang ditentukan. </a:t>
            </a: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id-ID" sz="1700" dirty="0" smtClean="0"/>
              <a:t>Mengembangkan suatu skala atau menetapkan skala baru di dalam bermacam gambar dari sebuah dokumen.</a:t>
            </a: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id-ID" sz="1700" dirty="0" smtClean="0"/>
              <a:t>Menghitung atau membuat daftar data konstruksi grafts yang tepat, seperti jarak-jarak atau sudut-sudut yang sesungguhnya. </a:t>
            </a: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id-ID" sz="1800" dirty="0" smtClean="0"/>
              <a:t>Menghasilkan sebuah kumpulan bentuk-bentuk elemen dasar gambar untuk penerbitan atau peng-copy-an</a:t>
            </a:r>
          </a:p>
          <a:p>
            <a:pPr lvl="0" hangingPunct="0"/>
            <a:endParaRPr lang="id-ID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266148" y="914400"/>
            <a:ext cx="57912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hangingPunct="0">
              <a:buFont typeface="+mj-lt"/>
              <a:buAutoNum type="arabicPeriod" startAt="8"/>
            </a:pPr>
            <a:r>
              <a:rPr lang="id-ID" sz="1700" dirty="0" smtClean="0"/>
              <a:t>Memindahkan elemen-elemen gambar ke setiap posisi baru. Memperbaiki atau mengganti tambahan-tambahan dalam dokumen yang disimpan. </a:t>
            </a:r>
          </a:p>
          <a:p>
            <a:pPr marL="342900" lvl="0" indent="-342900" algn="just" hangingPunct="0">
              <a:buFont typeface="+mj-lt"/>
              <a:buAutoNum type="arabicPeriod" startAt="8"/>
            </a:pPr>
            <a:r>
              <a:rPr lang="id-ID" sz="1700" dirty="0" smtClean="0"/>
              <a:t>Memeriksa semua atau menghapus bagian-bagian garis, garis lengkung atau setiap bentuk elemen dasar pada sebuah gambar. Memperbaiki dimensi-dimensi. </a:t>
            </a:r>
          </a:p>
          <a:p>
            <a:pPr marL="342900" lvl="0" indent="-342900" algn="just" hangingPunct="0">
              <a:buFont typeface="+mj-lt"/>
              <a:buAutoNum type="arabicPeriod" startAt="8"/>
            </a:pPr>
            <a:r>
              <a:rPr lang="id-ID" sz="1700" dirty="0" smtClean="0"/>
              <a:t>Membuat bayangan kaca atau menghasilkan bentuk-bentuk simetris. </a:t>
            </a:r>
          </a:p>
          <a:p>
            <a:pPr marL="342900" lvl="0" indent="-342900" algn="just" hangingPunct="0">
              <a:buFont typeface="+mj-lt"/>
              <a:buAutoNum type="arabicPeriod" startAt="8"/>
            </a:pPr>
            <a:r>
              <a:rPr lang="id-ID" sz="1700" dirty="0" smtClean="0"/>
              <a:t>Melaksanakan pemberian ukuran gabungan atau satuan dasar. </a:t>
            </a:r>
          </a:p>
          <a:p>
            <a:pPr marL="342900" lvl="0" indent="-342900" algn="just" hangingPunct="0">
              <a:buFont typeface="+mj-lt"/>
              <a:buAutoNum type="arabicPeriod" startAt="8"/>
            </a:pPr>
            <a:r>
              <a:rPr lang="id-ID" sz="1700" dirty="0" smtClean="0"/>
              <a:t>Membuat label gambar dengan catatan-catatan dan membuat kotak judul dan daftar material. </a:t>
            </a:r>
          </a:p>
          <a:p>
            <a:pPr marL="342900" lvl="0" indent="-342900" algn="just" hangingPunct="0">
              <a:buFont typeface="+mj-lt"/>
              <a:buAutoNum type="arabicPeriod" startAt="8"/>
            </a:pPr>
            <a:r>
              <a:rPr lang="id-ID" sz="1700" dirty="0" smtClean="0"/>
              <a:t>Mengamankan/merekam seluruh gambar atau bagian-bagian gambar untuk pemakaian pada dokumen lain dan pada format-format lain. </a:t>
            </a:r>
          </a:p>
          <a:p>
            <a:pPr marL="342900" lvl="0" indent="-342900" algn="just" hangingPunct="0">
              <a:buFont typeface="+mj-lt"/>
              <a:buAutoNum type="arabicPeriod" startAt="8"/>
            </a:pPr>
            <a:r>
              <a:rPr lang="id-ID" sz="1700" dirty="0" smtClean="0"/>
              <a:t>Menghasilkan gambar 3D dari gambar proyeksi tiga arah. </a:t>
            </a:r>
          </a:p>
          <a:p>
            <a:pPr marL="342900" lvl="0" indent="-342900" algn="just" hangingPunct="0">
              <a:buFont typeface="+mj-lt"/>
              <a:buAutoNum type="arabicPeriod" startAt="8"/>
            </a:pPr>
            <a:r>
              <a:rPr lang="id-ID" sz="1700" dirty="0" smtClean="0"/>
              <a:t>Menghasilkan proyeksi ortografis dari sebuah model 3D. </a:t>
            </a:r>
          </a:p>
          <a:p>
            <a:pPr marL="342900" lvl="0" indent="-342900" algn="just" hangingPunct="0">
              <a:buFont typeface="+mj-lt"/>
              <a:buAutoNum type="arabicPeriod" startAt="8"/>
            </a:pPr>
            <a:r>
              <a:rPr lang="id-ID" sz="1700" dirty="0" smtClean="0"/>
              <a:t>Mengambil dan memakai gambar-gambar yang telah disimpan.</a:t>
            </a:r>
            <a:endParaRPr lang="id-ID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03612" y="457200"/>
            <a:ext cx="57150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id-ID" sz="2000" b="1" dirty="0" smtClean="0">
                <a:solidFill>
                  <a:srgbClr val="FF0000"/>
                </a:solidFill>
              </a:rPr>
              <a:t>BAB 2</a:t>
            </a:r>
          </a:p>
          <a:p>
            <a:pPr algn="ctr"/>
            <a:r>
              <a:rPr lang="id-ID" sz="2000" b="1" dirty="0" smtClean="0">
                <a:solidFill>
                  <a:srgbClr val="FF0000"/>
                </a:solidFill>
              </a:rPr>
              <a:t>MEMULAI GAMBAR DENGAN AUTOCAD</a:t>
            </a:r>
            <a:endParaRPr lang="id-ID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41044" y="1219200"/>
            <a:ext cx="17479" cy="5151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0812" y="1674128"/>
            <a:ext cx="586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id-ID" sz="1800" b="1" dirty="0" smtClean="0"/>
              <a:t>2.1	Satuan</a:t>
            </a:r>
            <a:endParaRPr lang="id-ID" sz="1800" dirty="0" smtClean="0"/>
          </a:p>
          <a:p>
            <a:pPr algn="just"/>
            <a:endParaRPr lang="id-ID" sz="1800" dirty="0" smtClean="0"/>
          </a:p>
          <a:p>
            <a:pPr marL="355600" indent="-355600" algn="just">
              <a:buFont typeface="Wingdings" pitchFamily="2" charset="2"/>
              <a:buChar char="q"/>
            </a:pPr>
            <a:r>
              <a:rPr lang="id-ID" sz="1800" dirty="0" smtClean="0"/>
              <a:t>Pada saat kita menggambar di layer kerja AutoCAD, satuan yang kita gunakan bukanlah mm, cm, ich, atau feet. </a:t>
            </a:r>
          </a:p>
          <a:p>
            <a:pPr marL="355600" indent="-355600" algn="just">
              <a:buFont typeface="Wingdings" pitchFamily="2" charset="2"/>
              <a:buChar char="q"/>
            </a:pPr>
            <a:r>
              <a:rPr lang="id-ID" sz="1800" dirty="0" smtClean="0"/>
              <a:t>Satuan yang dikena pada saat menggambar adalah satuan dengan nama drawing unit, bukan satuan yang tersebut diatas. </a:t>
            </a:r>
          </a:p>
          <a:p>
            <a:pPr marL="355600" indent="-355600" algn="just">
              <a:buFont typeface="Wingdings" pitchFamily="2" charset="2"/>
              <a:buChar char="q"/>
            </a:pPr>
            <a:r>
              <a:rPr lang="id-ID" sz="1800" dirty="0" smtClean="0"/>
              <a:t>Namun pada saat kita akan mencetak/ print gambar barulah kita disuruh untuk menentukan satuan apa yang kita kehendaki. </a:t>
            </a:r>
          </a:p>
          <a:p>
            <a:pPr marL="355600" indent="-355600" algn="just">
              <a:buFont typeface="Wingdings" pitchFamily="2" charset="2"/>
              <a:buChar char="q"/>
            </a:pPr>
            <a:r>
              <a:rPr lang="id-ID" sz="1800" dirty="0" smtClean="0"/>
              <a:t>Bila kita memilih salah satu satuan dari satuan yang tersebut diatas maka AutoCAD secara otomatis akan mengkonversi satuan drawing unit satuan ke satuan yang kita kehendaki.</a:t>
            </a:r>
            <a:endParaRPr lang="id-ID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321425" y="1643416"/>
            <a:ext cx="54879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id-ID" sz="1800" b="1" dirty="0" smtClean="0"/>
              <a:t>2.2 	Koordinat</a:t>
            </a:r>
            <a:endParaRPr lang="id-ID" sz="1800" dirty="0" smtClean="0"/>
          </a:p>
          <a:p>
            <a:pPr hangingPunct="0"/>
            <a:endParaRPr lang="id-ID" sz="1800" dirty="0" smtClean="0"/>
          </a:p>
          <a:p>
            <a:pPr marL="355600" indent="-355600" algn="just" hangingPunct="0">
              <a:buFont typeface="Wingdings" pitchFamily="2" charset="2"/>
              <a:buChar char="q"/>
              <a:tabLst>
                <a:tab pos="355600" algn="l"/>
              </a:tabLst>
            </a:pPr>
            <a:r>
              <a:rPr lang="id-ID" sz="1800" dirty="0" smtClean="0"/>
              <a:t>Pada AutoCAD dikenal ada dua jenis koordinat, yang pertama adalah koordinat Kartesian dan yang kedua koordinat Polar. </a:t>
            </a:r>
          </a:p>
          <a:p>
            <a:pPr marL="355600" indent="-355600" algn="just" hangingPunct="0">
              <a:buFont typeface="Wingdings" pitchFamily="2" charset="2"/>
              <a:buChar char="q"/>
              <a:tabLst>
                <a:tab pos="355600" algn="l"/>
              </a:tabLst>
            </a:pPr>
            <a:r>
              <a:rPr lang="id-ID" sz="1800" dirty="0" smtClean="0"/>
              <a:t>Dalam koordinat Kartesian posisi suatu titik ditentukan dengan nilai x dan nilai y, biasanya ditulis (x,y). </a:t>
            </a:r>
          </a:p>
          <a:p>
            <a:pPr marL="355600" indent="-355600" algn="just" hangingPunct="0">
              <a:buFont typeface="Wingdings" pitchFamily="2" charset="2"/>
              <a:buChar char="q"/>
              <a:tabLst>
                <a:tab pos="355600" algn="l"/>
              </a:tabLst>
            </a:pPr>
            <a:r>
              <a:rPr lang="id-ID" sz="1800" dirty="0" smtClean="0"/>
              <a:t>Sedangkan untuk koordinat Polar terdapat 2 nilai yang berbeda, yakni nilai r sebagai representasi dari jarak, dan nilai yang lainnya adalah sudut (θ). </a:t>
            </a:r>
          </a:p>
          <a:p>
            <a:pPr marL="355600" indent="-355600" algn="just" hangingPunct="0">
              <a:buFont typeface="Wingdings" pitchFamily="2" charset="2"/>
              <a:buChar char="q"/>
              <a:tabLst>
                <a:tab pos="355600" algn="l"/>
              </a:tabLst>
            </a:pPr>
            <a:r>
              <a:rPr lang="id-ID" sz="1800" dirty="0" smtClean="0"/>
              <a:t>Untuk lebih jelasnya, pemakaian kedua koordinat dibawah akan diberi ilustrasi dalam menggambar.</a:t>
            </a:r>
            <a:endParaRPr lang="id-ID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9412" y="1676400"/>
            <a:ext cx="54864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141044" y="1219200"/>
            <a:ext cx="17479" cy="5151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3012" y="1143000"/>
            <a:ext cx="548798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id-ID" sz="1800" b="1" dirty="0" smtClean="0"/>
              <a:t>2.3  	Memberi Perintah dalam AutoCAD</a:t>
            </a:r>
            <a:endParaRPr lang="id-ID" sz="1800" dirty="0" smtClean="0"/>
          </a:p>
          <a:p>
            <a:endParaRPr lang="id-ID" sz="1800" dirty="0" smtClean="0"/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id-ID" sz="1800" dirty="0" smtClean="0"/>
              <a:t>Ada beberapa cara/ metoda yang dapat kita gunakan untuk Memberi perintah dalam AutoCAD. 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id-ID" sz="1800" dirty="0" smtClean="0"/>
              <a:t>Kita dapat memberi perintah melalui menu pull down, toolbars, menggunakan shortcut menu, serta mengentikan perintah secara langsung pada bagian command prompt AutoCAD.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id-ID" sz="1800" dirty="0" smtClean="0"/>
              <a:t>Dalam modul ini kita akan memberikan perintah AutoCAD denganan jalan mengetikannya di bagian commond promt. Dengan metode ini kita akan cepat terbisa dan cepat hafal dengan perintah-perintah yang ada</a:t>
            </a:r>
            <a:endParaRPr lang="id-ID" sz="18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1905000"/>
            <a:ext cx="518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5212" y="487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b="1" dirty="0" smtClean="0"/>
              <a:t>Gambar 2.1. Koordinat</a:t>
            </a:r>
            <a:endParaRPr lang="id-ID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141044" y="1219200"/>
            <a:ext cx="17479" cy="5151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5612" y="990600"/>
            <a:ext cx="54879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800" dirty="0" smtClean="0"/>
              <a:t>Jalankan aplikasi AutoCAD, dan ikuti ikuti langkah-langkah berikut:</a:t>
            </a:r>
          </a:p>
          <a:p>
            <a:pPr marL="35560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id-ID" sz="1800" dirty="0" smtClean="0"/>
              <a:t>Klik Start, Program, pilih menu AutoCAD 2009, kemudian klik AutoCAD 2009 pada submenu AutoCAD 2009 </a:t>
            </a:r>
          </a:p>
          <a:p>
            <a:pPr marL="35560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id-ID" sz="1800" dirty="0" smtClean="0"/>
              <a:t>Pada saat muncul kotak dialog AutoCAD 2009 Today, pilih tab Create Drawings. </a:t>
            </a:r>
          </a:p>
          <a:p>
            <a:pPr marL="35560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id-ID" sz="1800" dirty="0" smtClean="0"/>
              <a:t>Pada bagian Select how to begin, pilih Start from Scratch. </a:t>
            </a:r>
          </a:p>
          <a:p>
            <a:pPr marL="35560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id-ID" sz="1800" dirty="0" smtClean="0"/>
              <a:t>Kemudian pilih Metric. </a:t>
            </a:r>
          </a:p>
          <a:p>
            <a:pPr marL="35560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id-ID" sz="1800" dirty="0" smtClean="0"/>
              <a:t> Atau dobel klik ikon AutoCAD yang ada pada layer desktop komputer  Anda.</a:t>
            </a:r>
          </a:p>
          <a:p>
            <a:pPr marL="355600" lvl="0" indent="-35560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id-ID" sz="1800" dirty="0" smtClean="0"/>
              <a:t>Sekarang Anda sudah berada dalam layar utama aplikasi AutoCAD</a:t>
            </a:r>
            <a:endParaRPr lang="id-ID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161212" y="5334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b="1" dirty="0" smtClean="0"/>
              <a:t>Gambar. 2.2. Layar AutoCAD</a:t>
            </a:r>
            <a:endParaRPr lang="id-ID" sz="18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7812" y="1371600"/>
            <a:ext cx="510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5334</TotalTime>
  <Words>1164</Words>
  <Application>Microsoft Office PowerPoint</Application>
  <PresentationFormat>Custom</PresentationFormat>
  <Paragraphs>123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Oriel</vt:lpstr>
      <vt:lpstr>2_Custom Design</vt:lpstr>
      <vt:lpstr>3_Custom Design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hpmini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acer</cp:lastModifiedBy>
  <cp:revision>438</cp:revision>
  <dcterms:created xsi:type="dcterms:W3CDTF">2011-11-04T08:26:49Z</dcterms:created>
  <dcterms:modified xsi:type="dcterms:W3CDTF">2014-02-18T22:03:32Z</dcterms:modified>
</cp:coreProperties>
</file>