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95" r:id="rId24"/>
    <p:sldId id="296" r:id="rId25"/>
    <p:sldId id="297" r:id="rId26"/>
    <p:sldId id="294" r:id="rId27"/>
    <p:sldId id="293" r:id="rId28"/>
    <p:sldId id="292" r:id="rId29"/>
    <p:sldId id="291" r:id="rId30"/>
    <p:sldId id="290" r:id="rId31"/>
    <p:sldId id="279" r:id="rId32"/>
    <p:sldId id="280" r:id="rId33"/>
    <p:sldId id="281" r:id="rId34"/>
  </p:sldIdLst>
  <p:sldSz cx="6858000" cy="9906000" type="A4"/>
  <p:notesSz cx="7099300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80D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47" autoAdjust="0"/>
    <p:restoredTop sz="94660"/>
  </p:normalViewPr>
  <p:slideViewPr>
    <p:cSldViewPr>
      <p:cViewPr>
        <p:scale>
          <a:sx n="75" d="100"/>
          <a:sy n="75" d="100"/>
        </p:scale>
        <p:origin x="-846" y="786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14313" y="4049713"/>
            <a:ext cx="1587" cy="4384675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514350" y="2884488"/>
            <a:ext cx="5829300" cy="2068512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28700" y="5613400"/>
            <a:ext cx="4800600" cy="253206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11078-23EC-4E10-B854-F699F4F1BD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8B1DF-36D2-49A1-92C8-463EE5A79D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9434B-32D4-4A44-A79D-22163C407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751138"/>
            <a:ext cx="300990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751138"/>
            <a:ext cx="300990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76F9D-F750-489E-88C1-95846BB036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0ED2F-9BA5-45BD-8650-F1B4DE96CD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ACA83-8B9B-4F71-9911-F07D262280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9FE6D-DEFD-441B-8FC2-8FC32FAA44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16CE7-2187-418B-A7C3-5D7889D593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C98E0-BB77-4519-A3AF-628993049D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133BE-165E-4043-8B33-D96FEBBF72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420688"/>
            <a:ext cx="1543050" cy="82740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420688"/>
            <a:ext cx="4476750" cy="82740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92961-1630-4681-8A48-05716702E8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20688"/>
            <a:ext cx="61722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751138"/>
            <a:ext cx="61722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9020175"/>
            <a:ext cx="16002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0175"/>
            <a:ext cx="21717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0175"/>
            <a:ext cx="16002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9316F901-901F-44ED-AE75-8306F8B795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6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Armey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2362200"/>
            <a:ext cx="384333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173038" y="344488"/>
            <a:ext cx="60769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600">
                <a:solidFill>
                  <a:schemeClr val="hlink"/>
                </a:solidFill>
                <a:latin typeface="Times New Roman" pitchFamily="18" charset="0"/>
              </a:rPr>
              <a:t>TATA CARA PENGADUKAN</a:t>
            </a:r>
          </a:p>
          <a:p>
            <a:pPr algn="ctr"/>
            <a:r>
              <a:rPr lang="en-US">
                <a:solidFill>
                  <a:schemeClr val="hlink"/>
                </a:solidFill>
                <a:latin typeface="Times New Roman" pitchFamily="18" charset="0"/>
              </a:rPr>
              <a:t>DAN</a:t>
            </a:r>
          </a:p>
          <a:p>
            <a:pPr algn="ctr"/>
            <a:r>
              <a:rPr lang="en-US" sz="3600">
                <a:solidFill>
                  <a:schemeClr val="hlink"/>
                </a:solidFill>
                <a:latin typeface="Times New Roman" pitchFamily="18" charset="0"/>
              </a:rPr>
              <a:t>PENGECORAN BETON</a:t>
            </a:r>
          </a:p>
        </p:txBody>
      </p:sp>
      <p:sp>
        <p:nvSpPr>
          <p:cNvPr id="3076" name="Text Box 8"/>
          <p:cNvSpPr txBox="1">
            <a:spLocks noChangeArrowheads="1"/>
          </p:cNvSpPr>
          <p:nvPr/>
        </p:nvSpPr>
        <p:spPr bwMode="auto">
          <a:xfrm>
            <a:off x="857250" y="1898650"/>
            <a:ext cx="5086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980D02"/>
                </a:solidFill>
                <a:latin typeface="Times New Roman" pitchFamily="18" charset="0"/>
              </a:rPr>
              <a:t>Di persembakan</a:t>
            </a:r>
          </a:p>
          <a:p>
            <a:pPr algn="ctr"/>
            <a:endParaRPr lang="en-US" sz="2400" b="1">
              <a:solidFill>
                <a:srgbClr val="980D02"/>
              </a:solidFill>
              <a:latin typeface="Times New Roman" pitchFamily="18" charset="0"/>
            </a:endParaRPr>
          </a:p>
        </p:txBody>
      </p:sp>
      <p:grpSp>
        <p:nvGrpSpPr>
          <p:cNvPr id="3077" name="Group 21"/>
          <p:cNvGrpSpPr>
            <a:grpSpLocks/>
          </p:cNvGrpSpPr>
          <p:nvPr/>
        </p:nvGrpSpPr>
        <p:grpSpPr bwMode="auto">
          <a:xfrm>
            <a:off x="762000" y="8815388"/>
            <a:ext cx="6096000" cy="647700"/>
            <a:chOff x="762000" y="8815388"/>
            <a:chExt cx="6096000" cy="647701"/>
          </a:xfrm>
        </p:grpSpPr>
        <p:sp>
          <p:nvSpPr>
            <p:cNvPr id="2" name="Text Box 5"/>
            <p:cNvSpPr txBox="1">
              <a:spLocks noChangeArrowheads="1"/>
            </p:cNvSpPr>
            <p:nvPr/>
          </p:nvSpPr>
          <p:spPr bwMode="auto">
            <a:xfrm>
              <a:off x="781050" y="8816976"/>
              <a:ext cx="607695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3600" b="1">
                  <a:latin typeface="Times New Roman" pitchFamily="18" charset="0"/>
                </a:rPr>
                <a:t>Ir</a:t>
              </a:r>
              <a:r>
                <a:rPr lang="id-ID" sz="3600" b="1">
                  <a:latin typeface="Times New Roman" pitchFamily="18" charset="0"/>
                </a:rPr>
                <a:t>. H. </a:t>
              </a:r>
              <a:r>
                <a:rPr lang="en-US" sz="3600" b="1">
                  <a:latin typeface="Times New Roman" pitchFamily="18" charset="0"/>
                </a:rPr>
                <a:t>Armeyn</a:t>
              </a:r>
              <a:r>
                <a:rPr lang="id-ID" sz="3600" b="1">
                  <a:latin typeface="Times New Roman" pitchFamily="18" charset="0"/>
                </a:rPr>
                <a:t> Syam, MT</a:t>
              </a:r>
              <a:endParaRPr lang="en-US" sz="3600" b="1">
                <a:latin typeface="Times New Roman" pitchFamily="18" charset="0"/>
              </a:endParaRPr>
            </a:p>
          </p:txBody>
        </p:sp>
        <p:sp>
          <p:nvSpPr>
            <p:cNvPr id="3093" name="Text Box 9"/>
            <p:cNvSpPr txBox="1">
              <a:spLocks noChangeArrowheads="1"/>
            </p:cNvSpPr>
            <p:nvPr/>
          </p:nvSpPr>
          <p:spPr bwMode="auto">
            <a:xfrm>
              <a:off x="762000" y="8815388"/>
              <a:ext cx="60198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3600" b="1">
                  <a:solidFill>
                    <a:srgbClr val="980D02"/>
                  </a:solidFill>
                  <a:latin typeface="Times New Roman" pitchFamily="18" charset="0"/>
                </a:rPr>
                <a:t>Ir</a:t>
              </a:r>
              <a:r>
                <a:rPr lang="id-ID" sz="3600" b="1">
                  <a:solidFill>
                    <a:srgbClr val="980D02"/>
                  </a:solidFill>
                  <a:latin typeface="Times New Roman" pitchFamily="18" charset="0"/>
                </a:rPr>
                <a:t>. H. </a:t>
              </a:r>
              <a:r>
                <a:rPr lang="en-US" sz="3600" b="1">
                  <a:solidFill>
                    <a:srgbClr val="980D02"/>
                  </a:solidFill>
                  <a:latin typeface="Times New Roman" pitchFamily="18" charset="0"/>
                </a:rPr>
                <a:t>Armeyn</a:t>
              </a:r>
              <a:r>
                <a:rPr lang="id-ID" sz="3600" b="1">
                  <a:solidFill>
                    <a:srgbClr val="980D02"/>
                  </a:solidFill>
                  <a:latin typeface="Times New Roman" pitchFamily="18" charset="0"/>
                </a:rPr>
                <a:t> Syam, MT</a:t>
              </a:r>
              <a:endParaRPr lang="en-US" sz="3600" b="1">
                <a:solidFill>
                  <a:srgbClr val="980D02"/>
                </a:solidFill>
                <a:latin typeface="Times New Roman" pitchFamily="18" charset="0"/>
              </a:endParaRPr>
            </a:p>
          </p:txBody>
        </p:sp>
      </p:grp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44463" y="350838"/>
            <a:ext cx="60769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600">
                <a:solidFill>
                  <a:srgbClr val="980D02"/>
                </a:solidFill>
                <a:latin typeface="Times New Roman" pitchFamily="18" charset="0"/>
              </a:rPr>
              <a:t>TATA CARA PENGADUKAN</a:t>
            </a:r>
          </a:p>
          <a:p>
            <a:pPr algn="ctr"/>
            <a:r>
              <a:rPr lang="en-US">
                <a:solidFill>
                  <a:srgbClr val="980D02"/>
                </a:solidFill>
                <a:latin typeface="Times New Roman" pitchFamily="18" charset="0"/>
              </a:rPr>
              <a:t>DAN</a:t>
            </a:r>
          </a:p>
          <a:p>
            <a:pPr algn="ctr"/>
            <a:r>
              <a:rPr lang="en-US" sz="3600">
                <a:solidFill>
                  <a:srgbClr val="980D02"/>
                </a:solidFill>
                <a:latin typeface="Times New Roman" pitchFamily="18" charset="0"/>
              </a:rPr>
              <a:t>PENGECORAN BETON</a:t>
            </a:r>
          </a:p>
        </p:txBody>
      </p:sp>
      <p:grpSp>
        <p:nvGrpSpPr>
          <p:cNvPr id="3079" name="Group 9"/>
          <p:cNvGrpSpPr>
            <a:grpSpLocks/>
          </p:cNvGrpSpPr>
          <p:nvPr/>
        </p:nvGrpSpPr>
        <p:grpSpPr bwMode="auto">
          <a:xfrm>
            <a:off x="2635250" y="7556500"/>
            <a:ext cx="1784350" cy="825500"/>
            <a:chOff x="4883" y="6340"/>
            <a:chExt cx="3952" cy="2307"/>
          </a:xfrm>
        </p:grpSpPr>
        <p:sp>
          <p:nvSpPr>
            <p:cNvPr id="3080" name="Oval 10"/>
            <p:cNvSpPr>
              <a:spLocks noChangeArrowheads="1"/>
            </p:cNvSpPr>
            <p:nvPr/>
          </p:nvSpPr>
          <p:spPr bwMode="auto">
            <a:xfrm rot="-2508025">
              <a:off x="4883" y="6756"/>
              <a:ext cx="3952" cy="1728"/>
            </a:xfrm>
            <a:prstGeom prst="ellipse">
              <a:avLst/>
            </a:prstGeom>
            <a:noFill/>
            <a:ln w="12700">
              <a:solidFill>
                <a:srgbClr val="3366FF"/>
              </a:solidFill>
              <a:round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3366FF"/>
              </a:extrusionClr>
            </a:sp3d>
          </p:spPr>
          <p:txBody>
            <a:bodyPr>
              <a:flatTx/>
            </a:bodyPr>
            <a:lstStyle/>
            <a:p>
              <a:endParaRPr lang="id-ID"/>
            </a:p>
          </p:txBody>
        </p:sp>
        <p:grpSp>
          <p:nvGrpSpPr>
            <p:cNvPr id="3081" name="Group 11"/>
            <p:cNvGrpSpPr>
              <a:grpSpLocks/>
            </p:cNvGrpSpPr>
            <p:nvPr/>
          </p:nvGrpSpPr>
          <p:grpSpPr bwMode="auto">
            <a:xfrm>
              <a:off x="6029" y="6340"/>
              <a:ext cx="2272" cy="2307"/>
              <a:chOff x="4626" y="6500"/>
              <a:chExt cx="2775" cy="2996"/>
            </a:xfrm>
          </p:grpSpPr>
          <p:grpSp>
            <p:nvGrpSpPr>
              <p:cNvPr id="3082" name="Group 12"/>
              <p:cNvGrpSpPr>
                <a:grpSpLocks/>
              </p:cNvGrpSpPr>
              <p:nvPr/>
            </p:nvGrpSpPr>
            <p:grpSpPr bwMode="auto">
              <a:xfrm>
                <a:off x="5046" y="6991"/>
                <a:ext cx="900" cy="639"/>
                <a:chOff x="5766" y="1565"/>
                <a:chExt cx="405" cy="301"/>
              </a:xfrm>
            </p:grpSpPr>
            <p:sp>
              <p:nvSpPr>
                <p:cNvPr id="3089" name="AutoShape 13"/>
                <p:cNvSpPr>
                  <a:spLocks noChangeArrowheads="1"/>
                </p:cNvSpPr>
                <p:nvPr/>
              </p:nvSpPr>
              <p:spPr bwMode="auto">
                <a:xfrm>
                  <a:off x="5766" y="1720"/>
                  <a:ext cx="132" cy="146"/>
                </a:xfrm>
                <a:prstGeom prst="flowChartProcess">
                  <a:avLst/>
                </a:prstGeom>
                <a:solidFill>
                  <a:srgbClr val="FFCC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3090" name="AutoShape 14"/>
                <p:cNvSpPr>
                  <a:spLocks noChangeArrowheads="1"/>
                </p:cNvSpPr>
                <p:nvPr/>
              </p:nvSpPr>
              <p:spPr bwMode="auto">
                <a:xfrm>
                  <a:off x="5898" y="1565"/>
                  <a:ext cx="132" cy="146"/>
                </a:xfrm>
                <a:prstGeom prst="flowChartProcess">
                  <a:avLst/>
                </a:prstGeom>
                <a:solidFill>
                  <a:srgbClr val="FF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3091" name="AutoShape 15"/>
                <p:cNvSpPr>
                  <a:spLocks noChangeArrowheads="1"/>
                </p:cNvSpPr>
                <p:nvPr/>
              </p:nvSpPr>
              <p:spPr bwMode="auto">
                <a:xfrm>
                  <a:off x="6039" y="1711"/>
                  <a:ext cx="132" cy="146"/>
                </a:xfrm>
                <a:prstGeom prst="flowChartProcess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</p:grpSp>
          <p:grpSp>
            <p:nvGrpSpPr>
              <p:cNvPr id="3083" name="Group 16"/>
              <p:cNvGrpSpPr>
                <a:grpSpLocks/>
              </p:cNvGrpSpPr>
              <p:nvPr/>
            </p:nvGrpSpPr>
            <p:grpSpPr bwMode="auto">
              <a:xfrm>
                <a:off x="5691" y="6500"/>
                <a:ext cx="420" cy="378"/>
                <a:chOff x="3775" y="2272"/>
                <a:chExt cx="251" cy="211"/>
              </a:xfrm>
            </p:grpSpPr>
            <p:grpSp>
              <p:nvGrpSpPr>
                <p:cNvPr id="3085" name="Group 17"/>
                <p:cNvGrpSpPr>
                  <a:grpSpLocks/>
                </p:cNvGrpSpPr>
                <p:nvPr/>
              </p:nvGrpSpPr>
              <p:grpSpPr bwMode="auto">
                <a:xfrm>
                  <a:off x="3775" y="2272"/>
                  <a:ext cx="251" cy="211"/>
                  <a:chOff x="288" y="16"/>
                  <a:chExt cx="60" cy="59"/>
                </a:xfrm>
              </p:grpSpPr>
              <p:sp>
                <p:nvSpPr>
                  <p:cNvPr id="3087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288" y="16"/>
                    <a:ext cx="60" cy="59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d-ID"/>
                  </a:p>
                </p:txBody>
              </p:sp>
              <p:sp>
                <p:nvSpPr>
                  <p:cNvPr id="3088" name="Oval 19"/>
                  <p:cNvSpPr>
                    <a:spLocks noChangeArrowheads="1"/>
                  </p:cNvSpPr>
                  <p:nvPr/>
                </p:nvSpPr>
                <p:spPr bwMode="auto">
                  <a:xfrm>
                    <a:off x="289" y="17"/>
                    <a:ext cx="50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d-ID"/>
                  </a:p>
                </p:txBody>
              </p:sp>
            </p:grpSp>
            <p:sp>
              <p:nvSpPr>
                <p:cNvPr id="3092" name="AutoShape 20"/>
                <p:cNvSpPr>
                  <a:spLocks noChangeArrowheads="1"/>
                </p:cNvSpPr>
                <p:nvPr/>
              </p:nvSpPr>
              <p:spPr bwMode="auto">
                <a:xfrm>
                  <a:off x="3801" y="2291"/>
                  <a:ext cx="167" cy="145"/>
                </a:xfrm>
                <a:prstGeom prst="star5">
                  <a:avLst/>
                </a:prstGeom>
                <a:noFill/>
                <a:ln w="1905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d-ID"/>
                </a:p>
              </p:txBody>
            </p:sp>
          </p:grpSp>
          <p:sp>
            <p:nvSpPr>
              <p:cNvPr id="3084" name="WordArt 21"/>
              <p:cNvSpPr>
                <a:spLocks noChangeArrowheads="1" noChangeShapeType="1" noTextEdit="1"/>
              </p:cNvSpPr>
              <p:nvPr/>
            </p:nvSpPr>
            <p:spPr bwMode="auto">
              <a:xfrm>
                <a:off x="4626" y="7715"/>
                <a:ext cx="2775" cy="1781"/>
              </a:xfrm>
              <a:prstGeom prst="rect">
                <a:avLst/>
              </a:prstGeom>
            </p:spPr>
            <p:txBody>
              <a:bodyPr wrap="none" fromWordArt="1">
                <a:prstTxWarp prst="textSlantUp">
                  <a:avLst>
                    <a:gd name="adj" fmla="val 0"/>
                  </a:avLst>
                </a:prstTxWarp>
              </a:bodyPr>
              <a:lstStyle/>
              <a:p>
                <a:pPr algn="ctr"/>
                <a:r>
                  <a:rPr lang="id-ID" sz="3600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rgbClr val="000000"/>
                    </a:solidFill>
                    <a:latin typeface="Arial Black"/>
                  </a:rPr>
                  <a:t>ITP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H:\CERGAM Campuran Beton\Pict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Pict0002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"/>
            <a:ext cx="6858000" cy="937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2"/>
          <p:cNvSpPr txBox="1">
            <a:spLocks noChangeArrowheads="1"/>
          </p:cNvSpPr>
          <p:nvPr/>
        </p:nvSpPr>
        <p:spPr bwMode="auto">
          <a:xfrm>
            <a:off x="0" y="0"/>
            <a:ext cx="6858000" cy="584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d-ID" sz="3200"/>
              <a:t>BAB 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Pict0003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Pict0003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Pict0004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6858000" cy="929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0"/>
            <a:ext cx="6858000" cy="6461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id-ID" sz="3600" dirty="0"/>
              <a:t>BAB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Pict0004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1015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Pict0005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6858000" cy="922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0"/>
            <a:ext cx="6858000" cy="6461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d-ID" sz="3600" dirty="0"/>
              <a:t>BAB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ict0005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Pict0006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Pict0006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Pict0007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Pict0007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Pict0008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Pict0008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Pict0009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Pict0009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Pict0010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Pict0010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Pict0011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Pict0011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Pict0012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"/>
            <a:ext cx="6858000" cy="937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0" y="0"/>
            <a:ext cx="6858000" cy="584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d-ID" sz="3200"/>
              <a:t>PERAWATAN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20688"/>
            <a:ext cx="6172200" cy="1027112"/>
          </a:xfrm>
        </p:spPr>
        <p:txBody>
          <a:bodyPr/>
          <a:lstStyle/>
          <a:p>
            <a:pPr>
              <a:defRPr/>
            </a:pPr>
            <a:endParaRPr lang="id-ID" dirty="0"/>
          </a:p>
        </p:txBody>
      </p:sp>
      <p:pic>
        <p:nvPicPr>
          <p:cNvPr id="25603" name="Picture 2" descr="D:\CERGAM Campuran Beton\Pict002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9906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798513"/>
          </a:xfrm>
          <a:solidFill>
            <a:schemeClr val="accent1"/>
          </a:solidFill>
        </p:spPr>
        <p:txBody>
          <a:bodyPr/>
          <a:lstStyle/>
          <a:p>
            <a:pPr>
              <a:defRPr/>
            </a:pPr>
            <a:r>
              <a:rPr lang="id-ID" dirty="0" smtClean="0"/>
              <a:t>PEMERIKSAAN</a:t>
            </a:r>
            <a:endParaRPr lang="id-ID" dirty="0"/>
          </a:p>
        </p:txBody>
      </p:sp>
      <p:pic>
        <p:nvPicPr>
          <p:cNvPr id="26627" name="Picture 2" descr="D:\CERGAM Campuran Beton\Pict002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838200"/>
            <a:ext cx="6858000" cy="9296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722313"/>
          </a:xfrm>
          <a:solidFill>
            <a:schemeClr val="accent1"/>
          </a:solidFill>
        </p:spPr>
        <p:txBody>
          <a:bodyPr/>
          <a:lstStyle/>
          <a:p>
            <a:pPr>
              <a:defRPr/>
            </a:pPr>
            <a:r>
              <a:rPr lang="id-ID" dirty="0" smtClean="0"/>
              <a:t>BAB 4</a:t>
            </a:r>
            <a:endParaRPr lang="id-ID" dirty="0"/>
          </a:p>
        </p:txBody>
      </p:sp>
      <p:pic>
        <p:nvPicPr>
          <p:cNvPr id="27651" name="Picture 2" descr="D:\CERGAM Campuran Beton\Pict002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85800"/>
            <a:ext cx="6858000" cy="8839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CERGAM Campuran Beton\Pict002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9906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CERGAM Campuran Beton\Pict002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9906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CERGAM Campuran Beton\Pict002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9906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:\CERGAM Campuran Beton\Pict00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9906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6172200" cy="646113"/>
          </a:xfrm>
        </p:spPr>
        <p:txBody>
          <a:bodyPr/>
          <a:lstStyle/>
          <a:p>
            <a:pPr>
              <a:defRPr/>
            </a:pPr>
            <a:r>
              <a:rPr lang="id-ID" dirty="0" smtClean="0">
                <a:solidFill>
                  <a:srgbClr val="FF0000"/>
                </a:solidFill>
              </a:rPr>
              <a:t>Pemadatan Beton</a:t>
            </a:r>
            <a:endParaRPr lang="id-ID" dirty="0">
              <a:solidFill>
                <a:srgbClr val="FF0000"/>
              </a:solidFill>
            </a:endParaRPr>
          </a:p>
        </p:txBody>
      </p:sp>
      <p:pic>
        <p:nvPicPr>
          <p:cNvPr id="32771" name="Picture 2" descr="D:\CERGAM Campuran Beton\Pict00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6858000" cy="929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Picture 4" descr="Pict0013a"/>
          <p:cNvSpPr>
            <a:spLocks noChangeAspect="1" noChangeArrowheads="1"/>
          </p:cNvSpPr>
          <p:nvPr/>
        </p:nvSpPr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d-ID"/>
          </a:p>
        </p:txBody>
      </p:sp>
      <p:pic>
        <p:nvPicPr>
          <p:cNvPr id="33795" name="Picture 3" descr="D:\CERGAM Campuran Beton\Pict00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Picture 4" descr="Pict0013b"/>
          <p:cNvSpPr>
            <a:spLocks noChangeAspect="1" noChangeArrowheads="1"/>
          </p:cNvSpPr>
          <p:nvPr/>
        </p:nvSpPr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d-ID"/>
          </a:p>
        </p:txBody>
      </p:sp>
      <p:pic>
        <p:nvPicPr>
          <p:cNvPr id="34819" name="Picture 4" descr="D:\CERGAM Campuran Beton\Pict0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866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Picture 4" descr="Pict0014a"/>
          <p:cNvSpPr>
            <a:spLocks noChangeAspect="1" noChangeArrowheads="1"/>
          </p:cNvSpPr>
          <p:nvPr/>
        </p:nvSpPr>
        <p:spPr bwMode="auto">
          <a:xfrm>
            <a:off x="0" y="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d-ID"/>
          </a:p>
        </p:txBody>
      </p:sp>
      <p:pic>
        <p:nvPicPr>
          <p:cNvPr id="35843" name="Picture 3" descr="D:\Foto2 Scan papa\5.jpg"/>
          <p:cNvPicPr>
            <a:picLocks noChangeAspect="1" noChangeArrowheads="1"/>
          </p:cNvPicPr>
          <p:nvPr/>
        </p:nvPicPr>
        <p:blipFill>
          <a:blip r:embed="rId2"/>
          <a:srcRect l="4443" r="53333" b="9633"/>
          <a:stretch>
            <a:fillRect/>
          </a:stretch>
        </p:blipFill>
        <p:spPr bwMode="auto">
          <a:xfrm>
            <a:off x="0" y="0"/>
            <a:ext cx="1828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TextBox 3"/>
          <p:cNvSpPr txBox="1">
            <a:spLocks noChangeArrowheads="1"/>
          </p:cNvSpPr>
          <p:nvPr/>
        </p:nvSpPr>
        <p:spPr bwMode="auto">
          <a:xfrm>
            <a:off x="2514600" y="914400"/>
            <a:ext cx="3886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d-ID"/>
              <a:t>Semoga bermanfaat </a:t>
            </a:r>
          </a:p>
          <a:p>
            <a:pPr algn="ctr"/>
            <a:r>
              <a:rPr lang="id-ID"/>
              <a:t>Dan mari kita berinovasi terus </a:t>
            </a:r>
          </a:p>
        </p:txBody>
      </p:sp>
      <p:grpSp>
        <p:nvGrpSpPr>
          <p:cNvPr id="35845" name="Group 9"/>
          <p:cNvGrpSpPr>
            <a:grpSpLocks/>
          </p:cNvGrpSpPr>
          <p:nvPr/>
        </p:nvGrpSpPr>
        <p:grpSpPr bwMode="auto">
          <a:xfrm>
            <a:off x="3505200" y="2133600"/>
            <a:ext cx="1784350" cy="825500"/>
            <a:chOff x="4883" y="6340"/>
            <a:chExt cx="3952" cy="2307"/>
          </a:xfrm>
        </p:grpSpPr>
        <p:sp>
          <p:nvSpPr>
            <p:cNvPr id="35852" name="Oval 10"/>
            <p:cNvSpPr>
              <a:spLocks noChangeArrowheads="1"/>
            </p:cNvSpPr>
            <p:nvPr/>
          </p:nvSpPr>
          <p:spPr bwMode="auto">
            <a:xfrm rot="-2508025">
              <a:off x="4883" y="6756"/>
              <a:ext cx="3952" cy="1728"/>
            </a:xfrm>
            <a:prstGeom prst="ellipse">
              <a:avLst/>
            </a:prstGeom>
            <a:noFill/>
            <a:ln w="12700">
              <a:solidFill>
                <a:srgbClr val="3366FF"/>
              </a:solidFill>
              <a:round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3366FF"/>
              </a:extrusionClr>
            </a:sp3d>
          </p:spPr>
          <p:txBody>
            <a:bodyPr>
              <a:flatTx/>
            </a:bodyPr>
            <a:lstStyle/>
            <a:p>
              <a:endParaRPr lang="id-ID"/>
            </a:p>
          </p:txBody>
        </p:sp>
        <p:grpSp>
          <p:nvGrpSpPr>
            <p:cNvPr id="35853" name="Group 11"/>
            <p:cNvGrpSpPr>
              <a:grpSpLocks/>
            </p:cNvGrpSpPr>
            <p:nvPr/>
          </p:nvGrpSpPr>
          <p:grpSpPr bwMode="auto">
            <a:xfrm>
              <a:off x="6027" y="6342"/>
              <a:ext cx="2271" cy="2307"/>
              <a:chOff x="4626" y="6500"/>
              <a:chExt cx="2775" cy="2996"/>
            </a:xfrm>
          </p:grpSpPr>
          <p:grpSp>
            <p:nvGrpSpPr>
              <p:cNvPr id="35854" name="Group 12"/>
              <p:cNvGrpSpPr>
                <a:grpSpLocks/>
              </p:cNvGrpSpPr>
              <p:nvPr/>
            </p:nvGrpSpPr>
            <p:grpSpPr bwMode="auto">
              <a:xfrm>
                <a:off x="5031" y="6991"/>
                <a:ext cx="899" cy="639"/>
                <a:chOff x="5766" y="1565"/>
                <a:chExt cx="405" cy="301"/>
              </a:xfrm>
            </p:grpSpPr>
            <p:sp>
              <p:nvSpPr>
                <p:cNvPr id="35861" name="AutoShape 13"/>
                <p:cNvSpPr>
                  <a:spLocks noChangeArrowheads="1"/>
                </p:cNvSpPr>
                <p:nvPr/>
              </p:nvSpPr>
              <p:spPr bwMode="auto">
                <a:xfrm>
                  <a:off x="5766" y="1720"/>
                  <a:ext cx="132" cy="146"/>
                </a:xfrm>
                <a:prstGeom prst="flowChartProcess">
                  <a:avLst/>
                </a:prstGeom>
                <a:solidFill>
                  <a:srgbClr val="FFCC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35862" name="AutoShape 14"/>
                <p:cNvSpPr>
                  <a:spLocks noChangeArrowheads="1"/>
                </p:cNvSpPr>
                <p:nvPr/>
              </p:nvSpPr>
              <p:spPr bwMode="auto">
                <a:xfrm>
                  <a:off x="5898" y="1565"/>
                  <a:ext cx="132" cy="146"/>
                </a:xfrm>
                <a:prstGeom prst="flowChartProcess">
                  <a:avLst/>
                </a:prstGeom>
                <a:solidFill>
                  <a:srgbClr val="FF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35863" name="AutoShape 15"/>
                <p:cNvSpPr>
                  <a:spLocks noChangeArrowheads="1"/>
                </p:cNvSpPr>
                <p:nvPr/>
              </p:nvSpPr>
              <p:spPr bwMode="auto">
                <a:xfrm>
                  <a:off x="6039" y="1711"/>
                  <a:ext cx="132" cy="146"/>
                </a:xfrm>
                <a:prstGeom prst="flowChartProcess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</p:grpSp>
          <p:grpSp>
            <p:nvGrpSpPr>
              <p:cNvPr id="35855" name="Group 16"/>
              <p:cNvGrpSpPr>
                <a:grpSpLocks/>
              </p:cNvGrpSpPr>
              <p:nvPr/>
            </p:nvGrpSpPr>
            <p:grpSpPr bwMode="auto">
              <a:xfrm>
                <a:off x="5691" y="6500"/>
                <a:ext cx="420" cy="378"/>
                <a:chOff x="3775" y="2272"/>
                <a:chExt cx="251" cy="211"/>
              </a:xfrm>
            </p:grpSpPr>
            <p:grpSp>
              <p:nvGrpSpPr>
                <p:cNvPr id="35857" name="Group 17"/>
                <p:cNvGrpSpPr>
                  <a:grpSpLocks/>
                </p:cNvGrpSpPr>
                <p:nvPr/>
              </p:nvGrpSpPr>
              <p:grpSpPr bwMode="auto">
                <a:xfrm>
                  <a:off x="3775" y="2272"/>
                  <a:ext cx="251" cy="211"/>
                  <a:chOff x="288" y="16"/>
                  <a:chExt cx="60" cy="59"/>
                </a:xfrm>
              </p:grpSpPr>
              <p:sp>
                <p:nvSpPr>
                  <p:cNvPr id="35859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288" y="16"/>
                    <a:ext cx="60" cy="59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d-ID"/>
                  </a:p>
                </p:txBody>
              </p:sp>
              <p:sp>
                <p:nvSpPr>
                  <p:cNvPr id="35860" name="Oval 19"/>
                  <p:cNvSpPr>
                    <a:spLocks noChangeArrowheads="1"/>
                  </p:cNvSpPr>
                  <p:nvPr/>
                </p:nvSpPr>
                <p:spPr bwMode="auto">
                  <a:xfrm>
                    <a:off x="289" y="17"/>
                    <a:ext cx="50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id-ID"/>
                  </a:p>
                </p:txBody>
              </p:sp>
            </p:grpSp>
            <p:sp>
              <p:nvSpPr>
                <p:cNvPr id="13" name="AutoShape 20"/>
                <p:cNvSpPr>
                  <a:spLocks noChangeArrowheads="1"/>
                </p:cNvSpPr>
                <p:nvPr/>
              </p:nvSpPr>
              <p:spPr bwMode="auto">
                <a:xfrm>
                  <a:off x="3800" y="2290"/>
                  <a:ext cx="167" cy="145"/>
                </a:xfrm>
                <a:prstGeom prst="star5">
                  <a:avLst/>
                </a:prstGeom>
                <a:noFill/>
                <a:ln w="1905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d-ID"/>
                </a:p>
              </p:txBody>
            </p:sp>
          </p:grpSp>
          <p:sp>
            <p:nvSpPr>
              <p:cNvPr id="35856" name="WordArt 21"/>
              <p:cNvSpPr>
                <a:spLocks noChangeArrowheads="1" noChangeShapeType="1" noTextEdit="1"/>
              </p:cNvSpPr>
              <p:nvPr/>
            </p:nvSpPr>
            <p:spPr bwMode="auto">
              <a:xfrm>
                <a:off x="4626" y="7715"/>
                <a:ext cx="2775" cy="1781"/>
              </a:xfrm>
              <a:prstGeom prst="rect">
                <a:avLst/>
              </a:prstGeom>
            </p:spPr>
            <p:txBody>
              <a:bodyPr wrap="none" fromWordArt="1">
                <a:prstTxWarp prst="textSlantUp">
                  <a:avLst>
                    <a:gd name="adj" fmla="val 0"/>
                  </a:avLst>
                </a:prstTxWarp>
              </a:bodyPr>
              <a:lstStyle/>
              <a:p>
                <a:pPr algn="ctr"/>
                <a:r>
                  <a:rPr lang="id-ID" sz="3600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rgbClr val="000000"/>
                    </a:solidFill>
                    <a:latin typeface="Arial Black"/>
                  </a:rPr>
                  <a:t>ITP</a:t>
                </a:r>
              </a:p>
            </p:txBody>
          </p:sp>
        </p:grpSp>
      </p:grpSp>
      <p:grpSp>
        <p:nvGrpSpPr>
          <p:cNvPr id="35846" name="Group 19"/>
          <p:cNvGrpSpPr>
            <a:grpSpLocks/>
          </p:cNvGrpSpPr>
          <p:nvPr/>
        </p:nvGrpSpPr>
        <p:grpSpPr bwMode="auto">
          <a:xfrm>
            <a:off x="2286000" y="3657600"/>
            <a:ext cx="4267200" cy="525463"/>
            <a:chOff x="762000" y="8815388"/>
            <a:chExt cx="6096000" cy="372203"/>
          </a:xfrm>
        </p:grpSpPr>
        <p:sp>
          <p:nvSpPr>
            <p:cNvPr id="35850" name="Text Box 5"/>
            <p:cNvSpPr txBox="1">
              <a:spLocks noChangeArrowheads="1"/>
            </p:cNvSpPr>
            <p:nvPr/>
          </p:nvSpPr>
          <p:spPr bwMode="auto">
            <a:xfrm>
              <a:off x="781050" y="8816976"/>
              <a:ext cx="6076950" cy="370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 b="1">
                  <a:latin typeface="Times New Roman" pitchFamily="18" charset="0"/>
                </a:rPr>
                <a:t>Ir</a:t>
              </a:r>
              <a:r>
                <a:rPr lang="id-ID" sz="2800" b="1">
                  <a:latin typeface="Times New Roman" pitchFamily="18" charset="0"/>
                </a:rPr>
                <a:t>. H. </a:t>
              </a:r>
              <a:r>
                <a:rPr lang="en-US" sz="2800" b="1">
                  <a:latin typeface="Times New Roman" pitchFamily="18" charset="0"/>
                </a:rPr>
                <a:t>Armeyn</a:t>
              </a:r>
              <a:r>
                <a:rPr lang="id-ID" sz="2800" b="1">
                  <a:latin typeface="Times New Roman" pitchFamily="18" charset="0"/>
                </a:rPr>
                <a:t> Syam, MT</a:t>
              </a:r>
              <a:endParaRPr lang="en-US" sz="2800" b="1">
                <a:latin typeface="Times New Roman" pitchFamily="18" charset="0"/>
              </a:endParaRPr>
            </a:p>
          </p:txBody>
        </p:sp>
        <p:sp>
          <p:nvSpPr>
            <p:cNvPr id="35851" name="Text Box 9"/>
            <p:cNvSpPr txBox="1">
              <a:spLocks noChangeArrowheads="1"/>
            </p:cNvSpPr>
            <p:nvPr/>
          </p:nvSpPr>
          <p:spPr bwMode="auto">
            <a:xfrm>
              <a:off x="762000" y="8815388"/>
              <a:ext cx="6019800" cy="370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 b="1">
                  <a:solidFill>
                    <a:srgbClr val="980D02"/>
                  </a:solidFill>
                  <a:latin typeface="Times New Roman" pitchFamily="18" charset="0"/>
                </a:rPr>
                <a:t>Ir</a:t>
              </a:r>
              <a:r>
                <a:rPr lang="id-ID" sz="2800" b="1">
                  <a:solidFill>
                    <a:srgbClr val="980D02"/>
                  </a:solidFill>
                  <a:latin typeface="Times New Roman" pitchFamily="18" charset="0"/>
                </a:rPr>
                <a:t>. H. </a:t>
              </a:r>
              <a:r>
                <a:rPr lang="en-US" sz="2800" b="1">
                  <a:solidFill>
                    <a:srgbClr val="980D02"/>
                  </a:solidFill>
                  <a:latin typeface="Times New Roman" pitchFamily="18" charset="0"/>
                </a:rPr>
                <a:t>Armeyn</a:t>
              </a:r>
              <a:r>
                <a:rPr lang="id-ID" sz="2800" b="1">
                  <a:solidFill>
                    <a:srgbClr val="980D02"/>
                  </a:solidFill>
                  <a:latin typeface="Times New Roman" pitchFamily="18" charset="0"/>
                </a:rPr>
                <a:t> Syam, MT</a:t>
              </a:r>
              <a:endParaRPr lang="en-US" sz="2800" b="1">
                <a:solidFill>
                  <a:srgbClr val="980D02"/>
                </a:solidFill>
                <a:latin typeface="Times New Roman" pitchFamily="18" charset="0"/>
              </a:endParaRPr>
            </a:p>
          </p:txBody>
        </p:sp>
      </p:grpSp>
      <p:pic>
        <p:nvPicPr>
          <p:cNvPr id="35847" name="Picture 5" descr="E:\Kumpulan Gambar\GAMBAR+ 2-27-2003\jembatan foto\185040276_75de24b9c6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5181600"/>
            <a:ext cx="3276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Picture 6" descr="E:\Kumpulan Gambar\GAMBAR+ 2-27-2003\jembatan foto\259301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81600"/>
            <a:ext cx="3657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7" descr="E:\Kumpulan Gambar\GAMBAR+ 2-27-2003\jembatan foto\2583005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7772400"/>
            <a:ext cx="685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208</TotalTime>
  <Words>67</Words>
  <Application>Microsoft Office PowerPoint</Application>
  <PresentationFormat>A4 Paper (210x297 mm)</PresentationFormat>
  <Paragraphs>22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Tahoma</vt:lpstr>
      <vt:lpstr>Arial</vt:lpstr>
      <vt:lpstr>Wingdings</vt:lpstr>
      <vt:lpstr>Calibri</vt:lpstr>
      <vt:lpstr>Times New Roman</vt:lpstr>
      <vt:lpstr>Ocean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PEMERIKSAAN</vt:lpstr>
      <vt:lpstr>BAB 4</vt:lpstr>
      <vt:lpstr>Slide 26</vt:lpstr>
      <vt:lpstr>Slide 27</vt:lpstr>
      <vt:lpstr>Slide 28</vt:lpstr>
      <vt:lpstr>Slide 29</vt:lpstr>
      <vt:lpstr>Pemadatan Beton</vt:lpstr>
      <vt:lpstr>Slide 31</vt:lpstr>
      <vt:lpstr>Slide 32</vt:lpstr>
      <vt:lpstr>Slide 33</vt:lpstr>
    </vt:vector>
  </TitlesOfParts>
  <Company>IMB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ARMEYN dan;AFDAL</dc:creator>
  <cp:lastModifiedBy>user</cp:lastModifiedBy>
  <cp:revision>39</cp:revision>
  <dcterms:created xsi:type="dcterms:W3CDTF">2007-08-05T23:33:11Z</dcterms:created>
  <dcterms:modified xsi:type="dcterms:W3CDTF">2014-06-09T09:26:20Z</dcterms:modified>
</cp:coreProperties>
</file>