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62" r:id="rId5"/>
    <p:sldId id="261" r:id="rId6"/>
    <p:sldId id="260" r:id="rId7"/>
    <p:sldId id="265" r:id="rId8"/>
    <p:sldId id="264" r:id="rId9"/>
    <p:sldId id="263" r:id="rId10"/>
    <p:sldId id="266" r:id="rId11"/>
    <p:sldId id="259" r:id="rId12"/>
    <p:sldId id="267" r:id="rId13"/>
    <p:sldId id="268" r:id="rId14"/>
    <p:sldId id="269" r:id="rId15"/>
    <p:sldId id="276" r:id="rId16"/>
    <p:sldId id="278" r:id="rId17"/>
    <p:sldId id="279" r:id="rId18"/>
    <p:sldId id="280" r:id="rId19"/>
    <p:sldId id="281" r:id="rId20"/>
    <p:sldId id="282" r:id="rId21"/>
    <p:sldId id="275" r:id="rId22"/>
    <p:sldId id="277" r:id="rId23"/>
    <p:sldId id="274" r:id="rId24"/>
    <p:sldId id="273" r:id="rId25"/>
    <p:sldId id="272" r:id="rId26"/>
    <p:sldId id="271" r:id="rId27"/>
    <p:sldId id="270" r:id="rId28"/>
    <p:sldId id="283" r:id="rId29"/>
    <p:sldId id="285" r:id="rId30"/>
    <p:sldId id="284" r:id="rId31"/>
    <p:sldId id="287" r:id="rId32"/>
    <p:sldId id="286" r:id="rId33"/>
    <p:sldId id="288" r:id="rId34"/>
    <p:sldId id="290" r:id="rId35"/>
    <p:sldId id="291" r:id="rId36"/>
    <p:sldId id="292" r:id="rId37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3E62F-DA04-4F9A-BBFE-E8EBC55E7731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77A4F-303B-4009-9A53-FDFF8BE87D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792A0-89F5-4FF5-8A36-4A622B7777A5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2F84C-9278-4584-82D6-8F85E3FA1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C2F84C-9278-4584-82D6-8F85E3FA1402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D6F66-C6D1-47F5-9853-E75AC87CAA6B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0E12E-6285-4BD4-98AD-FF94C79FD3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1.bp.blogspot.com/-5WOxSyR5ToU/UZoVr0OkjtI/AAAAAAAAACE/Vz9unSiP-xw/s1600/gb+1.+Konstruksi+generator+DC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1828800"/>
            <a:ext cx="813075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dirty="0" smtClean="0">
                <a:latin typeface="Bauhaus 93" pitchFamily="82" charset="0"/>
              </a:rPr>
              <a:t>PENYIMPANAN </a:t>
            </a:r>
          </a:p>
          <a:p>
            <a:pPr algn="ctr"/>
            <a:r>
              <a:rPr lang="en-US" sz="9600" dirty="0" smtClean="0">
                <a:latin typeface="Bauhaus 93" pitchFamily="82" charset="0"/>
              </a:rPr>
              <a:t>ENERGI</a:t>
            </a:r>
            <a:endParaRPr lang="en-US" sz="9600" dirty="0">
              <a:latin typeface="Bauhaus 93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838200"/>
            <a:ext cx="37338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PERTEMUAN   - 15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09600" y="685800"/>
            <a:ext cx="82296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tdd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688975" marR="0" lvl="0" indent="-2238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sensible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688975" marR="0" lvl="0" indent="-2238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16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688975" marR="0" lvl="0" indent="-2238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quasi-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sensible,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sederhana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disimpan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menaikkan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temperature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suhu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padat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cair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Jika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spesifik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tersebut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konstan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maka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disimpan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benda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tersebut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jumlahnya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berbanding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langsung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kenaikan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temperaturnya</a:t>
            </a:r>
            <a:r>
              <a:rPr kumimoji="0" lang="en-US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sebagai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proses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isotermal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karena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ketika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material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mengalami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perubahan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fasa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biasanya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keadaan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padat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cair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Perubahan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fasa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seperti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diikuti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penyerapan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pengisian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pelepasan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pengeluaran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relatif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berjumlah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kerapatan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rata-rata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disbanding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sensible.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err="1" smtClean="0">
                <a:latin typeface="Arial Narrow" pitchFamily="34" charset="0"/>
              </a:rPr>
              <a:t>Sistem</a:t>
            </a:r>
            <a:r>
              <a:rPr lang="en-US" sz="1600" b="1" i="1" dirty="0" smtClean="0">
                <a:latin typeface="Arial Narrow" pitchFamily="34" charset="0"/>
              </a:rPr>
              <a:t> </a:t>
            </a:r>
            <a:r>
              <a:rPr lang="en-US" sz="1600" b="1" i="1" dirty="0" err="1" smtClean="0">
                <a:latin typeface="Arial Narrow" pitchFamily="34" charset="0"/>
              </a:rPr>
              <a:t>penyimpanan</a:t>
            </a:r>
            <a:r>
              <a:rPr lang="en-US" sz="1600" b="1" i="1" dirty="0" smtClean="0">
                <a:latin typeface="Arial Narrow" pitchFamily="34" charset="0"/>
              </a:rPr>
              <a:t> </a:t>
            </a:r>
            <a:r>
              <a:rPr lang="en-US" sz="1600" b="1" i="1" dirty="0" err="1" smtClean="0">
                <a:latin typeface="Arial Narrow" pitchFamily="34" charset="0"/>
              </a:rPr>
              <a:t>energi</a:t>
            </a:r>
            <a:r>
              <a:rPr lang="en-US" sz="1600" b="1" i="1" dirty="0" smtClean="0">
                <a:latin typeface="Arial Narrow" pitchFamily="34" charset="0"/>
              </a:rPr>
              <a:t> </a:t>
            </a:r>
            <a:r>
              <a:rPr lang="en-US" sz="1600" b="1" i="1" dirty="0" err="1" smtClean="0">
                <a:latin typeface="Arial Narrow" pitchFamily="34" charset="0"/>
              </a:rPr>
              <a:t>panas</a:t>
            </a:r>
            <a:r>
              <a:rPr lang="en-US" sz="1600" b="1" i="1" dirty="0" smtClean="0">
                <a:latin typeface="Arial Narrow" pitchFamily="34" charset="0"/>
              </a:rPr>
              <a:t> quasi-</a:t>
            </a:r>
            <a:r>
              <a:rPr lang="en-US" sz="1600" b="1" i="1" dirty="0" err="1" smtClean="0">
                <a:latin typeface="Arial Narrow" pitchFamily="34" charset="0"/>
              </a:rPr>
              <a:t>laten</a:t>
            </a:r>
            <a:r>
              <a:rPr lang="en-US" sz="1600" b="1" i="1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beroperasi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dengan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cara</a:t>
            </a:r>
            <a:r>
              <a:rPr lang="en-US" sz="1600" dirty="0" smtClean="0">
                <a:latin typeface="Arial Narrow" pitchFamily="34" charset="0"/>
              </a:rPr>
              <a:t> yang </a:t>
            </a:r>
            <a:r>
              <a:rPr lang="en-US" sz="1600" dirty="0" err="1" smtClean="0">
                <a:latin typeface="Arial Narrow" pitchFamily="34" charset="0"/>
              </a:rPr>
              <a:t>sama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tidak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bisa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dibedakan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dengan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sistem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penyimpanan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panas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laten</a:t>
            </a:r>
            <a:r>
              <a:rPr lang="en-US" sz="1600" dirty="0" smtClean="0">
                <a:latin typeface="Arial Narrow" pitchFamily="34" charset="0"/>
              </a:rPr>
              <a:t>. </a:t>
            </a:r>
            <a:r>
              <a:rPr lang="en-US" sz="1600" dirty="0" err="1" smtClean="0">
                <a:latin typeface="Arial Narrow" pitchFamily="34" charset="0"/>
              </a:rPr>
              <a:t>Dalam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sistem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ini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energi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panas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diubah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menjadi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menjadi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energi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kimia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dalam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reaksi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dapat-balik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endotermis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padatemperatur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konsatan</a:t>
            </a:r>
            <a:r>
              <a:rPr lang="en-US" sz="1600" dirty="0" smtClean="0">
                <a:latin typeface="Arial Narrow" pitchFamily="34" charset="0"/>
              </a:rPr>
              <a:t>. </a:t>
            </a:r>
            <a:r>
              <a:rPr lang="en-US" sz="1600" dirty="0" err="1" smtClean="0">
                <a:latin typeface="Arial Narrow" pitchFamily="34" charset="0"/>
              </a:rPr>
              <a:t>Untuk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membalik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proses</a:t>
            </a:r>
            <a:r>
              <a:rPr lang="en-US" sz="1600" dirty="0" smtClean="0">
                <a:latin typeface="Arial Narrow" pitchFamily="34" charset="0"/>
              </a:rPr>
              <a:t>, </a:t>
            </a:r>
            <a:r>
              <a:rPr lang="en-US" sz="1600" dirty="0" err="1" smtClean="0">
                <a:latin typeface="Arial Narrow" pitchFamily="34" charset="0"/>
              </a:rPr>
              <a:t>konstanta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keseimbangan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diubah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dengan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mengubah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konsentrasi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atau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tekanan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pereaksi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dan</a:t>
            </a:r>
            <a:r>
              <a:rPr lang="en-US" sz="1600" dirty="0" smtClean="0">
                <a:latin typeface="Arial Narrow" pitchFamily="34" charset="0"/>
              </a:rPr>
              <a:t>/</a:t>
            </a:r>
            <a:r>
              <a:rPr lang="en-US" sz="1600" dirty="0" err="1" smtClean="0">
                <a:latin typeface="Arial Narrow" pitchFamily="34" charset="0"/>
              </a:rPr>
              <a:t>atau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dengan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mengubah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temperatur</a:t>
            </a:r>
            <a:r>
              <a:rPr lang="en-US" sz="1600" dirty="0" smtClean="0">
                <a:latin typeface="Arial Narrow" pitchFamily="34" charset="0"/>
              </a:rPr>
              <a:t>. </a:t>
            </a:r>
            <a:r>
              <a:rPr lang="en-US" sz="1600" dirty="0" err="1" smtClean="0">
                <a:latin typeface="Arial Narrow" pitchFamily="34" charset="0"/>
              </a:rPr>
              <a:t>Dalam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hal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terakhir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ini</a:t>
            </a:r>
            <a:r>
              <a:rPr lang="en-US" sz="1600" dirty="0" smtClean="0">
                <a:latin typeface="Arial Narrow" pitchFamily="34" charset="0"/>
              </a:rPr>
              <a:t>, </a:t>
            </a:r>
            <a:r>
              <a:rPr lang="en-US" sz="1600" dirty="0" err="1" smtClean="0">
                <a:latin typeface="Arial Narrow" pitchFamily="34" charset="0"/>
              </a:rPr>
              <a:t>sistem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bereaksi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sebagai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suatu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sistem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penyimpanan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energi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panas</a:t>
            </a:r>
            <a:r>
              <a:rPr lang="en-US" sz="1600" dirty="0" smtClean="0">
                <a:latin typeface="Arial Narrow" pitchFamily="34" charset="0"/>
              </a:rPr>
              <a:t> sensible </a:t>
            </a:r>
            <a:r>
              <a:rPr lang="en-US" sz="1600" dirty="0" err="1" smtClean="0">
                <a:latin typeface="Arial Narrow" pitchFamily="34" charset="0"/>
              </a:rPr>
              <a:t>dengan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panas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spesifikyang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 smtClean="0">
                <a:latin typeface="Arial Narrow" pitchFamily="34" charset="0"/>
              </a:rPr>
              <a:t>tinggi</a:t>
            </a:r>
            <a:r>
              <a:rPr lang="en-US" sz="1600" dirty="0" smtClean="0">
                <a:latin typeface="Arial Narrow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0"/>
            <a:ext cx="5038559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1290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IMG_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7620000" cy="487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143000" y="0"/>
            <a:ext cx="670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10.5 Material-material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IMG_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620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85800" y="1447800"/>
            <a:ext cx="7543800" cy="52629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diklasifikasikan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sebagai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system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temperatur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rend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temperatur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b="1" i="1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operasi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rendah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beroperasi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dibawah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150°C (300°C)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biasanya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sensibel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garam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glauber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(Na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· 10H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O),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lilin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parafin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disodium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hidrogen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phosphat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dodecahidrat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(Na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HPO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· 12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asam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lemak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Beberapa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material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laten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mengalami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penurunan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mutu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setelah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dipakai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dikalangan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masyarakat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luas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04800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Klasifikasikan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62000" y="457200"/>
            <a:ext cx="6248400" cy="1593687"/>
            <a:chOff x="762000" y="457200"/>
            <a:chExt cx="6248400" cy="1593687"/>
          </a:xfrm>
        </p:grpSpPr>
        <p:sp>
          <p:nvSpPr>
            <p:cNvPr id="6" name="Rectangle 5"/>
            <p:cNvSpPr/>
            <p:nvPr/>
          </p:nvSpPr>
          <p:spPr>
            <a:xfrm>
              <a:off x="762000" y="457200"/>
              <a:ext cx="6216445" cy="6463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3600" b="1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Proses</a:t>
              </a:r>
              <a:r>
                <a:rPr lang="en-US" sz="36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lang="en-US" sz="3600" b="1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Energi</a:t>
              </a:r>
              <a:r>
                <a:rPr lang="en-US" sz="36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pada</a:t>
              </a:r>
              <a:r>
                <a:rPr lang="en-US" sz="36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Mesin</a:t>
              </a:r>
              <a:r>
                <a:rPr lang="en-US" sz="36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DC</a:t>
              </a:r>
              <a:endParaRPr lang="en-US" sz="36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62000" y="1096780"/>
              <a:ext cx="62484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lvl="0" indent="-457200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+mj-lt"/>
                <a:buAutoNum type="alphaLcPeriod"/>
              </a:pP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Motor </a:t>
              </a:r>
              <a:r>
                <a:rPr lang="en-US" sz="28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Arus</a:t>
              </a: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Searah</a:t>
              </a: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(MOTOR DC)</a:t>
              </a:r>
            </a:p>
            <a:p>
              <a:pPr marL="457200" indent="-457200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+mj-lt"/>
                <a:buAutoNum type="alphaLcPeriod"/>
              </a:pP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Generator </a:t>
              </a:r>
              <a:r>
                <a:rPr lang="en-US" sz="28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Arus</a:t>
              </a: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Searah</a:t>
              </a:r>
              <a:r>
                <a:rPr lang="en-US" sz="28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(generator DC)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62000" y="2387170"/>
            <a:ext cx="6248400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Poses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Energi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AC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3048000"/>
            <a:ext cx="762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Motor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Arus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bolak-balik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(Motor AC)</a:t>
            </a: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Generator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Arus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bolak-balik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(generator AC)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457200"/>
            <a:ext cx="6216445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Proses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Mesin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DC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381000" y="1447800"/>
            <a:ext cx="8534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DC (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Direct Current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mengkonversi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sebaliknya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terdiri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macam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:</a:t>
            </a:r>
          </a:p>
          <a:p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Motor 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(motor DC)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(generator DC).</a:t>
            </a:r>
          </a:p>
          <a:p>
            <a:pPr marL="457200" indent="-457200"/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/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Motor DC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mengkoversi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energy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457200" indent="-457200"/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DC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sebaliknya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mengkonversi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energy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219200"/>
            <a:ext cx="868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konstruksinya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tiga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komponen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penting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Stator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statis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diam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Rotor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Air gap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celah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stator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rotor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mencega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friksi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stator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rotor,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mempermudah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porosnya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81000"/>
            <a:ext cx="4558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/>
              <a:t>Konstruksi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Mesin</a:t>
            </a:r>
            <a:r>
              <a:rPr lang="en-US" sz="4000" b="1" dirty="0" smtClean="0"/>
              <a:t> DC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533400"/>
            <a:ext cx="7239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76400" y="5410200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10.1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Stator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rotor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arus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searah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304800"/>
            <a:ext cx="548380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motor DC  :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295400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lvl="0" indent="-465138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garis-garis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magnet (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fluks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berada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stator</a:t>
            </a:r>
          </a:p>
          <a:p>
            <a:pPr marL="465138" lvl="0" indent="-465138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dialiri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ditempatkan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berada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mangnet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465138" lvl="0" indent="-465138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timbul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torsi 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57200" y="1066800"/>
            <a:ext cx="8305800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kawat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dialiri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disekeliling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kawat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kedua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komponen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(B).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stator (Bs)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utama,dimana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nantinya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mendominasi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penentuan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perputaran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Sedangkan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(Br)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seringkali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prakteknya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seringkali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kumparan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armature winding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vector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besaran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memiliki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satuan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berdekatan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(Bs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Br),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resultan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interaksi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Bs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denganBr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dialiri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resultan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timbulah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Lorentz (F).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torsi (T)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kali vector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direpresentasikan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jari-jari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timbul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akhirnya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torsi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bekerja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membuat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komutator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brush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diperlukan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supaya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tetap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cloc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counter clockwise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28600"/>
            <a:ext cx="527259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hukum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i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oersted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3593933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b="1" dirty="0" smtClean="0"/>
              <a:t>MATERI AJAR</a:t>
            </a:r>
            <a:endParaRPr lang="en-US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362200"/>
            <a:ext cx="8170763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Pendahuluan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Penyimpanan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mekanik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Penyimpanan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listrik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Penyimpanan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kimia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Penyimpanan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nuklir</a:t>
            </a:r>
            <a:endParaRPr lang="en-US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3600" dirty="0" err="1" smtClean="0"/>
              <a:t>Penyimpanan</a:t>
            </a:r>
            <a:r>
              <a:rPr lang="en-US" sz="3600" dirty="0" smtClean="0"/>
              <a:t> </a:t>
            </a:r>
            <a:r>
              <a:rPr lang="en-US" sz="3600" dirty="0" err="1" smtClean="0"/>
              <a:t>energi</a:t>
            </a:r>
            <a:r>
              <a:rPr lang="en-US" sz="3600" dirty="0" smtClean="0"/>
              <a:t> </a:t>
            </a:r>
            <a:r>
              <a:rPr lang="en-US" sz="3600" dirty="0" err="1" smtClean="0"/>
              <a:t>thermis</a:t>
            </a:r>
            <a:r>
              <a:rPr lang="en-US" sz="3600" dirty="0" smtClean="0"/>
              <a:t> (thermal)</a:t>
            </a:r>
            <a:endParaRPr lang="en-US" sz="3600" dirty="0"/>
          </a:p>
        </p:txBody>
      </p:sp>
      <p:sp>
        <p:nvSpPr>
          <p:cNvPr id="5" name="Bent Arrow 4"/>
          <p:cNvSpPr/>
          <p:nvPr/>
        </p:nvSpPr>
        <p:spPr>
          <a:xfrm rot="5400000">
            <a:off x="4305300" y="952500"/>
            <a:ext cx="1143000" cy="1066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28600" y="838200"/>
            <a:ext cx="8686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5138" marR="0" lvl="0" indent="-4651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Motor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berupa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poros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memutar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peralatan-peralatan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produksi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pabrik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industri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marR="0" lvl="0" indent="-4651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perangkat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lain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motor,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kontruksinya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marR="0" lvl="0" indent="-4651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10.3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menunjukkan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terjadinya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rotasi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seabgai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interaksi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stator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mengalir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28600"/>
            <a:ext cx="359425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Motor DC  :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447800" y="4038600"/>
            <a:ext cx="6248400" cy="1447800"/>
            <a:chOff x="533400" y="4953000"/>
            <a:chExt cx="5600700" cy="1266825"/>
          </a:xfrm>
        </p:grpSpPr>
        <p:pic>
          <p:nvPicPr>
            <p:cNvPr id="41993" name="Picture 4" descr="gambar 3.1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3400" y="4953000"/>
              <a:ext cx="1619250" cy="1209675"/>
            </a:xfrm>
            <a:prstGeom prst="rect">
              <a:avLst/>
            </a:prstGeom>
            <a:noFill/>
          </p:spPr>
        </p:pic>
        <p:pic>
          <p:nvPicPr>
            <p:cNvPr id="41992" name="Picture 5" descr="Gambar 3.1b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38400" y="4953000"/>
              <a:ext cx="1685925" cy="1238250"/>
            </a:xfrm>
            <a:prstGeom prst="rect">
              <a:avLst/>
            </a:prstGeom>
            <a:noFill/>
          </p:spPr>
        </p:pic>
        <p:pic>
          <p:nvPicPr>
            <p:cNvPr id="41991" name="Picture 6" descr="gambar 3.1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19600" y="4953000"/>
              <a:ext cx="1714500" cy="1266825"/>
            </a:xfrm>
            <a:prstGeom prst="rect">
              <a:avLst/>
            </a:prstGeom>
            <a:noFill/>
          </p:spPr>
        </p:pic>
      </p:grp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447800" y="5791200"/>
            <a:ext cx="5867400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6350" lvl="1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 yang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dihasilkan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kutub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6350" lvl="1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hasil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arus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mengalir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penghantar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6350" lvl="1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Interaksi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kedua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menghasilkan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gaya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57400" y="5410200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 a )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343400" y="5486400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 b )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400800" y="5486400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( c 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7162800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(generator DC)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800" y="1066800"/>
            <a:ext cx="8229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Hukum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Imbas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FARADAY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apabila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lilitan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konduktor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memotong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garis-garis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magnit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lilitan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dipotong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garis-garis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timbul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EMF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elektro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Motoris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Force)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GGL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Gerak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EMF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ditunjukkan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10.5.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disearahkan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komutator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10.6.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sikat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dikumpulkan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diberikan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terminal generator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untruk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transfer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80975" y="29337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80975" y="30670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04800" y="5105400"/>
            <a:ext cx="4267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10.5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EMF ( GGL)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balik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yang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lilitan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648200" y="5042118"/>
            <a:ext cx="4495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10.6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EMF ( GGL)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yang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lilitan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penghantar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Segmen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komutator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sikat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disearahkan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komutator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4800" y="152400"/>
            <a:ext cx="3886200" cy="4876800"/>
            <a:chOff x="304800" y="152400"/>
            <a:chExt cx="3886200" cy="4876800"/>
          </a:xfrm>
        </p:grpSpPr>
        <p:grpSp>
          <p:nvGrpSpPr>
            <p:cNvPr id="21" name="Group 20"/>
            <p:cNvGrpSpPr/>
            <p:nvPr/>
          </p:nvGrpSpPr>
          <p:grpSpPr>
            <a:xfrm>
              <a:off x="304800" y="152400"/>
              <a:ext cx="3886200" cy="4876800"/>
              <a:chOff x="4114800" y="0"/>
              <a:chExt cx="3657600" cy="4064924"/>
            </a:xfrm>
          </p:grpSpPr>
          <p:pic>
            <p:nvPicPr>
              <p:cNvPr id="38914" name="Picture 10" descr="gambar 4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114800" y="0"/>
                <a:ext cx="3657600" cy="2133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pic>
            <p:nvPicPr>
              <p:cNvPr id="20" name="Picture 11" descr="16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114800" y="2133600"/>
                <a:ext cx="3657600" cy="193132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</p:grpSp>
        <p:sp>
          <p:nvSpPr>
            <p:cNvPr id="22" name="Rectangle 21"/>
            <p:cNvSpPr/>
            <p:nvPr/>
          </p:nvSpPr>
          <p:spPr>
            <a:xfrm>
              <a:off x="2438400" y="2286000"/>
              <a:ext cx="155844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err="1" smtClean="0">
                  <a:solidFill>
                    <a:srgbClr val="0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Gambar</a:t>
              </a:r>
              <a:r>
                <a:rPr lang="en-US" sz="1400" b="1" dirty="0" smtClean="0">
                  <a:solidFill>
                    <a:srgbClr val="0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10.5   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48200" y="198620"/>
            <a:ext cx="4114800" cy="4800600"/>
            <a:chOff x="4648200" y="198620"/>
            <a:chExt cx="4114800" cy="4800600"/>
          </a:xfrm>
        </p:grpSpPr>
        <p:grpSp>
          <p:nvGrpSpPr>
            <p:cNvPr id="19" name="Group 18"/>
            <p:cNvGrpSpPr/>
            <p:nvPr/>
          </p:nvGrpSpPr>
          <p:grpSpPr>
            <a:xfrm>
              <a:off x="4648200" y="198620"/>
              <a:ext cx="4114800" cy="4800600"/>
              <a:chOff x="43720" y="2590800"/>
              <a:chExt cx="3156680" cy="3886199"/>
            </a:xfrm>
          </p:grpSpPr>
          <p:pic>
            <p:nvPicPr>
              <p:cNvPr id="38919" name="Picture 12" descr="1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7470" y="2590800"/>
                <a:ext cx="3152930" cy="192832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pic>
            <p:nvPicPr>
              <p:cNvPr id="18" name="Picture 13" descr="gmb.7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3720" y="4495800"/>
                <a:ext cx="3156680" cy="19811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</p:grpSp>
        <p:sp>
          <p:nvSpPr>
            <p:cNvPr id="23" name="Rectangle 22"/>
            <p:cNvSpPr/>
            <p:nvPr/>
          </p:nvSpPr>
          <p:spPr>
            <a:xfrm>
              <a:off x="6019800" y="2590800"/>
              <a:ext cx="150554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 err="1" smtClean="0">
                  <a:solidFill>
                    <a:srgbClr val="0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Gambar</a:t>
              </a:r>
              <a:r>
                <a:rPr lang="en-US" sz="1400" b="1" dirty="0" smtClean="0">
                  <a:solidFill>
                    <a:srgbClr val="0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10.6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5181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Konstruksi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Generator DC</a:t>
            </a: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http://1.bp.blogspot.com/-5WOxSyR5ToU/UZoVr0OkjtI/AAAAAAAAACE/Vz9unSiP-xw/s320/gb+1.+Konstruksi+generator+DC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295400"/>
            <a:ext cx="6781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644676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AC)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066800"/>
            <a:ext cx="830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AC )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terdiri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macam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(generator AC = alternator)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digunaka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 Motor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(motor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memutar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menggerakkan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mesin-mesin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produksi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pabrik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industri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menghendaki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putarannya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tetap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harganya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mahal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dipesan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khusus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Kronstruksi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Perbedaannya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kerjanya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81000" y="1219200"/>
            <a:ext cx="8534400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AC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bekerja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elektromagnetis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Setelah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rotor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penggerak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primemover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demikian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kutub-kutub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kumparan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diberi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timbul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Garis-garis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fluks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Garis-garis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fluks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mendorong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kumparan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stator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kumparan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jangkar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timbul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EMF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GGL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304800"/>
            <a:ext cx="5390515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Prisip</a:t>
            </a:r>
            <a:r>
              <a:rPr lang="en-US" sz="3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3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generator AC </a:t>
            </a:r>
            <a:endParaRPr lang="en-US" sz="3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1000" y="914400"/>
            <a:ext cx="7543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AC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mekanis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sering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alternator, generator AC (alternating current ),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memiliki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rotornya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stator.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kutub-kutub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magnet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stator.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dijalankan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sendiri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kutub-kutub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rotor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tiba-tiba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mengikuti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putar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sakelar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terhubung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jala-jala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</a:p>
          <a:p>
            <a:pPr marL="465138" marR="0" lvl="0" indent="-4651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74725" marR="0" lvl="0" indent="-5095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fasa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74725" marR="0" lvl="0" indent="-5095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fas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28600"/>
            <a:ext cx="7189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(AC)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[gb+1.jpg]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38200"/>
            <a:ext cx="7162800" cy="399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066800" y="5181600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10.8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Rangakain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generator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sinkron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228600"/>
            <a:ext cx="6372322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Motor 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(motor </a:t>
            </a:r>
            <a:r>
              <a:rPr lang="en-US" sz="32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lang="en-US" sz="32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066800"/>
            <a:ext cx="8305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lang="en-US" sz="20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0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lang="en-US" sz="2000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20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endParaRPr lang="en-US" sz="20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Kmotor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sinkron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bekerja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karena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interaksi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dua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menyebabkan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torsi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memutar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rotor. 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Apabila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kumparan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jangkar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stator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diberi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tegangan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tiga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fase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jala-jala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kumparan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timbul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putar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motor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induksi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Kumparan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dirotor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diberi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arus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searah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permukaan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kutub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timbul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magnet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arahnya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kutub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utara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selatan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Interaksi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putar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kumparan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jangkar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stator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magnet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kutub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utara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selatan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rotor,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menyebabkan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berpasangan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membengkitkan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torsi, torsi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memutar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rotor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kecepatan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sama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/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sinkron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perputaran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putarnya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10.9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menunjukkan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konstruksi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serempak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28600" y="762000"/>
            <a:ext cx="861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err="1" smtClean="0">
                <a:solidFill>
                  <a:srgbClr val="00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Konstruksi</a:t>
            </a:r>
            <a:r>
              <a:rPr lang="en-US" sz="2400" dirty="0" smtClean="0">
                <a:solidFill>
                  <a:srgbClr val="00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b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sebagi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generator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motror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perbedaannya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prinsip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kerjanya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.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Stator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diam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berbentuk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silinder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Rotor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berputar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berbentu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silinder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juga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Celah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ruang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stator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ahoma" pitchFamily="34" charset="0"/>
                <a:cs typeface="Tahoma" pitchFamily="34" charset="0"/>
              </a:rPr>
              <a:t> rotor.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53650"/>
            <a:ext cx="7193957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Konstruksi</a:t>
            </a:r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serempak</a:t>
            </a:r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(motor </a:t>
            </a:r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sinkron</a:t>
            </a:r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81000" y="2971800"/>
            <a:ext cx="8458200" cy="1981200"/>
            <a:chOff x="609600" y="4648200"/>
            <a:chExt cx="5676900" cy="1352550"/>
          </a:xfrm>
        </p:grpSpPr>
        <p:pic>
          <p:nvPicPr>
            <p:cNvPr id="43012" name="Picture 1" descr="1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9600" y="4648200"/>
              <a:ext cx="1733550" cy="1352550"/>
            </a:xfrm>
            <a:prstGeom prst="rect">
              <a:avLst/>
            </a:prstGeom>
            <a:noFill/>
          </p:spPr>
        </p:pic>
        <p:pic>
          <p:nvPicPr>
            <p:cNvPr id="43011" name="Picture 2" descr="2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4600" y="4648200"/>
              <a:ext cx="1666875" cy="1352550"/>
            </a:xfrm>
            <a:prstGeom prst="rect">
              <a:avLst/>
            </a:prstGeom>
            <a:noFill/>
          </p:spPr>
        </p:pic>
        <p:pic>
          <p:nvPicPr>
            <p:cNvPr id="43010" name="Picture 3" descr="2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43400" y="4648200"/>
              <a:ext cx="1943100" cy="1352550"/>
            </a:xfrm>
            <a:prstGeom prst="rect">
              <a:avLst/>
            </a:prstGeom>
            <a:noFill/>
          </p:spPr>
        </p:pic>
      </p:grp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45148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1752600" y="5334000"/>
            <a:ext cx="5943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10.9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menunjukkan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konstruksi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serempak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menunjukkan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konstruksi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serempak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kerangka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stator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serempak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alur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(slot)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jangkar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stator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serempak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4876800"/>
            <a:ext cx="58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 a )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14800" y="4876800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 b )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00" y="4876800"/>
            <a:ext cx="56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 c )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4800" y="1524000"/>
            <a:ext cx="85344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04813" marR="0" lvl="0" indent="-404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Keenam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klasifikasi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klasifikasi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umum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kecuali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trnasisi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murni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04813" marR="0" lvl="0" indent="-404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mekanis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kinetis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potensial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04813" marR="0" lvl="0" indent="-404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elektrostatik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04813" marR="0" lvl="0" indent="-404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kimia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nuklir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keenam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klasifikasi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kenyataannya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murni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simpanan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04813" marR="0" lvl="0" indent="-404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leaten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sensible.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228600"/>
            <a:ext cx="355225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b="1" dirty="0" err="1" smtClean="0"/>
              <a:t>Pendahuluan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366376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Transformator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219200"/>
            <a:ext cx="853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rangkaian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elkertonik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memindahkan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energy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rangkaian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rangkaian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berikutnya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merubah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menaikkan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menurunkan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atu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penaik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 </a:t>
            </a:r>
            <a:r>
              <a:rPr lang="en-US" i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step-up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biasa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terdapat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dipasangan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Gardu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Induk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(GI-Step-up) yang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menaikkan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transmisi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penurun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step-down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menurunkan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teganagn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transmisi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distribusi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dipasang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Gardu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Induk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pusat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(GI-Step-down).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b="1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instrument</a:t>
            </a:r>
            <a:r>
              <a:rPr lang="en-US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ukur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menurunkan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agar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meter-meter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pengukuran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instrument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macam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yakni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trafo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990600"/>
            <a:ext cx="8534400" cy="31700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Konstruksi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transformator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umumnya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terdiri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trfo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,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terbuat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lembaran-lembaran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plat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lunak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baja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silicon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diklem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jadi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satu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Belitan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,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dibuat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tembaga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cara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membelitkan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trafo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dipasang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konsentris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spiral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Sistem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pendingin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trafo-trafo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kapasitas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besar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Bushing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berfungsi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menghubungkan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rangkaian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trafo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rangkaian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luarnya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471032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Konstruksi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Transformator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4343400"/>
            <a:ext cx="8458200" cy="16312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Berdasarkan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jenis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trafi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dibagi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2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macam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04813" lvl="8" indent="-344488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Jenis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core type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dimana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belitannya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mengelilingi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ditunjukkan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04813" lvl="8" indent="-344488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Jenis</a:t>
            </a:r>
            <a:r>
              <a:rPr lang="en-US" sz="20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cangkang</a:t>
            </a:r>
            <a:r>
              <a:rPr lang="en-US" sz="20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(</a:t>
            </a:r>
            <a:r>
              <a:rPr lang="en-US" sz="2000" b="1" i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shell type</a:t>
            </a:r>
            <a:r>
              <a:rPr lang="en-US" sz="20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),  </a:t>
            </a:r>
            <a:r>
              <a:rPr lang="en-US" sz="2000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dimana</a:t>
            </a:r>
            <a:r>
              <a:rPr lang="en-US" sz="20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inti</a:t>
            </a:r>
            <a:r>
              <a:rPr lang="en-US" sz="20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mengelilingi</a:t>
            </a:r>
            <a:r>
              <a:rPr lang="en-US" sz="20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belitannya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Pictures\MP Navigator EX\2014_01_21\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8600"/>
            <a:ext cx="5410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user\Pictures\MP Navigator EX\2014_01_21\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200400"/>
            <a:ext cx="5562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524000" y="2438400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10.10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Transformator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jenis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inti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core type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5943600"/>
            <a:ext cx="556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Gambar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10.11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Transformator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jenis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cangkang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shell type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user\Pictures\MP Navigator EX\2014_01_21\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838200"/>
            <a:ext cx="8153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04800" y="228600"/>
            <a:ext cx="4287456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Prinsip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transformator</a:t>
            </a:r>
            <a:r>
              <a:rPr lang="en-US" sz="2800" b="1" dirty="0" smtClean="0"/>
              <a:t> 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304800" y="3505200"/>
            <a:ext cx="822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X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X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 H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H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dihubungkan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bolak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balik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primer,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sedang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lain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dihubungkan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skunder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X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X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dihubungkan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AC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fluks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bolak-balik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mm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mw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38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 startAt="3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Fluks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mm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mw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melingkar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menghubungkan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kawat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primer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skunder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induksi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 EMF=GGL)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primer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20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belitan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skunder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E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E</a:t>
            </a:r>
            <a:r>
              <a:rPr lang="en-US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mengikuti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AutoNum type="arabicPeriod" startAt="3"/>
            </a:pPr>
            <a:r>
              <a:rPr lang="en-US" sz="2000" dirty="0" err="1" smtClean="0"/>
              <a:t>Fluks</a:t>
            </a:r>
            <a:r>
              <a:rPr lang="en-US" sz="2000" dirty="0" smtClean="0"/>
              <a:t> </a:t>
            </a:r>
            <a:r>
              <a:rPr lang="en-US" sz="2000" dirty="0" err="1" smtClean="0"/>
              <a:t>maksimum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besaran</a:t>
            </a:r>
            <a:r>
              <a:rPr lang="en-US" sz="2000" dirty="0" smtClean="0"/>
              <a:t> Maxwell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fluks</a:t>
            </a:r>
            <a:r>
              <a:rPr lang="en-US" sz="2000" dirty="0" smtClean="0"/>
              <a:t> </a:t>
            </a:r>
            <a:r>
              <a:rPr lang="en-US" sz="2000" dirty="0" err="1" smtClean="0"/>
              <a:t>maksimum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besaran</a:t>
            </a:r>
            <a:r>
              <a:rPr lang="en-US" sz="2000" dirty="0" smtClean="0"/>
              <a:t> </a:t>
            </a:r>
            <a:r>
              <a:rPr lang="en-US" sz="2000" dirty="0" err="1" smtClean="0"/>
              <a:t>weber</a:t>
            </a:r>
            <a:r>
              <a:rPr lang="en-US" sz="2000" dirty="0" smtClean="0"/>
              <a:t>, </a:t>
            </a:r>
            <a:r>
              <a:rPr lang="en-US" sz="2000" dirty="0" err="1" smtClean="0"/>
              <a:t>hubungannya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mengukuti</a:t>
            </a:r>
            <a:r>
              <a:rPr lang="en-US" sz="2000" dirty="0" smtClean="0"/>
              <a:t> </a:t>
            </a:r>
            <a:r>
              <a:rPr lang="en-US" sz="2000" dirty="0" err="1" smtClean="0"/>
              <a:t>persamaan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:</a:t>
            </a:r>
          </a:p>
          <a:p>
            <a:pPr marL="457200" lvl="0" indent="-457200">
              <a:buAutoNum type="arabicPeriod" startAt="3"/>
            </a:pPr>
            <a:endParaRPr lang="en-US" sz="2000" dirty="0" smtClean="0"/>
          </a:p>
          <a:p>
            <a:pPr marL="457200" lvl="0" indent="-457200"/>
            <a:endParaRPr lang="en-US" sz="2000" dirty="0" smtClean="0"/>
          </a:p>
          <a:p>
            <a:pPr marL="457200" lvl="0" indent="-457200"/>
            <a:endParaRPr lang="en-US" sz="2000" dirty="0" smtClean="0"/>
          </a:p>
          <a:p>
            <a:pPr marL="457200" indent="-457200"/>
            <a:r>
              <a:rPr lang="en-US" sz="2000" dirty="0" smtClean="0"/>
              <a:t>5.   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trafo</a:t>
            </a:r>
            <a:r>
              <a:rPr lang="en-US" sz="2000" dirty="0" smtClean="0"/>
              <a:t> ideal </a:t>
            </a:r>
            <a:r>
              <a:rPr lang="en-US" sz="2000" dirty="0" err="1" smtClean="0"/>
              <a:t>berlaku</a:t>
            </a:r>
            <a:r>
              <a:rPr lang="en-US" sz="2000" dirty="0" smtClean="0"/>
              <a:t> </a:t>
            </a:r>
            <a:r>
              <a:rPr lang="en-US" sz="2000" dirty="0" err="1" smtClean="0"/>
              <a:t>persamaan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 :</a:t>
            </a:r>
          </a:p>
          <a:p>
            <a:r>
              <a:rPr lang="en-US" sz="2000" dirty="0" smtClean="0"/>
              <a:t> </a:t>
            </a:r>
          </a:p>
          <a:p>
            <a:pPr marL="457200" lvl="0" indent="-457200">
              <a:buAutoNum type="arabicPeriod" startAt="3"/>
            </a:pP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676400" y="1905000"/>
            <a:ext cx="5715000" cy="1772478"/>
            <a:chOff x="914400" y="4419600"/>
            <a:chExt cx="5715000" cy="1772478"/>
          </a:xfrm>
        </p:grpSpPr>
        <p:grpSp>
          <p:nvGrpSpPr>
            <p:cNvPr id="9" name="Group 8"/>
            <p:cNvGrpSpPr/>
            <p:nvPr/>
          </p:nvGrpSpPr>
          <p:grpSpPr>
            <a:xfrm>
              <a:off x="914400" y="4419600"/>
              <a:ext cx="5638800" cy="838200"/>
              <a:chOff x="914400" y="3886200"/>
              <a:chExt cx="5638800" cy="838200"/>
            </a:xfrm>
          </p:grpSpPr>
          <p:pic>
            <p:nvPicPr>
              <p:cNvPr id="4" name="Picture 1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14400" y="3886200"/>
                <a:ext cx="5638800" cy="4008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" name="Picture 1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14400" y="4331289"/>
                <a:ext cx="5638800" cy="39311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" name="Picture 1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4400" y="5334000"/>
              <a:ext cx="5580668" cy="3654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5791200"/>
              <a:ext cx="5638800" cy="400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648200"/>
            <a:ext cx="3962400" cy="609600"/>
          </a:xfrm>
          <a:prstGeom prst="rect">
            <a:avLst/>
          </a:prstGeom>
          <a:noFill/>
        </p:spPr>
      </p:pic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5943600"/>
            <a:ext cx="480060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457200"/>
          <a:ext cx="8229600" cy="5175504"/>
        </p:xfrm>
        <a:graphic>
          <a:graphicData uri="http://schemas.openxmlformats.org/drawingml/2006/table">
            <a:tbl>
              <a:tblPr/>
              <a:tblGrid>
                <a:gridCol w="1225422"/>
                <a:gridCol w="340944"/>
                <a:gridCol w="6663234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Dengan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spc="-6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spc="-6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E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EMF (GGL) atau induksi yang dibangkitkan pada belitan primer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E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EMF (GGL) atau induksi yang dibangkitkan pada belitan skunder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N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Banyak lilitan pada sisi primer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N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Banyak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lilitan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pada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sisi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skunder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Φ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mm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Fluks maksimum dalam besaran maxwell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Φ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mw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Fluks maksimum dalam besaran weber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i="1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Frekuensi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arus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tegangan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sistem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V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Tegangan sumberyang masuk ke sisi primer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V</a:t>
                      </a:r>
                      <a:r>
                        <a:rPr lang="en-US" sz="2400" spc="-60" baseline="-25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Tegangan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skunder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ke</a:t>
                      </a:r>
                      <a:r>
                        <a:rPr lang="en-US" sz="2400" spc="-6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spc="-6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beban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00323" y="1981200"/>
            <a:ext cx="7343677" cy="15696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TERIMAKASIH</a:t>
            </a:r>
            <a:endParaRPr lang="en-US" sz="9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28600"/>
            <a:ext cx="8305800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dipertimbangkan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memilih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merencanakan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mengoperasikan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setiap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penyimpanan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7200" y="1447800"/>
            <a:ext cx="8382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Pertama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berapakah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efisiensi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total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?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termasuk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proses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pengisian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kerugian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proses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pengambilan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kembali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Kedua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berapakah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kerapatan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kilojoule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rmeter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kubik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Btu per feet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kubik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spesifik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kilojoule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per kilo gram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Btu per pound-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Ketiga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berapakah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harga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maksimum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diijinkan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pembuatan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kecepatan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pengeluarannya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? </a:t>
            </a:r>
            <a:endParaRPr kumimoji="0" lang="en-US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b="1" i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eempat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apakah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ekonomis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tidak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?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temasuk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modal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operasi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Kelima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bagaimana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pengaruhnya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terhadap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lingkungan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sehubungan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pemakaian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unit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?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0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Akhirnya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kali system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dipakai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ulang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lama?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spesifik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kilojoule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per kilo gram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macam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material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ditunjukan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Tabel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10.1.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8153400" cy="51054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Tabel</a:t>
            </a:r>
            <a:r>
              <a:rPr lang="en-US" sz="32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10.1</a:t>
            </a:r>
          </a:p>
          <a:p>
            <a:pPr algn="ctr"/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spesifik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bermacam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material </a:t>
            </a:r>
          </a:p>
          <a:p>
            <a:pPr algn="ctr"/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semua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harga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kJ/kg</a:t>
            </a:r>
            <a:endParaRPr lang="en-US" sz="32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81000" y="1143001"/>
            <a:ext cx="85344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5138" lvl="1" indent="-4651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	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Kinetis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651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kinetis</a:t>
            </a:r>
            <a:r>
              <a:rPr lang="en-US" sz="2000" dirty="0" smtClean="0"/>
              <a:t> </a:t>
            </a:r>
            <a:r>
              <a:rPr lang="en-US" sz="2000" dirty="0" err="1" smtClean="0"/>
              <a:t>ialah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mekanis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berkaitan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gerakan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 </a:t>
            </a:r>
            <a:r>
              <a:rPr lang="en-US" sz="2000" dirty="0" err="1" smtClean="0"/>
              <a:t>relatif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yang lain. 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kinetis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berputar</a:t>
            </a:r>
            <a:r>
              <a:rPr lang="en-US" sz="2000" dirty="0" smtClean="0"/>
              <a:t>,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 </a:t>
            </a:r>
            <a:r>
              <a:rPr lang="en-US" sz="2000" dirty="0" err="1" smtClean="0"/>
              <a:t>gila</a:t>
            </a:r>
            <a:r>
              <a:rPr lang="en-US" sz="2000" dirty="0" smtClean="0"/>
              <a:t> (flywheel).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kinetis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lingkaran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 </a:t>
            </a:r>
            <a:r>
              <a:rPr lang="en-US" sz="2000" i="1" dirty="0" smtClean="0"/>
              <a:t>m</a:t>
            </a:r>
            <a:r>
              <a:rPr lang="en-US" sz="2000" dirty="0" smtClean="0"/>
              <a:t> kilogram, yang </a:t>
            </a:r>
            <a:r>
              <a:rPr lang="en-US" sz="2000" dirty="0" err="1" smtClean="0"/>
              <a:t>berputar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kecepatan</a:t>
            </a:r>
            <a:r>
              <a:rPr lang="en-US" sz="2000" dirty="0" smtClean="0"/>
              <a:t> </a:t>
            </a:r>
            <a:r>
              <a:rPr lang="en-US" sz="2000" dirty="0" err="1" smtClean="0"/>
              <a:t>sudut</a:t>
            </a:r>
            <a:r>
              <a:rPr lang="en-US" sz="2000" dirty="0" smtClean="0"/>
              <a:t>  </a:t>
            </a:r>
            <a:r>
              <a:rPr lang="en-US" sz="2000" dirty="0" err="1" smtClean="0"/>
              <a:t>rad</a:t>
            </a:r>
            <a:r>
              <a:rPr lang="en-US" sz="2000" dirty="0" smtClean="0"/>
              <a:t>/</a:t>
            </a:r>
            <a:r>
              <a:rPr lang="en-US" sz="2000" dirty="0" err="1" smtClean="0"/>
              <a:t>detik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radius </a:t>
            </a:r>
            <a:r>
              <a:rPr lang="en-US" sz="2000" i="1" dirty="0" smtClean="0"/>
              <a:t>R</a:t>
            </a:r>
            <a:r>
              <a:rPr lang="en-US" sz="2000" dirty="0" smtClean="0"/>
              <a:t> m, </a:t>
            </a:r>
            <a:r>
              <a:rPr lang="en-US" sz="2000" dirty="0" err="1" smtClean="0"/>
              <a:t>ialah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254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/>
              <a:t>                                                                  			  = 2 </a:t>
            </a:r>
            <a:r>
              <a:rPr lang="en-US" sz="2000" i="1" dirty="0" smtClean="0"/>
              <a:t>mR</a:t>
            </a:r>
            <a:r>
              <a:rPr lang="en-US" sz="2000" baseline="30000" dirty="0" smtClean="0"/>
              <a:t>2</a:t>
            </a:r>
            <a:r>
              <a:rPr lang="en-US" sz="2000" i="1" dirty="0" smtClean="0"/>
              <a:t>n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65138" marR="0" lvl="0" indent="-465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2"/>
              <a:tabLst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potensial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4651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penyimpanan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potensial</a:t>
            </a:r>
            <a:r>
              <a:rPr lang="en-US" sz="2000" dirty="0" smtClean="0"/>
              <a:t> </a:t>
            </a:r>
            <a:r>
              <a:rPr lang="en-US" sz="2000" dirty="0" err="1" smtClean="0"/>
              <a:t>meliputi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mana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regangan</a:t>
            </a:r>
            <a:r>
              <a:rPr lang="en-US" sz="2000" dirty="0" smtClean="0"/>
              <a:t> </a:t>
            </a:r>
            <a:r>
              <a:rPr lang="en-US" sz="2000" dirty="0" err="1" smtClean="0"/>
              <a:t>elastis</a:t>
            </a:r>
            <a:r>
              <a:rPr lang="en-US" sz="2000" dirty="0" smtClean="0"/>
              <a:t> (elastic strain energy), </a:t>
            </a:r>
            <a:r>
              <a:rPr lang="en-US" sz="2000" dirty="0" err="1" smtClean="0"/>
              <a:t>misalnya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, </a:t>
            </a:r>
            <a:r>
              <a:rPr lang="en-US" sz="2000" dirty="0" err="1" smtClean="0"/>
              <a:t>batang</a:t>
            </a:r>
            <a:r>
              <a:rPr lang="en-US" sz="2000" dirty="0" smtClean="0"/>
              <a:t> torsi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sebagainya</a:t>
            </a:r>
            <a:r>
              <a:rPr lang="en-US" sz="2000" dirty="0" smtClean="0"/>
              <a:t>.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,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mana</a:t>
            </a:r>
            <a:r>
              <a:rPr lang="en-US" sz="2000" dirty="0" smtClean="0"/>
              <a:t> </a:t>
            </a:r>
            <a:r>
              <a:rPr lang="en-US" sz="2000" i="1" dirty="0" smtClean="0"/>
              <a:t>K</a:t>
            </a:r>
            <a:r>
              <a:rPr lang="en-US" sz="2000" dirty="0" smtClean="0"/>
              <a:t> </a:t>
            </a:r>
            <a:r>
              <a:rPr lang="en-US" sz="2000" dirty="0" err="1" smtClean="0"/>
              <a:t>ialah</a:t>
            </a:r>
            <a:r>
              <a:rPr lang="en-US" sz="2000" dirty="0" smtClean="0"/>
              <a:t> </a:t>
            </a:r>
            <a:r>
              <a:rPr lang="en-US" sz="2000" dirty="0" err="1" smtClean="0"/>
              <a:t>konstanta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.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 “linear”, </a:t>
            </a:r>
            <a:r>
              <a:rPr lang="en-US" sz="2000" dirty="0" err="1" smtClean="0"/>
              <a:t>konstanta</a:t>
            </a:r>
            <a:r>
              <a:rPr lang="en-US" sz="2000" dirty="0" smtClean="0"/>
              <a:t> </a:t>
            </a:r>
            <a:r>
              <a:rPr lang="en-US" sz="2000" dirty="0" err="1" smtClean="0"/>
              <a:t>pegas</a:t>
            </a:r>
            <a:r>
              <a:rPr lang="en-US" sz="2000" dirty="0" smtClean="0"/>
              <a:t> </a:t>
            </a:r>
            <a:r>
              <a:rPr lang="en-US" sz="2000" dirty="0" err="1" smtClean="0"/>
              <a:t>memang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konstanta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energi</a:t>
            </a:r>
            <a:r>
              <a:rPr lang="en-US" sz="2000" dirty="0" smtClean="0"/>
              <a:t> </a:t>
            </a:r>
            <a:r>
              <a:rPr lang="en-US" sz="2000" dirty="0" err="1" smtClean="0"/>
              <a:t>potensial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disimpan</a:t>
            </a:r>
            <a:r>
              <a:rPr lang="en-US" sz="2000" dirty="0" smtClean="0"/>
              <a:t>, </a:t>
            </a:r>
            <a:r>
              <a:rPr lang="en-US" sz="2000" dirty="0" err="1" smtClean="0"/>
              <a:t>dalam</a:t>
            </a:r>
            <a:r>
              <a:rPr lang="en-US" sz="2000" dirty="0" smtClean="0"/>
              <a:t> joule, </a:t>
            </a:r>
            <a:r>
              <a:rPr lang="en-US" sz="2000" dirty="0" err="1" smtClean="0"/>
              <a:t>ialah</a:t>
            </a:r>
            <a:endParaRPr lang="en-US" sz="2000" dirty="0" smtClean="0"/>
          </a:p>
          <a:p>
            <a:pPr marL="465138" marR="0" lvl="0" indent="-465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6400" y="228600"/>
            <a:ext cx="5462778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Penyimpanan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Mekanis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3048000"/>
            <a:ext cx="1483519" cy="5334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5867400"/>
            <a:ext cx="106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0" y="228600"/>
            <a:ext cx="4573688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856357"/>
            <a:ext cx="8229600" cy="56323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4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2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Medan </a:t>
            </a:r>
            <a:r>
              <a:rPr lang="en-US" sz="24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Elektostatika</a:t>
            </a:r>
            <a:r>
              <a:rPr lang="en-US" sz="2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Medan </a:t>
            </a:r>
            <a:r>
              <a:rPr lang="en-US" sz="24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Induktif</a:t>
            </a:r>
            <a:endParaRPr lang="en-US" sz="24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en-US" dirty="0" err="1" smtClean="0">
                <a:latin typeface="Arial Narrow" pitchFamily="34" charset="0"/>
              </a:rPr>
              <a:t>Penyimpanan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listrik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listrik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dilakukan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kapasitor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dimana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berbentuk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elektrostatika</a:t>
            </a:r>
            <a:r>
              <a:rPr lang="en-US" dirty="0" smtClean="0">
                <a:latin typeface="Arial Narrow" pitchFamily="34" charset="0"/>
              </a:rPr>
              <a:t> , </a:t>
            </a:r>
            <a:r>
              <a:rPr lang="en-US" dirty="0" err="1" smtClean="0">
                <a:latin typeface="Arial Narrow" pitchFamily="34" charset="0"/>
              </a:rPr>
              <a:t>atau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magnit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oleh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aliran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elektron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melalui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induktor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besar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seperti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elektromagnit</a:t>
            </a:r>
            <a:r>
              <a:rPr lang="en-US" dirty="0" smtClean="0">
                <a:latin typeface="Arial Narrow" pitchFamily="34" charset="0"/>
              </a:rPr>
              <a:t>. </a:t>
            </a:r>
            <a:r>
              <a:rPr lang="en-US" dirty="0" err="1" smtClean="0">
                <a:latin typeface="Arial Narrow" pitchFamily="34" charset="0"/>
              </a:rPr>
              <a:t>Kapasitor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bisa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diunakan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sebagai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alat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penyimpan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rangkaian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listrik</a:t>
            </a:r>
            <a:r>
              <a:rPr lang="en-US" dirty="0" smtClean="0">
                <a:latin typeface="Arial Narrow" pitchFamily="34" charset="0"/>
              </a:rPr>
              <a:t> dc </a:t>
            </a:r>
            <a:r>
              <a:rPr lang="en-US" dirty="0" err="1" smtClean="0">
                <a:latin typeface="Arial Narrow" pitchFamily="34" charset="0"/>
              </a:rPr>
              <a:t>dan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sejumlah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besar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kapasitor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juga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dipakai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menyimpan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untuk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memperbaiki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ketinggalan</a:t>
            </a:r>
            <a:r>
              <a:rPr lang="en-US" dirty="0" smtClean="0">
                <a:latin typeface="Arial Narrow" pitchFamily="34" charset="0"/>
              </a:rPr>
              <a:t> (lagging) </a:t>
            </a:r>
            <a:r>
              <a:rPr lang="en-US" dirty="0" err="1" smtClean="0">
                <a:latin typeface="Arial Narrow" pitchFamily="34" charset="0"/>
              </a:rPr>
              <a:t>faktor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dari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suatu</a:t>
            </a:r>
            <a:r>
              <a:rPr lang="en-US" dirty="0" smtClean="0">
                <a:latin typeface="Arial Narrow" pitchFamily="34" charset="0"/>
              </a:rPr>
              <a:t> system ac. </a:t>
            </a:r>
            <a:r>
              <a:rPr lang="en-US" dirty="0" err="1" smtClean="0">
                <a:latin typeface="Arial Narrow" pitchFamily="34" charset="0"/>
              </a:rPr>
              <a:t>Juga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digunakan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jika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dikehendaki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aliran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tiba-tiba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arus</a:t>
            </a:r>
            <a:r>
              <a:rPr lang="en-US" dirty="0" smtClean="0">
                <a:latin typeface="Arial Narrow" pitchFamily="34" charset="0"/>
              </a:rPr>
              <a:t> dc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jumlah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besar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misalnya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pada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beberapa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eksperimen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fusi</a:t>
            </a:r>
            <a:r>
              <a:rPr lang="en-US" dirty="0" smtClean="0">
                <a:latin typeface="Arial Narrow" pitchFamily="34" charset="0"/>
              </a:rPr>
              <a:t>.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listrik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disimpan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kapasitor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adalah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sebesar</a:t>
            </a:r>
            <a:endParaRPr lang="en-US" dirty="0" smtClean="0">
              <a:latin typeface="Arial Narrow" pitchFamily="34" charset="0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284163" lvl="0" indent="-284163" algn="just" fontAlgn="base">
              <a:spcBef>
                <a:spcPct val="0"/>
              </a:spcBef>
              <a:spcAft>
                <a:spcPct val="0"/>
              </a:spcAft>
              <a:buAutoNum type="arabicPeriod" startAt="2"/>
            </a:pPr>
            <a:r>
              <a:rPr lang="en-US" sz="2400" b="1" dirty="0" err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Batere</a:t>
            </a:r>
            <a:r>
              <a:rPr lang="en-US" sz="2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2841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latin typeface="Arial Narrow" pitchFamily="34" charset="0"/>
              </a:rPr>
              <a:t>Batere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elektrokimia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bisa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digunakan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menyimpan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listrik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meskipunpada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kenyataannya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disimpan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kimia</a:t>
            </a:r>
            <a:r>
              <a:rPr lang="en-US" sz="2000" dirty="0" smtClean="0">
                <a:latin typeface="Arial Narrow" pitchFamily="34" charset="0"/>
              </a:rPr>
              <a:t>. </a:t>
            </a:r>
            <a:r>
              <a:rPr lang="en-US" sz="2000" dirty="0" err="1" smtClean="0">
                <a:latin typeface="Arial Narrow" pitchFamily="34" charset="0"/>
              </a:rPr>
              <a:t>Batere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terbagi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atas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dua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ketegori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yaitu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i="1" dirty="0" err="1" smtClean="0">
                <a:latin typeface="Arial Narrow" pitchFamily="34" charset="0"/>
              </a:rPr>
              <a:t>batere</a:t>
            </a:r>
            <a:r>
              <a:rPr lang="en-US" sz="2000" i="1" dirty="0" smtClean="0">
                <a:latin typeface="Arial Narrow" pitchFamily="34" charset="0"/>
              </a:rPr>
              <a:t> primer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batere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sekunder</a:t>
            </a:r>
            <a:r>
              <a:rPr lang="en-US" sz="2000" dirty="0" smtClean="0">
                <a:latin typeface="Arial Narrow" pitchFamily="34" charset="0"/>
              </a:rPr>
              <a:t>. </a:t>
            </a:r>
            <a:r>
              <a:rPr lang="en-US" sz="2000" dirty="0" err="1" smtClean="0">
                <a:latin typeface="Arial Narrow" pitchFamily="34" charset="0"/>
              </a:rPr>
              <a:t>Batere</a:t>
            </a:r>
            <a:r>
              <a:rPr lang="en-US" sz="2000" dirty="0" smtClean="0">
                <a:latin typeface="Arial Narrow" pitchFamily="34" charset="0"/>
              </a:rPr>
              <a:t> primer </a:t>
            </a:r>
            <a:r>
              <a:rPr lang="en-US" sz="2000" dirty="0" err="1" smtClean="0">
                <a:latin typeface="Arial Narrow" pitchFamily="34" charset="0"/>
              </a:rPr>
              <a:t>tidak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bisa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diisi-ulang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akibatnya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hanya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batere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sekunder</a:t>
            </a:r>
            <a:r>
              <a:rPr lang="en-US" sz="2000" dirty="0" smtClean="0">
                <a:latin typeface="Arial Narrow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</a:rPr>
              <a:t>bisa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digunakan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menyimpan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listrik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secara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berulang</a:t>
            </a:r>
            <a:r>
              <a:rPr lang="en-US" sz="2000" dirty="0" smtClean="0">
                <a:latin typeface="Arial Narrow" pitchFamily="34" charset="0"/>
              </a:rPr>
              <a:t>. </a:t>
            </a:r>
            <a:r>
              <a:rPr lang="en-US" sz="2000" dirty="0" err="1" smtClean="0">
                <a:latin typeface="Arial Narrow" pitchFamily="34" charset="0"/>
              </a:rPr>
              <a:t>Unjuk-kerja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kebanyakan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sel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sekunder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sangat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tergantung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jumlah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pengisian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pengeluaran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batere</a:t>
            </a:r>
            <a:r>
              <a:rPr lang="en-US" sz="2000" dirty="0" smtClean="0">
                <a:latin typeface="Arial Narrow" pitchFamily="34" charset="0"/>
              </a:rPr>
              <a:t>.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191000"/>
            <a:ext cx="731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152400"/>
            <a:ext cx="4736168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Kimia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33400" y="990600"/>
            <a:ext cx="8305800" cy="48936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kimia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sebenarnya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kompak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seperti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dilihat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Tabel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9.1.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Selain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batere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kimia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tersimpan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bisa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diharapkan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halnya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produksi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elemen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molekul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hydrogen.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Banyak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orang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percaya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sesudah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bakar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minyak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habis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umat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manusia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memakai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hydrogen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elektrik-hidrogen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Hidrogen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bakar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sangat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karena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hasil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pembakaran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utamanya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berbentuk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hydrogen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diambil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menggunakan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sumber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lain.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latin typeface="Arial Narrow" pitchFamily="34" charset="0"/>
              </a:rPr>
              <a:t>Cara </a:t>
            </a:r>
            <a:r>
              <a:rPr lang="en-US" sz="2400" b="1" i="1" dirty="0" err="1" smtClean="0">
                <a:latin typeface="Arial Narrow" pitchFamily="34" charset="0"/>
              </a:rPr>
              <a:t>lainuntuk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memproduksi</a:t>
            </a:r>
            <a:r>
              <a:rPr lang="en-US" sz="2400" b="1" i="1" dirty="0" smtClean="0">
                <a:latin typeface="Arial Narrow" pitchFamily="34" charset="0"/>
              </a:rPr>
              <a:t> hydrogen </a:t>
            </a:r>
            <a:r>
              <a:rPr lang="en-US" sz="2400" dirty="0" err="1" smtClean="0">
                <a:latin typeface="Arial Narrow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mereaksikan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uap</a:t>
            </a:r>
            <a:r>
              <a:rPr lang="en-US" sz="2400" dirty="0" smtClean="0">
                <a:latin typeface="Arial Narrow" pitchFamily="34" charset="0"/>
              </a:rPr>
              <a:t> air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naphtha, </a:t>
            </a:r>
            <a:r>
              <a:rPr lang="en-US" sz="2400" dirty="0" err="1" smtClean="0">
                <a:latin typeface="Arial Narrow" pitchFamily="34" charset="0"/>
              </a:rPr>
              <a:t>minyak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berat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atau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bahkan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kokas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muda</a:t>
            </a:r>
            <a:r>
              <a:rPr lang="en-US" sz="2400" dirty="0" smtClean="0"/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28800" y="152400"/>
            <a:ext cx="414402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Nuklir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57200" y="685800"/>
            <a:ext cx="83058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err="1" smtClean="0">
                <a:latin typeface="Arial Narrow" pitchFamily="34" charset="0"/>
              </a:rPr>
              <a:t>Energi</a:t>
            </a:r>
            <a:r>
              <a:rPr lang="en-US" b="1" i="1" dirty="0" smtClean="0">
                <a:latin typeface="Arial Narrow" pitchFamily="34" charset="0"/>
              </a:rPr>
              <a:t> </a:t>
            </a:r>
            <a:r>
              <a:rPr lang="en-US" b="1" i="1" dirty="0" err="1" smtClean="0">
                <a:latin typeface="Arial Narrow" pitchFamily="34" charset="0"/>
              </a:rPr>
              <a:t>nuklir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seperti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juga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kimia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hanya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terdapat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tersimpan</a:t>
            </a:r>
            <a:r>
              <a:rPr lang="en-US" dirty="0" smtClean="0">
                <a:latin typeface="Arial Narrow" pitchFamily="34" charset="0"/>
              </a:rPr>
              <a:t>.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nuklir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mempunyai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harga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spesi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fiktersimpan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terbesar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dibandingkan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dengan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bentuk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tersimpan</a:t>
            </a:r>
            <a:r>
              <a:rPr lang="en-US" dirty="0" smtClean="0">
                <a:latin typeface="Arial Narrow" pitchFamily="34" charset="0"/>
              </a:rPr>
              <a:t> yang lain.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err="1" smtClean="0">
                <a:latin typeface="Arial Narrow" pitchFamily="34" charset="0"/>
              </a:rPr>
              <a:t>Satu</a:t>
            </a:r>
            <a:r>
              <a:rPr lang="en-US" b="1" i="1" dirty="0" smtClean="0">
                <a:latin typeface="Arial Narrow" pitchFamily="34" charset="0"/>
              </a:rPr>
              <a:t> kilogram uranium -235 </a:t>
            </a:r>
            <a:r>
              <a:rPr lang="en-US" dirty="0" err="1" smtClean="0">
                <a:latin typeface="Arial Narrow" pitchFamily="34" charset="0"/>
              </a:rPr>
              <a:t>mempunyai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spesifik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teoretis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sebesar</a:t>
            </a:r>
            <a:r>
              <a:rPr lang="en-US" b="1" dirty="0" smtClean="0">
                <a:latin typeface="Arial Narrow" pitchFamily="34" charset="0"/>
              </a:rPr>
              <a:t> 7 x 10</a:t>
            </a:r>
            <a:r>
              <a:rPr lang="en-US" b="1" baseline="30000" dirty="0" smtClean="0">
                <a:latin typeface="Arial Narrow" pitchFamily="34" charset="0"/>
              </a:rPr>
              <a:t>10</a:t>
            </a:r>
            <a:r>
              <a:rPr lang="en-US" b="1" dirty="0" smtClean="0">
                <a:latin typeface="Arial Narrow" pitchFamily="34" charset="0"/>
              </a:rPr>
              <a:t> kJ/kg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proses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fisi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0,6 </a:t>
            </a:r>
            <a:r>
              <a:rPr lang="en-US" b="1" dirty="0" err="1" smtClean="0">
                <a:latin typeface="Arial Narrow" pitchFamily="34" charset="0"/>
              </a:rPr>
              <a:t>ke</a:t>
            </a:r>
            <a:r>
              <a:rPr lang="en-US" b="1" dirty="0" smtClean="0">
                <a:latin typeface="Arial Narrow" pitchFamily="34" charset="0"/>
              </a:rPr>
              <a:t> H-3 yang </a:t>
            </a:r>
            <a:r>
              <a:rPr lang="en-US" b="1" dirty="0" err="1" smtClean="0">
                <a:latin typeface="Arial Narrow" pitchFamily="34" charset="0"/>
              </a:rPr>
              <a:t>bereaksi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dengan</a:t>
            </a:r>
            <a:r>
              <a:rPr lang="en-US" b="1" dirty="0" smtClean="0">
                <a:latin typeface="Arial Narrow" pitchFamily="34" charset="0"/>
              </a:rPr>
              <a:t> 0,4 H-2 </a:t>
            </a:r>
            <a:r>
              <a:rPr lang="en-US" dirty="0" err="1" smtClean="0">
                <a:latin typeface="Arial Narrow" pitchFamily="34" charset="0"/>
              </a:rPr>
              <a:t>menimbulkan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tersimpan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spesifik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teoritis</a:t>
            </a:r>
            <a:r>
              <a:rPr lang="en-US" dirty="0" smtClean="0">
                <a:latin typeface="Arial Narrow" pitchFamily="34" charset="0"/>
              </a:rPr>
              <a:t> 3 x 10</a:t>
            </a:r>
            <a:r>
              <a:rPr lang="en-US" baseline="30000" dirty="0" smtClean="0">
                <a:latin typeface="Arial Narrow" pitchFamily="34" charset="0"/>
              </a:rPr>
              <a:t>11</a:t>
            </a:r>
            <a:r>
              <a:rPr lang="en-US" dirty="0" smtClean="0">
                <a:latin typeface="Arial Narrow" pitchFamily="34" charset="0"/>
              </a:rPr>
              <a:t> kJ/kg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reaksi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fusi</a:t>
            </a:r>
            <a:r>
              <a:rPr lang="en-US" dirty="0" smtClean="0">
                <a:latin typeface="Arial Narrow" pitchFamily="34" charset="0"/>
              </a:rPr>
              <a:t>. </a:t>
            </a:r>
            <a:r>
              <a:rPr lang="en-US" dirty="0" err="1" smtClean="0">
                <a:latin typeface="Arial Narrow" pitchFamily="34" charset="0"/>
              </a:rPr>
              <a:t>Radioisotop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juga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merupakan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sumber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energi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nuklir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tersimpan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tetapi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mempunyai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harga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jauh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lebih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rendah</a:t>
            </a:r>
            <a:r>
              <a:rPr lang="en-US" dirty="0" smtClean="0">
                <a:latin typeface="Arial Narrow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</a:rPr>
              <a:t>seperti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ditunjukan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dalam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Tabel</a:t>
            </a:r>
            <a:r>
              <a:rPr lang="en-US" dirty="0" smtClean="0">
                <a:latin typeface="Arial Narrow" pitchFamily="34" charset="0"/>
              </a:rPr>
              <a:t> 10.1.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nuklir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tersimpan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diproduksi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membangkitkan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radio isotope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polonium-210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kobalt-60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isotop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stabil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bismuth-209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kobalt-59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reactor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nuklir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akselerator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partikel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Pembuatan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isotop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berfisi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uranium-233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plutonium-239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juga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dibuat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reactor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nuklir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isotop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thorium-232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uranium-239.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Jika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isotop-isotop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dibangkitkan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reaktorpembiak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(breeder),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kelebihan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terbentuk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karena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reaktor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memproduksi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bakar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dibutuhkan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penyimpanan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nuklir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lain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sebetulnya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menyimpan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bom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termonuklir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fusi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diledakkan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endapan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garam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besar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tanah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dihasilkan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digunakan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memproduksi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uap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tekanan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digunakan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menjalankan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turbin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-generator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konvensional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organisasi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swasta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bekerjasama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Los Alamos Scientific Laboratory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New Mexico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sedang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mengembangkan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Proyek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PACER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mencoba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mengambil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manfaat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penelitian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geothermal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penelitian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pemerintah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percobaan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alat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nuklir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bawah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tanah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2693</Words>
  <Application>Microsoft Office PowerPoint</Application>
  <PresentationFormat>On-screen Show (4:3)</PresentationFormat>
  <Paragraphs>236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2012-10-03T08:00:24Z</dcterms:created>
  <dcterms:modified xsi:type="dcterms:W3CDTF">2014-01-27T15:09:47Z</dcterms:modified>
</cp:coreProperties>
</file>