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40"/>
  </p:notesMasterIdLst>
  <p:sldIdLst>
    <p:sldId id="256" r:id="rId2"/>
    <p:sldId id="287"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89"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8" r:id="rId35"/>
    <p:sldId id="290" r:id="rId36"/>
    <p:sldId id="294" r:id="rId37"/>
    <p:sldId id="291" r:id="rId38"/>
    <p:sldId id="293" r:id="rId3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0C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655" autoAdjust="0"/>
    <p:restoredTop sz="94660"/>
  </p:normalViewPr>
  <p:slideViewPr>
    <p:cSldViewPr>
      <p:cViewPr>
        <p:scale>
          <a:sx n="66" d="100"/>
          <a:sy n="66" d="100"/>
        </p:scale>
        <p:origin x="-1458"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5" Type="http://schemas.openxmlformats.org/officeDocument/2006/relationships/image" Target="../media/image20.wmf"/><Relationship Id="rId4" Type="http://schemas.openxmlformats.org/officeDocument/2006/relationships/image" Target="../media/image19.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image" Target="../media/image21.wmf"/><Relationship Id="rId4" Type="http://schemas.openxmlformats.org/officeDocument/2006/relationships/image" Target="../media/image24.wmf"/></Relationships>
</file>

<file path=ppt/drawings/_rels/vmlDrawing5.v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image" Target="../media/image28.wmf"/><Relationship Id="rId7" Type="http://schemas.openxmlformats.org/officeDocument/2006/relationships/image" Target="../media/image32.wmf"/><Relationship Id="rId2" Type="http://schemas.openxmlformats.org/officeDocument/2006/relationships/image" Target="../media/image27.wmf"/><Relationship Id="rId1" Type="http://schemas.openxmlformats.org/officeDocument/2006/relationships/image" Target="../media/image26.wmf"/><Relationship Id="rId6" Type="http://schemas.openxmlformats.org/officeDocument/2006/relationships/image" Target="../media/image31.wmf"/><Relationship Id="rId5" Type="http://schemas.openxmlformats.org/officeDocument/2006/relationships/image" Target="../media/image30.wmf"/><Relationship Id="rId4" Type="http://schemas.openxmlformats.org/officeDocument/2006/relationships/image" Target="../media/image29.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wmf"/><Relationship Id="rId1" Type="http://schemas.openxmlformats.org/officeDocument/2006/relationships/image" Target="../media/image36.wmf"/><Relationship Id="rId4" Type="http://schemas.openxmlformats.org/officeDocument/2006/relationships/image" Target="../media/image39.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 Id="rId6" Type="http://schemas.openxmlformats.org/officeDocument/2006/relationships/image" Target="../media/image48.wmf"/><Relationship Id="rId5" Type="http://schemas.openxmlformats.org/officeDocument/2006/relationships/image" Target="../media/image47.wmf"/><Relationship Id="rId4" Type="http://schemas.openxmlformats.org/officeDocument/2006/relationships/image" Target="../media/image46.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image" Target="../media/image50.wmf"/><Relationship Id="rId4" Type="http://schemas.openxmlformats.org/officeDocument/2006/relationships/image" Target="../media/image53.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58.wmf"/><Relationship Id="rId2" Type="http://schemas.openxmlformats.org/officeDocument/2006/relationships/image" Target="../media/image57.wmf"/><Relationship Id="rId1" Type="http://schemas.openxmlformats.org/officeDocument/2006/relationships/image" Target="../media/image56.wmf"/><Relationship Id="rId5" Type="http://schemas.openxmlformats.org/officeDocument/2006/relationships/image" Target="../media/image60.wmf"/><Relationship Id="rId4" Type="http://schemas.openxmlformats.org/officeDocument/2006/relationships/image" Target="../media/image59.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66.wmf"/><Relationship Id="rId1" Type="http://schemas.openxmlformats.org/officeDocument/2006/relationships/image" Target="../media/image6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Tahoma" charset="0"/>
              </a:defRPr>
            </a:lvl1pPr>
          </a:lstStyle>
          <a:p>
            <a:pPr>
              <a:defRPr/>
            </a:pPr>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Tahoma" charset="0"/>
              </a:defRPr>
            </a:lvl1pPr>
          </a:lstStyle>
          <a:p>
            <a:pPr>
              <a:defRPr/>
            </a:pPr>
            <a:fld id="{8942EB5F-3053-4137-89B4-C3593D66708B}" type="datetimeFigureOut">
              <a:rPr lang="id-ID"/>
              <a:pPr>
                <a:defRPr/>
              </a:pPr>
              <a:t>08/06/2014</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d-ID"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id-ID"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Tahoma" charset="0"/>
              </a:defRPr>
            </a:lvl1pPr>
          </a:lstStyle>
          <a:p>
            <a:pPr>
              <a:defRPr/>
            </a:pPr>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Tahoma" charset="0"/>
              </a:defRPr>
            </a:lvl1pPr>
          </a:lstStyle>
          <a:p>
            <a:pPr>
              <a:defRPr/>
            </a:pPr>
            <a:fld id="{A6FFAD5C-D267-43E5-A5D0-601E82134E4D}" type="slidenum">
              <a:rPr lang="id-ID"/>
              <a:pPr>
                <a:defRPr/>
              </a:pPr>
              <a:t>‹#›</a:t>
            </a:fld>
            <a:endParaRPr lang="id-ID"/>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D1705EA-2B36-4450-9BCE-09CF1FFD5F58}" type="slidenum">
              <a:rPr lang="id-ID" smtClean="0">
                <a:latin typeface="Tahoma" pitchFamily="34" charset="0"/>
              </a:rPr>
              <a:pPr/>
              <a:t>18</a:t>
            </a:fld>
            <a:endParaRPr lang="id-ID" smtClean="0">
              <a:latin typeface="Tahoma"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Isosceles Triangle 3"/>
          <p:cNvSpPr/>
          <p:nvPr/>
        </p:nvSpPr>
        <p:spPr>
          <a:xfrm rot="16200000">
            <a:off x="7553325" y="5254626"/>
            <a:ext cx="1893887"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Title 7"/>
          <p:cNvSpPr>
            <a:spLocks noGrp="1"/>
          </p:cNvSpPr>
          <p:nvPr>
            <p:ph type="ctrTitle"/>
          </p:nvPr>
        </p:nvSpPr>
        <p:spPr>
          <a:xfrm>
            <a:off x="540544" y="776288"/>
            <a:ext cx="8062912" cy="1470025"/>
          </a:xfrm>
        </p:spPr>
        <p:txBody>
          <a:bodyPr anchor="b"/>
          <a:lstStyle>
            <a:lvl1pPr algn="r">
              <a:defRPr sz="4400"/>
            </a:lvl1pPr>
          </a:lstStyle>
          <a:p>
            <a:r>
              <a:rPr lang="en-US" smtClean="0"/>
              <a:t>Click to edit Master title style</a:t>
            </a:r>
            <a:endParaRPr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5" name="Date Placeholder 27"/>
          <p:cNvSpPr>
            <a:spLocks noGrp="1"/>
          </p:cNvSpPr>
          <p:nvPr>
            <p:ph type="dt" sz="half" idx="10"/>
          </p:nvPr>
        </p:nvSpPr>
        <p:spPr>
          <a:xfrm>
            <a:off x="1371600" y="6011863"/>
            <a:ext cx="5791200" cy="365125"/>
          </a:xfrm>
        </p:spPr>
        <p:txBody>
          <a:bodyPr tIns="0" bIns="0" anchor="t"/>
          <a:lstStyle>
            <a:lvl1pPr algn="r">
              <a:defRPr sz="1000"/>
            </a:lvl1pPr>
          </a:lstStyle>
          <a:p>
            <a:pPr>
              <a:defRPr/>
            </a:pPr>
            <a:endParaRPr lang="en-US"/>
          </a:p>
        </p:txBody>
      </p:sp>
      <p:sp>
        <p:nvSpPr>
          <p:cNvPr id="6" name="Footer Placeholder 16"/>
          <p:cNvSpPr>
            <a:spLocks noGrp="1"/>
          </p:cNvSpPr>
          <p:nvPr>
            <p:ph type="ftr" sz="quarter" idx="11"/>
          </p:nvPr>
        </p:nvSpPr>
        <p:spPr>
          <a:xfrm>
            <a:off x="1371600" y="5649913"/>
            <a:ext cx="5791200" cy="365125"/>
          </a:xfrm>
        </p:spPr>
        <p:txBody>
          <a:bodyPr tIns="0" bIns="0"/>
          <a:lstStyle>
            <a:lvl1pPr algn="r">
              <a:defRPr sz="1100"/>
            </a:lvl1pPr>
          </a:lstStyle>
          <a:p>
            <a:pPr>
              <a:defRPr/>
            </a:pPr>
            <a:endParaRPr lang="en-US"/>
          </a:p>
        </p:txBody>
      </p:sp>
      <p:sp>
        <p:nvSpPr>
          <p:cNvPr id="7" name="Slide Number Placeholder 28"/>
          <p:cNvSpPr>
            <a:spLocks noGrp="1"/>
          </p:cNvSpPr>
          <p:nvPr>
            <p:ph type="sldNum" sz="quarter" idx="12"/>
          </p:nvPr>
        </p:nvSpPr>
        <p:spPr>
          <a:xfrm>
            <a:off x="8391525" y="5753100"/>
            <a:ext cx="503238" cy="365125"/>
          </a:xfrm>
        </p:spPr>
        <p:txBody>
          <a:bodyPr anchor="ctr"/>
          <a:lstStyle>
            <a:lvl1pPr algn="ctr">
              <a:defRPr sz="1300">
                <a:solidFill>
                  <a:srgbClr val="FFFFFF"/>
                </a:solidFill>
              </a:defRPr>
            </a:lvl1pPr>
          </a:lstStyle>
          <a:p>
            <a:pPr>
              <a:defRPr/>
            </a:pPr>
            <a:fld id="{A43AF3A8-3B4F-4CA0-8D2E-7F8F8C21EB0A}"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lang="en-US" smtClean="0"/>
              <a:t>Click to edit Master title style</a:t>
            </a:r>
            <a:endParaRPr lang="en-US"/>
          </a:p>
        </p:txBody>
      </p:sp>
      <p:sp>
        <p:nvSpPr>
          <p:cNvPr id="3" name="Content Placeholder 2"/>
          <p:cNvSpPr>
            <a:spLocks noGrp="1"/>
          </p:cNvSpPr>
          <p:nvPr>
            <p:ph idx="1"/>
          </p:nvPr>
        </p:nvSpPr>
        <p:spPr>
          <a:xfrm>
            <a:off x="457200" y="1882808"/>
            <a:ext cx="8229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791075" y="6480175"/>
            <a:ext cx="2133600" cy="301625"/>
          </a:xfrm>
        </p:spPr>
        <p:txBody>
          <a:bodyPr/>
          <a:lstStyle>
            <a:lvl1pPr>
              <a:defRPr/>
            </a:lvl1pPr>
          </a:lstStyle>
          <a:p>
            <a:pPr>
              <a:defRPr/>
            </a:pPr>
            <a:endParaRPr lang="en-US"/>
          </a:p>
        </p:txBody>
      </p:sp>
      <p:sp>
        <p:nvSpPr>
          <p:cNvPr id="5" name="Footer Placeholder 4"/>
          <p:cNvSpPr>
            <a:spLocks noGrp="1"/>
          </p:cNvSpPr>
          <p:nvPr>
            <p:ph type="ftr" sz="quarter" idx="11"/>
          </p:nvPr>
        </p:nvSpPr>
        <p:spPr>
          <a:xfrm>
            <a:off x="457200" y="6481763"/>
            <a:ext cx="4259263" cy="300037"/>
          </a:xfrm>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FCBF294-EF58-4482-A02E-E63989DC5B73}"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4" name="Right Triangle 3"/>
          <p:cNvSpPr/>
          <p:nvPr/>
        </p:nvSpPr>
        <p:spPr>
          <a:xfrm flipV="1">
            <a:off x="6350" y="6350"/>
            <a:ext cx="9131300" cy="6837363"/>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Isosceles Triangle 4"/>
          <p:cNvSpPr/>
          <p:nvPr/>
        </p:nvSpPr>
        <p:spPr>
          <a:xfrm rot="5400000" flipV="1">
            <a:off x="7553325" y="309563"/>
            <a:ext cx="1893888"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6" name="Straight Connector 5"/>
          <p:cNvCxnSpPr/>
          <p:nvPr/>
        </p:nvCxnSpPr>
        <p:spPr>
          <a:xfrm rot="10800000">
            <a:off x="6469063" y="9525"/>
            <a:ext cx="2673350" cy="1900238"/>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flipV="1">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lstStyle>
            <a:lvl1pPr marL="0" algn="l">
              <a:buNone/>
              <a:defRPr sz="3600" b="1"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381000" y="1633536"/>
            <a:ext cx="3886200" cy="2286000"/>
          </a:xfrm>
        </p:spPr>
        <p:txBody>
          <a:bodyPr/>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8" name="Date Placeholder 3"/>
          <p:cNvSpPr>
            <a:spLocks noGrp="1"/>
          </p:cNvSpPr>
          <p:nvPr>
            <p:ph type="dt" sz="half" idx="10"/>
          </p:nvPr>
        </p:nvSpPr>
        <p:spPr>
          <a:xfrm>
            <a:off x="6956425" y="6477000"/>
            <a:ext cx="2133600" cy="304800"/>
          </a:xfrm>
        </p:spPr>
        <p:txBody>
          <a:bodyPr/>
          <a:lstStyle>
            <a:lvl1pPr>
              <a:defRPr/>
            </a:lvl1pPr>
          </a:lstStyle>
          <a:p>
            <a:pPr>
              <a:defRPr/>
            </a:pPr>
            <a:endParaRPr lang="en-US"/>
          </a:p>
        </p:txBody>
      </p:sp>
      <p:sp>
        <p:nvSpPr>
          <p:cNvPr id="9" name="Footer Placeholder 4"/>
          <p:cNvSpPr>
            <a:spLocks noGrp="1"/>
          </p:cNvSpPr>
          <p:nvPr>
            <p:ph type="ftr" sz="quarter" idx="11"/>
          </p:nvPr>
        </p:nvSpPr>
        <p:spPr>
          <a:xfrm>
            <a:off x="2619375" y="6481763"/>
            <a:ext cx="4260850" cy="300037"/>
          </a:xfrm>
        </p:spPr>
        <p:txBody>
          <a:bodyPr/>
          <a:lstStyle>
            <a:lvl1pPr>
              <a:defRPr/>
            </a:lvl1pPr>
          </a:lstStyle>
          <a:p>
            <a:pPr>
              <a:defRPr/>
            </a:pPr>
            <a:endParaRPr lang="en-US"/>
          </a:p>
        </p:txBody>
      </p:sp>
      <p:sp>
        <p:nvSpPr>
          <p:cNvPr id="10" name="Slide Number Placeholder 5"/>
          <p:cNvSpPr>
            <a:spLocks noGrp="1"/>
          </p:cNvSpPr>
          <p:nvPr>
            <p:ph type="sldNum" sz="quarter" idx="12"/>
          </p:nvPr>
        </p:nvSpPr>
        <p:spPr>
          <a:xfrm>
            <a:off x="8450263" y="809625"/>
            <a:ext cx="503237" cy="300038"/>
          </a:xfrm>
        </p:spPr>
        <p:txBody>
          <a:bodyPr/>
          <a:lstStyle>
            <a:lvl1pPr>
              <a:defRPr/>
            </a:lvl1pPr>
          </a:lstStyle>
          <a:p>
            <a:pPr>
              <a:defRPr/>
            </a:pPr>
            <a:fld id="{3D345D7E-58CE-4C5E-BFF4-E73438E6AC85}"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lang="en-US" smtClean="0"/>
              <a:t>Click to edit Master title style</a:t>
            </a:r>
            <a:endParaRPr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5DE76F54-C256-424D-BA3B-55422317AA43}"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lang="en-US" smtClean="0"/>
              <a:t>Click to edit Master title style</a:t>
            </a:r>
            <a:endParaRPr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791075" y="6481763"/>
            <a:ext cx="2130425" cy="301625"/>
          </a:xfrm>
        </p:spPr>
        <p:txBody>
          <a:bodyPr/>
          <a:lstStyle>
            <a:lvl1pPr>
              <a:defRPr/>
            </a:lvl1pPr>
          </a:lstStyle>
          <a:p>
            <a:pPr>
              <a:defRPr/>
            </a:pPr>
            <a:endParaRPr lang="en-US"/>
          </a:p>
        </p:txBody>
      </p:sp>
      <p:sp>
        <p:nvSpPr>
          <p:cNvPr id="8" name="Footer Placeholder 7"/>
          <p:cNvSpPr>
            <a:spLocks noGrp="1"/>
          </p:cNvSpPr>
          <p:nvPr>
            <p:ph type="ftr" sz="quarter" idx="11"/>
          </p:nvPr>
        </p:nvSpPr>
        <p:spPr>
          <a:xfrm>
            <a:off x="457200" y="6481763"/>
            <a:ext cx="4260850" cy="301625"/>
          </a:xfrm>
        </p:spPr>
        <p:txBody>
          <a:bodyPr/>
          <a:lstStyle>
            <a:lvl1pPr>
              <a:defRPr/>
            </a:lvl1pPr>
          </a:lstStyle>
          <a:p>
            <a:pPr>
              <a:defRPr/>
            </a:pPr>
            <a:endParaRPr lang="en-US"/>
          </a:p>
        </p:txBody>
      </p:sp>
      <p:sp>
        <p:nvSpPr>
          <p:cNvPr id="9" name="Slide Number Placeholder 8"/>
          <p:cNvSpPr>
            <a:spLocks noGrp="1"/>
          </p:cNvSpPr>
          <p:nvPr>
            <p:ph type="sldNum" sz="quarter" idx="12"/>
          </p:nvPr>
        </p:nvSpPr>
        <p:spPr>
          <a:xfrm>
            <a:off x="7589838" y="6483350"/>
            <a:ext cx="503237" cy="301625"/>
          </a:xfrm>
        </p:spPr>
        <p:txBody>
          <a:bodyPr/>
          <a:lstStyle>
            <a:lvl1pPr algn="ctr">
              <a:defRPr/>
            </a:lvl1pPr>
          </a:lstStyle>
          <a:p>
            <a:pPr>
              <a:defRPr/>
            </a:pPr>
            <a:fld id="{FA9DA14E-CC8D-417F-BD72-97003C06938E}"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E8936EFC-DE55-4938-99D9-F7885799535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AE0BEE7F-033C-4B36-8581-686E47D6D22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lang="en-US" smtClean="0"/>
              <a:t>Click to edit Master title style</a:t>
            </a:r>
            <a:endParaRPr lang="en-US"/>
          </a:p>
        </p:txBody>
      </p:sp>
      <p:sp>
        <p:nvSpPr>
          <p:cNvPr id="3" name="Text Placeholder 2"/>
          <p:cNvSpPr>
            <a:spLocks noGrp="1"/>
          </p:cNvSpPr>
          <p:nvPr>
            <p:ph type="body" idx="2"/>
          </p:nvPr>
        </p:nvSpPr>
        <p:spPr>
          <a:xfrm>
            <a:off x="1135856" y="367664"/>
            <a:ext cx="2438400" cy="5943600"/>
          </a:xfrm>
        </p:spPr>
        <p:txBody>
          <a:bodyPr/>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278563" y="6556375"/>
            <a:ext cx="2133600" cy="301625"/>
          </a:xfrm>
        </p:spPr>
        <p:txBody>
          <a:bodyPr/>
          <a:lstStyle>
            <a:lvl1pPr>
              <a:defRPr sz="900"/>
            </a:lvl1pPr>
          </a:lstStyle>
          <a:p>
            <a:pPr>
              <a:defRPr/>
            </a:pPr>
            <a:endParaRPr lang="en-US"/>
          </a:p>
        </p:txBody>
      </p:sp>
      <p:sp>
        <p:nvSpPr>
          <p:cNvPr id="6" name="Footer Placeholder 5"/>
          <p:cNvSpPr>
            <a:spLocks noGrp="1"/>
          </p:cNvSpPr>
          <p:nvPr>
            <p:ph type="ftr" sz="quarter" idx="11"/>
          </p:nvPr>
        </p:nvSpPr>
        <p:spPr>
          <a:xfrm>
            <a:off x="1135063" y="6556375"/>
            <a:ext cx="5143500" cy="301625"/>
          </a:xfrm>
        </p:spPr>
        <p:txBody>
          <a:bodyPr/>
          <a:lstStyle>
            <a:lvl1pPr>
              <a:defRPr sz="900"/>
            </a:lvl1pPr>
          </a:lstStyle>
          <a:p>
            <a:pPr>
              <a:defRPr/>
            </a:pPr>
            <a:endParaRPr lang="en-US"/>
          </a:p>
        </p:txBody>
      </p:sp>
      <p:sp>
        <p:nvSpPr>
          <p:cNvPr id="7" name="Slide Number Placeholder 6"/>
          <p:cNvSpPr>
            <a:spLocks noGrp="1"/>
          </p:cNvSpPr>
          <p:nvPr>
            <p:ph type="sldNum" sz="quarter" idx="12"/>
          </p:nvPr>
        </p:nvSpPr>
        <p:spPr>
          <a:xfrm>
            <a:off x="8410575" y="6556375"/>
            <a:ext cx="503238" cy="301625"/>
          </a:xfrm>
        </p:spPr>
        <p:txBody>
          <a:bodyPr/>
          <a:lstStyle>
            <a:lvl1pPr>
              <a:defRPr sz="900"/>
            </a:lvl1pPr>
          </a:lstStyle>
          <a:p>
            <a:pPr>
              <a:defRPr/>
            </a:pPr>
            <a:fld id="{3A40DE06-400D-4BD5-A9D4-44C301A4E112}"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lang="en-US" smtClean="0"/>
              <a:t>Click to edit Master title style</a:t>
            </a:r>
            <a:endParaRPr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4"/>
          <p:cNvSpPr>
            <a:spLocks noGrp="1"/>
          </p:cNvSpPr>
          <p:nvPr>
            <p:ph type="dt" sz="half" idx="10"/>
          </p:nvPr>
        </p:nvSpPr>
        <p:spPr>
          <a:xfrm>
            <a:off x="6108700" y="6556375"/>
            <a:ext cx="2101850" cy="301625"/>
          </a:xfrm>
        </p:spPr>
        <p:txBody>
          <a:bodyPr/>
          <a:lstStyle>
            <a:lvl1pPr>
              <a:defRPr sz="900"/>
            </a:lvl1pPr>
          </a:lstStyle>
          <a:p>
            <a:pPr>
              <a:defRPr/>
            </a:pPr>
            <a:endParaRPr lang="en-US"/>
          </a:p>
        </p:txBody>
      </p:sp>
      <p:sp>
        <p:nvSpPr>
          <p:cNvPr id="6" name="Footer Placeholder 5"/>
          <p:cNvSpPr>
            <a:spLocks noGrp="1"/>
          </p:cNvSpPr>
          <p:nvPr>
            <p:ph type="ftr" sz="quarter" idx="11"/>
          </p:nvPr>
        </p:nvSpPr>
        <p:spPr>
          <a:xfrm>
            <a:off x="1169988" y="6557963"/>
            <a:ext cx="4948237" cy="301625"/>
          </a:xfrm>
        </p:spPr>
        <p:txBody>
          <a:bodyPr/>
          <a:lstStyle>
            <a:lvl1pPr>
              <a:defRPr sz="900"/>
            </a:lvl1pPr>
          </a:lstStyle>
          <a:p>
            <a:pPr>
              <a:defRPr/>
            </a:pPr>
            <a:endParaRPr lang="en-US"/>
          </a:p>
        </p:txBody>
      </p:sp>
      <p:sp>
        <p:nvSpPr>
          <p:cNvPr id="7" name="Slide Number Placeholder 6"/>
          <p:cNvSpPr>
            <a:spLocks noGrp="1"/>
          </p:cNvSpPr>
          <p:nvPr>
            <p:ph type="sldNum" sz="quarter" idx="12"/>
          </p:nvPr>
        </p:nvSpPr>
        <p:spPr>
          <a:xfrm>
            <a:off x="8216900" y="6556375"/>
            <a:ext cx="366713" cy="301625"/>
          </a:xfrm>
        </p:spPr>
        <p:txBody>
          <a:bodyPr/>
          <a:lstStyle>
            <a:lvl1pPr algn="ctr">
              <a:defRPr sz="900"/>
            </a:lvl1pPr>
          </a:lstStyle>
          <a:p>
            <a:pPr>
              <a:defRPr/>
            </a:pPr>
            <a:fld id="{00B251FB-7C6B-47FA-B898-89281BFE5BF9}"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561181F6-FD19-41AA-8935-E005146BDF8A}"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5F8A3C25-E92F-4718-BC17-C5104C7E5D72}"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1450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B13706D5-76A1-47B7-9C0A-3A09F3FDEDEF}"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182688" y="41513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66E2F937-1B98-48D8-B2E1-7B630F86C2FF}"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5145088" y="2017713"/>
            <a:ext cx="3810000" cy="4114800"/>
          </a:xfrm>
        </p:spPr>
        <p:txBody>
          <a:bodyPr rtlCol="0">
            <a:normAutofit/>
          </a:bodyPr>
          <a:lstStyle/>
          <a:p>
            <a:pPr lvl="0"/>
            <a:endParaRPr lang="en-US" noProof="0" smtClean="0"/>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7C7FCF94-FDCA-408B-8BFA-0795410A60AB}"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182688" y="41513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A42B90D2-5173-4285-8EB4-4486BD20B7E4}"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450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21D4BDBC-1250-4034-A2E6-A6813CCD015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6350" y="14288"/>
            <a:ext cx="9131300" cy="6837362"/>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8" name="Straight Connector 7"/>
          <p:cNvCxnSpPr/>
          <p:nvPr/>
        </p:nvCxnSpPr>
        <p:spPr>
          <a:xfrm>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9063" y="4948238"/>
            <a:ext cx="2673350" cy="1900237"/>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8288"/>
            <a:ext cx="8229600" cy="1398587"/>
          </a:xfrm>
          <a:prstGeom prst="rect">
            <a:avLst/>
          </a:prstGeom>
        </p:spPr>
        <p:txBody>
          <a:bodyPr vert="horz" anchor="ctr">
            <a:normAutofit/>
          </a:bodyPr>
          <a:lstStyle/>
          <a:p>
            <a:r>
              <a:rPr lang="en-US" smtClean="0"/>
              <a:t>Click to edit Master title style</a:t>
            </a:r>
            <a:endParaRPr lang="en-US"/>
          </a:p>
        </p:txBody>
      </p:sp>
      <p:sp>
        <p:nvSpPr>
          <p:cNvPr id="11270" name="Text Placeholder 12"/>
          <p:cNvSpPr>
            <a:spLocks noGrp="1"/>
          </p:cNvSpPr>
          <p:nvPr>
            <p:ph type="body" idx="1"/>
          </p:nvPr>
        </p:nvSpPr>
        <p:spPr bwMode="auto">
          <a:xfrm>
            <a:off x="457200" y="1882775"/>
            <a:ext cx="82296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4791075" y="6481763"/>
            <a:ext cx="2133600" cy="301625"/>
          </a:xfrm>
          <a:prstGeom prst="rect">
            <a:avLst/>
          </a:prstGeom>
        </p:spPr>
        <p:txBody>
          <a:bodyPr vert="horz" anchor="b"/>
          <a:lstStyle>
            <a:lvl1pPr algn="l" eaLnBrk="1" latinLnBrk="0" hangingPunct="1">
              <a:defRPr kumimoji="0" sz="1000" b="0">
                <a:solidFill>
                  <a:schemeClr val="tx1"/>
                </a:solidFill>
                <a:latin typeface="Tahoma" charset="0"/>
              </a:defRPr>
            </a:lvl1pPr>
          </a:lstStyle>
          <a:p>
            <a:pPr>
              <a:defRPr/>
            </a:pPr>
            <a:endParaRPr lang="en-US"/>
          </a:p>
        </p:txBody>
      </p:sp>
      <p:sp>
        <p:nvSpPr>
          <p:cNvPr id="3" name="Footer Placeholder 2"/>
          <p:cNvSpPr>
            <a:spLocks noGrp="1"/>
          </p:cNvSpPr>
          <p:nvPr>
            <p:ph type="ftr" sz="quarter" idx="3"/>
          </p:nvPr>
        </p:nvSpPr>
        <p:spPr>
          <a:xfrm>
            <a:off x="457200" y="6481763"/>
            <a:ext cx="4259263" cy="301625"/>
          </a:xfrm>
          <a:prstGeom prst="rect">
            <a:avLst/>
          </a:prstGeom>
        </p:spPr>
        <p:txBody>
          <a:bodyPr vert="horz" anchor="b"/>
          <a:lstStyle>
            <a:lvl1pPr algn="r" eaLnBrk="1" latinLnBrk="0" hangingPunct="1">
              <a:defRPr kumimoji="0" sz="1000">
                <a:solidFill>
                  <a:schemeClr val="tx1"/>
                </a:solidFill>
                <a:latin typeface="Tahoma" charset="0"/>
              </a:defRPr>
            </a:lvl1pPr>
          </a:lstStyle>
          <a:p>
            <a:pPr>
              <a:defRPr/>
            </a:pPr>
            <a:endParaRPr lang="en-US"/>
          </a:p>
        </p:txBody>
      </p:sp>
      <p:sp>
        <p:nvSpPr>
          <p:cNvPr id="23" name="Slide Number Placeholder 22"/>
          <p:cNvSpPr>
            <a:spLocks noGrp="1"/>
          </p:cNvSpPr>
          <p:nvPr>
            <p:ph type="sldNum" sz="quarter" idx="4"/>
          </p:nvPr>
        </p:nvSpPr>
        <p:spPr>
          <a:xfrm>
            <a:off x="7589838" y="6481763"/>
            <a:ext cx="503237" cy="301625"/>
          </a:xfrm>
          <a:prstGeom prst="rect">
            <a:avLst/>
          </a:prstGeom>
        </p:spPr>
        <p:txBody>
          <a:bodyPr vert="horz" anchor="b"/>
          <a:lstStyle>
            <a:lvl1pPr algn="ctr" eaLnBrk="1" latinLnBrk="0" hangingPunct="1">
              <a:defRPr kumimoji="0" sz="1200">
                <a:solidFill>
                  <a:schemeClr val="tx1"/>
                </a:solidFill>
                <a:latin typeface="Tahoma" charset="0"/>
              </a:defRPr>
            </a:lvl1pPr>
          </a:lstStyle>
          <a:p>
            <a:pPr>
              <a:defRPr/>
            </a:pPr>
            <a:fld id="{57E086DC-0349-47B2-8079-77A64D9AA290}"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910" r:id="rId1"/>
    <p:sldLayoutId id="2147483911" r:id="rId2"/>
    <p:sldLayoutId id="2147483912" r:id="rId3"/>
    <p:sldLayoutId id="2147483900" r:id="rId4"/>
    <p:sldLayoutId id="2147483913" r:id="rId5"/>
    <p:sldLayoutId id="2147483901" r:id="rId6"/>
    <p:sldLayoutId id="2147483902" r:id="rId7"/>
    <p:sldLayoutId id="2147483914" r:id="rId8"/>
    <p:sldLayoutId id="2147483915" r:id="rId9"/>
    <p:sldLayoutId id="2147483903" r:id="rId10"/>
    <p:sldLayoutId id="2147483904" r:id="rId11"/>
    <p:sldLayoutId id="2147483905" r:id="rId12"/>
    <p:sldLayoutId id="2147483906" r:id="rId13"/>
    <p:sldLayoutId id="2147483907" r:id="rId14"/>
    <p:sldLayoutId id="2147483908" r:id="rId15"/>
    <p:sldLayoutId id="2147483909" r:id="rId16"/>
  </p:sldLayoutIdLst>
  <p:txStyles>
    <p:titleStyle>
      <a:lvl1pPr marL="484188" indent="-484188" algn="l" rtl="0" eaLnBrk="0" fontAlgn="base" hangingPunct="0">
        <a:spcBef>
          <a:spcPct val="0"/>
        </a:spcBef>
        <a:spcAft>
          <a:spcPct val="0"/>
        </a:spcAft>
        <a:defRPr sz="4200" kern="1200">
          <a:ln w="6350">
            <a:solidFill>
              <a:schemeClr val="accent1">
                <a:shade val="43000"/>
              </a:schemeClr>
            </a:solidFill>
          </a:ln>
          <a:solidFill>
            <a:srgbClr val="FF5C9C"/>
          </a:solidFill>
          <a:effectLst>
            <a:outerShdw blurRad="26000" dist="26000" dir="14500000" algn="tl" rotWithShape="0">
              <a:srgbClr val="000000">
                <a:alpha val="40000"/>
              </a:srgbClr>
            </a:outerShdw>
          </a:effectLst>
          <a:latin typeface="+mj-lt"/>
          <a:ea typeface="+mj-ea"/>
          <a:cs typeface="+mj-cs"/>
        </a:defRPr>
      </a:lvl1pPr>
      <a:lvl2pPr marL="484188" indent="-484188" algn="l" rtl="0" eaLnBrk="0" fontAlgn="base" hangingPunct="0">
        <a:spcBef>
          <a:spcPct val="0"/>
        </a:spcBef>
        <a:spcAft>
          <a:spcPct val="0"/>
        </a:spcAft>
        <a:defRPr sz="4200">
          <a:solidFill>
            <a:srgbClr val="FF5C9C"/>
          </a:solidFill>
          <a:latin typeface="Century Gothic" pitchFamily="34" charset="0"/>
        </a:defRPr>
      </a:lvl2pPr>
      <a:lvl3pPr marL="484188" indent="-484188" algn="l" rtl="0" eaLnBrk="0" fontAlgn="base" hangingPunct="0">
        <a:spcBef>
          <a:spcPct val="0"/>
        </a:spcBef>
        <a:spcAft>
          <a:spcPct val="0"/>
        </a:spcAft>
        <a:defRPr sz="4200">
          <a:solidFill>
            <a:srgbClr val="FF5C9C"/>
          </a:solidFill>
          <a:latin typeface="Century Gothic" pitchFamily="34" charset="0"/>
        </a:defRPr>
      </a:lvl3pPr>
      <a:lvl4pPr marL="484188" indent="-484188" algn="l" rtl="0" eaLnBrk="0" fontAlgn="base" hangingPunct="0">
        <a:spcBef>
          <a:spcPct val="0"/>
        </a:spcBef>
        <a:spcAft>
          <a:spcPct val="0"/>
        </a:spcAft>
        <a:defRPr sz="4200">
          <a:solidFill>
            <a:srgbClr val="FF5C9C"/>
          </a:solidFill>
          <a:latin typeface="Century Gothic" pitchFamily="34" charset="0"/>
        </a:defRPr>
      </a:lvl4pPr>
      <a:lvl5pPr marL="484188" indent="-484188" algn="l" rtl="0" eaLnBrk="0" fontAlgn="base" hangingPunct="0">
        <a:spcBef>
          <a:spcPct val="0"/>
        </a:spcBef>
        <a:spcAft>
          <a:spcPct val="0"/>
        </a:spcAft>
        <a:defRPr sz="4200">
          <a:solidFill>
            <a:srgbClr val="FF5C9C"/>
          </a:solidFill>
          <a:latin typeface="Century Gothic" pitchFamily="34" charset="0"/>
        </a:defRPr>
      </a:lvl5pPr>
      <a:lvl6pPr marL="941388" indent="-484188" algn="l" rtl="0" fontAlgn="base">
        <a:spcBef>
          <a:spcPct val="0"/>
        </a:spcBef>
        <a:spcAft>
          <a:spcPct val="0"/>
        </a:spcAft>
        <a:defRPr sz="4200">
          <a:solidFill>
            <a:srgbClr val="FF5C9C"/>
          </a:solidFill>
          <a:latin typeface="Century Gothic" pitchFamily="34" charset="0"/>
        </a:defRPr>
      </a:lvl6pPr>
      <a:lvl7pPr marL="1398588" indent="-484188" algn="l" rtl="0" fontAlgn="base">
        <a:spcBef>
          <a:spcPct val="0"/>
        </a:spcBef>
        <a:spcAft>
          <a:spcPct val="0"/>
        </a:spcAft>
        <a:defRPr sz="4200">
          <a:solidFill>
            <a:srgbClr val="FF5C9C"/>
          </a:solidFill>
          <a:latin typeface="Century Gothic" pitchFamily="34" charset="0"/>
        </a:defRPr>
      </a:lvl7pPr>
      <a:lvl8pPr marL="1855788" indent="-484188" algn="l" rtl="0" fontAlgn="base">
        <a:spcBef>
          <a:spcPct val="0"/>
        </a:spcBef>
        <a:spcAft>
          <a:spcPct val="0"/>
        </a:spcAft>
        <a:defRPr sz="4200">
          <a:solidFill>
            <a:srgbClr val="FF5C9C"/>
          </a:solidFill>
          <a:latin typeface="Century Gothic" pitchFamily="34" charset="0"/>
        </a:defRPr>
      </a:lvl8pPr>
      <a:lvl9pPr marL="2312988" indent="-484188" algn="l" rtl="0" fontAlgn="base">
        <a:spcBef>
          <a:spcPct val="0"/>
        </a:spcBef>
        <a:spcAft>
          <a:spcPct val="0"/>
        </a:spcAft>
        <a:defRPr sz="4200">
          <a:solidFill>
            <a:srgbClr val="FF5C9C"/>
          </a:solidFill>
          <a:latin typeface="Century Gothic" pitchFamily="34" charset="0"/>
        </a:defRPr>
      </a:lvl9pPr>
    </p:titleStyle>
    <p:bodyStyle>
      <a:lvl1pPr marL="447675" indent="-382588" algn="l" rtl="0" eaLnBrk="0" fontAlgn="base" hangingPunct="0">
        <a:spcBef>
          <a:spcPct val="20000"/>
        </a:spcBef>
        <a:spcAft>
          <a:spcPct val="0"/>
        </a:spcAft>
        <a:buClr>
          <a:schemeClr val="accent1"/>
        </a:buClr>
        <a:buSzPct val="80000"/>
        <a:buFont typeface="Wingdings 2" pitchFamily="18" charset="2"/>
        <a:buChar char=""/>
        <a:defRPr sz="3000" kern="1200">
          <a:solidFill>
            <a:schemeClr val="tx1"/>
          </a:solidFill>
          <a:latin typeface="+mn-lt"/>
          <a:ea typeface="+mn-ea"/>
          <a:cs typeface="+mn-cs"/>
        </a:defRPr>
      </a:lvl1pPr>
      <a:lvl2pPr marL="822325" indent="-285750" algn="l" rtl="0" eaLnBrk="0" fontAlgn="base" hangingPunct="0">
        <a:spcBef>
          <a:spcPct val="20000"/>
        </a:spcBef>
        <a:spcAft>
          <a:spcPct val="0"/>
        </a:spcAft>
        <a:buClr>
          <a:schemeClr val="accent1"/>
        </a:buClr>
        <a:buSzPct val="95000"/>
        <a:buFont typeface="Verdana" pitchFamily="34" charset="0"/>
        <a:buChar char="›"/>
        <a:defRPr sz="2600" kern="1200">
          <a:solidFill>
            <a:schemeClr val="tx1"/>
          </a:solidFill>
          <a:latin typeface="+mn-lt"/>
          <a:ea typeface="+mn-ea"/>
          <a:cs typeface="+mn-cs"/>
        </a:defRPr>
      </a:lvl2pPr>
      <a:lvl3pPr marL="1104900" indent="-228600" algn="l" rtl="0" eaLnBrk="0" fontAlgn="base" hangingPunct="0">
        <a:spcBef>
          <a:spcPct val="20000"/>
        </a:spcBef>
        <a:spcAft>
          <a:spcPct val="0"/>
        </a:spcAft>
        <a:buClr>
          <a:schemeClr val="accent1"/>
        </a:buClr>
        <a:buFont typeface="Wingdings 2" pitchFamily="18" charset="2"/>
        <a:buChar char=""/>
        <a:defRPr sz="2400" kern="1200">
          <a:solidFill>
            <a:schemeClr val="tx1"/>
          </a:solidFill>
          <a:latin typeface="+mn-lt"/>
          <a:ea typeface="+mn-ea"/>
          <a:cs typeface="+mn-cs"/>
        </a:defRPr>
      </a:lvl3pPr>
      <a:lvl4pPr marL="1371600" indent="-209550" algn="l" rtl="0" eaLnBrk="0" fontAlgn="base" hangingPunct="0">
        <a:spcBef>
          <a:spcPct val="20000"/>
        </a:spcBef>
        <a:spcAft>
          <a:spcPct val="0"/>
        </a:spcAft>
        <a:buClr>
          <a:schemeClr val="accent1"/>
        </a:buClr>
        <a:buFont typeface="Wingdings 2" pitchFamily="18" charset="2"/>
        <a:buChar char=""/>
        <a:defRPr sz="2000" kern="1200">
          <a:solidFill>
            <a:schemeClr val="tx1"/>
          </a:solidFill>
          <a:latin typeface="+mn-lt"/>
          <a:ea typeface="+mn-ea"/>
          <a:cs typeface="+mn-cs"/>
        </a:defRPr>
      </a:lvl4pPr>
      <a:lvl5pPr marL="1600200" indent="-209550" algn="l" rtl="0" eaLnBrk="0" fontAlgn="base" hangingPunct="0">
        <a:spcBef>
          <a:spcPct val="20000"/>
        </a:spcBef>
        <a:spcAft>
          <a:spcPct val="0"/>
        </a:spcAft>
        <a:buClr>
          <a:srgbClr val="FF90B2"/>
        </a:buClr>
        <a:buFont typeface="Wingdings 2" pitchFamily="18" charset="2"/>
        <a:buChar char=""/>
        <a:defRPr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bin"/><Relationship Id="rId7" Type="http://schemas.openxmlformats.org/officeDocument/2006/relationships/oleObject" Target="../embeddings/oleObject7.bin"/><Relationship Id="rId2" Type="http://schemas.openxmlformats.org/officeDocument/2006/relationships/slideLayout" Target="../slideLayouts/slideLayout16.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8.bin"/><Relationship Id="rId7"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1.bin"/><Relationship Id="rId5" Type="http://schemas.openxmlformats.org/officeDocument/2006/relationships/oleObject" Target="../embeddings/oleObject10.bin"/><Relationship Id="rId4" Type="http://schemas.openxmlformats.org/officeDocument/2006/relationships/oleObject" Target="../embeddings/oleObject9.bin"/></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oleObject" Target="../embeddings/oleObject12.bin"/><Relationship Id="rId7" Type="http://schemas.openxmlformats.org/officeDocument/2006/relationships/image" Target="../media/image34.jpeg"/><Relationship Id="rId12" Type="http://schemas.openxmlformats.org/officeDocument/2006/relationships/image" Target="../media/image35.jpe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5.bin"/><Relationship Id="rId11" Type="http://schemas.openxmlformats.org/officeDocument/2006/relationships/oleObject" Target="../embeddings/oleObject19.bin"/><Relationship Id="rId5" Type="http://schemas.openxmlformats.org/officeDocument/2006/relationships/oleObject" Target="../embeddings/oleObject14.bin"/><Relationship Id="rId10" Type="http://schemas.openxmlformats.org/officeDocument/2006/relationships/oleObject" Target="../embeddings/oleObject18.bin"/><Relationship Id="rId4" Type="http://schemas.openxmlformats.org/officeDocument/2006/relationships/oleObject" Target="../embeddings/oleObject13.bin"/><Relationship Id="rId9" Type="http://schemas.openxmlformats.org/officeDocument/2006/relationships/oleObject" Target="../embeddings/oleObject17.bin"/></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20.bin"/><Relationship Id="rId7" Type="http://schemas.openxmlformats.org/officeDocument/2006/relationships/image" Target="../media/image40.jpeg"/><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23.bin"/><Relationship Id="rId5" Type="http://schemas.openxmlformats.org/officeDocument/2006/relationships/oleObject" Target="../embeddings/oleObject22.bin"/><Relationship Id="rId4" Type="http://schemas.openxmlformats.org/officeDocument/2006/relationships/oleObject" Target="../embeddings/oleObject21.bin"/></Relationships>
</file>

<file path=ppt/slides/_rels/slide2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oleObject" Target="../embeddings/oleObject29.bin"/><Relationship Id="rId3" Type="http://schemas.openxmlformats.org/officeDocument/2006/relationships/oleObject" Target="../embeddings/oleObject24.bin"/><Relationship Id="rId7"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27.bin"/><Relationship Id="rId5" Type="http://schemas.openxmlformats.org/officeDocument/2006/relationships/oleObject" Target="../embeddings/oleObject26.bin"/><Relationship Id="rId4" Type="http://schemas.openxmlformats.org/officeDocument/2006/relationships/oleObject" Target="../embeddings/oleObject25.bin"/><Relationship Id="rId9" Type="http://schemas.openxmlformats.org/officeDocument/2006/relationships/image" Target="../media/image49.jpeg"/></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30.bin"/><Relationship Id="rId7" Type="http://schemas.openxmlformats.org/officeDocument/2006/relationships/image" Target="../media/image54.jpeg"/><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33.bin"/><Relationship Id="rId5" Type="http://schemas.openxmlformats.org/officeDocument/2006/relationships/oleObject" Target="../embeddings/oleObject32.bin"/><Relationship Id="rId4" Type="http://schemas.openxmlformats.org/officeDocument/2006/relationships/oleObject" Target="../embeddings/oleObject31.bin"/></Relationships>
</file>

<file path=ppt/slides/_rels/slide3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oleObject" Target="../embeddings/oleObject34.bin"/><Relationship Id="rId7" Type="http://schemas.openxmlformats.org/officeDocument/2006/relationships/image" Target="../media/image61.jpeg"/><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37.bin"/><Relationship Id="rId5" Type="http://schemas.openxmlformats.org/officeDocument/2006/relationships/oleObject" Target="../embeddings/oleObject36.bin"/><Relationship Id="rId4" Type="http://schemas.openxmlformats.org/officeDocument/2006/relationships/oleObject" Target="../embeddings/oleObject35.bin"/><Relationship Id="rId9" Type="http://schemas.openxmlformats.org/officeDocument/2006/relationships/oleObject" Target="../embeddings/oleObject38.bin"/></Relationships>
</file>

<file path=ppt/slides/_rels/slide3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oleObject40.bin"/></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a:xfrm>
            <a:off x="547688" y="915441"/>
            <a:ext cx="8062912" cy="760959"/>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lIns="72000" tIns="72000" rIns="72000" bIns="72000">
            <a:spAutoFit/>
          </a:bodyPr>
          <a:lstStyle/>
          <a:p>
            <a:pPr marL="87313" indent="0" algn="ctr" eaLnBrk="1" fontAlgn="auto" hangingPunct="1">
              <a:spcAft>
                <a:spcPts val="0"/>
              </a:spcAft>
              <a:defRPr/>
            </a:pPr>
            <a:r>
              <a:rPr lang="en-US" sz="4000" b="1" dirty="0" err="1" smtClean="0">
                <a:solidFill>
                  <a:schemeClr val="accent1">
                    <a:satMod val="150000"/>
                  </a:schemeClr>
                </a:solidFill>
                <a:latin typeface="Times New Roman" pitchFamily="18" charset="0"/>
              </a:rPr>
              <a:t>Rangka</a:t>
            </a:r>
            <a:r>
              <a:rPr lang="en-US" sz="4000" b="1" dirty="0" smtClean="0">
                <a:solidFill>
                  <a:schemeClr val="accent1">
                    <a:satMod val="150000"/>
                  </a:schemeClr>
                </a:solidFill>
                <a:latin typeface="Times New Roman" pitchFamily="18" charset="0"/>
              </a:rPr>
              <a:t> </a:t>
            </a:r>
            <a:r>
              <a:rPr lang="en-US" sz="4000" b="1" dirty="0" err="1" smtClean="0">
                <a:solidFill>
                  <a:schemeClr val="accent1">
                    <a:satMod val="150000"/>
                  </a:schemeClr>
                </a:solidFill>
                <a:latin typeface="Times New Roman" pitchFamily="18" charset="0"/>
              </a:rPr>
              <a:t>Batang</a:t>
            </a:r>
            <a:r>
              <a:rPr lang="en-US" sz="4000" b="1" dirty="0" smtClean="0">
                <a:solidFill>
                  <a:schemeClr val="accent1">
                    <a:satMod val="150000"/>
                  </a:schemeClr>
                </a:solidFill>
                <a:latin typeface="Times New Roman" pitchFamily="18" charset="0"/>
              </a:rPr>
              <a:t> </a:t>
            </a:r>
            <a:r>
              <a:rPr lang="en-US" sz="4000" b="1" dirty="0" err="1" smtClean="0">
                <a:solidFill>
                  <a:schemeClr val="accent1">
                    <a:satMod val="150000"/>
                  </a:schemeClr>
                </a:solidFill>
                <a:latin typeface="Times New Roman" pitchFamily="18" charset="0"/>
              </a:rPr>
              <a:t>Statis</a:t>
            </a:r>
            <a:r>
              <a:rPr lang="en-US" sz="4000" b="1" dirty="0" smtClean="0">
                <a:solidFill>
                  <a:schemeClr val="accent1">
                    <a:satMod val="150000"/>
                  </a:schemeClr>
                </a:solidFill>
                <a:latin typeface="Times New Roman" pitchFamily="18" charset="0"/>
              </a:rPr>
              <a:t> </a:t>
            </a:r>
            <a:r>
              <a:rPr lang="en-US" sz="4000" b="1" dirty="0" err="1" smtClean="0">
                <a:solidFill>
                  <a:schemeClr val="accent1">
                    <a:satMod val="150000"/>
                  </a:schemeClr>
                </a:solidFill>
                <a:latin typeface="Times New Roman" pitchFamily="18" charset="0"/>
              </a:rPr>
              <a:t>Tertentu</a:t>
            </a:r>
            <a:endParaRPr lang="en-US" sz="4000" b="1" dirty="0" smtClean="0">
              <a:solidFill>
                <a:schemeClr val="accent1">
                  <a:satMod val="150000"/>
                </a:schemeClr>
              </a:solidFill>
              <a:latin typeface="Times New Roman" pitchFamily="18" charset="0"/>
            </a:endParaRPr>
          </a:p>
        </p:txBody>
      </p:sp>
      <p:sp>
        <p:nvSpPr>
          <p:cNvPr id="4" name="Rectangle 2"/>
          <p:cNvSpPr txBox="1">
            <a:spLocks noChangeArrowheads="1"/>
          </p:cNvSpPr>
          <p:nvPr/>
        </p:nvSpPr>
        <p:spPr bwMode="auto">
          <a:xfrm>
            <a:off x="762000" y="4191000"/>
            <a:ext cx="7772400" cy="914400"/>
          </a:xfrm>
          <a:prstGeom prst="rect">
            <a:avLst/>
          </a:prstGeom>
          <a:noFill/>
          <a:ln w="9525">
            <a:noFill/>
            <a:miter lim="800000"/>
            <a:headEnd/>
            <a:tailEnd/>
          </a:ln>
        </p:spPr>
        <p:txBody>
          <a:bodyPr anchor="b"/>
          <a:lstStyle/>
          <a:p>
            <a:pPr algn="ctr" eaLnBrk="1" hangingPunct="1">
              <a:defRPr/>
            </a:pPr>
            <a:r>
              <a:rPr lang="id-ID" sz="2800" b="1" kern="0" dirty="0">
                <a:solidFill>
                  <a:schemeClr val="tx2"/>
                </a:solidFill>
                <a:latin typeface="Times New Roman" pitchFamily="18" charset="0"/>
                <a:ea typeface="+mj-ea"/>
                <a:cs typeface="+mj-cs"/>
              </a:rPr>
              <a:t>Oleh : Ir. H. Armeyn Syam, MT</a:t>
            </a:r>
            <a:endParaRPr lang="en-US" sz="2800" b="1" kern="0" dirty="0">
              <a:solidFill>
                <a:schemeClr val="tx2"/>
              </a:solidFill>
              <a:latin typeface="Times New Roman" pitchFamily="18" charset="0"/>
              <a:ea typeface="+mj-ea"/>
              <a:cs typeface="+mj-cs"/>
            </a:endParaRPr>
          </a:p>
        </p:txBody>
      </p:sp>
      <p:pic>
        <p:nvPicPr>
          <p:cNvPr id="18436" name="Picture 4"/>
          <p:cNvPicPr>
            <a:picLocks noChangeAspect="1" noChangeArrowheads="1"/>
          </p:cNvPicPr>
          <p:nvPr/>
        </p:nvPicPr>
        <p:blipFill>
          <a:blip r:embed="rId2"/>
          <a:srcRect/>
          <a:stretch>
            <a:fillRect/>
          </a:stretch>
        </p:blipFill>
        <p:spPr bwMode="auto">
          <a:xfrm>
            <a:off x="3914775" y="2514600"/>
            <a:ext cx="1314450" cy="1009650"/>
          </a:xfrm>
          <a:prstGeom prst="rect">
            <a:avLst/>
          </a:prstGeom>
          <a:solidFill>
            <a:srgbClr val="FFFF00"/>
          </a:solidFill>
          <a:ln w="9525">
            <a:noFill/>
            <a:miter lim="800000"/>
            <a:headEnd/>
            <a:tailEnd/>
          </a:ln>
        </p:spPr>
      </p:pic>
      <p:sp>
        <p:nvSpPr>
          <p:cNvPr id="18437" name="Text Box 4"/>
          <p:cNvSpPr txBox="1">
            <a:spLocks noChangeArrowheads="1"/>
          </p:cNvSpPr>
          <p:nvPr/>
        </p:nvSpPr>
        <p:spPr bwMode="auto">
          <a:xfrm>
            <a:off x="1219200" y="5715000"/>
            <a:ext cx="6553200" cy="685800"/>
          </a:xfrm>
          <a:prstGeom prst="rect">
            <a:avLst/>
          </a:prstGeom>
          <a:noFill/>
          <a:ln w="9525">
            <a:noFill/>
            <a:miter lim="800000"/>
            <a:headEnd/>
            <a:tailEnd/>
          </a:ln>
        </p:spPr>
        <p:txBody>
          <a:bodyPr lIns="0" tIns="0" rIns="0" bIns="0"/>
          <a:lstStyle/>
          <a:p>
            <a:pPr algn="ctr">
              <a:spcBef>
                <a:spcPts val="600"/>
              </a:spcBef>
            </a:pPr>
            <a:r>
              <a:rPr lang="id-ID" b="1">
                <a:latin typeface="Times New Roman" pitchFamily="18" charset="0"/>
              </a:rPr>
              <a:t>FAKULTAS TEKNIK SIPIL &amp; PERENCANAAN </a:t>
            </a:r>
          </a:p>
          <a:p>
            <a:pPr algn="ctr">
              <a:spcBef>
                <a:spcPts val="600"/>
              </a:spcBef>
            </a:pPr>
            <a:r>
              <a:rPr lang="id-ID" b="1">
                <a:latin typeface="Times New Roman" pitchFamily="18" charset="0"/>
              </a:rPr>
              <a:t>INSTITUT TEKNOLOGI PADANG </a:t>
            </a:r>
            <a:endParaRPr lang="id-ID"/>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81000" y="326200"/>
            <a:ext cx="8153400" cy="1622734"/>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wrap="square" lIns="72000" tIns="72000" rIns="72000" bIns="72000">
            <a:spAutoFit/>
          </a:bodyPr>
          <a:lstStyle/>
          <a:p>
            <a:pPr marL="363538" indent="0" eaLnBrk="1" fontAlgn="auto" hangingPunct="1">
              <a:spcAft>
                <a:spcPts val="0"/>
              </a:spcAft>
              <a:defRPr/>
            </a:pPr>
            <a:r>
              <a:rPr lang="id-ID" sz="3200" b="1" dirty="0" smtClean="0">
                <a:solidFill>
                  <a:schemeClr val="accent1">
                    <a:satMod val="150000"/>
                  </a:schemeClr>
                </a:solidFill>
                <a:latin typeface="Times New Roman" pitchFamily="18" charset="0"/>
              </a:rPr>
              <a:t>Rangka batang dapat dibagi atas :</a:t>
            </a:r>
            <a:br>
              <a:rPr lang="id-ID" sz="3200" b="1" dirty="0" smtClean="0">
                <a:solidFill>
                  <a:schemeClr val="accent1">
                    <a:satMod val="150000"/>
                  </a:schemeClr>
                </a:solidFill>
                <a:latin typeface="Times New Roman" pitchFamily="18" charset="0"/>
              </a:rPr>
            </a:br>
            <a:r>
              <a:rPr lang="id-ID" sz="3200" b="1" dirty="0" smtClean="0">
                <a:solidFill>
                  <a:schemeClr val="accent1">
                    <a:satMod val="150000"/>
                  </a:schemeClr>
                </a:solidFill>
                <a:latin typeface="Times New Roman" pitchFamily="18" charset="0"/>
              </a:rPr>
              <a:t>a. R</a:t>
            </a:r>
            <a:r>
              <a:rPr lang="en-US" sz="3200" b="1" dirty="0" err="1" smtClean="0">
                <a:solidFill>
                  <a:schemeClr val="accent1">
                    <a:satMod val="150000"/>
                  </a:schemeClr>
                </a:solidFill>
                <a:latin typeface="Times New Roman" pitchFamily="18" charset="0"/>
              </a:rPr>
              <a:t>angka</a:t>
            </a:r>
            <a:r>
              <a:rPr lang="en-US" sz="3200" b="1" dirty="0" smtClean="0">
                <a:solidFill>
                  <a:schemeClr val="accent1">
                    <a:satMod val="150000"/>
                  </a:schemeClr>
                </a:solidFill>
                <a:latin typeface="Times New Roman" pitchFamily="18" charset="0"/>
              </a:rPr>
              <a:t> </a:t>
            </a:r>
            <a:r>
              <a:rPr lang="en-US" sz="3200" b="1" dirty="0" err="1" smtClean="0">
                <a:solidFill>
                  <a:schemeClr val="accent1">
                    <a:satMod val="150000"/>
                  </a:schemeClr>
                </a:solidFill>
                <a:latin typeface="Times New Roman" pitchFamily="18" charset="0"/>
              </a:rPr>
              <a:t>Batang</a:t>
            </a:r>
            <a:r>
              <a:rPr lang="en-US" sz="3200" b="1" dirty="0" smtClean="0">
                <a:solidFill>
                  <a:schemeClr val="accent1">
                    <a:satMod val="150000"/>
                  </a:schemeClr>
                </a:solidFill>
                <a:latin typeface="Times New Roman" pitchFamily="18" charset="0"/>
              </a:rPr>
              <a:t> </a:t>
            </a:r>
            <a:r>
              <a:rPr lang="en-US" sz="3200" b="1" dirty="0" err="1" smtClean="0">
                <a:solidFill>
                  <a:schemeClr val="accent1">
                    <a:satMod val="150000"/>
                  </a:schemeClr>
                </a:solidFill>
                <a:latin typeface="Times New Roman" pitchFamily="18" charset="0"/>
              </a:rPr>
              <a:t>Statis</a:t>
            </a:r>
            <a:r>
              <a:rPr lang="en-US" sz="3200" b="1" dirty="0" smtClean="0">
                <a:solidFill>
                  <a:schemeClr val="accent1">
                    <a:satMod val="150000"/>
                  </a:schemeClr>
                </a:solidFill>
                <a:latin typeface="Times New Roman" pitchFamily="18" charset="0"/>
              </a:rPr>
              <a:t> </a:t>
            </a:r>
            <a:r>
              <a:rPr lang="en-US" sz="3200" b="1" dirty="0" err="1" smtClean="0">
                <a:solidFill>
                  <a:schemeClr val="accent1">
                    <a:satMod val="150000"/>
                  </a:schemeClr>
                </a:solidFill>
                <a:latin typeface="Times New Roman" pitchFamily="18" charset="0"/>
              </a:rPr>
              <a:t>Tertentu</a:t>
            </a:r>
            <a:r>
              <a:rPr lang="id-ID" sz="3200" b="1" dirty="0" smtClean="0">
                <a:solidFill>
                  <a:schemeClr val="accent1">
                    <a:satMod val="150000"/>
                  </a:schemeClr>
                </a:solidFill>
                <a:latin typeface="Times New Roman" pitchFamily="18" charset="0"/>
              </a:rPr>
              <a:t/>
            </a:r>
            <a:br>
              <a:rPr lang="id-ID" sz="3200" b="1" dirty="0" smtClean="0">
                <a:solidFill>
                  <a:schemeClr val="accent1">
                    <a:satMod val="150000"/>
                  </a:schemeClr>
                </a:solidFill>
                <a:latin typeface="Times New Roman" pitchFamily="18" charset="0"/>
              </a:rPr>
            </a:br>
            <a:r>
              <a:rPr lang="id-ID" sz="3200" b="1" dirty="0" smtClean="0">
                <a:solidFill>
                  <a:schemeClr val="accent1">
                    <a:satMod val="150000"/>
                  </a:schemeClr>
                </a:solidFill>
                <a:latin typeface="Times New Roman" pitchFamily="18" charset="0"/>
              </a:rPr>
              <a:t>b. Rangka Batang Statis Tak Tentu</a:t>
            </a:r>
            <a:endParaRPr lang="en-US" sz="3200" b="1" dirty="0" smtClean="0">
              <a:solidFill>
                <a:schemeClr val="accent1">
                  <a:satMod val="150000"/>
                </a:schemeClr>
              </a:solidFill>
              <a:latin typeface="Times New Roman" pitchFamily="18" charset="0"/>
            </a:endParaRPr>
          </a:p>
        </p:txBody>
      </p:sp>
      <p:sp>
        <p:nvSpPr>
          <p:cNvPr id="5" name="Rectangle 2"/>
          <p:cNvSpPr txBox="1">
            <a:spLocks noChangeArrowheads="1"/>
          </p:cNvSpPr>
          <p:nvPr/>
        </p:nvSpPr>
        <p:spPr>
          <a:xfrm>
            <a:off x="304800" y="4648200"/>
            <a:ext cx="8153400" cy="1007181"/>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lIns="72000" tIns="72000" rIns="72000" bIns="72000" anchor="ctr">
            <a:spAutoFit/>
          </a:bodyPr>
          <a:lstStyle/>
          <a:p>
            <a:pPr marL="87313" eaLnBrk="1" fontAlgn="auto" hangingPunct="1">
              <a:spcAft>
                <a:spcPts val="0"/>
              </a:spcAft>
              <a:defRPr/>
            </a:pPr>
            <a:r>
              <a:rPr lang="id-ID" sz="28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Dalam Pembahasan ini adalah </a:t>
            </a:r>
            <a:r>
              <a:rPr lang="en-US" sz="2800" b="1" dirty="0" err="1">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Rangka</a:t>
            </a:r>
            <a:r>
              <a:rPr lang="en-US" sz="28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 </a:t>
            </a:r>
            <a:r>
              <a:rPr lang="en-US" sz="2800" b="1" dirty="0" err="1">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Batang</a:t>
            </a:r>
            <a:r>
              <a:rPr lang="en-US" sz="28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 </a:t>
            </a:r>
            <a:r>
              <a:rPr lang="en-US" sz="2800" b="1" dirty="0" err="1">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Statis</a:t>
            </a:r>
            <a:r>
              <a:rPr lang="en-US" sz="28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 </a:t>
            </a:r>
            <a:r>
              <a:rPr lang="en-US" sz="2800" b="1" dirty="0" err="1">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Tertentu</a:t>
            </a:r>
            <a:r>
              <a:rPr lang="id-ID" sz="28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 dengan Rangka Batang Bidang</a:t>
            </a:r>
            <a:endParaRPr lang="en-US" sz="28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endParaRPr>
          </a:p>
        </p:txBody>
      </p:sp>
      <p:sp>
        <p:nvSpPr>
          <p:cNvPr id="6" name="Rectangle 2"/>
          <p:cNvSpPr txBox="1">
            <a:spLocks noChangeArrowheads="1"/>
          </p:cNvSpPr>
          <p:nvPr/>
        </p:nvSpPr>
        <p:spPr>
          <a:xfrm>
            <a:off x="381000" y="2514600"/>
            <a:ext cx="8077200" cy="1622734"/>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lIns="72000" tIns="72000" rIns="72000" bIns="72000" anchor="ctr">
            <a:spAutoFit/>
          </a:bodyPr>
          <a:lstStyle/>
          <a:p>
            <a:pPr marL="87313" eaLnBrk="1" fontAlgn="auto" hangingPunct="1">
              <a:spcAft>
                <a:spcPts val="0"/>
              </a:spcAft>
              <a:defRPr/>
            </a:pPr>
            <a:r>
              <a:rPr lang="id-ID" sz="32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Rangka batang dapat dibagi lagi atas </a:t>
            </a:r>
            <a:br>
              <a:rPr lang="id-ID" sz="32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br>
            <a:r>
              <a:rPr lang="id-ID" sz="32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a. R</a:t>
            </a:r>
            <a:r>
              <a:rPr lang="en-US" sz="3200" b="1" dirty="0" err="1">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angka</a:t>
            </a:r>
            <a:r>
              <a:rPr lang="en-US" sz="32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 </a:t>
            </a:r>
            <a:r>
              <a:rPr lang="en-US" sz="3200" b="1" dirty="0" err="1">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Batang</a:t>
            </a:r>
            <a:r>
              <a:rPr lang="en-US" sz="32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 </a:t>
            </a:r>
            <a:r>
              <a:rPr lang="id-ID" sz="32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Bidang</a:t>
            </a:r>
            <a:br>
              <a:rPr lang="id-ID" sz="32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br>
            <a:r>
              <a:rPr lang="id-ID" sz="32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rPr>
              <a:t>b. Rangka Batang Ruang</a:t>
            </a:r>
            <a:endParaRPr lang="en-US" sz="3200" b="1" dirty="0">
              <a:ln w="6350">
                <a:solidFill>
                  <a:schemeClr val="accent1">
                    <a:shade val="43000"/>
                  </a:schemeClr>
                </a:solidFill>
              </a:ln>
              <a:solidFill>
                <a:schemeClr val="accent1">
                  <a:satMod val="150000"/>
                </a:schemeClr>
              </a:solidFill>
              <a:effectLst>
                <a:outerShdw blurRad="26000" dist="26000" dir="14500000" algn="tl" rotWithShape="0">
                  <a:srgbClr val="000000">
                    <a:alpha val="40000"/>
                  </a:srgbClr>
                </a:outerShdw>
              </a:effectLst>
              <a:latin typeface="Times New Roman" pitchFamily="18" charset="0"/>
              <a:ea typeface="+mj-ea"/>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67494"/>
            <a:ext cx="5181600" cy="707886"/>
          </a:xfrm>
          <a:solidFill>
            <a:schemeClr val="accent1"/>
          </a:solidFill>
          <a:ln>
            <a:solidFill>
              <a:schemeClr val="accent1"/>
            </a:solidFill>
          </a:ln>
        </p:spPr>
        <p:txBody>
          <a:bodyPr lIns="72000" rIns="72000">
            <a:spAutoFit/>
          </a:bodyPr>
          <a:lstStyle/>
          <a:p>
            <a:pPr marL="484632" indent="0" eaLnBrk="1" fontAlgn="auto" hangingPunct="1">
              <a:spcAft>
                <a:spcPts val="0"/>
              </a:spcAft>
              <a:defRPr/>
            </a:pPr>
            <a:r>
              <a:rPr lang="en-US" sz="4000" b="1" dirty="0" err="1" smtClean="0">
                <a:solidFill>
                  <a:srgbClr val="FFFF00"/>
                </a:solidFill>
              </a:rPr>
              <a:t>Rangka</a:t>
            </a:r>
            <a:r>
              <a:rPr lang="en-US" sz="4000" b="1" dirty="0" smtClean="0">
                <a:solidFill>
                  <a:srgbClr val="FFFF00"/>
                </a:solidFill>
              </a:rPr>
              <a:t> </a:t>
            </a:r>
            <a:r>
              <a:rPr lang="en-US" sz="4000" b="1" dirty="0" err="1" smtClean="0">
                <a:solidFill>
                  <a:srgbClr val="FFFF00"/>
                </a:solidFill>
              </a:rPr>
              <a:t>Bidang</a:t>
            </a:r>
            <a:endParaRPr lang="en-US" sz="4000" b="1" dirty="0" smtClean="0">
              <a:solidFill>
                <a:srgbClr val="FFFF00"/>
              </a:solidFill>
            </a:endParaRPr>
          </a:p>
        </p:txBody>
      </p:sp>
      <p:sp>
        <p:nvSpPr>
          <p:cNvPr id="20483" name="Rectangle 3"/>
          <p:cNvSpPr>
            <a:spLocks noGrp="1" noChangeArrowheads="1"/>
          </p:cNvSpPr>
          <p:nvPr>
            <p:ph idx="1"/>
          </p:nvPr>
        </p:nvSpPr>
        <p:spPr>
          <a:xfrm>
            <a:off x="457200" y="1882775"/>
            <a:ext cx="8229600" cy="4572000"/>
          </a:xfrm>
        </p:spPr>
        <p:txBody>
          <a:bodyPr/>
          <a:lstStyle/>
          <a:p>
            <a:pPr algn="just" eaLnBrk="1" hangingPunct="1">
              <a:lnSpc>
                <a:spcPct val="80000"/>
              </a:lnSpc>
            </a:pPr>
            <a:r>
              <a:rPr lang="en-US" sz="2000" smtClean="0"/>
              <a:t>Struktur rangka batang bidang adalah struktur yang disusun dari batang-batang yang diletakkan pada suatu bidang dan dihubungkan melalui sambungan sendi pada ujung-ujungnya. </a:t>
            </a:r>
          </a:p>
          <a:p>
            <a:pPr algn="just" eaLnBrk="1" hangingPunct="1">
              <a:lnSpc>
                <a:spcPct val="80000"/>
              </a:lnSpc>
            </a:pPr>
            <a:endParaRPr lang="en-US" sz="2000" smtClean="0"/>
          </a:p>
          <a:p>
            <a:pPr algn="just" eaLnBrk="1" hangingPunct="1">
              <a:lnSpc>
                <a:spcPct val="80000"/>
              </a:lnSpc>
            </a:pPr>
            <a:r>
              <a:rPr lang="en-US" sz="2000" smtClean="0"/>
              <a:t>Struktur rangka batang stabil: tidak terjadi pergerakan titik pada struktur diluar pengaruh deformasi elemen. </a:t>
            </a:r>
          </a:p>
          <a:p>
            <a:pPr algn="just" eaLnBrk="1" hangingPunct="1">
              <a:lnSpc>
                <a:spcPct val="80000"/>
              </a:lnSpc>
            </a:pPr>
            <a:endParaRPr lang="en-US" sz="2000" smtClean="0"/>
          </a:p>
          <a:p>
            <a:pPr algn="just" eaLnBrk="1" hangingPunct="1">
              <a:lnSpc>
                <a:spcPct val="80000"/>
              </a:lnSpc>
            </a:pPr>
            <a:r>
              <a:rPr lang="en-US" sz="2000" smtClean="0"/>
              <a:t>Susunan stabil biasanya merupakan rangkaian segitiga.</a:t>
            </a:r>
          </a:p>
          <a:p>
            <a:pPr algn="just" eaLnBrk="1" hangingPunct="1">
              <a:lnSpc>
                <a:spcPct val="80000"/>
              </a:lnSpc>
            </a:pPr>
            <a:endParaRPr lang="en-US" sz="2000" smtClean="0"/>
          </a:p>
          <a:p>
            <a:pPr algn="just" eaLnBrk="1" hangingPunct="1">
              <a:lnSpc>
                <a:spcPct val="80000"/>
              </a:lnSpc>
            </a:pPr>
            <a:r>
              <a:rPr lang="en-US" sz="2000" smtClean="0"/>
              <a:t>Struktur rangka batang bisa menjadi statis tak tentu dalam dua cara. </a:t>
            </a:r>
          </a:p>
          <a:p>
            <a:pPr lvl="1" algn="just" eaLnBrk="1" hangingPunct="1">
              <a:lnSpc>
                <a:spcPct val="80000"/>
              </a:lnSpc>
            </a:pPr>
            <a:r>
              <a:rPr lang="en-US" sz="1800" smtClean="0"/>
              <a:t>Kelebihan reaksi perletakan =&gt; struktur statis tak tentu eksternal. </a:t>
            </a:r>
          </a:p>
          <a:p>
            <a:pPr lvl="1" algn="just" eaLnBrk="1" hangingPunct="1">
              <a:lnSpc>
                <a:spcPct val="80000"/>
              </a:lnSpc>
            </a:pPr>
            <a:r>
              <a:rPr lang="en-US" sz="1800" smtClean="0"/>
              <a:t>Kelebihan batang =&gt; struktur menjadi statis tak tentu internal.</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228600"/>
            <a:ext cx="8305800" cy="1200329"/>
          </a:xfrm>
          <a:solidFill>
            <a:schemeClr val="accent1"/>
          </a:solidFill>
        </p:spPr>
        <p:txBody>
          <a:bodyPr wrap="square" lIns="72000" rIns="72000">
            <a:spAutoFit/>
          </a:bodyPr>
          <a:lstStyle/>
          <a:p>
            <a:pPr marL="484632" indent="0" eaLnBrk="1" fontAlgn="auto" hangingPunct="1">
              <a:spcAft>
                <a:spcPts val="0"/>
              </a:spcAft>
              <a:defRPr/>
            </a:pPr>
            <a:r>
              <a:rPr lang="en-US" sz="3600" b="1" dirty="0" err="1" smtClean="0">
                <a:solidFill>
                  <a:srgbClr val="FFFF00"/>
                </a:solidFill>
              </a:rPr>
              <a:t>Asumsi-asumsi</a:t>
            </a:r>
            <a:r>
              <a:rPr lang="en-US" sz="3600" b="1" dirty="0" smtClean="0">
                <a:solidFill>
                  <a:srgbClr val="FFFF00"/>
                </a:solidFill>
              </a:rPr>
              <a:t> yang </a:t>
            </a:r>
            <a:r>
              <a:rPr lang="en-US" sz="3600" b="1" dirty="0" err="1" smtClean="0">
                <a:solidFill>
                  <a:srgbClr val="FFFF00"/>
                </a:solidFill>
              </a:rPr>
              <a:t>dibuat</a:t>
            </a:r>
            <a:r>
              <a:rPr lang="en-US" sz="3600" b="1" dirty="0" smtClean="0">
                <a:solidFill>
                  <a:srgbClr val="FFFF00"/>
                </a:solidFill>
              </a:rPr>
              <a:t> </a:t>
            </a:r>
            <a:r>
              <a:rPr lang="en-US" sz="3600" b="1" dirty="0" err="1" smtClean="0">
                <a:solidFill>
                  <a:srgbClr val="FFFF00"/>
                </a:solidFill>
              </a:rPr>
              <a:t>dalam</a:t>
            </a:r>
            <a:r>
              <a:rPr lang="en-US" sz="3600" b="1" dirty="0" smtClean="0">
                <a:solidFill>
                  <a:srgbClr val="FFFF00"/>
                </a:solidFill>
              </a:rPr>
              <a:t> </a:t>
            </a:r>
            <a:r>
              <a:rPr lang="en-US" sz="3600" b="1" dirty="0" err="1" smtClean="0">
                <a:solidFill>
                  <a:srgbClr val="FFFF00"/>
                </a:solidFill>
              </a:rPr>
              <a:t>analisis</a:t>
            </a:r>
            <a:r>
              <a:rPr lang="en-US" sz="3600" b="1" dirty="0" smtClean="0">
                <a:solidFill>
                  <a:srgbClr val="FFFF00"/>
                </a:solidFill>
              </a:rPr>
              <a:t> </a:t>
            </a:r>
            <a:r>
              <a:rPr lang="en-US" sz="3600" b="1" dirty="0" err="1" smtClean="0">
                <a:solidFill>
                  <a:srgbClr val="FFFF00"/>
                </a:solidFill>
              </a:rPr>
              <a:t>struktur</a:t>
            </a:r>
            <a:r>
              <a:rPr lang="en-US" sz="3600" b="1" dirty="0" smtClean="0">
                <a:solidFill>
                  <a:srgbClr val="FFFF00"/>
                </a:solidFill>
              </a:rPr>
              <a:t> </a:t>
            </a:r>
            <a:r>
              <a:rPr lang="en-US" sz="3600" b="1" dirty="0" err="1" smtClean="0">
                <a:solidFill>
                  <a:srgbClr val="FFFF00"/>
                </a:solidFill>
              </a:rPr>
              <a:t>rangka</a:t>
            </a:r>
            <a:r>
              <a:rPr lang="en-US" sz="3600" b="1" dirty="0" smtClean="0">
                <a:solidFill>
                  <a:srgbClr val="FFFF00"/>
                </a:solidFill>
              </a:rPr>
              <a:t> </a:t>
            </a:r>
            <a:r>
              <a:rPr lang="en-US" sz="3600" b="1" dirty="0" err="1" smtClean="0">
                <a:solidFill>
                  <a:srgbClr val="FFFF00"/>
                </a:solidFill>
              </a:rPr>
              <a:t>batang</a:t>
            </a:r>
            <a:r>
              <a:rPr lang="en-US" sz="3600" b="1" dirty="0" smtClean="0">
                <a:solidFill>
                  <a:srgbClr val="FFFF00"/>
                </a:solidFill>
              </a:rPr>
              <a:t>: </a:t>
            </a:r>
          </a:p>
        </p:txBody>
      </p:sp>
      <p:sp>
        <p:nvSpPr>
          <p:cNvPr id="21507" name="Rectangle 3"/>
          <p:cNvSpPr>
            <a:spLocks noGrp="1" noChangeArrowheads="1"/>
          </p:cNvSpPr>
          <p:nvPr>
            <p:ph idx="1"/>
          </p:nvPr>
        </p:nvSpPr>
        <p:spPr>
          <a:xfrm>
            <a:off x="304800" y="1676400"/>
            <a:ext cx="8382000" cy="4876800"/>
          </a:xfrm>
        </p:spPr>
        <p:txBody>
          <a:bodyPr/>
          <a:lstStyle/>
          <a:p>
            <a:pPr marL="609600" indent="-609600" algn="just" eaLnBrk="1" hangingPunct="1">
              <a:lnSpc>
                <a:spcPct val="80000"/>
              </a:lnSpc>
              <a:buFont typeface="Wingdings" pitchFamily="2" charset="2"/>
              <a:buAutoNum type="arabicPeriod"/>
            </a:pPr>
            <a:r>
              <a:rPr lang="en-US" sz="2000" b="1" smtClean="0">
                <a:solidFill>
                  <a:schemeClr val="tx2"/>
                </a:solidFill>
                <a:latin typeface="Arial" charset="0"/>
              </a:rPr>
              <a:t>Batang-batang dihubungkan dengan sendi sempurna (tanpa gesekan) pada ujung-ujungnya.</a:t>
            </a:r>
          </a:p>
          <a:p>
            <a:pPr marL="609600" indent="-609600" algn="just" eaLnBrk="1" hangingPunct="1">
              <a:lnSpc>
                <a:spcPct val="80000"/>
              </a:lnSpc>
              <a:buFont typeface="Wingdings" pitchFamily="2" charset="2"/>
              <a:buNone/>
            </a:pPr>
            <a:r>
              <a:rPr lang="en-US" sz="2000" smtClean="0">
                <a:latin typeface="Arial" charset="0"/>
              </a:rPr>
              <a:t>	Pada kenyataannya hampir semua elemen tidak dihubungkan dengan sendi, seperti dilas atau dibaut. Bahkan bila dibuat model sendi, gesekan juga tidak bisa dihindari. Tetapi asumsi ini memberikan sangat banyak penyederhanaan dan memberikan hasil yang cukup akurat.</a:t>
            </a:r>
          </a:p>
          <a:p>
            <a:pPr marL="609600" indent="-609600" algn="just" eaLnBrk="1" hangingPunct="1">
              <a:lnSpc>
                <a:spcPct val="80000"/>
              </a:lnSpc>
              <a:buFont typeface="Wingdings" pitchFamily="2" charset="2"/>
              <a:buAutoNum type="arabicPeriod" startAt="2"/>
            </a:pPr>
            <a:r>
              <a:rPr lang="en-US" sz="2000" b="1" smtClean="0">
                <a:solidFill>
                  <a:schemeClr val="tx2"/>
                </a:solidFill>
                <a:latin typeface="Arial" charset="0"/>
              </a:rPr>
              <a:t>Beban dan reaksi hanya bekerja pada titik kumpul saja.</a:t>
            </a:r>
            <a:r>
              <a:rPr lang="en-US" sz="2000" smtClean="0">
                <a:latin typeface="Arial" charset="0"/>
              </a:rPr>
              <a:t>	</a:t>
            </a:r>
            <a:br>
              <a:rPr lang="en-US" sz="2000" smtClean="0">
                <a:latin typeface="Arial" charset="0"/>
              </a:rPr>
            </a:br>
            <a:r>
              <a:rPr lang="en-US" sz="2000" smtClean="0">
                <a:latin typeface="Arial" charset="0"/>
              </a:rPr>
              <a:t>Asumsi ini dapat dipenuhi dengan meletakkan tumpuan sub-struktur pada titik-titik kumpul saja, sehingga beban yang letaknya tidak beraturan disalurkan hanya pada titik-titik kumpul. Tetapi pengaturan ini sering tidak dapat dipenuhi karena alasan kepraktisan/ekonomis. </a:t>
            </a:r>
          </a:p>
          <a:p>
            <a:pPr marL="609600" indent="-609600" algn="just" eaLnBrk="1" hangingPunct="1">
              <a:lnSpc>
                <a:spcPct val="80000"/>
              </a:lnSpc>
              <a:buFont typeface="Wingdings" pitchFamily="2" charset="2"/>
              <a:buAutoNum type="arabicPeriod" startAt="2"/>
            </a:pPr>
            <a:r>
              <a:rPr lang="en-US" sz="2000" b="1" smtClean="0">
                <a:solidFill>
                  <a:schemeClr val="tx2"/>
                </a:solidFill>
                <a:latin typeface="Arial" charset="0"/>
              </a:rPr>
              <a:t>Sumbu memanjang batang lurus dan berimpit dengan garis yang menghubungkan titik-titik kumpul.</a:t>
            </a:r>
            <a:r>
              <a:rPr lang="en-US" sz="2000" smtClean="0">
                <a:latin typeface="Arial" charset="0"/>
              </a:rPr>
              <a:t> </a:t>
            </a:r>
          </a:p>
          <a:p>
            <a:pPr marL="609600" indent="-609600" algn="just" eaLnBrk="1" hangingPunct="1">
              <a:lnSpc>
                <a:spcPct val="80000"/>
              </a:lnSpc>
              <a:buFont typeface="Wingdings" pitchFamily="2" charset="2"/>
              <a:buNone/>
            </a:pPr>
            <a:r>
              <a:rPr lang="en-US" sz="2000" smtClean="0">
                <a:latin typeface="Arial" charset="0"/>
              </a:rPr>
              <a:t>	Untuk mencegah eksentrisitas, sumbu-sumbu penampang yang disambungkan pada satu titik kumpul harus berpotongan pada satu titik.</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2530" name="Picture 7" descr="rangka batang"/>
          <p:cNvPicPr>
            <a:picLocks noGrp="1" noChangeAspect="1" noChangeArrowheads="1"/>
          </p:cNvPicPr>
          <p:nvPr>
            <p:ph sz="half" idx="1"/>
          </p:nvPr>
        </p:nvPicPr>
        <p:blipFill>
          <a:blip r:embed="rId2"/>
          <a:srcRect/>
          <a:stretch>
            <a:fillRect/>
          </a:stretch>
        </p:blipFill>
        <p:spPr>
          <a:xfrm>
            <a:off x="304800" y="1865313"/>
            <a:ext cx="4724400" cy="4294187"/>
          </a:xfrm>
          <a:noFill/>
        </p:spPr>
      </p:pic>
      <p:sp>
        <p:nvSpPr>
          <p:cNvPr id="22531" name="Rectangle 6"/>
          <p:cNvSpPr>
            <a:spLocks noGrp="1" noChangeArrowheads="1"/>
          </p:cNvSpPr>
          <p:nvPr>
            <p:ph type="body" sz="half" idx="2"/>
          </p:nvPr>
        </p:nvSpPr>
        <p:spPr/>
        <p:txBody>
          <a:bodyPr/>
          <a:lstStyle/>
          <a:p>
            <a:pPr marL="60325" indent="0" eaLnBrk="1" hangingPunct="1">
              <a:lnSpc>
                <a:spcPct val="80000"/>
              </a:lnSpc>
              <a:buFont typeface="Wingdings" pitchFamily="2" charset="2"/>
              <a:buNone/>
            </a:pPr>
            <a:r>
              <a:rPr lang="en-US" sz="2000" smtClean="0"/>
              <a:t>Apabila semua asumsi diatas dipenuhi, maka:</a:t>
            </a:r>
          </a:p>
          <a:p>
            <a:pPr marL="60325" indent="0" eaLnBrk="1" hangingPunct="1">
              <a:lnSpc>
                <a:spcPct val="80000"/>
              </a:lnSpc>
              <a:buFont typeface="Wingdings" pitchFamily="2" charset="2"/>
              <a:buNone/>
            </a:pPr>
            <a:endParaRPr lang="en-US" sz="2000" smtClean="0"/>
          </a:p>
          <a:p>
            <a:pPr marL="60325" indent="0" eaLnBrk="1" hangingPunct="1">
              <a:lnSpc>
                <a:spcPct val="80000"/>
              </a:lnSpc>
              <a:buFont typeface="Wingdings" pitchFamily="2" charset="2"/>
              <a:buNone/>
            </a:pPr>
            <a:r>
              <a:rPr lang="en-US" sz="2000" smtClean="0"/>
              <a:t>Batang-batang rangka batang hanya memikul gaya aksial saja. </a:t>
            </a:r>
          </a:p>
          <a:p>
            <a:pPr marL="60325" indent="0" eaLnBrk="1" hangingPunct="1">
              <a:lnSpc>
                <a:spcPct val="80000"/>
              </a:lnSpc>
              <a:buFont typeface="Wingdings" pitchFamily="2" charset="2"/>
              <a:buNone/>
            </a:pPr>
            <a:endParaRPr lang="en-US" sz="2000" smtClean="0"/>
          </a:p>
          <a:p>
            <a:pPr marL="60325" indent="0" eaLnBrk="1" hangingPunct="1">
              <a:lnSpc>
                <a:spcPct val="80000"/>
              </a:lnSpc>
              <a:buFont typeface="Wingdings" pitchFamily="2" charset="2"/>
              <a:buNone/>
            </a:pPr>
            <a:r>
              <a:rPr lang="en-US" sz="2000" smtClean="0"/>
              <a:t>Tidak timbul momen lentur atau gaya geser pada batang dalam suatu rangka batang. </a:t>
            </a:r>
          </a:p>
        </p:txBody>
      </p:sp>
      <p:sp>
        <p:nvSpPr>
          <p:cNvPr id="5" name="Rectangle 2"/>
          <p:cNvSpPr txBox="1">
            <a:spLocks noChangeArrowheads="1"/>
          </p:cNvSpPr>
          <p:nvPr/>
        </p:nvSpPr>
        <p:spPr>
          <a:xfrm>
            <a:off x="381000" y="304800"/>
            <a:ext cx="8305800" cy="1200329"/>
          </a:xfrm>
          <a:prstGeom prst="rect">
            <a:avLst/>
          </a:prstGeom>
          <a:solidFill>
            <a:schemeClr val="accent1"/>
          </a:solidFill>
        </p:spPr>
        <p:txBody>
          <a:bodyPr lIns="72000" rIns="72000" anchor="ctr">
            <a:spAutoFit/>
          </a:bodyPr>
          <a:lstStyle/>
          <a:p>
            <a:pPr marL="484632" eaLnBrk="1" fontAlgn="auto" hangingPunct="1">
              <a:spcAft>
                <a:spcPts val="0"/>
              </a:spcAft>
              <a:defRPr/>
            </a:pP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Asumsi-asumsi</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yang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dibuat</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dalam</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analisis</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struktur</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rangka</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batang</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idx="1"/>
          </p:nvPr>
        </p:nvSpPr>
        <p:spPr>
          <a:xfrm>
            <a:off x="1182688" y="2017713"/>
            <a:ext cx="7427912" cy="4114800"/>
          </a:xfrm>
        </p:spPr>
        <p:txBody>
          <a:bodyPr>
            <a:normAutofit lnSpcReduction="10000"/>
          </a:bodyPr>
          <a:lstStyle/>
          <a:p>
            <a:pPr marL="457200" indent="-457200" algn="just" eaLnBrk="1" fontAlgn="auto" hangingPunct="1">
              <a:lnSpc>
                <a:spcPct val="90000"/>
              </a:lnSpc>
              <a:spcAft>
                <a:spcPts val="0"/>
              </a:spcAft>
              <a:buFont typeface="Wingdings 2"/>
              <a:buChar char=""/>
              <a:defRPr/>
            </a:pPr>
            <a:r>
              <a:rPr lang="en-US" sz="2400" smtClean="0"/>
              <a:t>Cara menyusun rangka batang yang paling sederhana adalah dengan merangkaikan segitiga-segitiga yang dibentuk dari batang-batang yang disambungkan dengan sendi. </a:t>
            </a:r>
          </a:p>
          <a:p>
            <a:pPr marL="457200" indent="-457200" algn="just" eaLnBrk="1" fontAlgn="auto" hangingPunct="1">
              <a:lnSpc>
                <a:spcPct val="90000"/>
              </a:lnSpc>
              <a:spcAft>
                <a:spcPts val="0"/>
              </a:spcAft>
              <a:buFont typeface="Wingdings 2"/>
              <a:buChar char=""/>
              <a:defRPr/>
            </a:pPr>
            <a:r>
              <a:rPr lang="en-US" sz="2400" smtClean="0"/>
              <a:t>Bentuk segitiga merupakan rangkaian yang stabil, bandingkan dengan misalnya bentuk segi empat yang dapat berubah bentuk dengan mudah. </a:t>
            </a:r>
          </a:p>
          <a:p>
            <a:pPr marL="457200" indent="-457200" algn="just" eaLnBrk="1" fontAlgn="auto" hangingPunct="1">
              <a:lnSpc>
                <a:spcPct val="90000"/>
              </a:lnSpc>
              <a:spcAft>
                <a:spcPts val="0"/>
              </a:spcAft>
              <a:buFont typeface="Wingdings 2"/>
              <a:buChar char=""/>
              <a:defRPr/>
            </a:pPr>
            <a:r>
              <a:rPr lang="en-US" sz="2400" smtClean="0"/>
              <a:t>Rangka batang dapat diperbesar dengan menambahkan dua batang asalkan titik yang baru dan dua titik yang dihubungkan dengannya tidak membentuk satu garis lurus. </a:t>
            </a:r>
          </a:p>
        </p:txBody>
      </p:sp>
      <p:sp>
        <p:nvSpPr>
          <p:cNvPr id="4" name="Rectangle 2"/>
          <p:cNvSpPr txBox="1">
            <a:spLocks noChangeArrowheads="1"/>
          </p:cNvSpPr>
          <p:nvPr/>
        </p:nvSpPr>
        <p:spPr>
          <a:xfrm>
            <a:off x="457200" y="609600"/>
            <a:ext cx="8305800" cy="646331"/>
          </a:xfrm>
          <a:prstGeom prst="rect">
            <a:avLst/>
          </a:prstGeom>
          <a:solidFill>
            <a:schemeClr val="accent1"/>
          </a:solidFill>
        </p:spPr>
        <p:txBody>
          <a:bodyPr lIns="72000" rIns="72000" anchor="ctr">
            <a:spAutoFit/>
          </a:bodyPr>
          <a:lstStyle/>
          <a:p>
            <a:pPr marL="261938" eaLnBrk="1" fontAlgn="auto" hangingPunct="1">
              <a:spcAft>
                <a:spcPts val="0"/>
              </a:spcAft>
              <a:defRPr/>
            </a:pP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Konfigurasi</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rangka</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batang</a:t>
            </a: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Bidang</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4578" name="Picture 9" descr="WH127"/>
          <p:cNvPicPr>
            <a:picLocks noGrp="1" noChangeAspect="1" noChangeArrowheads="1"/>
          </p:cNvPicPr>
          <p:nvPr>
            <p:ph sz="half" idx="1"/>
          </p:nvPr>
        </p:nvPicPr>
        <p:blipFill>
          <a:blip r:embed="rId2"/>
          <a:srcRect/>
          <a:stretch>
            <a:fillRect/>
          </a:stretch>
        </p:blipFill>
        <p:spPr>
          <a:xfrm>
            <a:off x="2438400" y="1600200"/>
            <a:ext cx="4800600" cy="3657600"/>
          </a:xfrm>
          <a:noFill/>
        </p:spPr>
      </p:pic>
      <p:sp>
        <p:nvSpPr>
          <p:cNvPr id="24579" name="Rectangle 8"/>
          <p:cNvSpPr>
            <a:spLocks noGrp="1" noChangeArrowheads="1"/>
          </p:cNvSpPr>
          <p:nvPr>
            <p:ph type="body" sz="half" idx="2"/>
          </p:nvPr>
        </p:nvSpPr>
        <p:spPr>
          <a:xfrm>
            <a:off x="1182688" y="5334000"/>
            <a:ext cx="7772400" cy="798513"/>
          </a:xfrm>
        </p:spPr>
        <p:txBody>
          <a:bodyPr/>
          <a:lstStyle/>
          <a:p>
            <a:pPr marL="0" indent="0" eaLnBrk="1" hangingPunct="1">
              <a:lnSpc>
                <a:spcPct val="90000"/>
              </a:lnSpc>
              <a:buFont typeface="Wingdings" pitchFamily="2" charset="2"/>
              <a:buNone/>
            </a:pPr>
            <a:r>
              <a:rPr lang="en-US" sz="2400" smtClean="0"/>
              <a:t>Rangka batang yang dibuat dengan cara di atas disebut rangka batang sederhana</a:t>
            </a:r>
          </a:p>
        </p:txBody>
      </p:sp>
      <p:sp>
        <p:nvSpPr>
          <p:cNvPr id="5" name="Rectangle 2"/>
          <p:cNvSpPr txBox="1">
            <a:spLocks noChangeArrowheads="1"/>
          </p:cNvSpPr>
          <p:nvPr/>
        </p:nvSpPr>
        <p:spPr>
          <a:xfrm>
            <a:off x="304800" y="228600"/>
            <a:ext cx="8610600" cy="1200329"/>
          </a:xfrm>
          <a:prstGeom prst="rect">
            <a:avLst/>
          </a:prstGeom>
          <a:solidFill>
            <a:schemeClr val="accent1"/>
          </a:solidFill>
        </p:spPr>
        <p:txBody>
          <a:bodyPr lIns="72000" rIns="72000" anchor="ctr">
            <a:spAutoFit/>
          </a:bodyPr>
          <a:lstStyle/>
          <a:p>
            <a:pPr marL="363538" eaLnBrk="1" fontAlgn="auto" hangingPunct="1">
              <a:spcAft>
                <a:spcPts val="0"/>
              </a:spcAft>
              <a:defRPr/>
            </a:pP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Pembentukan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rangka</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batang</a:t>
            </a: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sederhana </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5"/>
          <p:cNvSpPr>
            <a:spLocks noGrp="1" noChangeArrowheads="1"/>
          </p:cNvSpPr>
          <p:nvPr>
            <p:ph type="body" sz="half" idx="1"/>
          </p:nvPr>
        </p:nvSpPr>
        <p:spPr>
          <a:xfrm>
            <a:off x="762000" y="1828800"/>
            <a:ext cx="3313113" cy="4114800"/>
          </a:xfrm>
        </p:spPr>
        <p:txBody>
          <a:bodyPr/>
          <a:lstStyle/>
          <a:p>
            <a:pPr marL="0" indent="0" eaLnBrk="1" hangingPunct="1">
              <a:lnSpc>
                <a:spcPct val="90000"/>
              </a:lnSpc>
              <a:buFont typeface="Wingdings" pitchFamily="2" charset="2"/>
              <a:buNone/>
            </a:pPr>
            <a:r>
              <a:rPr lang="en-US" sz="2000" smtClean="0"/>
              <a:t>Cara lain membentuk rangka batang yang besar adalah dengan merangkaikan dua atau lebih rangka batang sederhana. Suatu rangka batang sederhana dapat dilihat sebagai satu batang yang merupakan komponen segitiga penyusun rangka batang majemuk. </a:t>
            </a:r>
          </a:p>
        </p:txBody>
      </p:sp>
      <p:pic>
        <p:nvPicPr>
          <p:cNvPr id="25603" name="Picture 7" descr="WH128"/>
          <p:cNvPicPr>
            <a:picLocks noGrp="1" noChangeAspect="1" noChangeArrowheads="1"/>
          </p:cNvPicPr>
          <p:nvPr>
            <p:ph type="clipArt" sz="half" idx="2"/>
          </p:nvPr>
        </p:nvPicPr>
        <p:blipFill>
          <a:blip r:embed="rId2"/>
          <a:srcRect/>
          <a:stretch>
            <a:fillRect/>
          </a:stretch>
        </p:blipFill>
        <p:spPr>
          <a:xfrm>
            <a:off x="4343400" y="1828800"/>
            <a:ext cx="4487863" cy="5029200"/>
          </a:xfrm>
          <a:noFill/>
        </p:spPr>
      </p:pic>
      <p:sp>
        <p:nvSpPr>
          <p:cNvPr id="5" name="Rectangle 2"/>
          <p:cNvSpPr txBox="1">
            <a:spLocks noChangeArrowheads="1"/>
          </p:cNvSpPr>
          <p:nvPr/>
        </p:nvSpPr>
        <p:spPr>
          <a:xfrm>
            <a:off x="304800" y="228600"/>
            <a:ext cx="8610600" cy="1200329"/>
          </a:xfrm>
          <a:prstGeom prst="rect">
            <a:avLst/>
          </a:prstGeom>
          <a:solidFill>
            <a:schemeClr val="accent1"/>
          </a:solidFill>
        </p:spPr>
        <p:txBody>
          <a:bodyPr lIns="72000" rIns="72000" anchor="ctr">
            <a:spAutoFit/>
          </a:bodyPr>
          <a:lstStyle/>
          <a:p>
            <a:pPr marL="363538" eaLnBrk="1" fontAlgn="auto" hangingPunct="1">
              <a:spcAft>
                <a:spcPts val="0"/>
              </a:spcAft>
              <a:defRPr/>
            </a:pP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Pembentukan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rangka</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batang</a:t>
            </a: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Majemuk </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Grp="1" noChangeArrowheads="1"/>
          </p:cNvSpPr>
          <p:nvPr>
            <p:ph idx="1"/>
          </p:nvPr>
        </p:nvSpPr>
        <p:spPr>
          <a:xfrm>
            <a:off x="457200" y="1882775"/>
            <a:ext cx="8229600" cy="4572000"/>
          </a:xfrm>
        </p:spPr>
        <p:txBody>
          <a:bodyPr/>
          <a:lstStyle/>
          <a:p>
            <a:pPr marL="231775" indent="-231775" eaLnBrk="1" hangingPunct="1">
              <a:lnSpc>
                <a:spcPct val="90000"/>
              </a:lnSpc>
            </a:pPr>
            <a:r>
              <a:rPr lang="en-US" sz="2000" smtClean="0"/>
              <a:t>Titik-titik kumpul diidentifikasi dengan suatu sistem penomoran. Apabila suatu diagram benda bebas memotong suatu batang, gaya pada batang tersebut bekerja pada potongan batang. </a:t>
            </a:r>
          </a:p>
          <a:p>
            <a:pPr marL="231775" indent="-231775" eaLnBrk="1" hangingPunct="1">
              <a:lnSpc>
                <a:spcPct val="90000"/>
              </a:lnSpc>
            </a:pPr>
            <a:r>
              <a:rPr lang="en-US" sz="2000" smtClean="0"/>
              <a:t>Gaya aksial bekerja searah dengan batang, sehingga dapat diuraikan menjadi komponen-komponen berdasarkan arah/sudut batang, yaitu bentuk segitiga gaya sebangun dengan segitiga batang, sehingga berlaku rumus: </a:t>
            </a:r>
          </a:p>
        </p:txBody>
      </p:sp>
      <p:sp>
        <p:nvSpPr>
          <p:cNvPr id="1028" name="Rectangle 5"/>
          <p:cNvSpPr>
            <a:spLocks noChangeArrowheads="1"/>
          </p:cNvSpPr>
          <p:nvPr/>
        </p:nvSpPr>
        <p:spPr bwMode="auto">
          <a:xfrm>
            <a:off x="0" y="3119438"/>
            <a:ext cx="9144000" cy="0"/>
          </a:xfrm>
          <a:prstGeom prst="rect">
            <a:avLst/>
          </a:prstGeom>
          <a:noFill/>
          <a:ln w="9525">
            <a:noFill/>
            <a:miter lim="800000"/>
            <a:headEnd/>
            <a:tailEnd/>
          </a:ln>
        </p:spPr>
        <p:txBody>
          <a:bodyPr wrap="none" anchor="ctr">
            <a:spAutoFit/>
          </a:bodyPr>
          <a:lstStyle/>
          <a:p>
            <a:endParaRPr lang="id-ID"/>
          </a:p>
        </p:txBody>
      </p:sp>
      <p:graphicFrame>
        <p:nvGraphicFramePr>
          <p:cNvPr id="1026" name="Object 4"/>
          <p:cNvGraphicFramePr>
            <a:graphicFrameLocks noChangeAspect="1"/>
          </p:cNvGraphicFramePr>
          <p:nvPr/>
        </p:nvGraphicFramePr>
        <p:xfrm>
          <a:off x="1981200" y="4267200"/>
          <a:ext cx="1524000" cy="682625"/>
        </p:xfrm>
        <a:graphic>
          <a:graphicData uri="http://schemas.openxmlformats.org/presentationml/2006/ole">
            <p:oleObj spid="_x0000_s1026" name="Equation" r:id="rId3" imgW="1384300" imgH="622300" progId="Equation.3">
              <p:embed/>
            </p:oleObj>
          </a:graphicData>
        </a:graphic>
      </p:graphicFrame>
      <p:sp>
        <p:nvSpPr>
          <p:cNvPr id="6" name="Rectangle 2"/>
          <p:cNvSpPr txBox="1">
            <a:spLocks noChangeArrowheads="1"/>
          </p:cNvSpPr>
          <p:nvPr/>
        </p:nvSpPr>
        <p:spPr>
          <a:xfrm>
            <a:off x="304800" y="381000"/>
            <a:ext cx="8610600" cy="1200329"/>
          </a:xfrm>
          <a:prstGeom prst="rect">
            <a:avLst/>
          </a:prstGeom>
          <a:solidFill>
            <a:schemeClr val="accent1"/>
          </a:solidFill>
        </p:spPr>
        <p:txBody>
          <a:bodyPr lIns="72000" rIns="72000" anchor="ctr">
            <a:spAutoFit/>
          </a:bodyPr>
          <a:lstStyle/>
          <a:p>
            <a:pPr marL="363538" eaLnBrk="1" fontAlgn="auto" hangingPunct="1">
              <a:spcAft>
                <a:spcPts val="0"/>
              </a:spcAft>
              <a:defRPr/>
            </a:pP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Notasi dan Representasi Gaya Batang</a:t>
            </a:r>
            <a:endPar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5" descr="WH129"/>
          <p:cNvPicPr>
            <a:picLocks noGrp="1" noChangeAspect="1" noChangeArrowheads="1"/>
          </p:cNvPicPr>
          <p:nvPr>
            <p:ph idx="1"/>
          </p:nvPr>
        </p:nvPicPr>
        <p:blipFill>
          <a:blip r:embed="rId2"/>
          <a:srcRect/>
          <a:stretch>
            <a:fillRect/>
          </a:stretch>
        </p:blipFill>
        <p:spPr>
          <a:xfrm>
            <a:off x="1143000" y="1905000"/>
            <a:ext cx="7010400" cy="4283075"/>
          </a:xfrm>
          <a:noFill/>
        </p:spPr>
      </p:pic>
      <p:sp>
        <p:nvSpPr>
          <p:cNvPr id="4" name="Rectangle 2"/>
          <p:cNvSpPr txBox="1">
            <a:spLocks noChangeArrowheads="1"/>
          </p:cNvSpPr>
          <p:nvPr/>
        </p:nvSpPr>
        <p:spPr>
          <a:xfrm>
            <a:off x="228600" y="609600"/>
            <a:ext cx="8610600" cy="646331"/>
          </a:xfrm>
          <a:prstGeom prst="rect">
            <a:avLst/>
          </a:prstGeom>
          <a:solidFill>
            <a:schemeClr val="accent1"/>
          </a:solidFill>
        </p:spPr>
        <p:txBody>
          <a:bodyPr lIns="72000" rIns="72000" anchor="ctr">
            <a:spAutoFit/>
          </a:bodyPr>
          <a:lstStyle/>
          <a:p>
            <a:pPr marL="363538" eaLnBrk="1" fontAlgn="auto" hangingPunct="1">
              <a:spcAft>
                <a:spcPts val="0"/>
              </a:spcAft>
              <a:defRPr/>
            </a:pP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Nota Gaya Dalam Rangka Batang </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a:xfrm>
            <a:off x="1150938" y="609600"/>
            <a:ext cx="7793037" cy="1066800"/>
          </a:xfrm>
        </p:spPr>
        <p:txBody>
          <a:bodyPr>
            <a:normAutofit fontScale="90000"/>
          </a:bodyPr>
          <a:lstStyle/>
          <a:p>
            <a:pPr marL="484632" indent="0" eaLnBrk="1" fontAlgn="auto" hangingPunct="1">
              <a:spcAft>
                <a:spcPts val="0"/>
              </a:spcAft>
              <a:defRPr/>
            </a:pPr>
            <a:r>
              <a:rPr lang="en-US" sz="4000" smtClean="0">
                <a:solidFill>
                  <a:schemeClr val="accent1">
                    <a:satMod val="150000"/>
                  </a:schemeClr>
                </a:solidFill>
              </a:rPr>
              <a:t>Gaya Dalam Rangka Batang</a:t>
            </a:r>
          </a:p>
        </p:txBody>
      </p:sp>
      <p:sp>
        <p:nvSpPr>
          <p:cNvPr id="2052" name="Rectangle 3"/>
          <p:cNvSpPr>
            <a:spLocks noGrp="1" noChangeArrowheads="1"/>
          </p:cNvSpPr>
          <p:nvPr>
            <p:ph idx="1"/>
          </p:nvPr>
        </p:nvSpPr>
        <p:spPr>
          <a:xfrm>
            <a:off x="457200" y="1882775"/>
            <a:ext cx="8229600" cy="4572000"/>
          </a:xfrm>
        </p:spPr>
        <p:txBody>
          <a:bodyPr/>
          <a:lstStyle/>
          <a:p>
            <a:pPr marL="0" indent="0" eaLnBrk="1" hangingPunct="1">
              <a:buFont typeface="Wingdings" pitchFamily="2" charset="2"/>
              <a:buNone/>
            </a:pPr>
            <a:r>
              <a:rPr lang="en-US" sz="2400" smtClean="0"/>
              <a:t>Berdasarkan ini, setiap elemen segitiga gaya-gaya dapat dicari dari satu elemen yang telah diketahui: </a:t>
            </a:r>
          </a:p>
        </p:txBody>
      </p:sp>
      <p:sp>
        <p:nvSpPr>
          <p:cNvPr id="2053" name="Rectangle 5"/>
          <p:cNvSpPr>
            <a:spLocks noChangeArrowheads="1"/>
          </p:cNvSpPr>
          <p:nvPr/>
        </p:nvSpPr>
        <p:spPr bwMode="auto">
          <a:xfrm>
            <a:off x="0" y="2757488"/>
            <a:ext cx="9144000" cy="0"/>
          </a:xfrm>
          <a:prstGeom prst="rect">
            <a:avLst/>
          </a:prstGeom>
          <a:noFill/>
          <a:ln w="9525">
            <a:noFill/>
            <a:miter lim="800000"/>
            <a:headEnd/>
            <a:tailEnd/>
          </a:ln>
        </p:spPr>
        <p:txBody>
          <a:bodyPr wrap="none" anchor="ctr">
            <a:spAutoFit/>
          </a:bodyPr>
          <a:lstStyle/>
          <a:p>
            <a:endParaRPr lang="id-ID"/>
          </a:p>
        </p:txBody>
      </p:sp>
      <p:graphicFrame>
        <p:nvGraphicFramePr>
          <p:cNvPr id="2050" name="Object 4"/>
          <p:cNvGraphicFramePr>
            <a:graphicFrameLocks noChangeAspect="1"/>
          </p:cNvGraphicFramePr>
          <p:nvPr/>
        </p:nvGraphicFramePr>
        <p:xfrm>
          <a:off x="1600200" y="3124200"/>
          <a:ext cx="5334000" cy="1504950"/>
        </p:xfrm>
        <a:graphic>
          <a:graphicData uri="http://schemas.openxmlformats.org/presentationml/2006/ole">
            <p:oleObj spid="_x0000_s2050" name="Equation" r:id="rId3" imgW="4762500" imgH="1346200" progId="Equation.3">
              <p:embed/>
            </p:oleObj>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marL="484632" indent="0" eaLnBrk="1" fontAlgn="auto" hangingPunct="1">
              <a:spcAft>
                <a:spcPts val="0"/>
              </a:spcAft>
              <a:defRPr/>
            </a:pPr>
            <a:r>
              <a:rPr lang="en-US" smtClean="0">
                <a:solidFill>
                  <a:schemeClr val="accent1">
                    <a:satMod val="150000"/>
                  </a:schemeClr>
                </a:solidFill>
              </a:rPr>
              <a:t>Perjanjian Tanda Gaya Batang</a:t>
            </a:r>
          </a:p>
        </p:txBody>
      </p:sp>
      <p:pic>
        <p:nvPicPr>
          <p:cNvPr id="27651" name="Picture 6" descr="Perjanjian tanda"/>
          <p:cNvPicPr>
            <a:picLocks noGrp="1" noChangeAspect="1" noChangeArrowheads="1"/>
          </p:cNvPicPr>
          <p:nvPr>
            <p:ph idx="1"/>
          </p:nvPr>
        </p:nvPicPr>
        <p:blipFill>
          <a:blip r:embed="rId2"/>
          <a:srcRect/>
          <a:stretch>
            <a:fillRect/>
          </a:stretch>
        </p:blipFill>
        <p:spPr>
          <a:xfrm>
            <a:off x="1143000" y="2438400"/>
            <a:ext cx="7467600" cy="2606675"/>
          </a:xfr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idx="1"/>
          </p:nvPr>
        </p:nvSpPr>
        <p:spPr>
          <a:xfrm>
            <a:off x="457200" y="1882775"/>
            <a:ext cx="8229600" cy="4572000"/>
          </a:xfrm>
        </p:spPr>
        <p:txBody>
          <a:bodyPr/>
          <a:lstStyle/>
          <a:p>
            <a:pPr marL="0" indent="0" algn="just" eaLnBrk="1" hangingPunct="1">
              <a:lnSpc>
                <a:spcPct val="90000"/>
              </a:lnSpc>
              <a:buFont typeface="Wingdings" pitchFamily="2" charset="2"/>
              <a:buNone/>
            </a:pPr>
            <a:r>
              <a:rPr lang="en-US" sz="2400" smtClean="0"/>
              <a:t>Analisis rangka batang adalah proses perhitungan besarnya gaya-gaya batang. </a:t>
            </a:r>
          </a:p>
          <a:p>
            <a:pPr marL="0" indent="0" algn="just" eaLnBrk="1" hangingPunct="1">
              <a:lnSpc>
                <a:spcPct val="90000"/>
              </a:lnSpc>
              <a:buFont typeface="Wingdings" pitchFamily="2" charset="2"/>
              <a:buNone/>
            </a:pPr>
            <a:endParaRPr lang="en-US" sz="2400" smtClean="0"/>
          </a:p>
          <a:p>
            <a:pPr marL="0" indent="0" algn="just" eaLnBrk="1" hangingPunct="1">
              <a:lnSpc>
                <a:spcPct val="90000"/>
              </a:lnSpc>
              <a:buFont typeface="Wingdings" pitchFamily="2" charset="2"/>
              <a:buNone/>
            </a:pPr>
            <a:r>
              <a:rPr lang="en-US" sz="2400" smtClean="0"/>
              <a:t>Untuk rangka batang statis tertentu, gaya-gaya batang ini diperoleh dengan menerapkan persamaan statis pada diagram badan bebas yang memotong batang yang akan dicari gaya dalamnya. </a:t>
            </a:r>
          </a:p>
          <a:p>
            <a:pPr marL="0" indent="0" algn="just" eaLnBrk="1" hangingPunct="1">
              <a:lnSpc>
                <a:spcPct val="90000"/>
              </a:lnSpc>
              <a:buFont typeface="Wingdings" pitchFamily="2" charset="2"/>
              <a:buNone/>
            </a:pPr>
            <a:endParaRPr lang="en-US" sz="2400" smtClean="0"/>
          </a:p>
          <a:p>
            <a:pPr marL="0" indent="0" algn="just" eaLnBrk="1" hangingPunct="1">
              <a:lnSpc>
                <a:spcPct val="90000"/>
              </a:lnSpc>
              <a:buFont typeface="Wingdings" pitchFamily="2" charset="2"/>
              <a:buNone/>
            </a:pPr>
            <a:r>
              <a:rPr lang="en-US" sz="2400" smtClean="0"/>
              <a:t>Ada dua strategi yang bisa dipakai yaitu </a:t>
            </a:r>
          </a:p>
          <a:p>
            <a:pPr marL="0" indent="0" algn="just" eaLnBrk="1" hangingPunct="1">
              <a:lnSpc>
                <a:spcPct val="90000"/>
              </a:lnSpc>
            </a:pPr>
            <a:r>
              <a:rPr lang="en-US" sz="2400" smtClean="0">
                <a:solidFill>
                  <a:schemeClr val="tx2"/>
                </a:solidFill>
              </a:rPr>
              <a:t>Metode Keseimbangan Titik</a:t>
            </a:r>
            <a:r>
              <a:rPr lang="en-US" sz="2400" smtClean="0"/>
              <a:t> dan </a:t>
            </a:r>
          </a:p>
          <a:p>
            <a:pPr marL="0" indent="0" algn="just" eaLnBrk="1" hangingPunct="1">
              <a:lnSpc>
                <a:spcPct val="90000"/>
              </a:lnSpc>
            </a:pPr>
            <a:r>
              <a:rPr lang="en-US" sz="2400" smtClean="0">
                <a:solidFill>
                  <a:schemeClr val="tx2"/>
                </a:solidFill>
              </a:rPr>
              <a:t>Metode Keseimbangan Potongan</a:t>
            </a:r>
          </a:p>
        </p:txBody>
      </p:sp>
      <p:sp>
        <p:nvSpPr>
          <p:cNvPr id="4" name="Rectangle 2"/>
          <p:cNvSpPr txBox="1">
            <a:spLocks noChangeArrowheads="1"/>
          </p:cNvSpPr>
          <p:nvPr/>
        </p:nvSpPr>
        <p:spPr>
          <a:xfrm>
            <a:off x="304800" y="609600"/>
            <a:ext cx="8610600" cy="646331"/>
          </a:xfrm>
          <a:prstGeom prst="rect">
            <a:avLst/>
          </a:prstGeom>
          <a:solidFill>
            <a:schemeClr val="accent1"/>
          </a:solidFill>
        </p:spPr>
        <p:txBody>
          <a:bodyPr lIns="72000" rIns="72000" anchor="ctr">
            <a:spAutoFit/>
          </a:bodyPr>
          <a:lstStyle/>
          <a:p>
            <a:pPr marL="363538" eaLnBrk="1" fontAlgn="auto" hangingPunct="1">
              <a:spcAft>
                <a:spcPts val="0"/>
              </a:spcAft>
              <a:defRPr/>
            </a:pP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Strategi Analisis R</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angka</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B</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atang</a:t>
            </a: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endPar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idx="1"/>
          </p:nvPr>
        </p:nvSpPr>
        <p:spPr>
          <a:xfrm>
            <a:off x="457200" y="1882775"/>
            <a:ext cx="8229600" cy="4572000"/>
          </a:xfrm>
        </p:spPr>
        <p:txBody>
          <a:bodyPr/>
          <a:lstStyle/>
          <a:p>
            <a:pPr eaLnBrk="1" hangingPunct="1">
              <a:lnSpc>
                <a:spcPct val="90000"/>
              </a:lnSpc>
            </a:pPr>
            <a:r>
              <a:rPr lang="en-US" sz="2400" smtClean="0"/>
              <a:t>Satu titik diisolasi pada badan bebas</a:t>
            </a:r>
          </a:p>
          <a:p>
            <a:pPr eaLnBrk="1" hangingPunct="1">
              <a:lnSpc>
                <a:spcPct val="90000"/>
              </a:lnSpc>
            </a:pPr>
            <a:r>
              <a:rPr lang="en-US" sz="2400" smtClean="0"/>
              <a:t>Persyaratan keseimbangan momen otomatis terpenuhi</a:t>
            </a:r>
          </a:p>
          <a:p>
            <a:pPr eaLnBrk="1" hangingPunct="1">
              <a:lnSpc>
                <a:spcPct val="90000"/>
              </a:lnSpc>
            </a:pPr>
            <a:r>
              <a:rPr lang="en-US" sz="2400" smtClean="0"/>
              <a:t>Ada dua persamaan keseimbangan gaya, sehingga hanya bisa diterapkan jika hanya ada dua gaya batang yang belum diketahui pada titik yang ditinjau.</a:t>
            </a:r>
          </a:p>
          <a:p>
            <a:pPr eaLnBrk="1" hangingPunct="1">
              <a:lnSpc>
                <a:spcPct val="90000"/>
              </a:lnSpc>
            </a:pPr>
            <a:r>
              <a:rPr lang="en-US" sz="2400" smtClean="0"/>
              <a:t>Biasanya dipakai apabila diinginkan untuk mencari besarnya gaya pada semua batang</a:t>
            </a:r>
          </a:p>
        </p:txBody>
      </p:sp>
      <p:sp>
        <p:nvSpPr>
          <p:cNvPr id="4" name="Rectangle 2"/>
          <p:cNvSpPr txBox="1">
            <a:spLocks noChangeArrowheads="1"/>
          </p:cNvSpPr>
          <p:nvPr/>
        </p:nvSpPr>
        <p:spPr>
          <a:xfrm>
            <a:off x="304800" y="533400"/>
            <a:ext cx="8610600" cy="646331"/>
          </a:xfrm>
          <a:prstGeom prst="rect">
            <a:avLst/>
          </a:prstGeom>
          <a:solidFill>
            <a:schemeClr val="accent1"/>
          </a:solidFill>
        </p:spPr>
        <p:txBody>
          <a:bodyPr lIns="72000" rIns="72000" anchor="ctr">
            <a:spAutoFit/>
          </a:bodyPr>
          <a:lstStyle/>
          <a:p>
            <a:pPr marL="363538" eaLnBrk="1" fontAlgn="auto" hangingPunct="1">
              <a:spcAft>
                <a:spcPts val="0"/>
              </a:spcAft>
              <a:defRPr/>
            </a:pP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Metode Keseimbangan Titik </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5"/>
          <p:cNvSpPr>
            <a:spLocks noGrp="1" noChangeArrowheads="1"/>
          </p:cNvSpPr>
          <p:nvPr>
            <p:ph idx="1"/>
          </p:nvPr>
        </p:nvSpPr>
        <p:spPr>
          <a:xfrm>
            <a:off x="457200" y="1882775"/>
            <a:ext cx="8229600" cy="4572000"/>
          </a:xfrm>
        </p:spPr>
        <p:txBody>
          <a:bodyPr/>
          <a:lstStyle/>
          <a:p>
            <a:pPr eaLnBrk="1" hangingPunct="1">
              <a:lnSpc>
                <a:spcPct val="90000"/>
              </a:lnSpc>
            </a:pPr>
            <a:r>
              <a:rPr lang="en-US" sz="2400" smtClean="0"/>
              <a:t>Satu segmen yang terdiri dari beberapa titik kumpul diisolasi pada badan bebas</a:t>
            </a:r>
          </a:p>
          <a:p>
            <a:pPr eaLnBrk="1" hangingPunct="1">
              <a:lnSpc>
                <a:spcPct val="90000"/>
              </a:lnSpc>
            </a:pPr>
            <a:r>
              <a:rPr lang="en-US" sz="2400" smtClean="0"/>
              <a:t>Ada tiga persamaan keseimbangan yang bisa dipakai, sehingga hanya bisa diterapkan apabila hanya ada tiga batang yang terpotong yang belum diketahui gaya batangnya.</a:t>
            </a:r>
          </a:p>
          <a:p>
            <a:pPr eaLnBrk="1" hangingPunct="1">
              <a:lnSpc>
                <a:spcPct val="90000"/>
              </a:lnSpc>
            </a:pPr>
            <a:r>
              <a:rPr lang="en-US" sz="2400" smtClean="0"/>
              <a:t>Biasanya dipakai apabila hanya beberapa nilai gaya batang yang ingin dicari.</a:t>
            </a:r>
          </a:p>
        </p:txBody>
      </p:sp>
      <p:sp>
        <p:nvSpPr>
          <p:cNvPr id="4" name="Rectangle 2"/>
          <p:cNvSpPr txBox="1">
            <a:spLocks noChangeArrowheads="1"/>
          </p:cNvSpPr>
          <p:nvPr/>
        </p:nvSpPr>
        <p:spPr>
          <a:xfrm>
            <a:off x="304800" y="685800"/>
            <a:ext cx="8610600" cy="646331"/>
          </a:xfrm>
          <a:prstGeom prst="rect">
            <a:avLst/>
          </a:prstGeom>
          <a:solidFill>
            <a:schemeClr val="accent1"/>
          </a:solidFill>
        </p:spPr>
        <p:txBody>
          <a:bodyPr lIns="72000" rIns="72000" anchor="ctr">
            <a:spAutoFit/>
          </a:bodyPr>
          <a:lstStyle/>
          <a:p>
            <a:pPr marL="363538" eaLnBrk="1" fontAlgn="auto" hangingPunct="1">
              <a:spcAft>
                <a:spcPts val="0"/>
              </a:spcAft>
              <a:defRPr/>
            </a:pP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Metode Keseimbangan Potongan </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1066800" y="214313"/>
            <a:ext cx="7877175" cy="1462087"/>
          </a:xfrm>
        </p:spPr>
        <p:txBody>
          <a:bodyPr/>
          <a:lstStyle/>
          <a:p>
            <a:pPr marL="484632" indent="0" eaLnBrk="1" fontAlgn="auto" hangingPunct="1">
              <a:spcAft>
                <a:spcPts val="0"/>
              </a:spcAft>
              <a:defRPr/>
            </a:pPr>
            <a:r>
              <a:rPr lang="en-US" sz="3600" smtClean="0">
                <a:solidFill>
                  <a:schemeClr val="accent1">
                    <a:satMod val="150000"/>
                  </a:schemeClr>
                </a:solidFill>
              </a:rPr>
              <a:t>Strategi dalam Analisa Rangka Batang</a:t>
            </a:r>
          </a:p>
        </p:txBody>
      </p:sp>
      <p:pic>
        <p:nvPicPr>
          <p:cNvPr id="31747" name="Picture 6" descr="WH132"/>
          <p:cNvPicPr>
            <a:picLocks noChangeAspect="1" noChangeArrowheads="1"/>
          </p:cNvPicPr>
          <p:nvPr/>
        </p:nvPicPr>
        <p:blipFill>
          <a:blip r:embed="rId2"/>
          <a:srcRect/>
          <a:stretch>
            <a:fillRect/>
          </a:stretch>
        </p:blipFill>
        <p:spPr bwMode="auto">
          <a:xfrm>
            <a:off x="1905000" y="1901825"/>
            <a:ext cx="4765675" cy="4727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267494"/>
            <a:ext cx="8229600" cy="1399032"/>
          </a:xfrm>
        </p:spPr>
        <p:txBody>
          <a:bodyPr/>
          <a:lstStyle/>
          <a:p>
            <a:pPr indent="0" eaLnBrk="1" fontAlgn="auto" hangingPunct="1">
              <a:spcAft>
                <a:spcPts val="0"/>
              </a:spcAft>
              <a:defRPr/>
            </a:pPr>
            <a:r>
              <a:rPr lang="en-US" sz="3200" smtClean="0">
                <a:solidFill>
                  <a:schemeClr val="accent1">
                    <a:satMod val="150000"/>
                  </a:schemeClr>
                </a:solidFill>
              </a:rPr>
              <a:t>Persamaan Kondisi pada Rangka Batang</a:t>
            </a:r>
          </a:p>
        </p:txBody>
      </p:sp>
      <p:pic>
        <p:nvPicPr>
          <p:cNvPr id="32771" name="Picture 7" descr="Persamaan kondisi1"/>
          <p:cNvPicPr>
            <a:picLocks noGrp="1" noChangeAspect="1" noChangeArrowheads="1"/>
          </p:cNvPicPr>
          <p:nvPr>
            <p:ph sz="half" idx="1"/>
          </p:nvPr>
        </p:nvPicPr>
        <p:blipFill>
          <a:blip r:embed="rId2"/>
          <a:srcRect/>
          <a:stretch>
            <a:fillRect/>
          </a:stretch>
        </p:blipFill>
        <p:spPr>
          <a:xfrm>
            <a:off x="457200" y="2362200"/>
            <a:ext cx="3810000" cy="2814638"/>
          </a:xfrm>
          <a:noFill/>
        </p:spPr>
      </p:pic>
      <p:pic>
        <p:nvPicPr>
          <p:cNvPr id="32772" name="Picture 8" descr="Persamaan kondisi2"/>
          <p:cNvPicPr>
            <a:picLocks noGrp="1" noChangeAspect="1" noChangeArrowheads="1"/>
          </p:cNvPicPr>
          <p:nvPr>
            <p:ph sz="half" idx="2"/>
          </p:nvPr>
        </p:nvPicPr>
        <p:blipFill>
          <a:blip r:embed="rId3"/>
          <a:srcRect/>
          <a:stretch>
            <a:fillRect/>
          </a:stretch>
        </p:blipFill>
        <p:spPr>
          <a:xfrm>
            <a:off x="4572000" y="2362200"/>
            <a:ext cx="4114800" cy="3317875"/>
          </a:xfr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marL="484632" indent="0" eaLnBrk="1" fontAlgn="auto" hangingPunct="1">
              <a:spcAft>
                <a:spcPts val="0"/>
              </a:spcAft>
              <a:defRPr/>
            </a:pPr>
            <a:r>
              <a:rPr lang="en-US" sz="3600" smtClean="0">
                <a:solidFill>
                  <a:schemeClr val="accent1">
                    <a:satMod val="150000"/>
                  </a:schemeClr>
                </a:solidFill>
              </a:rPr>
              <a:t>Sifat Statis Tentu dan Stabilitas Rangka Bidang</a:t>
            </a:r>
          </a:p>
        </p:txBody>
      </p:sp>
      <p:sp>
        <p:nvSpPr>
          <p:cNvPr id="36867" name="Rectangle 3"/>
          <p:cNvSpPr>
            <a:spLocks noGrp="1" noChangeArrowheads="1"/>
          </p:cNvSpPr>
          <p:nvPr>
            <p:ph type="body" sz="half" idx="1"/>
          </p:nvPr>
        </p:nvSpPr>
        <p:spPr>
          <a:xfrm>
            <a:off x="1182688" y="2017713"/>
            <a:ext cx="7772400" cy="1639887"/>
          </a:xfrm>
        </p:spPr>
        <p:txBody>
          <a:bodyPr>
            <a:normAutofit fontScale="92500"/>
          </a:bodyPr>
          <a:lstStyle/>
          <a:p>
            <a:pPr marL="0" indent="0" eaLnBrk="1" fontAlgn="auto" hangingPunct="1">
              <a:spcAft>
                <a:spcPts val="0"/>
              </a:spcAft>
              <a:buFont typeface="Wingdings" pitchFamily="2" charset="2"/>
              <a:buNone/>
              <a:defRPr/>
            </a:pPr>
            <a:r>
              <a:rPr lang="en-US" sz="2400" smtClean="0"/>
              <a:t>Sifat statis tertentu struktur rangka batang dapat dievaluasi untuk kondisi eksternal yang berhubungan dengan banyaknya komponen reaksi dan kondisi internal yang berhubungan banyaknya batang </a:t>
            </a:r>
          </a:p>
        </p:txBody>
      </p:sp>
      <p:grpSp>
        <p:nvGrpSpPr>
          <p:cNvPr id="33796" name="Group 7"/>
          <p:cNvGrpSpPr>
            <a:grpSpLocks/>
          </p:cNvGrpSpPr>
          <p:nvPr/>
        </p:nvGrpSpPr>
        <p:grpSpPr bwMode="auto">
          <a:xfrm>
            <a:off x="1295400" y="3506788"/>
            <a:ext cx="7162800" cy="3044825"/>
            <a:chOff x="816" y="2234"/>
            <a:chExt cx="4512" cy="1408"/>
          </a:xfrm>
        </p:grpSpPr>
        <p:pic>
          <p:nvPicPr>
            <p:cNvPr id="33797" name="Picture 5" descr="WH134"/>
            <p:cNvPicPr>
              <a:picLocks noChangeAspect="1" noChangeArrowheads="1"/>
            </p:cNvPicPr>
            <p:nvPr/>
          </p:nvPicPr>
          <p:blipFill>
            <a:blip r:embed="rId3"/>
            <a:srcRect/>
            <a:stretch>
              <a:fillRect/>
            </a:stretch>
          </p:blipFill>
          <p:spPr bwMode="auto">
            <a:xfrm>
              <a:off x="1632" y="2234"/>
              <a:ext cx="2880" cy="1152"/>
            </a:xfrm>
            <a:prstGeom prst="rect">
              <a:avLst/>
            </a:prstGeom>
            <a:noFill/>
            <a:ln w="9525">
              <a:noFill/>
              <a:miter lim="800000"/>
              <a:headEnd/>
              <a:tailEnd/>
            </a:ln>
          </p:spPr>
        </p:pic>
        <p:sp>
          <p:nvSpPr>
            <p:cNvPr id="33798" name="Text Box 6"/>
            <p:cNvSpPr txBox="1">
              <a:spLocks noChangeArrowheads="1"/>
            </p:cNvSpPr>
            <p:nvPr/>
          </p:nvSpPr>
          <p:spPr bwMode="auto">
            <a:xfrm>
              <a:off x="816" y="3430"/>
              <a:ext cx="4512" cy="212"/>
            </a:xfrm>
            <a:prstGeom prst="rect">
              <a:avLst/>
            </a:prstGeom>
            <a:noFill/>
            <a:ln w="9525">
              <a:noFill/>
              <a:miter lim="800000"/>
              <a:headEnd/>
              <a:tailEnd/>
            </a:ln>
          </p:spPr>
          <p:txBody>
            <a:bodyPr>
              <a:spAutoFit/>
            </a:bodyPr>
            <a:lstStyle/>
            <a:p>
              <a:pPr algn="ctr">
                <a:spcBef>
                  <a:spcPct val="50000"/>
                </a:spcBef>
              </a:pPr>
              <a:r>
                <a:rPr lang="en-US" sz="1600" b="1" i="1"/>
                <a:t>Dua batang tambahan memberikan satu titik baru </a:t>
              </a: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457200" y="1774825"/>
            <a:ext cx="8458200" cy="4778375"/>
          </a:xfrm>
        </p:spPr>
        <p:txBody>
          <a:bodyPr>
            <a:normAutofit fontScale="92500"/>
          </a:bodyPr>
          <a:lstStyle/>
          <a:p>
            <a:pPr marL="0" indent="0" eaLnBrk="1" fontAlgn="auto" hangingPunct="1">
              <a:lnSpc>
                <a:spcPct val="80000"/>
              </a:lnSpc>
              <a:spcAft>
                <a:spcPts val="0"/>
              </a:spcAft>
              <a:buFont typeface="Wingdings" pitchFamily="2" charset="2"/>
              <a:buNone/>
              <a:defRPr/>
            </a:pPr>
            <a:r>
              <a:rPr lang="en-US" sz="2400" dirty="0" err="1" smtClean="0"/>
              <a:t>Dengan</a:t>
            </a:r>
            <a:r>
              <a:rPr lang="en-US" sz="2400" dirty="0" smtClean="0"/>
              <a:t> </a:t>
            </a:r>
            <a:r>
              <a:rPr lang="en-US" sz="2400" dirty="0" err="1" smtClean="0"/>
              <a:t>memperhatikan</a:t>
            </a:r>
            <a:r>
              <a:rPr lang="en-US" sz="2400" dirty="0" smtClean="0"/>
              <a:t> </a:t>
            </a:r>
            <a:r>
              <a:rPr lang="en-US" sz="2400" dirty="0" err="1" smtClean="0"/>
              <a:t>proses</a:t>
            </a:r>
            <a:r>
              <a:rPr lang="en-US" sz="2400" dirty="0" smtClean="0"/>
              <a:t> </a:t>
            </a:r>
            <a:r>
              <a:rPr lang="en-US" sz="2400" dirty="0" err="1" smtClean="0"/>
              <a:t>pembentukannya</a:t>
            </a:r>
            <a:r>
              <a:rPr lang="en-US" sz="2400" dirty="0" smtClean="0"/>
              <a:t>, </a:t>
            </a:r>
            <a:r>
              <a:rPr lang="en-US" sz="2400" dirty="0" err="1" smtClean="0"/>
              <a:t>syarat</a:t>
            </a:r>
            <a:r>
              <a:rPr lang="en-US" sz="2400" dirty="0" smtClean="0"/>
              <a:t> </a:t>
            </a:r>
            <a:r>
              <a:rPr lang="en-US" sz="2400" dirty="0" err="1" smtClean="0"/>
              <a:t>statis</a:t>
            </a:r>
            <a:r>
              <a:rPr lang="en-US" sz="2400" dirty="0" smtClean="0"/>
              <a:t> </a:t>
            </a:r>
            <a:r>
              <a:rPr lang="en-US" sz="2400" dirty="0" err="1" smtClean="0"/>
              <a:t>tertentu</a:t>
            </a:r>
            <a:r>
              <a:rPr lang="en-US" sz="2400" dirty="0" smtClean="0"/>
              <a:t> internal </a:t>
            </a:r>
            <a:r>
              <a:rPr lang="en-US" sz="2400" dirty="0" err="1" smtClean="0"/>
              <a:t>struktur</a:t>
            </a:r>
            <a:r>
              <a:rPr lang="en-US" sz="2400" dirty="0" smtClean="0"/>
              <a:t> </a:t>
            </a:r>
            <a:r>
              <a:rPr lang="en-US" sz="2400" dirty="0" err="1" smtClean="0"/>
              <a:t>rangka</a:t>
            </a:r>
            <a:r>
              <a:rPr lang="en-US" sz="2400" dirty="0" smtClean="0"/>
              <a:t> </a:t>
            </a:r>
            <a:r>
              <a:rPr lang="en-US" sz="2400" dirty="0" err="1" smtClean="0"/>
              <a:t>batang</a:t>
            </a:r>
            <a:r>
              <a:rPr lang="en-US" sz="2400" dirty="0" smtClean="0"/>
              <a:t> </a:t>
            </a:r>
            <a:r>
              <a:rPr lang="en-US" sz="2400" dirty="0" err="1" smtClean="0"/>
              <a:t>ditentukan</a:t>
            </a:r>
            <a:r>
              <a:rPr lang="en-US" sz="2400" dirty="0" smtClean="0"/>
              <a:t> </a:t>
            </a:r>
            <a:r>
              <a:rPr lang="en-US" sz="2400" dirty="0" err="1" smtClean="0"/>
              <a:t>sebagai</a:t>
            </a:r>
            <a:r>
              <a:rPr lang="en-US" sz="2400" dirty="0" smtClean="0"/>
              <a:t> </a:t>
            </a:r>
            <a:r>
              <a:rPr lang="en-US" sz="2400" dirty="0" err="1" smtClean="0"/>
              <a:t>berikut</a:t>
            </a:r>
            <a:r>
              <a:rPr lang="en-US" sz="2400" dirty="0" smtClean="0"/>
              <a:t>:</a:t>
            </a:r>
          </a:p>
          <a:p>
            <a:pPr marL="0" indent="0" eaLnBrk="1" fontAlgn="auto" hangingPunct="1">
              <a:lnSpc>
                <a:spcPct val="80000"/>
              </a:lnSpc>
              <a:spcAft>
                <a:spcPts val="0"/>
              </a:spcAft>
              <a:buFont typeface="Wingdings" pitchFamily="2" charset="2"/>
              <a:buNone/>
              <a:defRPr/>
            </a:pPr>
            <a:r>
              <a:rPr lang="en-US" sz="2400" dirty="0" smtClean="0"/>
              <a:t>	</a:t>
            </a:r>
            <a:r>
              <a:rPr lang="id-ID" sz="2400" dirty="0" smtClean="0"/>
              <a:t>               </a:t>
            </a:r>
            <a:r>
              <a:rPr lang="en-US" sz="2600" b="1" i="1" dirty="0" smtClean="0">
                <a:solidFill>
                  <a:srgbClr val="FFC000"/>
                </a:solidFill>
              </a:rPr>
              <a:t>m</a:t>
            </a:r>
            <a:r>
              <a:rPr lang="en-US" sz="2600" b="1" dirty="0" smtClean="0">
                <a:solidFill>
                  <a:srgbClr val="FFC000"/>
                </a:solidFill>
              </a:rPr>
              <a:t> = 2 </a:t>
            </a:r>
            <a:r>
              <a:rPr lang="en-US" sz="2600" b="1" i="1" dirty="0" smtClean="0">
                <a:solidFill>
                  <a:srgbClr val="FFC000"/>
                </a:solidFill>
              </a:rPr>
              <a:t>j – r</a:t>
            </a:r>
            <a:r>
              <a:rPr lang="id-ID" sz="2600" b="1" i="1" dirty="0" smtClean="0">
                <a:solidFill>
                  <a:srgbClr val="FFC000"/>
                </a:solidFill>
              </a:rPr>
              <a:t>   atau  m = 2 j - 3</a:t>
            </a:r>
            <a:endParaRPr lang="en-US" sz="2600" b="1" i="1" dirty="0" smtClean="0">
              <a:solidFill>
                <a:srgbClr val="FFC000"/>
              </a:solidFill>
            </a:endParaRPr>
          </a:p>
          <a:p>
            <a:pPr marL="0" indent="0" eaLnBrk="1" fontAlgn="auto" hangingPunct="1">
              <a:lnSpc>
                <a:spcPct val="80000"/>
              </a:lnSpc>
              <a:spcAft>
                <a:spcPts val="0"/>
              </a:spcAft>
              <a:buFont typeface="Wingdings" pitchFamily="2" charset="2"/>
              <a:buNone/>
              <a:defRPr/>
            </a:pPr>
            <a:endParaRPr lang="en-US" sz="2400" b="1" dirty="0" smtClean="0"/>
          </a:p>
          <a:p>
            <a:pPr marL="0" indent="0" eaLnBrk="1" fontAlgn="auto" hangingPunct="1">
              <a:lnSpc>
                <a:spcPct val="80000"/>
              </a:lnSpc>
              <a:spcAft>
                <a:spcPts val="0"/>
              </a:spcAft>
              <a:buFont typeface="Wingdings" pitchFamily="2" charset="2"/>
              <a:buNone/>
              <a:defRPr/>
            </a:pPr>
            <a:r>
              <a:rPr lang="id-ID" sz="2400" b="1" i="1" dirty="0" smtClean="0">
                <a:solidFill>
                  <a:srgbClr val="FFC000"/>
                </a:solidFill>
              </a:rPr>
              <a:t>    </a:t>
            </a:r>
            <a:r>
              <a:rPr lang="en-US" sz="2400" b="1" i="1" dirty="0" smtClean="0">
                <a:solidFill>
                  <a:srgbClr val="FFC000"/>
                </a:solidFill>
              </a:rPr>
              <a:t>m</a:t>
            </a:r>
            <a:r>
              <a:rPr lang="en-US" sz="2400" b="1" dirty="0" smtClean="0">
                <a:solidFill>
                  <a:srgbClr val="FFC000"/>
                </a:solidFill>
              </a:rPr>
              <a:t> = </a:t>
            </a:r>
            <a:r>
              <a:rPr lang="en-US" sz="2400" b="1" dirty="0" err="1" smtClean="0">
                <a:solidFill>
                  <a:srgbClr val="FFC000"/>
                </a:solidFill>
              </a:rPr>
              <a:t>banyaknya</a:t>
            </a:r>
            <a:r>
              <a:rPr lang="en-US" sz="2400" b="1" dirty="0" smtClean="0">
                <a:solidFill>
                  <a:srgbClr val="FFC000"/>
                </a:solidFill>
              </a:rPr>
              <a:t> </a:t>
            </a:r>
            <a:r>
              <a:rPr lang="en-US" sz="2400" b="1" dirty="0" err="1" smtClean="0">
                <a:solidFill>
                  <a:srgbClr val="FFC000"/>
                </a:solidFill>
              </a:rPr>
              <a:t>batang</a:t>
            </a:r>
            <a:r>
              <a:rPr lang="en-US" sz="2400" b="1" dirty="0" smtClean="0">
                <a:solidFill>
                  <a:srgbClr val="FFC000"/>
                </a:solidFill>
              </a:rPr>
              <a:t> </a:t>
            </a:r>
            <a:r>
              <a:rPr lang="en-US" sz="2400" b="1" dirty="0" err="1" smtClean="0">
                <a:solidFill>
                  <a:srgbClr val="FFC000"/>
                </a:solidFill>
              </a:rPr>
              <a:t>untuk</a:t>
            </a:r>
            <a:r>
              <a:rPr lang="en-US" sz="2400" b="1" dirty="0" smtClean="0">
                <a:solidFill>
                  <a:srgbClr val="FFC000"/>
                </a:solidFill>
              </a:rPr>
              <a:t> </a:t>
            </a:r>
            <a:r>
              <a:rPr lang="en-US" sz="2400" b="1" dirty="0" err="1" smtClean="0">
                <a:solidFill>
                  <a:srgbClr val="FFC000"/>
                </a:solidFill>
              </a:rPr>
              <a:t>syarat</a:t>
            </a:r>
            <a:r>
              <a:rPr lang="en-US" sz="2400" b="1" dirty="0" smtClean="0">
                <a:solidFill>
                  <a:srgbClr val="FFC000"/>
                </a:solidFill>
              </a:rPr>
              <a:t> </a:t>
            </a:r>
            <a:r>
              <a:rPr lang="en-US" sz="2400" b="1" dirty="0" err="1" smtClean="0">
                <a:solidFill>
                  <a:srgbClr val="FFC000"/>
                </a:solidFill>
              </a:rPr>
              <a:t>kestabilan</a:t>
            </a:r>
            <a:r>
              <a:rPr lang="en-US" sz="2400" b="1" dirty="0" smtClean="0">
                <a:solidFill>
                  <a:srgbClr val="FFC000"/>
                </a:solidFill>
              </a:rPr>
              <a:t> internal</a:t>
            </a:r>
          </a:p>
          <a:p>
            <a:pPr marL="0" indent="0" eaLnBrk="1" fontAlgn="auto" hangingPunct="1">
              <a:lnSpc>
                <a:spcPct val="80000"/>
              </a:lnSpc>
              <a:spcAft>
                <a:spcPts val="0"/>
              </a:spcAft>
              <a:buFont typeface="Wingdings" pitchFamily="2" charset="2"/>
              <a:buNone/>
              <a:defRPr/>
            </a:pPr>
            <a:r>
              <a:rPr lang="id-ID" sz="2400" b="1" i="1" dirty="0" smtClean="0">
                <a:solidFill>
                  <a:srgbClr val="FFC000"/>
                </a:solidFill>
              </a:rPr>
              <a:t>      </a:t>
            </a:r>
            <a:r>
              <a:rPr lang="en-US" sz="2400" b="1" i="1" dirty="0" smtClean="0">
                <a:solidFill>
                  <a:srgbClr val="FFC000"/>
                </a:solidFill>
              </a:rPr>
              <a:t>j</a:t>
            </a:r>
            <a:r>
              <a:rPr lang="en-US" sz="2400" b="1" dirty="0" smtClean="0">
                <a:solidFill>
                  <a:srgbClr val="FFC000"/>
                </a:solidFill>
              </a:rPr>
              <a:t> = </a:t>
            </a:r>
            <a:r>
              <a:rPr lang="en-US" sz="2400" b="1" dirty="0" err="1" smtClean="0">
                <a:solidFill>
                  <a:srgbClr val="FFC000"/>
                </a:solidFill>
              </a:rPr>
              <a:t>banyaknya</a:t>
            </a:r>
            <a:r>
              <a:rPr lang="en-US" sz="2400" b="1" dirty="0" smtClean="0">
                <a:solidFill>
                  <a:srgbClr val="FFC000"/>
                </a:solidFill>
              </a:rPr>
              <a:t> </a:t>
            </a:r>
            <a:r>
              <a:rPr lang="en-US" sz="2400" b="1" dirty="0" err="1" smtClean="0">
                <a:solidFill>
                  <a:srgbClr val="FFC000"/>
                </a:solidFill>
              </a:rPr>
              <a:t>titik</a:t>
            </a:r>
            <a:endParaRPr lang="en-US" sz="2400" b="1" dirty="0" smtClean="0">
              <a:solidFill>
                <a:srgbClr val="FFC000"/>
              </a:solidFill>
            </a:endParaRPr>
          </a:p>
          <a:p>
            <a:pPr marL="0" indent="0" eaLnBrk="1" fontAlgn="auto" hangingPunct="1">
              <a:lnSpc>
                <a:spcPct val="80000"/>
              </a:lnSpc>
              <a:spcAft>
                <a:spcPts val="0"/>
              </a:spcAft>
              <a:buFont typeface="Wingdings" pitchFamily="2" charset="2"/>
              <a:buNone/>
              <a:defRPr/>
            </a:pPr>
            <a:r>
              <a:rPr lang="id-ID" sz="2400" b="1" i="1" dirty="0" smtClean="0">
                <a:solidFill>
                  <a:srgbClr val="FFC000"/>
                </a:solidFill>
              </a:rPr>
              <a:t>  </a:t>
            </a:r>
            <a:r>
              <a:rPr lang="en-US" sz="2400" b="1" i="1" dirty="0" smtClean="0">
                <a:solidFill>
                  <a:srgbClr val="FFC000"/>
                </a:solidFill>
              </a:rPr>
              <a:t>r </a:t>
            </a:r>
            <a:r>
              <a:rPr lang="en-US" sz="2400" b="1" dirty="0" smtClean="0">
                <a:solidFill>
                  <a:srgbClr val="FFC000"/>
                </a:solidFill>
              </a:rPr>
              <a:t>= </a:t>
            </a:r>
            <a:r>
              <a:rPr lang="en-US" sz="2400" b="1" dirty="0" err="1" smtClean="0">
                <a:solidFill>
                  <a:srgbClr val="FFC000"/>
                </a:solidFill>
              </a:rPr>
              <a:t>banyaknya</a:t>
            </a:r>
            <a:r>
              <a:rPr lang="en-US" sz="2400" b="1" dirty="0" smtClean="0">
                <a:solidFill>
                  <a:srgbClr val="FFC000"/>
                </a:solidFill>
              </a:rPr>
              <a:t> </a:t>
            </a:r>
            <a:r>
              <a:rPr lang="en-US" sz="2400" b="1" dirty="0" err="1" smtClean="0">
                <a:solidFill>
                  <a:srgbClr val="FFC000"/>
                </a:solidFill>
              </a:rPr>
              <a:t>reaksi</a:t>
            </a:r>
            <a:r>
              <a:rPr lang="en-US" sz="2400" b="1" dirty="0" smtClean="0">
                <a:solidFill>
                  <a:srgbClr val="FFC000"/>
                </a:solidFill>
              </a:rPr>
              <a:t> </a:t>
            </a:r>
            <a:r>
              <a:rPr lang="en-US" sz="2400" b="1" dirty="0" err="1" smtClean="0">
                <a:solidFill>
                  <a:srgbClr val="FFC000"/>
                </a:solidFill>
              </a:rPr>
              <a:t>perletakan</a:t>
            </a:r>
            <a:r>
              <a:rPr lang="en-US" sz="2400" b="1" dirty="0" smtClean="0">
                <a:solidFill>
                  <a:srgbClr val="FFC000"/>
                </a:solidFill>
              </a:rPr>
              <a:t> </a:t>
            </a:r>
            <a:r>
              <a:rPr lang="en-US" sz="2400" b="1" dirty="0" err="1" smtClean="0">
                <a:solidFill>
                  <a:srgbClr val="FFC000"/>
                </a:solidFill>
              </a:rPr>
              <a:t>untuk</a:t>
            </a:r>
            <a:r>
              <a:rPr lang="en-US" sz="2400" b="1" dirty="0" smtClean="0">
                <a:solidFill>
                  <a:srgbClr val="FFC000"/>
                </a:solidFill>
              </a:rPr>
              <a:t> </a:t>
            </a:r>
            <a:r>
              <a:rPr lang="en-US" sz="2400" b="1" dirty="0" err="1" smtClean="0">
                <a:solidFill>
                  <a:srgbClr val="FFC000"/>
                </a:solidFill>
              </a:rPr>
              <a:t>kestabilan</a:t>
            </a:r>
            <a:r>
              <a:rPr lang="en-US" sz="2400" b="1" dirty="0" smtClean="0">
                <a:solidFill>
                  <a:srgbClr val="FFC000"/>
                </a:solidFill>
              </a:rPr>
              <a:t> </a:t>
            </a:r>
            <a:r>
              <a:rPr lang="en-US" sz="2400" b="1" dirty="0" err="1" smtClean="0">
                <a:solidFill>
                  <a:srgbClr val="FFC000"/>
                </a:solidFill>
              </a:rPr>
              <a:t>eksternal</a:t>
            </a:r>
            <a:endParaRPr lang="en-US" sz="2400" b="1" dirty="0" smtClean="0">
              <a:solidFill>
                <a:srgbClr val="FFC000"/>
              </a:solidFill>
            </a:endParaRPr>
          </a:p>
          <a:p>
            <a:pPr marL="0" indent="0" eaLnBrk="1" fontAlgn="auto" hangingPunct="1">
              <a:lnSpc>
                <a:spcPts val="2640"/>
              </a:lnSpc>
              <a:spcAft>
                <a:spcPts val="0"/>
              </a:spcAft>
              <a:buFont typeface="Wingdings" pitchFamily="2" charset="2"/>
              <a:buNone/>
              <a:defRPr/>
            </a:pPr>
            <a:r>
              <a:rPr lang="en-US" sz="2400" dirty="0" err="1" smtClean="0"/>
              <a:t>Apabila</a:t>
            </a:r>
            <a:r>
              <a:rPr lang="en-US" sz="2400" dirty="0" smtClean="0"/>
              <a:t> </a:t>
            </a:r>
            <a:r>
              <a:rPr lang="en-US" sz="2400" i="1" dirty="0" smtClean="0"/>
              <a:t>m</a:t>
            </a:r>
            <a:r>
              <a:rPr lang="en-US" sz="2400" i="1" baseline="-25000" dirty="0" smtClean="0"/>
              <a:t>a</a:t>
            </a:r>
            <a:r>
              <a:rPr lang="en-US" sz="2400" dirty="0" smtClean="0"/>
              <a:t> </a:t>
            </a:r>
            <a:r>
              <a:rPr lang="en-US" sz="2400" dirty="0" err="1" smtClean="0"/>
              <a:t>adalah</a:t>
            </a:r>
            <a:r>
              <a:rPr lang="en-US" sz="2400" dirty="0" smtClean="0"/>
              <a:t> </a:t>
            </a:r>
            <a:r>
              <a:rPr lang="en-US" sz="2400" dirty="0" err="1" smtClean="0"/>
              <a:t>banyaknya</a:t>
            </a:r>
            <a:r>
              <a:rPr lang="en-US" sz="2400" dirty="0" smtClean="0"/>
              <a:t> </a:t>
            </a:r>
            <a:r>
              <a:rPr lang="en-US" sz="2400" dirty="0" err="1" smtClean="0"/>
              <a:t>batang</a:t>
            </a:r>
            <a:r>
              <a:rPr lang="en-US" sz="2400" dirty="0" smtClean="0"/>
              <a:t> </a:t>
            </a:r>
            <a:r>
              <a:rPr lang="en-US" sz="2400" dirty="0" err="1" smtClean="0"/>
              <a:t>pada</a:t>
            </a:r>
            <a:r>
              <a:rPr lang="en-US" sz="2400" dirty="0" smtClean="0"/>
              <a:t> </a:t>
            </a:r>
            <a:r>
              <a:rPr lang="en-US" sz="2400" dirty="0" err="1" smtClean="0"/>
              <a:t>suatu</a:t>
            </a:r>
            <a:r>
              <a:rPr lang="en-US" sz="2400" dirty="0" smtClean="0"/>
              <a:t> </a:t>
            </a:r>
            <a:r>
              <a:rPr lang="en-US" sz="2400" dirty="0" err="1" smtClean="0"/>
              <a:t>struktur</a:t>
            </a:r>
            <a:r>
              <a:rPr lang="en-US" sz="2400" dirty="0" smtClean="0"/>
              <a:t> </a:t>
            </a:r>
            <a:r>
              <a:rPr lang="en-US" sz="2400" dirty="0" err="1" smtClean="0"/>
              <a:t>rangka</a:t>
            </a:r>
            <a:r>
              <a:rPr lang="en-US" sz="2400" dirty="0" smtClean="0"/>
              <a:t> </a:t>
            </a:r>
            <a:r>
              <a:rPr lang="en-US" sz="2400" dirty="0" err="1" smtClean="0"/>
              <a:t>batang</a:t>
            </a:r>
            <a:r>
              <a:rPr lang="en-US" sz="2400" dirty="0" smtClean="0"/>
              <a:t>, </a:t>
            </a:r>
            <a:r>
              <a:rPr lang="en-US" sz="2400" dirty="0" err="1" smtClean="0"/>
              <a:t>maka</a:t>
            </a:r>
            <a:r>
              <a:rPr lang="en-US" sz="2400" dirty="0" smtClean="0"/>
              <a:t>:</a:t>
            </a:r>
            <a:endParaRPr lang="id-ID" sz="2400" dirty="0" smtClean="0"/>
          </a:p>
          <a:p>
            <a:pPr marL="0" indent="0" eaLnBrk="1" fontAlgn="auto" hangingPunct="1">
              <a:lnSpc>
                <a:spcPct val="80000"/>
              </a:lnSpc>
              <a:spcAft>
                <a:spcPts val="0"/>
              </a:spcAft>
              <a:buFont typeface="Wingdings" pitchFamily="2" charset="2"/>
              <a:buNone/>
              <a:defRPr/>
            </a:pPr>
            <a:endParaRPr lang="en-US" sz="2400" dirty="0" smtClean="0"/>
          </a:p>
          <a:p>
            <a:pPr marL="0" indent="0" eaLnBrk="1" fontAlgn="auto" hangingPunct="1">
              <a:lnSpc>
                <a:spcPct val="80000"/>
              </a:lnSpc>
              <a:spcAft>
                <a:spcPts val="0"/>
              </a:spcAft>
              <a:buFont typeface="Wingdings" pitchFamily="2" charset="2"/>
              <a:buNone/>
              <a:defRPr/>
            </a:pPr>
            <a:r>
              <a:rPr lang="en-US" sz="2000" dirty="0" smtClean="0"/>
              <a:t>	</a:t>
            </a:r>
            <a:r>
              <a:rPr lang="en-US" sz="2400" i="1" dirty="0" smtClean="0"/>
              <a:t>m</a:t>
            </a:r>
            <a:r>
              <a:rPr lang="en-US" sz="2400" i="1" baseline="-25000" dirty="0" smtClean="0"/>
              <a:t>a</a:t>
            </a:r>
            <a:r>
              <a:rPr lang="en-US" sz="2400" dirty="0" smtClean="0"/>
              <a:t> &lt; </a:t>
            </a:r>
            <a:r>
              <a:rPr lang="en-US" sz="2400" i="1" dirty="0" smtClean="0"/>
              <a:t>m</a:t>
            </a:r>
            <a:r>
              <a:rPr lang="en-US" sz="2400" dirty="0" smtClean="0"/>
              <a:t>; </a:t>
            </a:r>
            <a:r>
              <a:rPr lang="en-US" sz="2400" dirty="0" err="1" smtClean="0"/>
              <a:t>rangka</a:t>
            </a:r>
            <a:r>
              <a:rPr lang="en-US" sz="2400" dirty="0" smtClean="0"/>
              <a:t> </a:t>
            </a:r>
            <a:r>
              <a:rPr lang="en-US" sz="2400" dirty="0" err="1" smtClean="0"/>
              <a:t>batang</a:t>
            </a:r>
            <a:r>
              <a:rPr lang="en-US" sz="2400" dirty="0" smtClean="0"/>
              <a:t> </a:t>
            </a:r>
            <a:r>
              <a:rPr lang="en-US" sz="2400" dirty="0" err="1" smtClean="0"/>
              <a:t>tidak</a:t>
            </a:r>
            <a:r>
              <a:rPr lang="en-US" sz="2400" dirty="0" smtClean="0"/>
              <a:t> </a:t>
            </a:r>
            <a:r>
              <a:rPr lang="en-US" sz="2400" dirty="0" err="1" smtClean="0"/>
              <a:t>stabil</a:t>
            </a:r>
            <a:r>
              <a:rPr lang="en-US" sz="2400" dirty="0" smtClean="0"/>
              <a:t> internal</a:t>
            </a:r>
          </a:p>
          <a:p>
            <a:pPr marL="0" indent="0" eaLnBrk="1" fontAlgn="auto" hangingPunct="1">
              <a:lnSpc>
                <a:spcPct val="80000"/>
              </a:lnSpc>
              <a:spcAft>
                <a:spcPts val="0"/>
              </a:spcAft>
              <a:buFont typeface="Wingdings" pitchFamily="2" charset="2"/>
              <a:buNone/>
              <a:defRPr/>
            </a:pPr>
            <a:r>
              <a:rPr lang="en-US" sz="2400" dirty="0" smtClean="0"/>
              <a:t>	</a:t>
            </a:r>
            <a:r>
              <a:rPr lang="en-US" sz="2400" i="1" dirty="0" smtClean="0"/>
              <a:t>m</a:t>
            </a:r>
            <a:r>
              <a:rPr lang="en-US" sz="2400" i="1" baseline="-25000" dirty="0" smtClean="0"/>
              <a:t>a</a:t>
            </a:r>
            <a:r>
              <a:rPr lang="en-US" sz="2400" dirty="0" smtClean="0"/>
              <a:t> = </a:t>
            </a:r>
            <a:r>
              <a:rPr lang="en-US" sz="2400" i="1" dirty="0" smtClean="0"/>
              <a:t>m</a:t>
            </a:r>
            <a:r>
              <a:rPr lang="en-US" sz="2400" dirty="0" smtClean="0"/>
              <a:t>; </a:t>
            </a:r>
            <a:r>
              <a:rPr lang="en-US" sz="2400" dirty="0" err="1" smtClean="0"/>
              <a:t>rangka</a:t>
            </a:r>
            <a:r>
              <a:rPr lang="en-US" sz="2400" dirty="0" smtClean="0"/>
              <a:t> </a:t>
            </a:r>
            <a:r>
              <a:rPr lang="en-US" sz="2400" dirty="0" err="1" smtClean="0"/>
              <a:t>batang</a:t>
            </a:r>
            <a:r>
              <a:rPr lang="en-US" sz="2400" dirty="0" smtClean="0"/>
              <a:t> </a:t>
            </a:r>
            <a:r>
              <a:rPr lang="en-US" sz="2400" dirty="0" err="1" smtClean="0"/>
              <a:t>statis</a:t>
            </a:r>
            <a:r>
              <a:rPr lang="en-US" sz="2400" dirty="0" smtClean="0"/>
              <a:t> </a:t>
            </a:r>
            <a:r>
              <a:rPr lang="en-US" sz="2400" dirty="0" err="1" smtClean="0"/>
              <a:t>tertentu</a:t>
            </a:r>
            <a:r>
              <a:rPr lang="en-US" sz="2400" dirty="0" smtClean="0"/>
              <a:t> internal</a:t>
            </a:r>
            <a:endParaRPr lang="en-US" sz="2400" i="1" dirty="0" smtClean="0"/>
          </a:p>
          <a:p>
            <a:pPr marL="0" indent="0" eaLnBrk="1" fontAlgn="auto" hangingPunct="1">
              <a:lnSpc>
                <a:spcPct val="80000"/>
              </a:lnSpc>
              <a:spcAft>
                <a:spcPts val="0"/>
              </a:spcAft>
              <a:buFont typeface="Wingdings" pitchFamily="2" charset="2"/>
              <a:buNone/>
              <a:defRPr/>
            </a:pPr>
            <a:r>
              <a:rPr lang="en-US" sz="2400" i="1" dirty="0" smtClean="0"/>
              <a:t>	m</a:t>
            </a:r>
            <a:r>
              <a:rPr lang="en-US" sz="2400" i="1" baseline="-25000" dirty="0" smtClean="0"/>
              <a:t>a</a:t>
            </a:r>
            <a:r>
              <a:rPr lang="en-US" sz="2400" dirty="0" smtClean="0"/>
              <a:t> &gt; </a:t>
            </a:r>
            <a:r>
              <a:rPr lang="en-US" sz="2400" i="1" dirty="0" smtClean="0"/>
              <a:t>m</a:t>
            </a:r>
            <a:r>
              <a:rPr lang="en-US" sz="2400" dirty="0" smtClean="0"/>
              <a:t>; </a:t>
            </a:r>
            <a:r>
              <a:rPr lang="en-US" sz="2400" dirty="0" err="1" smtClean="0"/>
              <a:t>rangka</a:t>
            </a:r>
            <a:r>
              <a:rPr lang="en-US" sz="2400" dirty="0" smtClean="0"/>
              <a:t> </a:t>
            </a:r>
            <a:r>
              <a:rPr lang="en-US" sz="2400" dirty="0" err="1" smtClean="0"/>
              <a:t>batang</a:t>
            </a:r>
            <a:r>
              <a:rPr lang="en-US" sz="2400" dirty="0" smtClean="0"/>
              <a:t> </a:t>
            </a:r>
            <a:r>
              <a:rPr lang="en-US" sz="2400" dirty="0" err="1" smtClean="0"/>
              <a:t>statis</a:t>
            </a:r>
            <a:r>
              <a:rPr lang="en-US" sz="2400" dirty="0" smtClean="0"/>
              <a:t> </a:t>
            </a:r>
            <a:r>
              <a:rPr lang="en-US" sz="2400" dirty="0" err="1" smtClean="0"/>
              <a:t>tak-tentu</a:t>
            </a:r>
            <a:r>
              <a:rPr lang="en-US" sz="2400" dirty="0" smtClean="0"/>
              <a:t> internal</a:t>
            </a:r>
          </a:p>
        </p:txBody>
      </p:sp>
      <p:sp>
        <p:nvSpPr>
          <p:cNvPr id="4" name="Rectangle 2"/>
          <p:cNvSpPr txBox="1">
            <a:spLocks noChangeArrowheads="1"/>
          </p:cNvSpPr>
          <p:nvPr/>
        </p:nvSpPr>
        <p:spPr>
          <a:xfrm>
            <a:off x="304800" y="609600"/>
            <a:ext cx="8610600" cy="646331"/>
          </a:xfrm>
          <a:prstGeom prst="rect">
            <a:avLst/>
          </a:prstGeom>
          <a:solidFill>
            <a:schemeClr val="accent1"/>
          </a:solidFill>
        </p:spPr>
        <p:txBody>
          <a:bodyPr lIns="72000" rIns="72000" anchor="ctr">
            <a:spAutoFit/>
          </a:bodyPr>
          <a:lstStyle/>
          <a:p>
            <a:pPr marL="363538" eaLnBrk="1" fontAlgn="auto" hangingPunct="1">
              <a:spcAft>
                <a:spcPts val="0"/>
              </a:spcAft>
              <a:defRPr/>
            </a:pP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Kestabilan Internal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rangka</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batang</a:t>
            </a: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endPar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7" descr="Klasifikasi Struktur"/>
          <p:cNvPicPr>
            <a:picLocks noGrp="1" noChangeAspect="1" noChangeArrowheads="1"/>
          </p:cNvPicPr>
          <p:nvPr>
            <p:ph idx="1"/>
          </p:nvPr>
        </p:nvPicPr>
        <p:blipFill>
          <a:blip r:embed="rId2"/>
          <a:srcRect/>
          <a:stretch>
            <a:fillRect/>
          </a:stretch>
        </p:blipFill>
        <p:spPr>
          <a:xfrm>
            <a:off x="990600" y="1600200"/>
            <a:ext cx="7391400" cy="5032375"/>
          </a:xfrm>
          <a:noFill/>
        </p:spPr>
      </p:pic>
      <p:sp>
        <p:nvSpPr>
          <p:cNvPr id="4" name="Rectangle 2"/>
          <p:cNvSpPr txBox="1">
            <a:spLocks noChangeArrowheads="1"/>
          </p:cNvSpPr>
          <p:nvPr/>
        </p:nvSpPr>
        <p:spPr>
          <a:xfrm>
            <a:off x="304800" y="533400"/>
            <a:ext cx="8610600" cy="646331"/>
          </a:xfrm>
          <a:prstGeom prst="rect">
            <a:avLst/>
          </a:prstGeom>
          <a:solidFill>
            <a:schemeClr val="accent1"/>
          </a:solidFill>
        </p:spPr>
        <p:txBody>
          <a:bodyPr lIns="72000" rIns="72000" anchor="ctr">
            <a:spAutoFit/>
          </a:bodyPr>
          <a:lstStyle/>
          <a:p>
            <a:pPr marL="363538" eaLnBrk="1" fontAlgn="auto" hangingPunct="1">
              <a:spcAft>
                <a:spcPts val="0"/>
              </a:spcAft>
              <a:defRPr/>
            </a:pP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Klasifikasi Struktur  R</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angka</a:t>
            </a:r>
            <a:r>
              <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B</a:t>
            </a:r>
            <a:r>
              <a:rPr lang="en-US" sz="3600" b="1" dirty="0" err="1">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atang</a:t>
            </a:r>
            <a:r>
              <a:rPr lang="id-ID"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 </a:t>
            </a:r>
            <a:endParaRPr lang="en-US" sz="36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8153400" cy="2133600"/>
          </a:xfrm>
        </p:spPr>
        <p:txBody>
          <a:bodyPr>
            <a:noAutofit/>
          </a:bodyPr>
          <a:lstStyle/>
          <a:p>
            <a:pPr marL="0" indent="0">
              <a:defRPr/>
            </a:pPr>
            <a:r>
              <a:rPr lang="id-ID" sz="2800" b="1" dirty="0" smtClean="0">
                <a:solidFill>
                  <a:srgbClr val="FFFF00"/>
                </a:solidFill>
              </a:rPr>
              <a:t>Cara menghitung gaya gaya batang yang diakibatkan oleh beban luar pada konstruksi rangka batang statis tertentu dapat diselesaikan dengan : </a:t>
            </a:r>
            <a:br>
              <a:rPr lang="id-ID" sz="2800" b="1" dirty="0" smtClean="0">
                <a:solidFill>
                  <a:srgbClr val="FFFF00"/>
                </a:solidFill>
              </a:rPr>
            </a:br>
            <a:endParaRPr lang="id-ID" sz="2800" b="1" dirty="0">
              <a:solidFill>
                <a:srgbClr val="FFFF00"/>
              </a:solidFill>
            </a:endParaRPr>
          </a:p>
        </p:txBody>
      </p:sp>
      <p:sp>
        <p:nvSpPr>
          <p:cNvPr id="36867" name="Content Placeholder 2"/>
          <p:cNvSpPr>
            <a:spLocks noGrp="1"/>
          </p:cNvSpPr>
          <p:nvPr>
            <p:ph idx="1"/>
          </p:nvPr>
        </p:nvSpPr>
        <p:spPr>
          <a:xfrm>
            <a:off x="152400" y="2438400"/>
            <a:ext cx="8763000" cy="4267200"/>
          </a:xfrm>
        </p:spPr>
        <p:txBody>
          <a:bodyPr/>
          <a:lstStyle/>
          <a:p>
            <a:pPr marL="577850" indent="-514350">
              <a:buFont typeface="Century Gothic" pitchFamily="34" charset="0"/>
              <a:buAutoNum type="arabicPeriod"/>
            </a:pPr>
            <a:r>
              <a:rPr lang="id-ID" b="1" smtClean="0"/>
              <a:t>Cara analitis yaitu Metode Keseimbangan titik pertemuan ( method of joint)</a:t>
            </a:r>
          </a:p>
          <a:p>
            <a:pPr marL="577850" indent="-514350">
              <a:buFont typeface="Century Gothic" pitchFamily="34" charset="0"/>
              <a:buAutoNum type="arabicPeriod"/>
            </a:pPr>
            <a:r>
              <a:rPr lang="id-ID" b="1" smtClean="0"/>
              <a:t> Cara Grafis yaitu Diagram cremona</a:t>
            </a:r>
          </a:p>
          <a:p>
            <a:pPr marL="577850" indent="-514350">
              <a:buFont typeface="Century Gothic" pitchFamily="34" charset="0"/>
              <a:buAutoNum type="arabicPeriod"/>
            </a:pPr>
            <a:r>
              <a:rPr lang="id-ID" b="1" smtClean="0"/>
              <a:t>Method of section (metode potongan)</a:t>
            </a:r>
          </a:p>
          <a:p>
            <a:pPr marL="577850" indent="-514350">
              <a:buFont typeface="Wingdings 2" pitchFamily="18" charset="2"/>
              <a:buNone/>
            </a:pPr>
            <a:r>
              <a:rPr lang="id-ID" b="1" smtClean="0"/>
              <a:t>      untuk mengecek kebenaran hasil diagram cremona dapat dilaksanakan 2 cara yaitu a). Cara Ritter dan</a:t>
            </a:r>
          </a:p>
          <a:p>
            <a:pPr marL="577850" indent="-514350">
              <a:buFont typeface="Wingdings 2" pitchFamily="18" charset="2"/>
              <a:buNone/>
            </a:pPr>
            <a:r>
              <a:rPr lang="id-ID" b="1" smtClean="0"/>
              <a:t>                        b). Cara Culmann  </a:t>
            </a:r>
          </a:p>
          <a:p>
            <a:pPr marL="577850" indent="-514350">
              <a:buFont typeface="Wingdings 2" pitchFamily="18" charset="2"/>
              <a:buNone/>
            </a:pPr>
            <a:endParaRPr lang="id-ID" smtClean="0"/>
          </a:p>
          <a:p>
            <a:pPr marL="577850" indent="-514350">
              <a:buFont typeface="Wingdings 2" pitchFamily="18" charset="2"/>
              <a:buNone/>
            </a:pPr>
            <a:endParaRPr lang="id-ID"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1 Analisis Rangka Batang</a:t>
            </a:r>
          </a:p>
        </p:txBody>
      </p:sp>
      <p:sp>
        <p:nvSpPr>
          <p:cNvPr id="37891" name="Rectangle 3"/>
          <p:cNvSpPr>
            <a:spLocks noGrp="1" noChangeArrowheads="1"/>
          </p:cNvSpPr>
          <p:nvPr>
            <p:ph idx="1"/>
          </p:nvPr>
        </p:nvSpPr>
        <p:spPr>
          <a:xfrm>
            <a:off x="457200" y="1882775"/>
            <a:ext cx="8229600" cy="4572000"/>
          </a:xfrm>
        </p:spPr>
        <p:txBody>
          <a:bodyPr/>
          <a:lstStyle/>
          <a:p>
            <a:pPr marL="0" indent="0" eaLnBrk="1" hangingPunct="1">
              <a:buFont typeface="Wingdings" pitchFamily="2" charset="2"/>
              <a:buNone/>
            </a:pPr>
            <a:r>
              <a:rPr lang="en-US" sz="2400" smtClean="0"/>
              <a:t>Hitunglah gaya dalam pada semua batang struktur rangka batang dibawah ini. </a:t>
            </a:r>
          </a:p>
        </p:txBody>
      </p:sp>
      <p:pic>
        <p:nvPicPr>
          <p:cNvPr id="37892" name="Picture 4" descr="WH138"/>
          <p:cNvPicPr>
            <a:picLocks noChangeAspect="1" noChangeArrowheads="1"/>
          </p:cNvPicPr>
          <p:nvPr/>
        </p:nvPicPr>
        <p:blipFill>
          <a:blip r:embed="rId2"/>
          <a:srcRect/>
          <a:stretch>
            <a:fillRect/>
          </a:stretch>
        </p:blipFill>
        <p:spPr bwMode="auto">
          <a:xfrm>
            <a:off x="1371600" y="2895600"/>
            <a:ext cx="5334000" cy="3224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1 (2)</a:t>
            </a:r>
          </a:p>
        </p:txBody>
      </p:sp>
      <p:sp>
        <p:nvSpPr>
          <p:cNvPr id="3080" name="Rectangle 3"/>
          <p:cNvSpPr>
            <a:spLocks noGrp="1" noChangeArrowheads="1"/>
          </p:cNvSpPr>
          <p:nvPr>
            <p:ph type="body" sz="half" idx="1"/>
          </p:nvPr>
        </p:nvSpPr>
        <p:spPr>
          <a:xfrm>
            <a:off x="1182688" y="2017713"/>
            <a:ext cx="6970712" cy="1030287"/>
          </a:xfrm>
        </p:spPr>
        <p:txBody>
          <a:bodyPr/>
          <a:lstStyle/>
          <a:p>
            <a:pPr marL="0" indent="0" eaLnBrk="1" hangingPunct="1">
              <a:spcBef>
                <a:spcPct val="0"/>
              </a:spcBef>
              <a:buFont typeface="Wingdings" pitchFamily="2" charset="2"/>
              <a:buNone/>
            </a:pPr>
            <a:r>
              <a:rPr lang="en-US" sz="2000" i="1" smtClean="0">
                <a:solidFill>
                  <a:schemeClr val="tx2"/>
                </a:solidFill>
              </a:rPr>
              <a:t>Perhitungan gaya batang</a:t>
            </a:r>
          </a:p>
          <a:p>
            <a:pPr marL="0" indent="0" eaLnBrk="1" hangingPunct="1">
              <a:spcBef>
                <a:spcPct val="0"/>
              </a:spcBef>
              <a:buFont typeface="Wingdings" pitchFamily="2" charset="2"/>
              <a:buNone/>
            </a:pPr>
            <a:r>
              <a:rPr lang="en-US" sz="2000" smtClean="0"/>
              <a:t>Periksa: </a:t>
            </a:r>
            <a:r>
              <a:rPr lang="en-US" sz="2000" i="1" smtClean="0"/>
              <a:t>m = </a:t>
            </a:r>
            <a:r>
              <a:rPr lang="en-US" sz="2000" smtClean="0"/>
              <a:t>2</a:t>
            </a:r>
            <a:r>
              <a:rPr lang="en-US" sz="2000" i="1" smtClean="0"/>
              <a:t> j – r</a:t>
            </a:r>
            <a:r>
              <a:rPr lang="en-US" sz="2000" smtClean="0"/>
              <a:t> = ( 2 X 5) – 3 = 7. Karena </a:t>
            </a:r>
            <a:r>
              <a:rPr lang="en-US" sz="2000" i="1" smtClean="0"/>
              <a:t>ma</a:t>
            </a:r>
            <a:r>
              <a:rPr lang="en-US" sz="2000" smtClean="0"/>
              <a:t> = 7, struktur ini statis tertentu internal. </a:t>
            </a:r>
          </a:p>
        </p:txBody>
      </p:sp>
      <p:graphicFrame>
        <p:nvGraphicFramePr>
          <p:cNvPr id="3074" name="Object 12"/>
          <p:cNvGraphicFramePr>
            <a:graphicFrameLocks noChangeAspect="1"/>
          </p:cNvGraphicFramePr>
          <p:nvPr>
            <p:ph sz="half" idx="2"/>
          </p:nvPr>
        </p:nvGraphicFramePr>
        <p:xfrm>
          <a:off x="6019800" y="3219450"/>
          <a:ext cx="2503488" cy="1581150"/>
        </p:xfrm>
        <a:graphic>
          <a:graphicData uri="http://schemas.openxmlformats.org/presentationml/2006/ole">
            <p:oleObj spid="_x0000_s3074" name="Picture" r:id="rId3" imgW="1405080" imgH="887040" progId="Word.Picture.8">
              <p:embed/>
            </p:oleObj>
          </a:graphicData>
        </a:graphic>
      </p:graphicFrame>
      <p:sp>
        <p:nvSpPr>
          <p:cNvPr id="3081" name="Rectangle 5"/>
          <p:cNvSpPr>
            <a:spLocks noChangeArrowheads="1"/>
          </p:cNvSpPr>
          <p:nvPr/>
        </p:nvSpPr>
        <p:spPr bwMode="auto">
          <a:xfrm>
            <a:off x="0" y="3290888"/>
            <a:ext cx="9144000" cy="0"/>
          </a:xfrm>
          <a:prstGeom prst="rect">
            <a:avLst/>
          </a:prstGeom>
          <a:noFill/>
          <a:ln w="9525">
            <a:noFill/>
            <a:miter lim="800000"/>
            <a:headEnd/>
            <a:tailEnd/>
          </a:ln>
        </p:spPr>
        <p:txBody>
          <a:bodyPr wrap="none" anchor="ctr">
            <a:spAutoFit/>
          </a:bodyPr>
          <a:lstStyle/>
          <a:p>
            <a:endParaRPr lang="id-ID"/>
          </a:p>
        </p:txBody>
      </p:sp>
      <p:graphicFrame>
        <p:nvGraphicFramePr>
          <p:cNvPr id="3075" name="Object 4"/>
          <p:cNvGraphicFramePr>
            <a:graphicFrameLocks noChangeAspect="1"/>
          </p:cNvGraphicFramePr>
          <p:nvPr/>
        </p:nvGraphicFramePr>
        <p:xfrm>
          <a:off x="1257300" y="3124200"/>
          <a:ext cx="828675" cy="276225"/>
        </p:xfrm>
        <a:graphic>
          <a:graphicData uri="http://schemas.openxmlformats.org/presentationml/2006/ole">
            <p:oleObj spid="_x0000_s3075" name="Equation" r:id="rId4" imgW="825500" imgH="279400" progId="Equation.3">
              <p:embed/>
            </p:oleObj>
          </a:graphicData>
        </a:graphic>
      </p:graphicFrame>
      <p:sp>
        <p:nvSpPr>
          <p:cNvPr id="3082" name="Rectangle 7"/>
          <p:cNvSpPr>
            <a:spLocks noChangeArrowheads="1"/>
          </p:cNvSpPr>
          <p:nvPr/>
        </p:nvSpPr>
        <p:spPr bwMode="auto">
          <a:xfrm>
            <a:off x="0" y="2667000"/>
            <a:ext cx="9144000" cy="0"/>
          </a:xfrm>
          <a:prstGeom prst="rect">
            <a:avLst/>
          </a:prstGeom>
          <a:noFill/>
          <a:ln w="9525">
            <a:noFill/>
            <a:miter lim="800000"/>
            <a:headEnd/>
            <a:tailEnd/>
          </a:ln>
        </p:spPr>
        <p:txBody>
          <a:bodyPr wrap="none" anchor="ctr">
            <a:spAutoFit/>
          </a:bodyPr>
          <a:lstStyle/>
          <a:p>
            <a:endParaRPr lang="id-ID"/>
          </a:p>
        </p:txBody>
      </p:sp>
      <p:graphicFrame>
        <p:nvGraphicFramePr>
          <p:cNvPr id="3076" name="Object 6"/>
          <p:cNvGraphicFramePr>
            <a:graphicFrameLocks noChangeAspect="1"/>
          </p:cNvGraphicFramePr>
          <p:nvPr/>
        </p:nvGraphicFramePr>
        <p:xfrm>
          <a:off x="1828800" y="3505200"/>
          <a:ext cx="3848100" cy="1524000"/>
        </p:xfrm>
        <a:graphic>
          <a:graphicData uri="http://schemas.openxmlformats.org/presentationml/2006/ole">
            <p:oleObj spid="_x0000_s3076" name="Equation" r:id="rId5" imgW="3848100" imgH="1524000" progId="Equation.3">
              <p:embed/>
            </p:oleObj>
          </a:graphicData>
        </a:graphic>
      </p:graphicFrame>
      <p:sp>
        <p:nvSpPr>
          <p:cNvPr id="3083" name="Rectangle 9"/>
          <p:cNvSpPr>
            <a:spLocks noChangeArrowheads="1"/>
          </p:cNvSpPr>
          <p:nvPr/>
        </p:nvSpPr>
        <p:spPr bwMode="auto">
          <a:xfrm>
            <a:off x="0" y="3276600"/>
            <a:ext cx="9144000" cy="0"/>
          </a:xfrm>
          <a:prstGeom prst="rect">
            <a:avLst/>
          </a:prstGeom>
          <a:noFill/>
          <a:ln w="9525">
            <a:noFill/>
            <a:miter lim="800000"/>
            <a:headEnd/>
            <a:tailEnd/>
          </a:ln>
        </p:spPr>
        <p:txBody>
          <a:bodyPr wrap="none" anchor="ctr">
            <a:spAutoFit/>
          </a:bodyPr>
          <a:lstStyle/>
          <a:p>
            <a:endParaRPr lang="id-ID"/>
          </a:p>
        </p:txBody>
      </p:sp>
      <p:graphicFrame>
        <p:nvGraphicFramePr>
          <p:cNvPr id="3077" name="Object 8"/>
          <p:cNvGraphicFramePr>
            <a:graphicFrameLocks noChangeAspect="1"/>
          </p:cNvGraphicFramePr>
          <p:nvPr/>
        </p:nvGraphicFramePr>
        <p:xfrm>
          <a:off x="1257300" y="5029200"/>
          <a:ext cx="809625" cy="304800"/>
        </p:xfrm>
        <a:graphic>
          <a:graphicData uri="http://schemas.openxmlformats.org/presentationml/2006/ole">
            <p:oleObj spid="_x0000_s3077" name="Equation" r:id="rId6" imgW="812447" imgH="304668" progId="Equation.3">
              <p:embed/>
            </p:oleObj>
          </a:graphicData>
        </a:graphic>
      </p:graphicFrame>
      <p:sp>
        <p:nvSpPr>
          <p:cNvPr id="3084" name="Rectangle 11"/>
          <p:cNvSpPr>
            <a:spLocks noChangeArrowheads="1"/>
          </p:cNvSpPr>
          <p:nvPr/>
        </p:nvSpPr>
        <p:spPr bwMode="auto">
          <a:xfrm>
            <a:off x="0" y="3138488"/>
            <a:ext cx="9144000" cy="0"/>
          </a:xfrm>
          <a:prstGeom prst="rect">
            <a:avLst/>
          </a:prstGeom>
          <a:noFill/>
          <a:ln w="9525">
            <a:noFill/>
            <a:miter lim="800000"/>
            <a:headEnd/>
            <a:tailEnd/>
          </a:ln>
        </p:spPr>
        <p:txBody>
          <a:bodyPr wrap="none" anchor="ctr">
            <a:spAutoFit/>
          </a:bodyPr>
          <a:lstStyle/>
          <a:p>
            <a:endParaRPr lang="id-ID"/>
          </a:p>
        </p:txBody>
      </p:sp>
      <p:graphicFrame>
        <p:nvGraphicFramePr>
          <p:cNvPr id="3078" name="Object 10"/>
          <p:cNvGraphicFramePr>
            <a:graphicFrameLocks noChangeAspect="1"/>
          </p:cNvGraphicFramePr>
          <p:nvPr/>
        </p:nvGraphicFramePr>
        <p:xfrm>
          <a:off x="1905000" y="5486400"/>
          <a:ext cx="2066925" cy="581025"/>
        </p:xfrm>
        <a:graphic>
          <a:graphicData uri="http://schemas.openxmlformats.org/presentationml/2006/ole">
            <p:oleObj spid="_x0000_s3078" name="Equation" r:id="rId7" imgW="2070100" imgH="584200" progId="Equation.3">
              <p:embed/>
            </p:oleObj>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2"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1 (3)</a:t>
            </a:r>
          </a:p>
        </p:txBody>
      </p:sp>
      <p:sp>
        <p:nvSpPr>
          <p:cNvPr id="4103" name="Rectangle 3"/>
          <p:cNvSpPr>
            <a:spLocks noGrp="1" noChangeArrowheads="1"/>
          </p:cNvSpPr>
          <p:nvPr>
            <p:ph idx="1"/>
          </p:nvPr>
        </p:nvSpPr>
        <p:spPr>
          <a:xfrm>
            <a:off x="1182688" y="2017713"/>
            <a:ext cx="7772400" cy="496887"/>
          </a:xfrm>
        </p:spPr>
        <p:txBody>
          <a:bodyPr/>
          <a:lstStyle/>
          <a:p>
            <a:pPr eaLnBrk="1" hangingPunct="1">
              <a:buFont typeface="Wingdings" pitchFamily="2" charset="2"/>
              <a:buNone/>
            </a:pPr>
            <a:r>
              <a:rPr lang="en-US" sz="2000" smtClean="0"/>
              <a:t>Diagram badan bebas titik </a:t>
            </a:r>
            <a:r>
              <a:rPr lang="en-US" sz="2000" i="1" smtClean="0"/>
              <a:t>d</a:t>
            </a:r>
            <a:r>
              <a:rPr lang="en-US" sz="2000" smtClean="0"/>
              <a:t>: </a:t>
            </a:r>
          </a:p>
        </p:txBody>
      </p:sp>
      <p:graphicFrame>
        <p:nvGraphicFramePr>
          <p:cNvPr id="4098" name="Object 7"/>
          <p:cNvGraphicFramePr>
            <a:graphicFrameLocks noChangeAspect="1"/>
          </p:cNvGraphicFramePr>
          <p:nvPr/>
        </p:nvGraphicFramePr>
        <p:xfrm>
          <a:off x="1295400" y="2543175"/>
          <a:ext cx="809625" cy="304800"/>
        </p:xfrm>
        <a:graphic>
          <a:graphicData uri="http://schemas.openxmlformats.org/presentationml/2006/ole">
            <p:oleObj spid="_x0000_s4098" name="Equation" r:id="rId3" imgW="812447" imgH="304668" progId="Equation.3">
              <p:embed/>
            </p:oleObj>
          </a:graphicData>
        </a:graphic>
      </p:graphicFrame>
      <p:graphicFrame>
        <p:nvGraphicFramePr>
          <p:cNvPr id="4099" name="Object 6"/>
          <p:cNvGraphicFramePr>
            <a:graphicFrameLocks noChangeAspect="1"/>
          </p:cNvGraphicFramePr>
          <p:nvPr/>
        </p:nvGraphicFramePr>
        <p:xfrm>
          <a:off x="1752600" y="2895600"/>
          <a:ext cx="2867025" cy="1476375"/>
        </p:xfrm>
        <a:graphic>
          <a:graphicData uri="http://schemas.openxmlformats.org/presentationml/2006/ole">
            <p:oleObj spid="_x0000_s4099" name="Equation" r:id="rId4" imgW="2870200" imgH="1473200" progId="Equation.3">
              <p:embed/>
            </p:oleObj>
          </a:graphicData>
        </a:graphic>
      </p:graphicFrame>
      <p:graphicFrame>
        <p:nvGraphicFramePr>
          <p:cNvPr id="4100" name="Object 5"/>
          <p:cNvGraphicFramePr>
            <a:graphicFrameLocks noChangeAspect="1"/>
          </p:cNvGraphicFramePr>
          <p:nvPr/>
        </p:nvGraphicFramePr>
        <p:xfrm>
          <a:off x="1295400" y="4552950"/>
          <a:ext cx="828675" cy="276225"/>
        </p:xfrm>
        <a:graphic>
          <a:graphicData uri="http://schemas.openxmlformats.org/presentationml/2006/ole">
            <p:oleObj spid="_x0000_s4100" name="Equation" r:id="rId5" imgW="825500" imgH="279400" progId="Equation.3">
              <p:embed/>
            </p:oleObj>
          </a:graphicData>
        </a:graphic>
      </p:graphicFrame>
      <p:graphicFrame>
        <p:nvGraphicFramePr>
          <p:cNvPr id="4101" name="Object 4"/>
          <p:cNvGraphicFramePr>
            <a:graphicFrameLocks noChangeAspect="1"/>
          </p:cNvGraphicFramePr>
          <p:nvPr/>
        </p:nvGraphicFramePr>
        <p:xfrm>
          <a:off x="1828800" y="5029200"/>
          <a:ext cx="2409825" cy="581025"/>
        </p:xfrm>
        <a:graphic>
          <a:graphicData uri="http://schemas.openxmlformats.org/presentationml/2006/ole">
            <p:oleObj spid="_x0000_s4101" name="Equation" r:id="rId6" imgW="2413000" imgH="584200" progId="Equation.3">
              <p:embed/>
            </p:oleObj>
          </a:graphicData>
        </a:graphic>
      </p:graphicFrame>
      <p:pic>
        <p:nvPicPr>
          <p:cNvPr id="4104" name="Picture 8" descr="WH139B"/>
          <p:cNvPicPr>
            <a:picLocks noChangeAspect="1" noChangeArrowheads="1"/>
          </p:cNvPicPr>
          <p:nvPr/>
        </p:nvPicPr>
        <p:blipFill>
          <a:blip r:embed="rId7"/>
          <a:srcRect/>
          <a:stretch>
            <a:fillRect/>
          </a:stretch>
        </p:blipFill>
        <p:spPr bwMode="auto">
          <a:xfrm>
            <a:off x="5232400" y="2860675"/>
            <a:ext cx="3378200" cy="2511425"/>
          </a:xfrm>
          <a:prstGeom prst="rect">
            <a:avLst/>
          </a:prstGeom>
          <a:noFill/>
          <a:ln w="9525">
            <a:noFill/>
            <a:miter lim="800000"/>
            <a:headEnd/>
            <a:tailEnd/>
          </a:ln>
        </p:spPr>
      </p:pic>
      <p:sp>
        <p:nvSpPr>
          <p:cNvPr id="4105" name="Rectangle 9"/>
          <p:cNvSpPr>
            <a:spLocks noChangeArrowheads="1"/>
          </p:cNvSpPr>
          <p:nvPr/>
        </p:nvSpPr>
        <p:spPr bwMode="auto">
          <a:xfrm>
            <a:off x="0" y="2109788"/>
            <a:ext cx="9144000" cy="0"/>
          </a:xfrm>
          <a:prstGeom prst="rect">
            <a:avLst/>
          </a:prstGeom>
          <a:noFill/>
          <a:ln w="9525">
            <a:noFill/>
            <a:miter lim="800000"/>
            <a:headEnd/>
            <a:tailEnd/>
          </a:ln>
        </p:spPr>
        <p:txBody>
          <a:bodyPr wrap="none" anchor="ctr">
            <a:spAutoFit/>
          </a:bodyPr>
          <a:lstStyle/>
          <a:p>
            <a:endParaRPr lang="id-ID"/>
          </a:p>
        </p:txBody>
      </p:sp>
      <p:sp>
        <p:nvSpPr>
          <p:cNvPr id="4106" name="Rectangle 10"/>
          <p:cNvSpPr>
            <a:spLocks noChangeArrowheads="1"/>
          </p:cNvSpPr>
          <p:nvPr/>
        </p:nvSpPr>
        <p:spPr bwMode="auto">
          <a:xfrm>
            <a:off x="0" y="2109788"/>
            <a:ext cx="9144000" cy="0"/>
          </a:xfrm>
          <a:prstGeom prst="rect">
            <a:avLst/>
          </a:prstGeom>
          <a:noFill/>
          <a:ln w="9525">
            <a:noFill/>
            <a:miter lim="800000"/>
            <a:headEnd/>
            <a:tailEnd/>
          </a:ln>
        </p:spPr>
        <p:txBody>
          <a:bodyPr wrap="none" anchor="ctr">
            <a:spAutoFit/>
          </a:bodyPr>
          <a:lstStyle/>
          <a:p>
            <a:endParaRPr lang="id-ID"/>
          </a:p>
        </p:txBody>
      </p:sp>
      <p:sp>
        <p:nvSpPr>
          <p:cNvPr id="4107" name="Rectangle 11"/>
          <p:cNvSpPr>
            <a:spLocks noChangeArrowheads="1"/>
          </p:cNvSpPr>
          <p:nvPr/>
        </p:nvSpPr>
        <p:spPr bwMode="auto">
          <a:xfrm>
            <a:off x="0" y="2414588"/>
            <a:ext cx="9144000" cy="0"/>
          </a:xfrm>
          <a:prstGeom prst="rect">
            <a:avLst/>
          </a:prstGeom>
          <a:noFill/>
          <a:ln w="9525">
            <a:noFill/>
            <a:miter lim="800000"/>
            <a:headEnd/>
            <a:tailEnd/>
          </a:ln>
        </p:spPr>
        <p:txBody>
          <a:bodyPr wrap="none" anchor="ctr">
            <a:spAutoFit/>
          </a:bodyPr>
          <a:lstStyle/>
          <a:p>
            <a:endParaRPr lang="id-ID"/>
          </a:p>
        </p:txBody>
      </p:sp>
      <p:sp>
        <p:nvSpPr>
          <p:cNvPr id="4108" name="Rectangle 12"/>
          <p:cNvSpPr>
            <a:spLocks noChangeArrowheads="1"/>
          </p:cNvSpPr>
          <p:nvPr/>
        </p:nvSpPr>
        <p:spPr bwMode="auto">
          <a:xfrm>
            <a:off x="0" y="3890963"/>
            <a:ext cx="9144000" cy="0"/>
          </a:xfrm>
          <a:prstGeom prst="rect">
            <a:avLst/>
          </a:prstGeom>
          <a:noFill/>
          <a:ln w="9525">
            <a:noFill/>
            <a:miter lim="800000"/>
            <a:headEnd/>
            <a:tailEnd/>
          </a:ln>
        </p:spPr>
        <p:txBody>
          <a:bodyPr wrap="none" anchor="ctr">
            <a:spAutoFit/>
          </a:bodyPr>
          <a:lstStyle/>
          <a:p>
            <a:endParaRPr lang="id-ID"/>
          </a:p>
        </p:txBody>
      </p:sp>
      <p:sp>
        <p:nvSpPr>
          <p:cNvPr id="4109" name="Rectangle 13"/>
          <p:cNvSpPr>
            <a:spLocks noChangeArrowheads="1"/>
          </p:cNvSpPr>
          <p:nvPr/>
        </p:nvSpPr>
        <p:spPr bwMode="auto">
          <a:xfrm>
            <a:off x="0" y="4167188"/>
            <a:ext cx="9144000" cy="0"/>
          </a:xfrm>
          <a:prstGeom prst="rect">
            <a:avLst/>
          </a:prstGeom>
          <a:noFill/>
          <a:ln w="9525">
            <a:noFill/>
            <a:miter lim="800000"/>
            <a:headEnd/>
            <a:tailEnd/>
          </a:ln>
        </p:spPr>
        <p:txBody>
          <a:bodyPr wrap="none" anchor="ctr">
            <a:spAutoFit/>
          </a:bodyPr>
          <a:lstStyle/>
          <a:p>
            <a:endParaRPr lang="id-ID"/>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1 (4)</a:t>
            </a:r>
          </a:p>
        </p:txBody>
      </p:sp>
      <p:sp>
        <p:nvSpPr>
          <p:cNvPr id="5131" name="Rectangle 3"/>
          <p:cNvSpPr>
            <a:spLocks noGrp="1" noChangeArrowheads="1"/>
          </p:cNvSpPr>
          <p:nvPr>
            <p:ph idx="1"/>
          </p:nvPr>
        </p:nvSpPr>
        <p:spPr>
          <a:xfrm>
            <a:off x="1182688" y="2017713"/>
            <a:ext cx="3922712" cy="4114800"/>
          </a:xfrm>
        </p:spPr>
        <p:txBody>
          <a:bodyPr/>
          <a:lstStyle/>
          <a:p>
            <a:pPr marL="0" indent="0" eaLnBrk="1" hangingPunct="1">
              <a:buFont typeface="Wingdings" pitchFamily="2" charset="2"/>
              <a:buNone/>
            </a:pPr>
            <a:r>
              <a:rPr lang="en-US" sz="2000" smtClean="0"/>
              <a:t>Diagram badan bebas titik e:</a:t>
            </a:r>
          </a:p>
          <a:p>
            <a:pPr marL="0" indent="0" eaLnBrk="1" hangingPunct="1">
              <a:buFont typeface="Wingdings" pitchFamily="2" charset="2"/>
              <a:buNone/>
            </a:pPr>
            <a:endParaRPr lang="en-US" sz="2000" smtClean="0"/>
          </a:p>
          <a:p>
            <a:pPr marL="0" indent="0" eaLnBrk="1" hangingPunct="1">
              <a:buFont typeface="Wingdings" pitchFamily="2" charset="2"/>
              <a:buNone/>
            </a:pPr>
            <a:endParaRPr lang="en-US" sz="2000" smtClean="0"/>
          </a:p>
          <a:p>
            <a:pPr marL="0" indent="0" eaLnBrk="1" hangingPunct="1">
              <a:buFont typeface="Wingdings" pitchFamily="2" charset="2"/>
              <a:buNone/>
            </a:pPr>
            <a:endParaRPr lang="en-US" sz="2000" smtClean="0"/>
          </a:p>
          <a:p>
            <a:pPr marL="0" indent="0" eaLnBrk="1" hangingPunct="1">
              <a:buFont typeface="Wingdings" pitchFamily="2" charset="2"/>
              <a:buNone/>
            </a:pPr>
            <a:r>
              <a:rPr lang="en-US" sz="2000" smtClean="0"/>
              <a:t>Diagram badan bebas titik c:</a:t>
            </a:r>
          </a:p>
        </p:txBody>
      </p:sp>
      <p:graphicFrame>
        <p:nvGraphicFramePr>
          <p:cNvPr id="5122" name="Object 7"/>
          <p:cNvGraphicFramePr>
            <a:graphicFrameLocks noChangeAspect="1"/>
          </p:cNvGraphicFramePr>
          <p:nvPr/>
        </p:nvGraphicFramePr>
        <p:xfrm>
          <a:off x="1295400" y="2514600"/>
          <a:ext cx="828675" cy="276225"/>
        </p:xfrm>
        <a:graphic>
          <a:graphicData uri="http://schemas.openxmlformats.org/presentationml/2006/ole">
            <p:oleObj spid="_x0000_s5122" name="Equation" r:id="rId3" imgW="825500" imgH="279400" progId="Equation.3">
              <p:embed/>
            </p:oleObj>
          </a:graphicData>
        </a:graphic>
      </p:graphicFrame>
      <p:graphicFrame>
        <p:nvGraphicFramePr>
          <p:cNvPr id="5123" name="Object 6"/>
          <p:cNvGraphicFramePr>
            <a:graphicFrameLocks noChangeAspect="1"/>
          </p:cNvGraphicFramePr>
          <p:nvPr/>
        </p:nvGraphicFramePr>
        <p:xfrm>
          <a:off x="2667000" y="2514600"/>
          <a:ext cx="2809875" cy="276225"/>
        </p:xfrm>
        <a:graphic>
          <a:graphicData uri="http://schemas.openxmlformats.org/presentationml/2006/ole">
            <p:oleObj spid="_x0000_s5123" name="Equation" r:id="rId4" imgW="2806700" imgH="279400" progId="Equation.3">
              <p:embed/>
            </p:oleObj>
          </a:graphicData>
        </a:graphic>
      </p:graphicFrame>
      <p:graphicFrame>
        <p:nvGraphicFramePr>
          <p:cNvPr id="5124" name="Object 5"/>
          <p:cNvGraphicFramePr>
            <a:graphicFrameLocks noChangeAspect="1"/>
          </p:cNvGraphicFramePr>
          <p:nvPr/>
        </p:nvGraphicFramePr>
        <p:xfrm>
          <a:off x="1295400" y="3124200"/>
          <a:ext cx="809625" cy="304800"/>
        </p:xfrm>
        <a:graphic>
          <a:graphicData uri="http://schemas.openxmlformats.org/presentationml/2006/ole">
            <p:oleObj spid="_x0000_s5124" name="Equation" r:id="rId5" imgW="812447" imgH="304668" progId="Equation.3">
              <p:embed/>
            </p:oleObj>
          </a:graphicData>
        </a:graphic>
      </p:graphicFrame>
      <p:graphicFrame>
        <p:nvGraphicFramePr>
          <p:cNvPr id="5125" name="Object 4"/>
          <p:cNvGraphicFramePr>
            <a:graphicFrameLocks noChangeAspect="1"/>
          </p:cNvGraphicFramePr>
          <p:nvPr/>
        </p:nvGraphicFramePr>
        <p:xfrm>
          <a:off x="2667000" y="3124200"/>
          <a:ext cx="2847975" cy="276225"/>
        </p:xfrm>
        <a:graphic>
          <a:graphicData uri="http://schemas.openxmlformats.org/presentationml/2006/ole">
            <p:oleObj spid="_x0000_s5125" name="Equation" r:id="rId6" imgW="2844800" imgH="279400" progId="Equation.3">
              <p:embed/>
            </p:oleObj>
          </a:graphicData>
        </a:graphic>
      </p:graphicFrame>
      <p:sp>
        <p:nvSpPr>
          <p:cNvPr id="5132" name="Rectangle 8"/>
          <p:cNvSpPr>
            <a:spLocks noChangeArrowheads="1"/>
          </p:cNvSpPr>
          <p:nvPr/>
        </p:nvSpPr>
        <p:spPr bwMode="auto">
          <a:xfrm>
            <a:off x="0" y="2938463"/>
            <a:ext cx="9144000" cy="0"/>
          </a:xfrm>
          <a:prstGeom prst="rect">
            <a:avLst/>
          </a:prstGeom>
          <a:noFill/>
          <a:ln w="9525">
            <a:noFill/>
            <a:miter lim="800000"/>
            <a:headEnd/>
            <a:tailEnd/>
          </a:ln>
        </p:spPr>
        <p:txBody>
          <a:bodyPr wrap="none" anchor="ctr">
            <a:spAutoFit/>
          </a:bodyPr>
          <a:lstStyle/>
          <a:p>
            <a:endParaRPr lang="id-ID"/>
          </a:p>
        </p:txBody>
      </p:sp>
      <p:sp>
        <p:nvSpPr>
          <p:cNvPr id="5133" name="Rectangle 11"/>
          <p:cNvSpPr>
            <a:spLocks noChangeArrowheads="1"/>
          </p:cNvSpPr>
          <p:nvPr/>
        </p:nvSpPr>
        <p:spPr bwMode="auto">
          <a:xfrm>
            <a:off x="0" y="3719513"/>
            <a:ext cx="9144000" cy="0"/>
          </a:xfrm>
          <a:prstGeom prst="rect">
            <a:avLst/>
          </a:prstGeom>
          <a:noFill/>
          <a:ln w="9525">
            <a:noFill/>
            <a:miter lim="800000"/>
            <a:headEnd/>
            <a:tailEnd/>
          </a:ln>
        </p:spPr>
        <p:txBody>
          <a:bodyPr wrap="none" anchor="ctr">
            <a:spAutoFit/>
          </a:bodyPr>
          <a:lstStyle/>
          <a:p>
            <a:endParaRPr lang="id-ID"/>
          </a:p>
        </p:txBody>
      </p:sp>
      <p:pic>
        <p:nvPicPr>
          <p:cNvPr id="5134" name="Picture 12" descr="WH140A"/>
          <p:cNvPicPr>
            <a:picLocks noChangeAspect="1" noChangeArrowheads="1"/>
          </p:cNvPicPr>
          <p:nvPr/>
        </p:nvPicPr>
        <p:blipFill>
          <a:blip r:embed="rId7"/>
          <a:srcRect/>
          <a:stretch>
            <a:fillRect/>
          </a:stretch>
        </p:blipFill>
        <p:spPr bwMode="auto">
          <a:xfrm>
            <a:off x="6096000" y="2057400"/>
            <a:ext cx="2400300" cy="1989138"/>
          </a:xfrm>
          <a:prstGeom prst="rect">
            <a:avLst/>
          </a:prstGeom>
          <a:noFill/>
          <a:ln w="9525">
            <a:noFill/>
            <a:miter lim="800000"/>
            <a:headEnd/>
            <a:tailEnd/>
          </a:ln>
        </p:spPr>
      </p:pic>
      <p:graphicFrame>
        <p:nvGraphicFramePr>
          <p:cNvPr id="5126" name="Object 16"/>
          <p:cNvGraphicFramePr>
            <a:graphicFrameLocks noChangeAspect="1"/>
          </p:cNvGraphicFramePr>
          <p:nvPr/>
        </p:nvGraphicFramePr>
        <p:xfrm>
          <a:off x="1295400" y="4038600"/>
          <a:ext cx="828675" cy="276225"/>
        </p:xfrm>
        <a:graphic>
          <a:graphicData uri="http://schemas.openxmlformats.org/presentationml/2006/ole">
            <p:oleObj spid="_x0000_s5126" name="Equation" r:id="rId8" imgW="825500" imgH="279400" progId="Equation.3">
              <p:embed/>
            </p:oleObj>
          </a:graphicData>
        </a:graphic>
      </p:graphicFrame>
      <p:graphicFrame>
        <p:nvGraphicFramePr>
          <p:cNvPr id="5127" name="Object 15"/>
          <p:cNvGraphicFramePr>
            <a:graphicFrameLocks noChangeAspect="1"/>
          </p:cNvGraphicFramePr>
          <p:nvPr/>
        </p:nvGraphicFramePr>
        <p:xfrm>
          <a:off x="1828800" y="4343400"/>
          <a:ext cx="2905125" cy="1476375"/>
        </p:xfrm>
        <a:graphic>
          <a:graphicData uri="http://schemas.openxmlformats.org/presentationml/2006/ole">
            <p:oleObj spid="_x0000_s5127" name="Equation" r:id="rId9" imgW="2908300" imgH="1473200" progId="Equation.3">
              <p:embed/>
            </p:oleObj>
          </a:graphicData>
        </a:graphic>
      </p:graphicFrame>
      <p:graphicFrame>
        <p:nvGraphicFramePr>
          <p:cNvPr id="5128" name="Object 14"/>
          <p:cNvGraphicFramePr>
            <a:graphicFrameLocks noChangeAspect="1"/>
          </p:cNvGraphicFramePr>
          <p:nvPr/>
        </p:nvGraphicFramePr>
        <p:xfrm>
          <a:off x="1371600" y="5791200"/>
          <a:ext cx="809625" cy="304800"/>
        </p:xfrm>
        <a:graphic>
          <a:graphicData uri="http://schemas.openxmlformats.org/presentationml/2006/ole">
            <p:oleObj spid="_x0000_s5128" name="Equation" r:id="rId10" imgW="812447" imgH="304668" progId="Equation.3">
              <p:embed/>
            </p:oleObj>
          </a:graphicData>
        </a:graphic>
      </p:graphicFrame>
      <p:graphicFrame>
        <p:nvGraphicFramePr>
          <p:cNvPr id="5129" name="Object 13"/>
          <p:cNvGraphicFramePr>
            <a:graphicFrameLocks noChangeAspect="1"/>
          </p:cNvGraphicFramePr>
          <p:nvPr/>
        </p:nvGraphicFramePr>
        <p:xfrm>
          <a:off x="1905000" y="6172200"/>
          <a:ext cx="3429000" cy="276225"/>
        </p:xfrm>
        <a:graphic>
          <a:graphicData uri="http://schemas.openxmlformats.org/presentationml/2006/ole">
            <p:oleObj spid="_x0000_s5129" name="Equation" r:id="rId11" imgW="3429000" imgH="279400" progId="Equation.3">
              <p:embed/>
            </p:oleObj>
          </a:graphicData>
        </a:graphic>
      </p:graphicFrame>
      <p:pic>
        <p:nvPicPr>
          <p:cNvPr id="5135" name="Picture 17" descr="WH140B"/>
          <p:cNvPicPr>
            <a:picLocks noChangeAspect="1" noChangeArrowheads="1"/>
          </p:cNvPicPr>
          <p:nvPr/>
        </p:nvPicPr>
        <p:blipFill>
          <a:blip r:embed="rId12"/>
          <a:srcRect/>
          <a:stretch>
            <a:fillRect/>
          </a:stretch>
        </p:blipFill>
        <p:spPr bwMode="auto">
          <a:xfrm>
            <a:off x="5657850" y="4097338"/>
            <a:ext cx="2419350" cy="2324100"/>
          </a:xfrm>
          <a:prstGeom prst="rect">
            <a:avLst/>
          </a:prstGeom>
          <a:noFill/>
          <a:ln w="9525">
            <a:noFill/>
            <a:miter lim="800000"/>
            <a:headEnd/>
            <a:tailEnd/>
          </a:ln>
        </p:spPr>
      </p:pic>
      <p:sp>
        <p:nvSpPr>
          <p:cNvPr id="5136" name="Rectangle 18"/>
          <p:cNvSpPr>
            <a:spLocks noChangeArrowheads="1"/>
          </p:cNvSpPr>
          <p:nvPr/>
        </p:nvSpPr>
        <p:spPr bwMode="auto">
          <a:xfrm>
            <a:off x="0" y="2262188"/>
            <a:ext cx="9144000" cy="0"/>
          </a:xfrm>
          <a:prstGeom prst="rect">
            <a:avLst/>
          </a:prstGeom>
          <a:noFill/>
          <a:ln w="9525">
            <a:noFill/>
            <a:miter lim="800000"/>
            <a:headEnd/>
            <a:tailEnd/>
          </a:ln>
        </p:spPr>
        <p:txBody>
          <a:bodyPr wrap="none" anchor="ctr">
            <a:spAutoFit/>
          </a:bodyPr>
          <a:lstStyle/>
          <a:p>
            <a:endParaRPr lang="id-ID"/>
          </a:p>
        </p:txBody>
      </p:sp>
      <p:sp>
        <p:nvSpPr>
          <p:cNvPr id="5137" name="Rectangle 19"/>
          <p:cNvSpPr>
            <a:spLocks noChangeArrowheads="1"/>
          </p:cNvSpPr>
          <p:nvPr/>
        </p:nvSpPr>
        <p:spPr bwMode="auto">
          <a:xfrm>
            <a:off x="0" y="2262188"/>
            <a:ext cx="9144000" cy="0"/>
          </a:xfrm>
          <a:prstGeom prst="rect">
            <a:avLst/>
          </a:prstGeom>
          <a:noFill/>
          <a:ln w="9525">
            <a:noFill/>
            <a:miter lim="800000"/>
            <a:headEnd/>
            <a:tailEnd/>
          </a:ln>
        </p:spPr>
        <p:txBody>
          <a:bodyPr wrap="none" anchor="ctr">
            <a:spAutoFit/>
          </a:bodyPr>
          <a:lstStyle/>
          <a:p>
            <a:endParaRPr lang="id-ID"/>
          </a:p>
        </p:txBody>
      </p:sp>
      <p:sp>
        <p:nvSpPr>
          <p:cNvPr id="5138" name="Rectangle 20"/>
          <p:cNvSpPr>
            <a:spLocks noChangeArrowheads="1"/>
          </p:cNvSpPr>
          <p:nvPr/>
        </p:nvSpPr>
        <p:spPr bwMode="auto">
          <a:xfrm>
            <a:off x="0" y="2538413"/>
            <a:ext cx="9144000" cy="0"/>
          </a:xfrm>
          <a:prstGeom prst="rect">
            <a:avLst/>
          </a:prstGeom>
          <a:noFill/>
          <a:ln w="9525">
            <a:noFill/>
            <a:miter lim="800000"/>
            <a:headEnd/>
            <a:tailEnd/>
          </a:ln>
        </p:spPr>
        <p:txBody>
          <a:bodyPr wrap="none" anchor="ctr">
            <a:spAutoFit/>
          </a:bodyPr>
          <a:lstStyle/>
          <a:p>
            <a:endParaRPr lang="id-ID"/>
          </a:p>
        </p:txBody>
      </p:sp>
      <p:sp>
        <p:nvSpPr>
          <p:cNvPr id="5139" name="Rectangle 21"/>
          <p:cNvSpPr>
            <a:spLocks noChangeArrowheads="1"/>
          </p:cNvSpPr>
          <p:nvPr/>
        </p:nvSpPr>
        <p:spPr bwMode="auto">
          <a:xfrm>
            <a:off x="0" y="4014788"/>
            <a:ext cx="9144000" cy="0"/>
          </a:xfrm>
          <a:prstGeom prst="rect">
            <a:avLst/>
          </a:prstGeom>
          <a:noFill/>
          <a:ln w="9525">
            <a:noFill/>
            <a:miter lim="800000"/>
            <a:headEnd/>
            <a:tailEnd/>
          </a:ln>
        </p:spPr>
        <p:txBody>
          <a:bodyPr wrap="none" anchor="ctr">
            <a:spAutoFit/>
          </a:bodyPr>
          <a:lstStyle/>
          <a:p>
            <a:endParaRPr lang="id-ID"/>
          </a:p>
        </p:txBody>
      </p:sp>
      <p:sp>
        <p:nvSpPr>
          <p:cNvPr id="5140" name="Rectangle 22"/>
          <p:cNvSpPr>
            <a:spLocks noChangeArrowheads="1"/>
          </p:cNvSpPr>
          <p:nvPr/>
        </p:nvSpPr>
        <p:spPr bwMode="auto">
          <a:xfrm>
            <a:off x="0" y="4343400"/>
            <a:ext cx="9144000" cy="0"/>
          </a:xfrm>
          <a:prstGeom prst="rect">
            <a:avLst/>
          </a:prstGeom>
          <a:noFill/>
          <a:ln w="9525">
            <a:noFill/>
            <a:miter lim="800000"/>
            <a:headEnd/>
            <a:tailEnd/>
          </a:ln>
        </p:spPr>
        <p:txBody>
          <a:bodyPr wrap="none" anchor="ctr">
            <a:spAutoFit/>
          </a:bodyPr>
          <a:lstStyle/>
          <a:p>
            <a:endParaRPr lang="id-ID"/>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0"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1 (5)</a:t>
            </a:r>
          </a:p>
        </p:txBody>
      </p:sp>
      <p:sp>
        <p:nvSpPr>
          <p:cNvPr id="6151" name="Rectangle 3"/>
          <p:cNvSpPr>
            <a:spLocks noGrp="1" noChangeArrowheads="1"/>
          </p:cNvSpPr>
          <p:nvPr>
            <p:ph idx="1"/>
          </p:nvPr>
        </p:nvSpPr>
        <p:spPr>
          <a:xfrm>
            <a:off x="1182688" y="2017713"/>
            <a:ext cx="7772400" cy="1335087"/>
          </a:xfrm>
        </p:spPr>
        <p:txBody>
          <a:bodyPr/>
          <a:lstStyle/>
          <a:p>
            <a:pPr marL="0" indent="0" eaLnBrk="1" hangingPunct="1">
              <a:buFont typeface="Wingdings" pitchFamily="2" charset="2"/>
              <a:buNone/>
            </a:pPr>
            <a:r>
              <a:rPr lang="en-US" sz="2400" smtClean="0"/>
              <a:t>Pada tahapan ini semua gaya batang sudah dihitung, tetapi titik </a:t>
            </a:r>
            <a:r>
              <a:rPr lang="en-US" sz="2400" i="1" smtClean="0"/>
              <a:t>b</a:t>
            </a:r>
            <a:r>
              <a:rPr lang="en-US" sz="2400" smtClean="0"/>
              <a:t> harus dipakai sebagai cek.</a:t>
            </a:r>
          </a:p>
          <a:p>
            <a:pPr marL="0" indent="0" eaLnBrk="1" hangingPunct="1">
              <a:buFont typeface="Wingdings" pitchFamily="2" charset="2"/>
              <a:buNone/>
            </a:pPr>
            <a:r>
              <a:rPr lang="en-US" sz="2400" smtClean="0"/>
              <a:t>Diagram badan bebas </a:t>
            </a:r>
            <a:r>
              <a:rPr lang="en-US" sz="2400" i="1" smtClean="0"/>
              <a:t>b</a:t>
            </a:r>
            <a:r>
              <a:rPr lang="en-US" sz="2400" smtClean="0"/>
              <a:t> </a:t>
            </a:r>
          </a:p>
        </p:txBody>
      </p:sp>
      <p:graphicFrame>
        <p:nvGraphicFramePr>
          <p:cNvPr id="6146" name="Object 7"/>
          <p:cNvGraphicFramePr>
            <a:graphicFrameLocks noChangeAspect="1"/>
          </p:cNvGraphicFramePr>
          <p:nvPr/>
        </p:nvGraphicFramePr>
        <p:xfrm>
          <a:off x="1304925" y="3362325"/>
          <a:ext cx="828675" cy="276225"/>
        </p:xfrm>
        <a:graphic>
          <a:graphicData uri="http://schemas.openxmlformats.org/presentationml/2006/ole">
            <p:oleObj spid="_x0000_s6146" name="Equation" r:id="rId3" imgW="825500" imgH="279400" progId="Equation.3">
              <p:embed/>
            </p:oleObj>
          </a:graphicData>
        </a:graphic>
      </p:graphicFrame>
      <p:graphicFrame>
        <p:nvGraphicFramePr>
          <p:cNvPr id="6147" name="Object 6"/>
          <p:cNvGraphicFramePr>
            <a:graphicFrameLocks noChangeAspect="1"/>
          </p:cNvGraphicFramePr>
          <p:nvPr/>
        </p:nvGraphicFramePr>
        <p:xfrm>
          <a:off x="1752600" y="3886200"/>
          <a:ext cx="2400300" cy="238125"/>
        </p:xfrm>
        <a:graphic>
          <a:graphicData uri="http://schemas.openxmlformats.org/presentationml/2006/ole">
            <p:oleObj spid="_x0000_s6147" name="Equation" r:id="rId4" imgW="2400300" imgH="241300" progId="Equation.3">
              <p:embed/>
            </p:oleObj>
          </a:graphicData>
        </a:graphic>
      </p:graphicFrame>
      <p:graphicFrame>
        <p:nvGraphicFramePr>
          <p:cNvPr id="6148" name="Object 5"/>
          <p:cNvGraphicFramePr>
            <a:graphicFrameLocks noChangeAspect="1"/>
          </p:cNvGraphicFramePr>
          <p:nvPr/>
        </p:nvGraphicFramePr>
        <p:xfrm>
          <a:off x="1295400" y="4953000"/>
          <a:ext cx="809625" cy="304800"/>
        </p:xfrm>
        <a:graphic>
          <a:graphicData uri="http://schemas.openxmlformats.org/presentationml/2006/ole">
            <p:oleObj spid="_x0000_s6148" name="Equation" r:id="rId5" imgW="812447" imgH="304668" progId="Equation.3">
              <p:embed/>
            </p:oleObj>
          </a:graphicData>
        </a:graphic>
      </p:graphicFrame>
      <p:graphicFrame>
        <p:nvGraphicFramePr>
          <p:cNvPr id="6149" name="Object 4"/>
          <p:cNvGraphicFramePr>
            <a:graphicFrameLocks noChangeAspect="1"/>
          </p:cNvGraphicFramePr>
          <p:nvPr/>
        </p:nvGraphicFramePr>
        <p:xfrm>
          <a:off x="1743075" y="5505450"/>
          <a:ext cx="2733675" cy="238125"/>
        </p:xfrm>
        <a:graphic>
          <a:graphicData uri="http://schemas.openxmlformats.org/presentationml/2006/ole">
            <p:oleObj spid="_x0000_s6149" name="Equation" r:id="rId6" imgW="2730500" imgH="241300" progId="Equation.3">
              <p:embed/>
            </p:oleObj>
          </a:graphicData>
        </a:graphic>
      </p:graphicFrame>
      <p:sp>
        <p:nvSpPr>
          <p:cNvPr id="6152" name="Rectangle 8"/>
          <p:cNvSpPr>
            <a:spLocks noChangeArrowheads="1"/>
          </p:cNvSpPr>
          <p:nvPr/>
        </p:nvSpPr>
        <p:spPr bwMode="auto">
          <a:xfrm>
            <a:off x="0" y="2900363"/>
            <a:ext cx="9144000" cy="0"/>
          </a:xfrm>
          <a:prstGeom prst="rect">
            <a:avLst/>
          </a:prstGeom>
          <a:noFill/>
          <a:ln w="9525">
            <a:noFill/>
            <a:miter lim="800000"/>
            <a:headEnd/>
            <a:tailEnd/>
          </a:ln>
        </p:spPr>
        <p:txBody>
          <a:bodyPr wrap="none" anchor="ctr">
            <a:spAutoFit/>
          </a:bodyPr>
          <a:lstStyle/>
          <a:p>
            <a:endParaRPr lang="id-ID"/>
          </a:p>
        </p:txBody>
      </p:sp>
      <p:sp>
        <p:nvSpPr>
          <p:cNvPr id="6153" name="Rectangle 9"/>
          <p:cNvSpPr>
            <a:spLocks noChangeArrowheads="1"/>
          </p:cNvSpPr>
          <p:nvPr/>
        </p:nvSpPr>
        <p:spPr bwMode="auto">
          <a:xfrm>
            <a:off x="0" y="3176588"/>
            <a:ext cx="9144000" cy="0"/>
          </a:xfrm>
          <a:prstGeom prst="rect">
            <a:avLst/>
          </a:prstGeom>
          <a:noFill/>
          <a:ln w="9525">
            <a:noFill/>
            <a:miter lim="800000"/>
            <a:headEnd/>
            <a:tailEnd/>
          </a:ln>
        </p:spPr>
        <p:txBody>
          <a:bodyPr wrap="none" anchor="ctr">
            <a:spAutoFit/>
          </a:bodyPr>
          <a:lstStyle/>
          <a:p>
            <a:endParaRPr lang="id-ID"/>
          </a:p>
        </p:txBody>
      </p:sp>
      <p:sp>
        <p:nvSpPr>
          <p:cNvPr id="6154" name="Rectangle 10"/>
          <p:cNvSpPr>
            <a:spLocks noChangeArrowheads="1"/>
          </p:cNvSpPr>
          <p:nvPr/>
        </p:nvSpPr>
        <p:spPr bwMode="auto">
          <a:xfrm>
            <a:off x="0" y="3414713"/>
            <a:ext cx="9144000" cy="0"/>
          </a:xfrm>
          <a:prstGeom prst="rect">
            <a:avLst/>
          </a:prstGeom>
          <a:noFill/>
          <a:ln w="9525">
            <a:noFill/>
            <a:miter lim="800000"/>
            <a:headEnd/>
            <a:tailEnd/>
          </a:ln>
        </p:spPr>
        <p:txBody>
          <a:bodyPr wrap="none" anchor="ctr">
            <a:spAutoFit/>
          </a:bodyPr>
          <a:lstStyle/>
          <a:p>
            <a:endParaRPr lang="id-ID"/>
          </a:p>
        </p:txBody>
      </p:sp>
      <p:pic>
        <p:nvPicPr>
          <p:cNvPr id="6155" name="Picture 12" descr="WH140C"/>
          <p:cNvPicPr>
            <a:picLocks noChangeAspect="1" noChangeArrowheads="1"/>
          </p:cNvPicPr>
          <p:nvPr/>
        </p:nvPicPr>
        <p:blipFill>
          <a:blip r:embed="rId7"/>
          <a:srcRect/>
          <a:stretch>
            <a:fillRect/>
          </a:stretch>
        </p:blipFill>
        <p:spPr bwMode="auto">
          <a:xfrm>
            <a:off x="5105400" y="3276600"/>
            <a:ext cx="3581400" cy="2559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WH141A"/>
          <p:cNvPicPr>
            <a:picLocks noChangeAspect="1" noChangeArrowheads="1"/>
          </p:cNvPicPr>
          <p:nvPr/>
        </p:nvPicPr>
        <p:blipFill>
          <a:blip r:embed="rId2"/>
          <a:srcRect/>
          <a:stretch>
            <a:fillRect/>
          </a:stretch>
        </p:blipFill>
        <p:spPr bwMode="auto">
          <a:xfrm>
            <a:off x="838200" y="2209800"/>
            <a:ext cx="7543800" cy="4321175"/>
          </a:xfrm>
          <a:prstGeom prst="rect">
            <a:avLst/>
          </a:prstGeom>
          <a:noFill/>
          <a:ln w="9525">
            <a:noFill/>
            <a:miter lim="800000"/>
            <a:headEnd/>
            <a:tailEnd/>
          </a:ln>
        </p:spPr>
      </p:pic>
      <p:sp>
        <p:nvSpPr>
          <p:cNvPr id="30723"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1 (6)</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descr="WH141B"/>
          <p:cNvPicPr>
            <a:picLocks noChangeAspect="1" noChangeArrowheads="1"/>
          </p:cNvPicPr>
          <p:nvPr/>
        </p:nvPicPr>
        <p:blipFill>
          <a:blip r:embed="rId2"/>
          <a:srcRect/>
          <a:stretch>
            <a:fillRect/>
          </a:stretch>
        </p:blipFill>
        <p:spPr bwMode="auto">
          <a:xfrm>
            <a:off x="1371600" y="3200400"/>
            <a:ext cx="6743700" cy="3143250"/>
          </a:xfrm>
          <a:prstGeom prst="rect">
            <a:avLst/>
          </a:prstGeom>
          <a:noFill/>
          <a:ln w="9525">
            <a:noFill/>
            <a:miter lim="800000"/>
            <a:headEnd/>
            <a:tailEnd/>
          </a:ln>
        </p:spPr>
      </p:pic>
      <p:sp>
        <p:nvSpPr>
          <p:cNvPr id="31747"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2 Analisis Rangka Batang</a:t>
            </a:r>
          </a:p>
        </p:txBody>
      </p:sp>
      <p:sp>
        <p:nvSpPr>
          <p:cNvPr id="39940" name="Rectangle 3"/>
          <p:cNvSpPr>
            <a:spLocks noGrp="1" noChangeArrowheads="1"/>
          </p:cNvSpPr>
          <p:nvPr>
            <p:ph idx="1"/>
          </p:nvPr>
        </p:nvSpPr>
        <p:spPr>
          <a:xfrm>
            <a:off x="1182688" y="2017713"/>
            <a:ext cx="7772400" cy="1716087"/>
          </a:xfrm>
        </p:spPr>
        <p:txBody>
          <a:bodyPr/>
          <a:lstStyle/>
          <a:p>
            <a:pPr marL="0" indent="0" eaLnBrk="1" hangingPunct="1">
              <a:buFont typeface="Wingdings" pitchFamily="2" charset="2"/>
              <a:buNone/>
            </a:pPr>
            <a:r>
              <a:rPr lang="en-US" sz="2400" smtClean="0"/>
              <a:t>Tentukan gaya dalam pada batang-batang  cd, Cd, CD, BC dan cC dari rangka batang dibawah ini. Pembebanan dari reaksi perletakan statis tertentu ditunjukkan pada gambar.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6"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2 (2)</a:t>
            </a:r>
          </a:p>
        </p:txBody>
      </p:sp>
      <p:sp>
        <p:nvSpPr>
          <p:cNvPr id="7177" name="Rectangle 3"/>
          <p:cNvSpPr>
            <a:spLocks noGrp="1" noChangeArrowheads="1"/>
          </p:cNvSpPr>
          <p:nvPr>
            <p:ph idx="1"/>
          </p:nvPr>
        </p:nvSpPr>
        <p:spPr>
          <a:xfrm>
            <a:off x="1182688" y="2017713"/>
            <a:ext cx="7772400" cy="1182687"/>
          </a:xfrm>
        </p:spPr>
        <p:txBody>
          <a:bodyPr/>
          <a:lstStyle/>
          <a:p>
            <a:pPr marL="0" indent="0" eaLnBrk="1" hangingPunct="1">
              <a:buFont typeface="Wingdings" pitchFamily="2" charset="2"/>
              <a:buNone/>
            </a:pPr>
            <a:r>
              <a:rPr lang="en-US" sz="2000" smtClean="0"/>
              <a:t>Periksa </a:t>
            </a:r>
            <a:r>
              <a:rPr lang="en-US" sz="2000" i="1" smtClean="0"/>
              <a:t>m = </a:t>
            </a:r>
            <a:r>
              <a:rPr lang="en-US" sz="2000" smtClean="0"/>
              <a:t>2</a:t>
            </a:r>
            <a:r>
              <a:rPr lang="en-US" sz="2000" i="1" smtClean="0"/>
              <a:t> j – r </a:t>
            </a:r>
            <a:r>
              <a:rPr lang="en-US" sz="2000" smtClean="0"/>
              <a:t> = (2 X 12) – 3 = 21. Karena </a:t>
            </a:r>
            <a:r>
              <a:rPr lang="en-US" sz="2000" i="1" smtClean="0"/>
              <a:t>ma</a:t>
            </a:r>
            <a:r>
              <a:rPr lang="en-US" sz="2000" smtClean="0"/>
              <a:t> = 21, struktur statis tertentu internal.</a:t>
            </a:r>
          </a:p>
          <a:p>
            <a:pPr marL="0" indent="0" eaLnBrk="1" hangingPunct="1">
              <a:buFont typeface="Wingdings" pitchFamily="2" charset="2"/>
              <a:buNone/>
            </a:pPr>
            <a:r>
              <a:rPr lang="en-US" sz="2000" smtClean="0"/>
              <a:t>Potongan di kiri panel c-d</a:t>
            </a:r>
          </a:p>
        </p:txBody>
      </p:sp>
      <p:graphicFrame>
        <p:nvGraphicFramePr>
          <p:cNvPr id="7170" name="Object 9"/>
          <p:cNvGraphicFramePr>
            <a:graphicFrameLocks noChangeAspect="1"/>
          </p:cNvGraphicFramePr>
          <p:nvPr/>
        </p:nvGraphicFramePr>
        <p:xfrm>
          <a:off x="1285875" y="3124200"/>
          <a:ext cx="4000500" cy="276225"/>
        </p:xfrm>
        <a:graphic>
          <a:graphicData uri="http://schemas.openxmlformats.org/presentationml/2006/ole">
            <p:oleObj spid="_x0000_s7170" name="Equation" r:id="rId3" imgW="4000500" imgH="279400" progId="Equation.3">
              <p:embed/>
            </p:oleObj>
          </a:graphicData>
        </a:graphic>
      </p:graphicFrame>
      <p:graphicFrame>
        <p:nvGraphicFramePr>
          <p:cNvPr id="7171" name="Object 8"/>
          <p:cNvGraphicFramePr>
            <a:graphicFrameLocks noChangeAspect="1"/>
          </p:cNvGraphicFramePr>
          <p:nvPr/>
        </p:nvGraphicFramePr>
        <p:xfrm>
          <a:off x="1285875" y="3429000"/>
          <a:ext cx="3190875" cy="828675"/>
        </p:xfrm>
        <a:graphic>
          <a:graphicData uri="http://schemas.openxmlformats.org/presentationml/2006/ole">
            <p:oleObj spid="_x0000_s7171" name="Equation" r:id="rId4" imgW="3187700" imgH="825500" progId="Equation.3">
              <p:embed/>
            </p:oleObj>
          </a:graphicData>
        </a:graphic>
      </p:graphicFrame>
      <p:graphicFrame>
        <p:nvGraphicFramePr>
          <p:cNvPr id="7172" name="Object 7"/>
          <p:cNvGraphicFramePr>
            <a:graphicFrameLocks noChangeAspect="1"/>
          </p:cNvGraphicFramePr>
          <p:nvPr/>
        </p:nvGraphicFramePr>
        <p:xfrm>
          <a:off x="1285875" y="4257675"/>
          <a:ext cx="809625" cy="304800"/>
        </p:xfrm>
        <a:graphic>
          <a:graphicData uri="http://schemas.openxmlformats.org/presentationml/2006/ole">
            <p:oleObj spid="_x0000_s7172" name="Equation" r:id="rId5" imgW="812447" imgH="304668" progId="Equation.3">
              <p:embed/>
            </p:oleObj>
          </a:graphicData>
        </a:graphic>
      </p:graphicFrame>
      <p:graphicFrame>
        <p:nvGraphicFramePr>
          <p:cNvPr id="7173" name="Object 6"/>
          <p:cNvGraphicFramePr>
            <a:graphicFrameLocks noChangeAspect="1"/>
          </p:cNvGraphicFramePr>
          <p:nvPr/>
        </p:nvGraphicFramePr>
        <p:xfrm>
          <a:off x="1285875" y="4562475"/>
          <a:ext cx="4371975" cy="923925"/>
        </p:xfrm>
        <a:graphic>
          <a:graphicData uri="http://schemas.openxmlformats.org/presentationml/2006/ole">
            <p:oleObj spid="_x0000_s7173" name="Equation" r:id="rId6" imgW="4368800" imgH="927100" progId="Equation.3">
              <p:embed/>
            </p:oleObj>
          </a:graphicData>
        </a:graphic>
      </p:graphicFrame>
      <p:graphicFrame>
        <p:nvGraphicFramePr>
          <p:cNvPr id="7174" name="Object 5"/>
          <p:cNvGraphicFramePr>
            <a:graphicFrameLocks noChangeAspect="1"/>
          </p:cNvGraphicFramePr>
          <p:nvPr/>
        </p:nvGraphicFramePr>
        <p:xfrm>
          <a:off x="1285875" y="5486400"/>
          <a:ext cx="828675" cy="276225"/>
        </p:xfrm>
        <a:graphic>
          <a:graphicData uri="http://schemas.openxmlformats.org/presentationml/2006/ole">
            <p:oleObj spid="_x0000_s7174" name="Equation" r:id="rId7" imgW="825500" imgH="279400" progId="Equation.3">
              <p:embed/>
            </p:oleObj>
          </a:graphicData>
        </a:graphic>
      </p:graphicFrame>
      <p:graphicFrame>
        <p:nvGraphicFramePr>
          <p:cNvPr id="7175" name="Object 4"/>
          <p:cNvGraphicFramePr>
            <a:graphicFrameLocks noChangeAspect="1"/>
          </p:cNvGraphicFramePr>
          <p:nvPr/>
        </p:nvGraphicFramePr>
        <p:xfrm>
          <a:off x="2052638" y="5807075"/>
          <a:ext cx="3198812" cy="242888"/>
        </p:xfrm>
        <a:graphic>
          <a:graphicData uri="http://schemas.openxmlformats.org/presentationml/2006/ole">
            <p:oleObj spid="_x0000_s7175" name="Equation" r:id="rId8" imgW="3200400" imgH="241200" progId="Equation.3">
              <p:embed/>
            </p:oleObj>
          </a:graphicData>
        </a:graphic>
      </p:graphicFrame>
      <p:sp>
        <p:nvSpPr>
          <p:cNvPr id="7178" name="Rectangle 10"/>
          <p:cNvSpPr>
            <a:spLocks noChangeArrowheads="1"/>
          </p:cNvSpPr>
          <p:nvPr/>
        </p:nvSpPr>
        <p:spPr bwMode="auto">
          <a:xfrm>
            <a:off x="0" y="1957388"/>
            <a:ext cx="9144000" cy="0"/>
          </a:xfrm>
          <a:prstGeom prst="rect">
            <a:avLst/>
          </a:prstGeom>
          <a:noFill/>
          <a:ln w="9525">
            <a:noFill/>
            <a:miter lim="800000"/>
            <a:headEnd/>
            <a:tailEnd/>
          </a:ln>
        </p:spPr>
        <p:txBody>
          <a:bodyPr wrap="none" anchor="ctr">
            <a:spAutoFit/>
          </a:bodyPr>
          <a:lstStyle/>
          <a:p>
            <a:endParaRPr lang="id-ID"/>
          </a:p>
        </p:txBody>
      </p:sp>
      <p:sp>
        <p:nvSpPr>
          <p:cNvPr id="7179" name="Rectangle 12"/>
          <p:cNvSpPr>
            <a:spLocks noChangeArrowheads="1"/>
          </p:cNvSpPr>
          <p:nvPr/>
        </p:nvSpPr>
        <p:spPr bwMode="auto">
          <a:xfrm>
            <a:off x="0" y="3062288"/>
            <a:ext cx="9144000" cy="0"/>
          </a:xfrm>
          <a:prstGeom prst="rect">
            <a:avLst/>
          </a:prstGeom>
          <a:noFill/>
          <a:ln w="9525">
            <a:noFill/>
            <a:miter lim="800000"/>
            <a:headEnd/>
            <a:tailEnd/>
          </a:ln>
        </p:spPr>
        <p:txBody>
          <a:bodyPr wrap="none" anchor="ctr">
            <a:spAutoFit/>
          </a:bodyPr>
          <a:lstStyle/>
          <a:p>
            <a:endParaRPr lang="id-ID"/>
          </a:p>
        </p:txBody>
      </p:sp>
      <p:sp>
        <p:nvSpPr>
          <p:cNvPr id="7180" name="Rectangle 14"/>
          <p:cNvSpPr>
            <a:spLocks noChangeArrowheads="1"/>
          </p:cNvSpPr>
          <p:nvPr/>
        </p:nvSpPr>
        <p:spPr bwMode="auto">
          <a:xfrm>
            <a:off x="0" y="4291013"/>
            <a:ext cx="9144000" cy="0"/>
          </a:xfrm>
          <a:prstGeom prst="rect">
            <a:avLst/>
          </a:prstGeom>
          <a:noFill/>
          <a:ln w="9525">
            <a:noFill/>
            <a:miter lim="800000"/>
            <a:headEnd/>
            <a:tailEnd/>
          </a:ln>
        </p:spPr>
        <p:txBody>
          <a:bodyPr wrap="none" anchor="ctr">
            <a:spAutoFit/>
          </a:bodyPr>
          <a:lstStyle/>
          <a:p>
            <a:endParaRPr lang="id-ID"/>
          </a:p>
        </p:txBody>
      </p:sp>
      <p:pic>
        <p:nvPicPr>
          <p:cNvPr id="7181" name="Picture 16" descr="WH142A"/>
          <p:cNvPicPr>
            <a:picLocks noChangeAspect="1" noChangeArrowheads="1"/>
          </p:cNvPicPr>
          <p:nvPr/>
        </p:nvPicPr>
        <p:blipFill>
          <a:blip r:embed="rId9"/>
          <a:srcRect/>
          <a:stretch>
            <a:fillRect/>
          </a:stretch>
        </p:blipFill>
        <p:spPr bwMode="auto">
          <a:xfrm>
            <a:off x="5791200" y="3200400"/>
            <a:ext cx="2743200" cy="1993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8"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2 (3)</a:t>
            </a:r>
          </a:p>
        </p:txBody>
      </p:sp>
      <p:sp>
        <p:nvSpPr>
          <p:cNvPr id="8199" name="Rectangle 3"/>
          <p:cNvSpPr>
            <a:spLocks noGrp="1" noChangeArrowheads="1"/>
          </p:cNvSpPr>
          <p:nvPr>
            <p:ph idx="1"/>
          </p:nvPr>
        </p:nvSpPr>
        <p:spPr>
          <a:xfrm>
            <a:off x="1182688" y="2017713"/>
            <a:ext cx="7772400" cy="954087"/>
          </a:xfrm>
        </p:spPr>
        <p:txBody>
          <a:bodyPr/>
          <a:lstStyle/>
          <a:p>
            <a:pPr marL="0" indent="0" eaLnBrk="1" hangingPunct="1">
              <a:buFont typeface="Wingdings" pitchFamily="2" charset="2"/>
              <a:buNone/>
            </a:pPr>
            <a:r>
              <a:rPr lang="en-US" sz="2400" smtClean="0"/>
              <a:t>Isolasi potongan dikiri garis yang memotong cd, cC, dan BC. </a:t>
            </a:r>
          </a:p>
        </p:txBody>
      </p:sp>
      <p:graphicFrame>
        <p:nvGraphicFramePr>
          <p:cNvPr id="8194" name="Object 7"/>
          <p:cNvGraphicFramePr>
            <a:graphicFrameLocks noChangeAspect="1"/>
          </p:cNvGraphicFramePr>
          <p:nvPr/>
        </p:nvGraphicFramePr>
        <p:xfrm>
          <a:off x="1244600" y="2928938"/>
          <a:ext cx="828675" cy="276225"/>
        </p:xfrm>
        <a:graphic>
          <a:graphicData uri="http://schemas.openxmlformats.org/presentationml/2006/ole">
            <p:oleObj spid="_x0000_s8194" name="Equation" r:id="rId3" imgW="825500" imgH="279400" progId="Equation.3">
              <p:embed/>
            </p:oleObj>
          </a:graphicData>
        </a:graphic>
      </p:graphicFrame>
      <p:graphicFrame>
        <p:nvGraphicFramePr>
          <p:cNvPr id="8195" name="Object 6"/>
          <p:cNvGraphicFramePr>
            <a:graphicFrameLocks noChangeAspect="1"/>
          </p:cNvGraphicFramePr>
          <p:nvPr/>
        </p:nvGraphicFramePr>
        <p:xfrm>
          <a:off x="1244600" y="3205163"/>
          <a:ext cx="2581275" cy="333375"/>
        </p:xfrm>
        <a:graphic>
          <a:graphicData uri="http://schemas.openxmlformats.org/presentationml/2006/ole">
            <p:oleObj spid="_x0000_s8195" name="Equation" r:id="rId4" imgW="2578100" imgH="330200" progId="Equation.3">
              <p:embed/>
            </p:oleObj>
          </a:graphicData>
        </a:graphic>
      </p:graphicFrame>
      <p:graphicFrame>
        <p:nvGraphicFramePr>
          <p:cNvPr id="8196" name="Object 5"/>
          <p:cNvGraphicFramePr>
            <a:graphicFrameLocks noChangeAspect="1"/>
          </p:cNvGraphicFramePr>
          <p:nvPr/>
        </p:nvGraphicFramePr>
        <p:xfrm>
          <a:off x="1244600" y="3538538"/>
          <a:ext cx="809625" cy="304800"/>
        </p:xfrm>
        <a:graphic>
          <a:graphicData uri="http://schemas.openxmlformats.org/presentationml/2006/ole">
            <p:oleObj spid="_x0000_s8196" name="Equation" r:id="rId5" imgW="812447" imgH="304668" progId="Equation.3">
              <p:embed/>
            </p:oleObj>
          </a:graphicData>
        </a:graphic>
      </p:graphicFrame>
      <p:graphicFrame>
        <p:nvGraphicFramePr>
          <p:cNvPr id="8197" name="Object 4"/>
          <p:cNvGraphicFramePr>
            <a:graphicFrameLocks noChangeAspect="1"/>
          </p:cNvGraphicFramePr>
          <p:nvPr/>
        </p:nvGraphicFramePr>
        <p:xfrm>
          <a:off x="1244600" y="3843338"/>
          <a:ext cx="2857500" cy="333375"/>
        </p:xfrm>
        <a:graphic>
          <a:graphicData uri="http://schemas.openxmlformats.org/presentationml/2006/ole">
            <p:oleObj spid="_x0000_s8197" name="Equation" r:id="rId6" imgW="2857500" imgH="330200" progId="Equation.3">
              <p:embed/>
            </p:oleObj>
          </a:graphicData>
        </a:graphic>
      </p:graphicFrame>
      <p:pic>
        <p:nvPicPr>
          <p:cNvPr id="8200" name="Picture 8" descr="WH142B"/>
          <p:cNvPicPr>
            <a:picLocks noChangeAspect="1" noChangeArrowheads="1"/>
          </p:cNvPicPr>
          <p:nvPr/>
        </p:nvPicPr>
        <p:blipFill>
          <a:blip r:embed="rId7"/>
          <a:srcRect/>
          <a:stretch>
            <a:fillRect/>
          </a:stretch>
        </p:blipFill>
        <p:spPr bwMode="auto">
          <a:xfrm>
            <a:off x="5181600" y="2743200"/>
            <a:ext cx="3200400" cy="2211388"/>
          </a:xfrm>
          <a:prstGeom prst="rect">
            <a:avLst/>
          </a:prstGeom>
          <a:noFill/>
          <a:ln w="9525">
            <a:noFill/>
            <a:miter lim="800000"/>
            <a:headEnd/>
            <a:tailEnd/>
          </a:ln>
        </p:spPr>
      </p:pic>
      <p:sp>
        <p:nvSpPr>
          <p:cNvPr id="8201" name="Rectangle 9"/>
          <p:cNvSpPr>
            <a:spLocks noChangeArrowheads="1"/>
          </p:cNvSpPr>
          <p:nvPr/>
        </p:nvSpPr>
        <p:spPr bwMode="auto">
          <a:xfrm>
            <a:off x="0" y="2151063"/>
            <a:ext cx="9144000" cy="0"/>
          </a:xfrm>
          <a:prstGeom prst="rect">
            <a:avLst/>
          </a:prstGeom>
          <a:noFill/>
          <a:ln w="9525">
            <a:noFill/>
            <a:miter lim="800000"/>
            <a:headEnd/>
            <a:tailEnd/>
          </a:ln>
        </p:spPr>
        <p:txBody>
          <a:bodyPr wrap="none" anchor="ctr">
            <a:spAutoFit/>
          </a:bodyPr>
          <a:lstStyle/>
          <a:p>
            <a:endParaRPr lang="id-ID"/>
          </a:p>
        </p:txBody>
      </p:sp>
      <p:sp>
        <p:nvSpPr>
          <p:cNvPr id="8202" name="Rectangle 10"/>
          <p:cNvSpPr>
            <a:spLocks noChangeArrowheads="1"/>
          </p:cNvSpPr>
          <p:nvPr/>
        </p:nvSpPr>
        <p:spPr bwMode="auto">
          <a:xfrm>
            <a:off x="0" y="2151063"/>
            <a:ext cx="9144000" cy="0"/>
          </a:xfrm>
          <a:prstGeom prst="rect">
            <a:avLst/>
          </a:prstGeom>
          <a:noFill/>
          <a:ln w="9525">
            <a:noFill/>
            <a:miter lim="800000"/>
            <a:headEnd/>
            <a:tailEnd/>
          </a:ln>
        </p:spPr>
        <p:txBody>
          <a:bodyPr wrap="none" anchor="ctr">
            <a:spAutoFit/>
          </a:bodyPr>
          <a:lstStyle/>
          <a:p>
            <a:endParaRPr lang="id-ID"/>
          </a:p>
        </p:txBody>
      </p:sp>
      <p:sp>
        <p:nvSpPr>
          <p:cNvPr id="8203" name="Rectangle 11"/>
          <p:cNvSpPr>
            <a:spLocks noChangeArrowheads="1"/>
          </p:cNvSpPr>
          <p:nvPr/>
        </p:nvSpPr>
        <p:spPr bwMode="auto">
          <a:xfrm>
            <a:off x="0" y="2427288"/>
            <a:ext cx="9144000" cy="0"/>
          </a:xfrm>
          <a:prstGeom prst="rect">
            <a:avLst/>
          </a:prstGeom>
          <a:noFill/>
          <a:ln w="9525">
            <a:noFill/>
            <a:miter lim="800000"/>
            <a:headEnd/>
            <a:tailEnd/>
          </a:ln>
        </p:spPr>
        <p:txBody>
          <a:bodyPr wrap="none" anchor="ctr">
            <a:spAutoFit/>
          </a:bodyPr>
          <a:lstStyle/>
          <a:p>
            <a:endParaRPr lang="id-ID"/>
          </a:p>
        </p:txBody>
      </p:sp>
      <p:sp>
        <p:nvSpPr>
          <p:cNvPr id="8204" name="Rectangle 12"/>
          <p:cNvSpPr>
            <a:spLocks noChangeArrowheads="1"/>
          </p:cNvSpPr>
          <p:nvPr/>
        </p:nvSpPr>
        <p:spPr bwMode="auto">
          <a:xfrm>
            <a:off x="0" y="2760663"/>
            <a:ext cx="9144000" cy="0"/>
          </a:xfrm>
          <a:prstGeom prst="rect">
            <a:avLst/>
          </a:prstGeom>
          <a:noFill/>
          <a:ln w="9525">
            <a:noFill/>
            <a:miter lim="800000"/>
            <a:headEnd/>
            <a:tailEnd/>
          </a:ln>
        </p:spPr>
        <p:txBody>
          <a:bodyPr wrap="none" anchor="ctr">
            <a:spAutoFit/>
          </a:bodyPr>
          <a:lstStyle/>
          <a:p>
            <a:endParaRPr lang="id-ID"/>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WH144A"/>
          <p:cNvPicPr>
            <a:picLocks noChangeAspect="1" noChangeArrowheads="1"/>
          </p:cNvPicPr>
          <p:nvPr/>
        </p:nvPicPr>
        <p:blipFill>
          <a:blip r:embed="rId2"/>
          <a:srcRect/>
          <a:stretch>
            <a:fillRect/>
          </a:stretch>
        </p:blipFill>
        <p:spPr bwMode="auto">
          <a:xfrm>
            <a:off x="1447800" y="3044825"/>
            <a:ext cx="4343400" cy="3660775"/>
          </a:xfrm>
          <a:prstGeom prst="rect">
            <a:avLst/>
          </a:prstGeom>
          <a:noFill/>
          <a:ln w="9525">
            <a:noFill/>
            <a:miter lim="800000"/>
            <a:headEnd/>
            <a:tailEnd/>
          </a:ln>
        </p:spPr>
      </p:pic>
      <p:sp>
        <p:nvSpPr>
          <p:cNvPr id="32771"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3 Analisis Rangka Batang</a:t>
            </a:r>
          </a:p>
        </p:txBody>
      </p:sp>
      <p:sp>
        <p:nvSpPr>
          <p:cNvPr id="40964" name="Rectangle 3"/>
          <p:cNvSpPr>
            <a:spLocks noGrp="1" noChangeArrowheads="1"/>
          </p:cNvSpPr>
          <p:nvPr>
            <p:ph idx="1"/>
          </p:nvPr>
        </p:nvSpPr>
        <p:spPr>
          <a:xfrm>
            <a:off x="1182688" y="1752600"/>
            <a:ext cx="7772400" cy="1106488"/>
          </a:xfrm>
        </p:spPr>
        <p:txBody>
          <a:bodyPr/>
          <a:lstStyle/>
          <a:p>
            <a:pPr marL="0" indent="0" eaLnBrk="1" hangingPunct="1">
              <a:buFont typeface="Wingdings" pitchFamily="2" charset="2"/>
              <a:buNone/>
            </a:pPr>
            <a:r>
              <a:rPr lang="en-US" sz="2000" smtClean="0"/>
              <a:t>Tentukan gaya dalam pada batang-batang ad dan bd dari rangka batang dibawah ini. Pembebanan dari reaksi perletakan statis tertentu ditunjukkan pada gambar.</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3"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3 (2)</a:t>
            </a:r>
          </a:p>
        </p:txBody>
      </p:sp>
      <p:sp>
        <p:nvSpPr>
          <p:cNvPr id="9224" name="Rectangle 3"/>
          <p:cNvSpPr>
            <a:spLocks noGrp="1" noChangeArrowheads="1"/>
          </p:cNvSpPr>
          <p:nvPr>
            <p:ph idx="1"/>
          </p:nvPr>
        </p:nvSpPr>
        <p:spPr>
          <a:xfrm>
            <a:off x="457200" y="1447800"/>
            <a:ext cx="6172200" cy="4684713"/>
          </a:xfrm>
        </p:spPr>
        <p:txBody>
          <a:bodyPr/>
          <a:lstStyle/>
          <a:p>
            <a:pPr marL="0" indent="0" eaLnBrk="1" hangingPunct="1">
              <a:buFont typeface="Wingdings" pitchFamily="2" charset="2"/>
              <a:buNone/>
            </a:pPr>
            <a:r>
              <a:rPr lang="en-US" sz="2000" smtClean="0"/>
              <a:t>Isolasi titik d</a:t>
            </a:r>
          </a:p>
          <a:p>
            <a:pPr marL="0" indent="0" eaLnBrk="1" hangingPunct="1">
              <a:buFont typeface="Wingdings" pitchFamily="2" charset="2"/>
              <a:buNone/>
            </a:pPr>
            <a:r>
              <a:rPr lang="en-US" sz="2000" smtClean="0"/>
              <a:t>Kemiringan batang ad dan bd sama; sehingga,Potongan dibawah ab</a:t>
            </a:r>
          </a:p>
        </p:txBody>
      </p:sp>
      <p:graphicFrame>
        <p:nvGraphicFramePr>
          <p:cNvPr id="9218" name="Object 5"/>
          <p:cNvGraphicFramePr>
            <a:graphicFrameLocks noChangeAspect="1"/>
          </p:cNvGraphicFramePr>
          <p:nvPr/>
        </p:nvGraphicFramePr>
        <p:xfrm>
          <a:off x="1430338" y="2616200"/>
          <a:ext cx="595312" cy="254000"/>
        </p:xfrm>
        <a:graphic>
          <a:graphicData uri="http://schemas.openxmlformats.org/presentationml/2006/ole">
            <p:oleObj spid="_x0000_s9218" name="Equation" r:id="rId3" imgW="596880" imgH="253800" progId="Equation.3">
              <p:embed/>
            </p:oleObj>
          </a:graphicData>
        </a:graphic>
      </p:graphicFrame>
      <p:graphicFrame>
        <p:nvGraphicFramePr>
          <p:cNvPr id="9219" name="Object 4"/>
          <p:cNvGraphicFramePr>
            <a:graphicFrameLocks noChangeAspect="1"/>
          </p:cNvGraphicFramePr>
          <p:nvPr/>
        </p:nvGraphicFramePr>
        <p:xfrm>
          <a:off x="1323975" y="3076575"/>
          <a:ext cx="2867025" cy="309563"/>
        </p:xfrm>
        <a:graphic>
          <a:graphicData uri="http://schemas.openxmlformats.org/presentationml/2006/ole">
            <p:oleObj spid="_x0000_s9219" name="Equation" r:id="rId4" imgW="2565400" imgH="279400" progId="Equation.3">
              <p:embed/>
            </p:oleObj>
          </a:graphicData>
        </a:graphic>
      </p:graphicFrame>
      <p:sp>
        <p:nvSpPr>
          <p:cNvPr id="9225" name="Rectangle 6"/>
          <p:cNvSpPr>
            <a:spLocks noChangeArrowheads="1"/>
          </p:cNvSpPr>
          <p:nvPr/>
        </p:nvSpPr>
        <p:spPr bwMode="auto">
          <a:xfrm>
            <a:off x="0" y="3138488"/>
            <a:ext cx="9144000" cy="0"/>
          </a:xfrm>
          <a:prstGeom prst="rect">
            <a:avLst/>
          </a:prstGeom>
          <a:noFill/>
          <a:ln w="9525">
            <a:noFill/>
            <a:miter lim="800000"/>
            <a:headEnd/>
            <a:tailEnd/>
          </a:ln>
        </p:spPr>
        <p:txBody>
          <a:bodyPr wrap="none" anchor="ctr">
            <a:spAutoFit/>
          </a:bodyPr>
          <a:lstStyle/>
          <a:p>
            <a:endParaRPr lang="id-ID"/>
          </a:p>
        </p:txBody>
      </p:sp>
      <p:sp>
        <p:nvSpPr>
          <p:cNvPr id="9226" name="Rectangle 7"/>
          <p:cNvSpPr>
            <a:spLocks noChangeArrowheads="1"/>
          </p:cNvSpPr>
          <p:nvPr/>
        </p:nvSpPr>
        <p:spPr bwMode="auto">
          <a:xfrm>
            <a:off x="0" y="3443288"/>
            <a:ext cx="9144000" cy="0"/>
          </a:xfrm>
          <a:prstGeom prst="rect">
            <a:avLst/>
          </a:prstGeom>
          <a:noFill/>
          <a:ln w="9525">
            <a:noFill/>
            <a:miter lim="800000"/>
            <a:headEnd/>
            <a:tailEnd/>
          </a:ln>
        </p:spPr>
        <p:txBody>
          <a:bodyPr wrap="none" anchor="ctr">
            <a:spAutoFit/>
          </a:bodyPr>
          <a:lstStyle/>
          <a:p>
            <a:endParaRPr lang="id-ID"/>
          </a:p>
        </p:txBody>
      </p:sp>
      <p:sp>
        <p:nvSpPr>
          <p:cNvPr id="9227" name="Rectangle 9"/>
          <p:cNvSpPr>
            <a:spLocks noChangeArrowheads="1"/>
          </p:cNvSpPr>
          <p:nvPr/>
        </p:nvSpPr>
        <p:spPr bwMode="auto">
          <a:xfrm>
            <a:off x="0" y="3290888"/>
            <a:ext cx="9144000" cy="0"/>
          </a:xfrm>
          <a:prstGeom prst="rect">
            <a:avLst/>
          </a:prstGeom>
          <a:noFill/>
          <a:ln w="9525">
            <a:noFill/>
            <a:miter lim="800000"/>
            <a:headEnd/>
            <a:tailEnd/>
          </a:ln>
        </p:spPr>
        <p:txBody>
          <a:bodyPr wrap="none" anchor="ctr">
            <a:spAutoFit/>
          </a:bodyPr>
          <a:lstStyle/>
          <a:p>
            <a:endParaRPr lang="id-ID"/>
          </a:p>
        </p:txBody>
      </p:sp>
      <p:graphicFrame>
        <p:nvGraphicFramePr>
          <p:cNvPr id="9220" name="Object 8"/>
          <p:cNvGraphicFramePr>
            <a:graphicFrameLocks noChangeAspect="1"/>
          </p:cNvGraphicFramePr>
          <p:nvPr/>
        </p:nvGraphicFramePr>
        <p:xfrm>
          <a:off x="1295400" y="3505200"/>
          <a:ext cx="2690813" cy="304800"/>
        </p:xfrm>
        <a:graphic>
          <a:graphicData uri="http://schemas.openxmlformats.org/presentationml/2006/ole">
            <p:oleObj spid="_x0000_s9220" name="Equation" r:id="rId5" imgW="2438400" imgH="279400" progId="Equation.3">
              <p:embed/>
            </p:oleObj>
          </a:graphicData>
        </a:graphic>
      </p:graphicFrame>
      <p:graphicFrame>
        <p:nvGraphicFramePr>
          <p:cNvPr id="9221" name="Object 10"/>
          <p:cNvGraphicFramePr>
            <a:graphicFrameLocks noChangeAspect="1"/>
          </p:cNvGraphicFramePr>
          <p:nvPr/>
        </p:nvGraphicFramePr>
        <p:xfrm>
          <a:off x="990600" y="4614863"/>
          <a:ext cx="3962400" cy="1633537"/>
        </p:xfrm>
        <a:graphic>
          <a:graphicData uri="http://schemas.openxmlformats.org/presentationml/2006/ole">
            <p:oleObj spid="_x0000_s9221" name="Equation" r:id="rId6" imgW="3632200" imgH="1498600" progId="Equation.DSMT4">
              <p:embed/>
            </p:oleObj>
          </a:graphicData>
        </a:graphic>
      </p:graphicFrame>
      <p:sp>
        <p:nvSpPr>
          <p:cNvPr id="9228" name="Rectangle 12"/>
          <p:cNvSpPr>
            <a:spLocks noChangeArrowheads="1"/>
          </p:cNvSpPr>
          <p:nvPr/>
        </p:nvSpPr>
        <p:spPr bwMode="auto">
          <a:xfrm>
            <a:off x="0" y="2528888"/>
            <a:ext cx="9144000" cy="0"/>
          </a:xfrm>
          <a:prstGeom prst="rect">
            <a:avLst/>
          </a:prstGeom>
          <a:noFill/>
          <a:ln w="9525">
            <a:noFill/>
            <a:miter lim="800000"/>
            <a:headEnd/>
            <a:tailEnd/>
          </a:ln>
        </p:spPr>
        <p:txBody>
          <a:bodyPr wrap="none" anchor="ctr">
            <a:spAutoFit/>
          </a:bodyPr>
          <a:lstStyle/>
          <a:p>
            <a:endParaRPr lang="id-ID"/>
          </a:p>
        </p:txBody>
      </p:sp>
      <p:sp>
        <p:nvSpPr>
          <p:cNvPr id="9229" name="Rectangle 13"/>
          <p:cNvSpPr>
            <a:spLocks noChangeArrowheads="1"/>
          </p:cNvSpPr>
          <p:nvPr/>
        </p:nvSpPr>
        <p:spPr bwMode="auto">
          <a:xfrm>
            <a:off x="0" y="2833688"/>
            <a:ext cx="9144000" cy="0"/>
          </a:xfrm>
          <a:prstGeom prst="rect">
            <a:avLst/>
          </a:prstGeom>
          <a:noFill/>
          <a:ln w="9525">
            <a:noFill/>
            <a:miter lim="800000"/>
            <a:headEnd/>
            <a:tailEnd/>
          </a:ln>
        </p:spPr>
        <p:txBody>
          <a:bodyPr wrap="none" anchor="ctr">
            <a:spAutoFit/>
          </a:bodyPr>
          <a:lstStyle/>
          <a:p>
            <a:endParaRPr lang="id-ID"/>
          </a:p>
        </p:txBody>
      </p:sp>
      <p:pic>
        <p:nvPicPr>
          <p:cNvPr id="9230" name="Picture 14" descr="WH144B"/>
          <p:cNvPicPr>
            <a:picLocks noChangeAspect="1" noChangeArrowheads="1"/>
          </p:cNvPicPr>
          <p:nvPr/>
        </p:nvPicPr>
        <p:blipFill>
          <a:blip r:embed="rId7"/>
          <a:srcRect/>
          <a:stretch>
            <a:fillRect/>
          </a:stretch>
        </p:blipFill>
        <p:spPr bwMode="auto">
          <a:xfrm>
            <a:off x="6019800" y="1905000"/>
            <a:ext cx="2628900" cy="1728788"/>
          </a:xfrm>
          <a:prstGeom prst="rect">
            <a:avLst/>
          </a:prstGeom>
          <a:noFill/>
          <a:ln w="9525">
            <a:noFill/>
            <a:miter lim="800000"/>
            <a:headEnd/>
            <a:tailEnd/>
          </a:ln>
        </p:spPr>
      </p:pic>
      <p:pic>
        <p:nvPicPr>
          <p:cNvPr id="9231" name="Picture 15" descr="WH145A"/>
          <p:cNvPicPr>
            <a:picLocks noChangeAspect="1" noChangeArrowheads="1"/>
          </p:cNvPicPr>
          <p:nvPr/>
        </p:nvPicPr>
        <p:blipFill>
          <a:blip r:embed="rId8"/>
          <a:srcRect/>
          <a:stretch>
            <a:fillRect/>
          </a:stretch>
        </p:blipFill>
        <p:spPr bwMode="auto">
          <a:xfrm>
            <a:off x="5867400" y="4114800"/>
            <a:ext cx="2857500" cy="1824038"/>
          </a:xfrm>
          <a:prstGeom prst="rect">
            <a:avLst/>
          </a:prstGeom>
          <a:noFill/>
          <a:ln w="9525">
            <a:noFill/>
            <a:miter lim="800000"/>
            <a:headEnd/>
            <a:tailEnd/>
          </a:ln>
        </p:spPr>
      </p:pic>
      <p:graphicFrame>
        <p:nvGraphicFramePr>
          <p:cNvPr id="9222" name="Object 16"/>
          <p:cNvGraphicFramePr>
            <a:graphicFrameLocks noChangeAspect="1"/>
          </p:cNvGraphicFramePr>
          <p:nvPr/>
        </p:nvGraphicFramePr>
        <p:xfrm>
          <a:off x="1347788" y="4114800"/>
          <a:ext cx="862012" cy="366713"/>
        </p:xfrm>
        <a:graphic>
          <a:graphicData uri="http://schemas.openxmlformats.org/presentationml/2006/ole">
            <p:oleObj spid="_x0000_s9222" name="Equation" r:id="rId9" imgW="596880" imgH="253800" progId="Equation.DSMT4">
              <p:embed/>
            </p:oleObj>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marL="484632" indent="0" eaLnBrk="1" fontAlgn="auto" hangingPunct="1">
              <a:spcAft>
                <a:spcPts val="0"/>
              </a:spcAft>
              <a:defRPr/>
            </a:pPr>
            <a:r>
              <a:rPr lang="en-US" sz="4000" smtClean="0">
                <a:solidFill>
                  <a:schemeClr val="accent1">
                    <a:satMod val="150000"/>
                  </a:schemeClr>
                </a:solidFill>
              </a:rPr>
              <a:t>Contoh 4 Analisis Rangka Batang</a:t>
            </a:r>
          </a:p>
        </p:txBody>
      </p:sp>
      <p:sp>
        <p:nvSpPr>
          <p:cNvPr id="44035" name="Rectangle 3"/>
          <p:cNvSpPr>
            <a:spLocks noGrp="1" noChangeArrowheads="1"/>
          </p:cNvSpPr>
          <p:nvPr>
            <p:ph idx="1"/>
          </p:nvPr>
        </p:nvSpPr>
        <p:spPr>
          <a:xfrm>
            <a:off x="1182688" y="2017713"/>
            <a:ext cx="7772400" cy="1411287"/>
          </a:xfrm>
        </p:spPr>
        <p:txBody>
          <a:bodyPr>
            <a:normAutofit lnSpcReduction="10000"/>
          </a:bodyPr>
          <a:lstStyle/>
          <a:p>
            <a:pPr marL="0" indent="0" eaLnBrk="1" fontAlgn="auto" hangingPunct="1">
              <a:spcAft>
                <a:spcPts val="0"/>
              </a:spcAft>
              <a:buFont typeface="Wingdings" pitchFamily="2" charset="2"/>
              <a:buNone/>
              <a:defRPr/>
            </a:pPr>
            <a:r>
              <a:rPr lang="en-US" sz="2400" smtClean="0"/>
              <a:t>Gaya-gaya batang pada struktur rangka batang dibawah ini sudah dihitung dengan metode keseimbangan titik. Hasilnya ditunjukkan pada gambar. </a:t>
            </a:r>
          </a:p>
        </p:txBody>
      </p:sp>
      <p:grpSp>
        <p:nvGrpSpPr>
          <p:cNvPr id="41988" name="Group 6"/>
          <p:cNvGrpSpPr>
            <a:grpSpLocks/>
          </p:cNvGrpSpPr>
          <p:nvPr/>
        </p:nvGrpSpPr>
        <p:grpSpPr bwMode="auto">
          <a:xfrm>
            <a:off x="381000" y="3762375"/>
            <a:ext cx="8583613" cy="2333625"/>
            <a:chOff x="288" y="2208"/>
            <a:chExt cx="5407" cy="1470"/>
          </a:xfrm>
        </p:grpSpPr>
        <p:pic>
          <p:nvPicPr>
            <p:cNvPr id="41989" name="Picture 4" descr="WH145B"/>
            <p:cNvPicPr>
              <a:picLocks noChangeAspect="1" noChangeArrowheads="1"/>
            </p:cNvPicPr>
            <p:nvPr/>
          </p:nvPicPr>
          <p:blipFill>
            <a:blip r:embed="rId2"/>
            <a:srcRect/>
            <a:stretch>
              <a:fillRect/>
            </a:stretch>
          </p:blipFill>
          <p:spPr bwMode="auto">
            <a:xfrm>
              <a:off x="288" y="2208"/>
              <a:ext cx="2648" cy="1470"/>
            </a:xfrm>
            <a:prstGeom prst="rect">
              <a:avLst/>
            </a:prstGeom>
            <a:noFill/>
            <a:ln w="9525">
              <a:noFill/>
              <a:miter lim="800000"/>
              <a:headEnd/>
              <a:tailEnd/>
            </a:ln>
          </p:spPr>
        </p:pic>
        <p:pic>
          <p:nvPicPr>
            <p:cNvPr id="41990" name="Picture 5" descr="WH145C"/>
            <p:cNvPicPr>
              <a:picLocks noChangeAspect="1" noChangeArrowheads="1"/>
            </p:cNvPicPr>
            <p:nvPr/>
          </p:nvPicPr>
          <p:blipFill>
            <a:blip r:embed="rId3"/>
            <a:srcRect/>
            <a:stretch>
              <a:fillRect/>
            </a:stretch>
          </p:blipFill>
          <p:spPr bwMode="auto">
            <a:xfrm>
              <a:off x="2928" y="2219"/>
              <a:ext cx="2767" cy="1324"/>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Content Placeholder 3"/>
          <p:cNvPicPr>
            <a:picLocks noGrp="1"/>
          </p:cNvPicPr>
          <p:nvPr>
            <p:ph idx="1"/>
          </p:nvPr>
        </p:nvPicPr>
        <p:blipFill>
          <a:blip r:embed="rId2"/>
          <a:srcRect/>
          <a:stretch>
            <a:fillRect/>
          </a:stretch>
        </p:blipFill>
        <p:spPr>
          <a:xfrm>
            <a:off x="381000" y="5105400"/>
            <a:ext cx="1828800" cy="1470025"/>
          </a:xfrm>
        </p:spPr>
      </p:pic>
      <p:sp>
        <p:nvSpPr>
          <p:cNvPr id="43011" name="TextBox 5"/>
          <p:cNvSpPr txBox="1">
            <a:spLocks noChangeArrowheads="1"/>
          </p:cNvSpPr>
          <p:nvPr/>
        </p:nvSpPr>
        <p:spPr bwMode="auto">
          <a:xfrm>
            <a:off x="5638800" y="6248400"/>
            <a:ext cx="3276600" cy="369888"/>
          </a:xfrm>
          <a:prstGeom prst="rect">
            <a:avLst/>
          </a:prstGeom>
          <a:noFill/>
          <a:ln w="9525">
            <a:noFill/>
            <a:miter lim="800000"/>
            <a:headEnd/>
            <a:tailEnd/>
          </a:ln>
        </p:spPr>
        <p:txBody>
          <a:bodyPr>
            <a:spAutoFit/>
          </a:bodyPr>
          <a:lstStyle/>
          <a:p>
            <a:r>
              <a:rPr lang="id-ID"/>
              <a:t>Ir. H. Armeyn, Syam MT</a:t>
            </a:r>
          </a:p>
        </p:txBody>
      </p:sp>
      <p:sp>
        <p:nvSpPr>
          <p:cNvPr id="6" name="TextBox 5"/>
          <p:cNvSpPr txBox="1"/>
          <p:nvPr/>
        </p:nvSpPr>
        <p:spPr>
          <a:xfrm>
            <a:off x="152400" y="533400"/>
            <a:ext cx="8839200" cy="3786188"/>
          </a:xfrm>
          <a:prstGeom prst="rect">
            <a:avLst/>
          </a:prstGeom>
          <a:noFill/>
        </p:spPr>
        <p:txBody>
          <a:bodyPr>
            <a:spAutoFit/>
          </a:bodyPr>
          <a:lstStyle/>
          <a:p>
            <a:pPr>
              <a:defRPr/>
            </a:pPr>
            <a:r>
              <a:rPr lang="id-ID" sz="2400" dirty="0"/>
              <a:t>II. Diagram Cremona</a:t>
            </a:r>
          </a:p>
          <a:p>
            <a:pPr>
              <a:defRPr/>
            </a:pPr>
            <a:r>
              <a:rPr lang="id-ID" sz="2400" dirty="0"/>
              <a:t> </a:t>
            </a:r>
          </a:p>
          <a:p>
            <a:pPr>
              <a:defRPr/>
            </a:pPr>
            <a:r>
              <a:rPr lang="id-ID" sz="2400" dirty="0"/>
              <a:t>     Prinsipnya adalah metode keseimbangan titik pertemuan.</a:t>
            </a:r>
          </a:p>
          <a:p>
            <a:pPr>
              <a:defRPr/>
            </a:pPr>
            <a:r>
              <a:rPr lang="id-ID" sz="2400" dirty="0"/>
              <a:t>     Langkah langkah yang harus kita diselesaikan </a:t>
            </a:r>
          </a:p>
          <a:p>
            <a:pPr marL="457200" indent="-457200">
              <a:buFont typeface="+mj-lt"/>
              <a:buAutoNum type="arabicPeriod"/>
              <a:defRPr/>
            </a:pPr>
            <a:r>
              <a:rPr lang="id-ID" sz="2400" dirty="0"/>
              <a:t>Seluruh garis sistem rangka batang digambar dengan skala.</a:t>
            </a:r>
          </a:p>
          <a:p>
            <a:pPr marL="457200" indent="-457200">
              <a:buFont typeface="+mj-lt"/>
              <a:buAutoNum type="arabicPeriod"/>
              <a:defRPr/>
            </a:pPr>
            <a:r>
              <a:rPr lang="id-ID" sz="2400" dirty="0"/>
              <a:t>Batang batang diberi nomor </a:t>
            </a:r>
          </a:p>
          <a:p>
            <a:pPr marL="457200" indent="-457200">
              <a:buFont typeface="+mj-lt"/>
              <a:buAutoNum type="arabicPeriod"/>
              <a:defRPr/>
            </a:pPr>
            <a:r>
              <a:rPr lang="id-ID" sz="2400" dirty="0"/>
              <a:t>Cari reaksi perletakan </a:t>
            </a:r>
          </a:p>
          <a:p>
            <a:pPr marL="457200" indent="-457200">
              <a:buFont typeface="+mj-lt"/>
              <a:buAutoNum type="arabicPeriod"/>
              <a:defRPr/>
            </a:pPr>
            <a:r>
              <a:rPr lang="id-ID" sz="2400" dirty="0"/>
              <a:t>Setelah kita peroleh reaksi perletakan, maka kita mulai menggambar poligon gaya pakai skala yang tertutup dan saling sejajar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2400" y="533400"/>
            <a:ext cx="8839200" cy="5632450"/>
          </a:xfrm>
          <a:prstGeom prst="rect">
            <a:avLst/>
          </a:prstGeom>
          <a:noFill/>
        </p:spPr>
        <p:txBody>
          <a:bodyPr>
            <a:spAutoFit/>
          </a:bodyPr>
          <a:lstStyle/>
          <a:p>
            <a:pPr>
              <a:defRPr/>
            </a:pPr>
            <a:r>
              <a:rPr lang="id-ID" sz="2400" dirty="0"/>
              <a:t>III. Method of section secara analitis ( Cara Ritter ) </a:t>
            </a:r>
          </a:p>
          <a:p>
            <a:pPr>
              <a:defRPr/>
            </a:pPr>
            <a:endParaRPr lang="id-ID" sz="2400" dirty="0"/>
          </a:p>
          <a:p>
            <a:pPr marL="449263" indent="-449263">
              <a:defRPr/>
            </a:pPr>
            <a:r>
              <a:rPr lang="id-ID" sz="2400" dirty="0"/>
              <a:t>     Prinsipnya adalah melakukan potongan batang batang dengan mengiris, lalu meninjau keseimbangan konstruksi di kiri dan kanan potongan yang diiris tadi.</a:t>
            </a:r>
          </a:p>
          <a:p>
            <a:pPr>
              <a:defRPr/>
            </a:pPr>
            <a:r>
              <a:rPr lang="id-ID" sz="2400" dirty="0"/>
              <a:t>     Langka h langkah yang harus kita diselesaikan </a:t>
            </a:r>
          </a:p>
          <a:p>
            <a:pPr marL="457200" indent="-457200">
              <a:buFont typeface="+mj-lt"/>
              <a:buAutoNum type="arabicPeriod"/>
              <a:defRPr/>
            </a:pPr>
            <a:r>
              <a:rPr lang="id-ID" sz="2400" dirty="0"/>
              <a:t>Lakukan pemotongan a-a misalnya yang memotong ketiga batang tersebut .</a:t>
            </a:r>
          </a:p>
          <a:p>
            <a:pPr marL="457200" indent="-457200">
              <a:buFont typeface="+mj-lt"/>
              <a:buAutoNum type="arabicPeriod"/>
              <a:defRPr/>
            </a:pPr>
            <a:r>
              <a:rPr lang="id-ID" sz="2400" dirty="0"/>
              <a:t>Kita dapat melihat konstruksi dikiri dan kanan dari potongan tersebut. </a:t>
            </a:r>
          </a:p>
          <a:p>
            <a:pPr marL="457200" indent="-457200">
              <a:buFont typeface="+mj-lt"/>
              <a:buAutoNum type="arabicPeriod"/>
              <a:defRPr/>
            </a:pPr>
            <a:r>
              <a:rPr lang="id-ID" sz="2400" dirty="0"/>
              <a:t>Kita tinjau konstruksi dikiri potongan a-a misalnya maka seluruh batang yang terpotong dianggap bekerja gaya tarik  kemudian di sigma Momen di salah satu titik simpul maka seluruh gaya kali jarak terhadap titik yang ditinjau </a:t>
            </a:r>
          </a:p>
          <a:p>
            <a:pPr marL="457200" indent="-457200">
              <a:buFont typeface="+mj-lt"/>
              <a:buAutoNum type="arabicPeriod"/>
              <a:defRPr/>
            </a:pPr>
            <a:r>
              <a:rPr lang="id-ID" sz="2400" dirty="0"/>
              <a:t>Dan boleh juga ditinjau konstruksi sebelah kanan potongan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3274"/>
            <a:ext cx="8229600" cy="828326"/>
          </a:xfrm>
        </p:spPr>
        <p:txBody>
          <a:bodyPr/>
          <a:lstStyle/>
          <a:p>
            <a:pPr>
              <a:defRPr/>
            </a:pPr>
            <a:r>
              <a:rPr lang="id-ID" sz="28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Kita lihat konstruksi rangka batang dibawah ini : </a:t>
            </a:r>
            <a:endParaRPr lang="id-ID" sz="28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83" name="Rectangle 2"/>
          <p:cNvSpPr txBox="1">
            <a:spLocks noChangeArrowheads="1"/>
          </p:cNvSpPr>
          <p:nvPr/>
        </p:nvSpPr>
        <p:spPr>
          <a:xfrm>
            <a:off x="685800" y="152400"/>
            <a:ext cx="2590800" cy="503590"/>
          </a:xfrm>
          <a:prstGeom prst="rect">
            <a:avLst/>
          </a:prstGeom>
          <a:solidFill>
            <a:schemeClr val="accent1"/>
          </a:solidFill>
        </p:spPr>
        <p:txBody>
          <a:bodyPr lIns="36000" tIns="36000" rIns="36000" bIns="36000" anchor="ctr">
            <a:spAutoFit/>
          </a:bodyPr>
          <a:lstStyle/>
          <a:p>
            <a:pPr marL="363538" eaLnBrk="1" fontAlgn="auto" hangingPunct="1">
              <a:spcAft>
                <a:spcPts val="0"/>
              </a:spcAft>
              <a:defRPr/>
            </a:pPr>
            <a:r>
              <a:rPr lang="id-ID" sz="28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rPr>
              <a:t>Cara Ritter</a:t>
            </a:r>
            <a:endParaRPr lang="en-US" sz="2800" b="1" dirty="0">
              <a:ln w="6350">
                <a:solidFill>
                  <a:schemeClr val="accent1">
                    <a:shade val="43000"/>
                  </a:schemeClr>
                </a:solidFill>
              </a:ln>
              <a:solidFill>
                <a:srgbClr val="FFFF00"/>
              </a:solidFill>
              <a:effectLst>
                <a:outerShdw blurRad="26000" dist="26000" dir="14500000" algn="tl" rotWithShape="0">
                  <a:srgbClr val="000000">
                    <a:alpha val="40000"/>
                  </a:srgbClr>
                </a:outerShdw>
              </a:effectLst>
              <a:latin typeface="+mj-lt"/>
              <a:ea typeface="+mj-ea"/>
              <a:cs typeface="+mj-cs"/>
            </a:endParaRPr>
          </a:p>
        </p:txBody>
      </p:sp>
      <p:sp>
        <p:nvSpPr>
          <p:cNvPr id="97" name="Rectangle 2"/>
          <p:cNvSpPr txBox="1">
            <a:spLocks noChangeArrowheads="1"/>
          </p:cNvSpPr>
          <p:nvPr/>
        </p:nvSpPr>
        <p:spPr>
          <a:xfrm>
            <a:off x="6324600" y="1371600"/>
            <a:ext cx="2819400" cy="626701"/>
          </a:xfrm>
          <a:prstGeom prst="rect">
            <a:avLst/>
          </a:prstGeom>
          <a:solidFill>
            <a:srgbClr val="FFFF00"/>
          </a:solidFill>
          <a:ln>
            <a:solidFill>
              <a:schemeClr val="bg1"/>
            </a:solidFill>
          </a:ln>
        </p:spPr>
        <p:txBody>
          <a:bodyPr lIns="36000" tIns="36000" rIns="36000" bIns="36000" anchor="ctr">
            <a:spAutoFit/>
          </a:bodyPr>
          <a:lstStyle/>
          <a:p>
            <a:pPr marL="87313" eaLnBrk="1" fontAlgn="auto" hangingPunct="1">
              <a:spcAft>
                <a:spcPts val="0"/>
              </a:spcAft>
              <a:defRPr/>
            </a:pPr>
            <a:r>
              <a:rPr lang="id-ID" dirty="0">
                <a:ln w="6350">
                  <a:solidFill>
                    <a:schemeClr val="accent1">
                      <a:shade val="43000"/>
                    </a:schemeClr>
                  </a:solidFill>
                </a:ln>
                <a:solidFill>
                  <a:schemeClr val="bg1"/>
                </a:solidFill>
                <a:effectLst>
                  <a:outerShdw blurRad="26000" dist="26000" dir="14500000" algn="tl" rotWithShape="0">
                    <a:srgbClr val="000000">
                      <a:alpha val="40000"/>
                    </a:srgbClr>
                  </a:outerShdw>
                </a:effectLst>
                <a:latin typeface="Times New Roman" pitchFamily="18" charset="0"/>
                <a:ea typeface="+mj-ea"/>
                <a:cs typeface="Times New Roman" pitchFamily="18" charset="0"/>
              </a:rPr>
              <a:t>Kita akan mencari besarnya  gaya batang 1, 2, 3 </a:t>
            </a:r>
            <a:endParaRPr lang="en-US" dirty="0">
              <a:ln w="6350">
                <a:solidFill>
                  <a:schemeClr val="accent1">
                    <a:shade val="43000"/>
                  </a:schemeClr>
                </a:solidFill>
              </a:ln>
              <a:solidFill>
                <a:schemeClr val="bg1"/>
              </a:solidFill>
              <a:effectLst>
                <a:outerShdw blurRad="26000" dist="26000" dir="14500000" algn="tl" rotWithShape="0">
                  <a:srgbClr val="000000">
                    <a:alpha val="40000"/>
                  </a:srgbClr>
                </a:outerShdw>
              </a:effectLst>
              <a:latin typeface="Times New Roman" pitchFamily="18" charset="0"/>
              <a:ea typeface="+mj-ea"/>
              <a:cs typeface="Times New Roman" pitchFamily="18" charset="0"/>
            </a:endParaRPr>
          </a:p>
        </p:txBody>
      </p:sp>
      <p:sp>
        <p:nvSpPr>
          <p:cNvPr id="104" name="Rectangle 2"/>
          <p:cNvSpPr txBox="1">
            <a:spLocks noChangeArrowheads="1"/>
          </p:cNvSpPr>
          <p:nvPr/>
        </p:nvSpPr>
        <p:spPr>
          <a:xfrm>
            <a:off x="6324600" y="2209800"/>
            <a:ext cx="2819400" cy="349702"/>
          </a:xfrm>
          <a:prstGeom prst="rect">
            <a:avLst/>
          </a:prstGeom>
          <a:solidFill>
            <a:srgbClr val="FFFF00"/>
          </a:solidFill>
          <a:ln>
            <a:solidFill>
              <a:schemeClr val="bg1"/>
            </a:solidFill>
          </a:ln>
        </p:spPr>
        <p:txBody>
          <a:bodyPr lIns="36000" tIns="36000" rIns="36000" bIns="36000" anchor="ctr">
            <a:spAutoFit/>
          </a:bodyPr>
          <a:lstStyle/>
          <a:p>
            <a:pPr marL="87313" eaLnBrk="1" fontAlgn="auto" hangingPunct="1">
              <a:spcAft>
                <a:spcPts val="0"/>
              </a:spcAft>
              <a:defRPr/>
            </a:pPr>
            <a:r>
              <a:rPr lang="id-ID" dirty="0">
                <a:ln w="6350">
                  <a:solidFill>
                    <a:schemeClr val="accent1">
                      <a:shade val="43000"/>
                    </a:schemeClr>
                  </a:solidFill>
                </a:ln>
                <a:solidFill>
                  <a:schemeClr val="bg1"/>
                </a:solidFill>
                <a:effectLst>
                  <a:outerShdw blurRad="26000" dist="26000" dir="14500000" algn="tl" rotWithShape="0">
                    <a:srgbClr val="000000">
                      <a:alpha val="40000"/>
                    </a:srgbClr>
                  </a:outerShdw>
                </a:effectLst>
                <a:latin typeface="Times New Roman" pitchFamily="18" charset="0"/>
                <a:ea typeface="+mj-ea"/>
                <a:cs typeface="Times New Roman" pitchFamily="18" charset="0"/>
              </a:rPr>
              <a:t>Lihat potongan a - a </a:t>
            </a:r>
            <a:endParaRPr lang="en-US" dirty="0">
              <a:ln w="6350">
                <a:solidFill>
                  <a:schemeClr val="accent1">
                    <a:shade val="43000"/>
                  </a:schemeClr>
                </a:solidFill>
              </a:ln>
              <a:solidFill>
                <a:schemeClr val="bg1"/>
              </a:solidFill>
              <a:effectLst>
                <a:outerShdw blurRad="26000" dist="26000" dir="14500000" algn="tl" rotWithShape="0">
                  <a:srgbClr val="000000">
                    <a:alpha val="40000"/>
                  </a:srgbClr>
                </a:outerShdw>
              </a:effectLst>
              <a:latin typeface="Times New Roman" pitchFamily="18" charset="0"/>
              <a:ea typeface="+mj-ea"/>
              <a:cs typeface="Times New Roman" pitchFamily="18" charset="0"/>
            </a:endParaRPr>
          </a:p>
        </p:txBody>
      </p:sp>
      <p:sp>
        <p:nvSpPr>
          <p:cNvPr id="105" name="Rectangle 2"/>
          <p:cNvSpPr txBox="1">
            <a:spLocks noChangeArrowheads="1"/>
          </p:cNvSpPr>
          <p:nvPr/>
        </p:nvSpPr>
        <p:spPr>
          <a:xfrm>
            <a:off x="6324600" y="2667000"/>
            <a:ext cx="2819400" cy="349702"/>
          </a:xfrm>
          <a:prstGeom prst="rect">
            <a:avLst/>
          </a:prstGeom>
          <a:solidFill>
            <a:srgbClr val="FFFF00"/>
          </a:solidFill>
          <a:ln>
            <a:solidFill>
              <a:schemeClr val="bg1"/>
            </a:solidFill>
          </a:ln>
        </p:spPr>
        <p:txBody>
          <a:bodyPr lIns="36000" tIns="36000" rIns="36000" bIns="36000" anchor="ctr">
            <a:spAutoFit/>
          </a:bodyPr>
          <a:lstStyle/>
          <a:p>
            <a:pPr marL="87313" eaLnBrk="1" fontAlgn="auto" hangingPunct="1">
              <a:spcAft>
                <a:spcPts val="0"/>
              </a:spcAft>
              <a:defRPr/>
            </a:pPr>
            <a:r>
              <a:rPr lang="id-ID" dirty="0">
                <a:ln w="6350">
                  <a:solidFill>
                    <a:schemeClr val="accent1">
                      <a:shade val="43000"/>
                    </a:schemeClr>
                  </a:solidFill>
                </a:ln>
                <a:solidFill>
                  <a:schemeClr val="bg1"/>
                </a:solidFill>
                <a:effectLst>
                  <a:outerShdw blurRad="26000" dist="26000" dir="14500000" algn="tl" rotWithShape="0">
                    <a:srgbClr val="000000">
                      <a:alpha val="40000"/>
                    </a:srgbClr>
                  </a:outerShdw>
                </a:effectLst>
                <a:latin typeface="Times New Roman" pitchFamily="18" charset="0"/>
                <a:ea typeface="+mj-ea"/>
                <a:cs typeface="Times New Roman" pitchFamily="18" charset="0"/>
              </a:rPr>
              <a:t>Kita  tinjau  di kiri pot a - a  </a:t>
            </a:r>
            <a:endParaRPr lang="en-US" dirty="0">
              <a:ln w="6350">
                <a:solidFill>
                  <a:schemeClr val="accent1">
                    <a:shade val="43000"/>
                  </a:schemeClr>
                </a:solidFill>
              </a:ln>
              <a:solidFill>
                <a:schemeClr val="bg1"/>
              </a:solidFill>
              <a:effectLst>
                <a:outerShdw blurRad="26000" dist="26000" dir="14500000" algn="tl" rotWithShape="0">
                  <a:srgbClr val="000000">
                    <a:alpha val="40000"/>
                  </a:srgbClr>
                </a:outerShdw>
              </a:effectLst>
              <a:latin typeface="Times New Roman" pitchFamily="18" charset="0"/>
              <a:ea typeface="+mj-ea"/>
              <a:cs typeface="Times New Roman" pitchFamily="18" charset="0"/>
            </a:endParaRPr>
          </a:p>
        </p:txBody>
      </p:sp>
      <p:sp>
        <p:nvSpPr>
          <p:cNvPr id="10249" name="TextBox 105"/>
          <p:cNvSpPr txBox="1">
            <a:spLocks noChangeArrowheads="1"/>
          </p:cNvSpPr>
          <p:nvPr/>
        </p:nvSpPr>
        <p:spPr bwMode="auto">
          <a:xfrm>
            <a:off x="6172200" y="3200400"/>
            <a:ext cx="2971800" cy="923925"/>
          </a:xfrm>
          <a:prstGeom prst="rect">
            <a:avLst/>
          </a:prstGeom>
          <a:solidFill>
            <a:srgbClr val="0070C0"/>
          </a:solidFill>
          <a:ln w="9525">
            <a:noFill/>
            <a:miter lim="800000"/>
            <a:headEnd/>
            <a:tailEnd/>
          </a:ln>
        </p:spPr>
        <p:txBody>
          <a:bodyPr>
            <a:spAutoFit/>
          </a:bodyPr>
          <a:lstStyle/>
          <a:p>
            <a:r>
              <a:rPr lang="id-ID"/>
              <a:t>Kita anggap pada batang 1, 2 dan 3 bekerja gaya tarik + (menjauhi pot. a–a) </a:t>
            </a:r>
          </a:p>
        </p:txBody>
      </p:sp>
      <p:graphicFrame>
        <p:nvGraphicFramePr>
          <p:cNvPr id="10242" name="Object 5"/>
          <p:cNvGraphicFramePr>
            <a:graphicFrameLocks noChangeAspect="1"/>
          </p:cNvGraphicFramePr>
          <p:nvPr/>
        </p:nvGraphicFramePr>
        <p:xfrm>
          <a:off x="458788" y="3733800"/>
          <a:ext cx="912812" cy="381000"/>
        </p:xfrm>
        <a:graphic>
          <a:graphicData uri="http://schemas.openxmlformats.org/presentationml/2006/ole">
            <p:oleObj spid="_x0000_s10242" name="Equation" r:id="rId3" imgW="609480" imgH="253800" progId="Equation.3">
              <p:embed/>
            </p:oleObj>
          </a:graphicData>
        </a:graphic>
      </p:graphicFrame>
      <p:graphicFrame>
        <p:nvGraphicFramePr>
          <p:cNvPr id="10243" name="Object 4"/>
          <p:cNvGraphicFramePr>
            <a:graphicFrameLocks noChangeAspect="1"/>
          </p:cNvGraphicFramePr>
          <p:nvPr/>
        </p:nvGraphicFramePr>
        <p:xfrm>
          <a:off x="381000" y="4114800"/>
          <a:ext cx="5029200" cy="1905000"/>
        </p:xfrm>
        <a:graphic>
          <a:graphicData uri="http://schemas.openxmlformats.org/presentationml/2006/ole">
            <p:oleObj spid="_x0000_s10243" name="Equation" r:id="rId4" imgW="3429000" imgH="1307880" progId="Equation.3">
              <p:embed/>
            </p:oleObj>
          </a:graphicData>
        </a:graphic>
      </p:graphicFrame>
      <p:sp>
        <p:nvSpPr>
          <p:cNvPr id="10250" name="TextBox 109"/>
          <p:cNvSpPr txBox="1">
            <a:spLocks noChangeArrowheads="1"/>
          </p:cNvSpPr>
          <p:nvPr/>
        </p:nvSpPr>
        <p:spPr bwMode="auto">
          <a:xfrm>
            <a:off x="5791200" y="4343400"/>
            <a:ext cx="3352800" cy="1477963"/>
          </a:xfrm>
          <a:prstGeom prst="rect">
            <a:avLst/>
          </a:prstGeom>
          <a:solidFill>
            <a:schemeClr val="accent1"/>
          </a:solidFill>
          <a:ln w="9525">
            <a:noFill/>
            <a:miter lim="800000"/>
            <a:headEnd/>
            <a:tailEnd/>
          </a:ln>
        </p:spPr>
        <p:txBody>
          <a:bodyPr>
            <a:spAutoFit/>
          </a:bodyPr>
          <a:lstStyle/>
          <a:p>
            <a:r>
              <a:rPr lang="id-ID"/>
              <a:t>Sebaliknya  Kita  boleh juga meninjau konstruksi  disebelah kanan pot.  a–a)  dengan melihat semua beban yang ada pada bahagian kanan</a:t>
            </a:r>
          </a:p>
        </p:txBody>
      </p:sp>
      <p:sp>
        <p:nvSpPr>
          <p:cNvPr id="111" name="Oval 110"/>
          <p:cNvSpPr/>
          <p:nvPr/>
        </p:nvSpPr>
        <p:spPr>
          <a:xfrm>
            <a:off x="304800" y="1371600"/>
            <a:ext cx="2514600" cy="2057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12" name="Oval 111"/>
          <p:cNvSpPr/>
          <p:nvPr/>
        </p:nvSpPr>
        <p:spPr>
          <a:xfrm>
            <a:off x="2971800" y="1219200"/>
            <a:ext cx="3200400" cy="2209800"/>
          </a:xfrm>
          <a:prstGeom prst="ellipse">
            <a:avLst/>
          </a:prstGeom>
          <a:noFill/>
          <a:ln w="508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0253" name="TextBox 105"/>
          <p:cNvSpPr txBox="1">
            <a:spLocks noChangeArrowheads="1"/>
          </p:cNvSpPr>
          <p:nvPr/>
        </p:nvSpPr>
        <p:spPr bwMode="auto">
          <a:xfrm>
            <a:off x="685800" y="6096000"/>
            <a:ext cx="8458200" cy="627063"/>
          </a:xfrm>
          <a:prstGeom prst="rect">
            <a:avLst/>
          </a:prstGeom>
          <a:solidFill>
            <a:srgbClr val="FFF0C1"/>
          </a:solidFill>
          <a:ln w="9525">
            <a:noFill/>
            <a:miter lim="800000"/>
            <a:headEnd/>
            <a:tailEnd/>
          </a:ln>
        </p:spPr>
        <p:txBody>
          <a:bodyPr lIns="72000" tIns="36000" rIns="72000" bIns="36000">
            <a:spAutoFit/>
          </a:bodyPr>
          <a:lstStyle/>
          <a:p>
            <a:r>
              <a:rPr lang="id-ID" b="1">
                <a:solidFill>
                  <a:schemeClr val="bg1"/>
                </a:solidFill>
              </a:rPr>
              <a:t>Cat : apabila tanda gaya batang yg diperoleh berlawanan tanda dengan yang di misalkan berarti gaya batang tersebut adalah tekan </a:t>
            </a:r>
            <a:r>
              <a:rPr lang="id-ID" b="1">
                <a:solidFill>
                  <a:schemeClr val="bg1"/>
                </a:solidFill>
                <a:latin typeface="Swis721 Blk BT" pitchFamily="34" charset="0"/>
              </a:rPr>
              <a:t>-</a:t>
            </a:r>
          </a:p>
        </p:txBody>
      </p:sp>
      <p:grpSp>
        <p:nvGrpSpPr>
          <p:cNvPr id="10254" name="Group 91"/>
          <p:cNvGrpSpPr>
            <a:grpSpLocks/>
          </p:cNvGrpSpPr>
          <p:nvPr/>
        </p:nvGrpSpPr>
        <p:grpSpPr bwMode="auto">
          <a:xfrm>
            <a:off x="609600" y="1295400"/>
            <a:ext cx="5410200" cy="2438400"/>
            <a:chOff x="609600" y="1295400"/>
            <a:chExt cx="5410200" cy="2438400"/>
          </a:xfrm>
        </p:grpSpPr>
        <p:cxnSp>
          <p:nvCxnSpPr>
            <p:cNvPr id="7" name="Straight Connector 6"/>
            <p:cNvCxnSpPr/>
            <p:nvPr/>
          </p:nvCxnSpPr>
          <p:spPr bwMode="auto">
            <a:xfrm rot="5400000">
              <a:off x="547688" y="2327275"/>
              <a:ext cx="890588" cy="1587"/>
            </a:xfrm>
            <a:prstGeom prst="line">
              <a:avLst/>
            </a:prstGeom>
          </p:spPr>
          <p:style>
            <a:lnRef idx="1">
              <a:schemeClr val="dk1"/>
            </a:lnRef>
            <a:fillRef idx="0">
              <a:schemeClr val="dk1"/>
            </a:fillRef>
            <a:effectRef idx="0">
              <a:schemeClr val="dk1"/>
            </a:effectRef>
            <a:fontRef idx="minor">
              <a:schemeClr val="tx1"/>
            </a:fontRef>
          </p:style>
        </p:cxnSp>
        <p:sp>
          <p:nvSpPr>
            <p:cNvPr id="10256" name="TextBox 50"/>
            <p:cNvSpPr txBox="1">
              <a:spLocks noChangeArrowheads="1"/>
            </p:cNvSpPr>
            <p:nvPr/>
          </p:nvSpPr>
          <p:spPr bwMode="auto">
            <a:xfrm>
              <a:off x="1615035" y="3117235"/>
              <a:ext cx="287267" cy="170336"/>
            </a:xfrm>
            <a:prstGeom prst="rect">
              <a:avLst/>
            </a:prstGeom>
            <a:noFill/>
            <a:ln w="9525">
              <a:noFill/>
              <a:miter lim="800000"/>
              <a:headEnd/>
              <a:tailEnd/>
            </a:ln>
          </p:spPr>
          <p:txBody>
            <a:bodyPr lIns="0" tIns="0" rIns="0" bIns="0">
              <a:spAutoFit/>
            </a:bodyPr>
            <a:lstStyle/>
            <a:p>
              <a:r>
                <a:rPr lang="id-ID"/>
                <a:t>a</a:t>
              </a:r>
            </a:p>
          </p:txBody>
        </p:sp>
        <p:sp>
          <p:nvSpPr>
            <p:cNvPr id="10257" name="TextBox 51"/>
            <p:cNvSpPr txBox="1">
              <a:spLocks noChangeArrowheads="1"/>
            </p:cNvSpPr>
            <p:nvPr/>
          </p:nvSpPr>
          <p:spPr bwMode="auto">
            <a:xfrm>
              <a:off x="2716227" y="3117235"/>
              <a:ext cx="287267" cy="170336"/>
            </a:xfrm>
            <a:prstGeom prst="rect">
              <a:avLst/>
            </a:prstGeom>
            <a:noFill/>
            <a:ln w="9525">
              <a:noFill/>
              <a:miter lim="800000"/>
              <a:headEnd/>
              <a:tailEnd/>
            </a:ln>
          </p:spPr>
          <p:txBody>
            <a:bodyPr lIns="0" tIns="0" rIns="0" bIns="0">
              <a:spAutoFit/>
            </a:bodyPr>
            <a:lstStyle/>
            <a:p>
              <a:r>
                <a:rPr lang="id-ID"/>
                <a:t>a</a:t>
              </a:r>
            </a:p>
          </p:txBody>
        </p:sp>
        <p:sp>
          <p:nvSpPr>
            <p:cNvPr id="10258" name="TextBox 59"/>
            <p:cNvSpPr txBox="1">
              <a:spLocks noChangeArrowheads="1"/>
            </p:cNvSpPr>
            <p:nvPr/>
          </p:nvSpPr>
          <p:spPr bwMode="auto">
            <a:xfrm>
              <a:off x="3865297" y="3117235"/>
              <a:ext cx="287267" cy="170336"/>
            </a:xfrm>
            <a:prstGeom prst="rect">
              <a:avLst/>
            </a:prstGeom>
            <a:noFill/>
            <a:ln w="9525">
              <a:noFill/>
              <a:miter lim="800000"/>
              <a:headEnd/>
              <a:tailEnd/>
            </a:ln>
          </p:spPr>
          <p:txBody>
            <a:bodyPr lIns="0" tIns="0" rIns="0" bIns="0">
              <a:spAutoFit/>
            </a:bodyPr>
            <a:lstStyle/>
            <a:p>
              <a:r>
                <a:rPr lang="id-ID"/>
                <a:t>a</a:t>
              </a:r>
            </a:p>
          </p:txBody>
        </p:sp>
        <p:sp>
          <p:nvSpPr>
            <p:cNvPr id="10259" name="TextBox 60"/>
            <p:cNvSpPr txBox="1">
              <a:spLocks noChangeArrowheads="1"/>
            </p:cNvSpPr>
            <p:nvPr/>
          </p:nvSpPr>
          <p:spPr bwMode="auto">
            <a:xfrm>
              <a:off x="4918610" y="3117235"/>
              <a:ext cx="287267" cy="170336"/>
            </a:xfrm>
            <a:prstGeom prst="rect">
              <a:avLst/>
            </a:prstGeom>
            <a:noFill/>
            <a:ln w="9525">
              <a:noFill/>
              <a:miter lim="800000"/>
              <a:headEnd/>
              <a:tailEnd/>
            </a:ln>
          </p:spPr>
          <p:txBody>
            <a:bodyPr lIns="0" tIns="0" rIns="0" bIns="0">
              <a:spAutoFit/>
            </a:bodyPr>
            <a:lstStyle/>
            <a:p>
              <a:r>
                <a:rPr lang="id-ID"/>
                <a:t>a</a:t>
              </a:r>
            </a:p>
          </p:txBody>
        </p:sp>
        <p:cxnSp>
          <p:nvCxnSpPr>
            <p:cNvPr id="5" name="Straight Connector 4"/>
            <p:cNvCxnSpPr/>
            <p:nvPr/>
          </p:nvCxnSpPr>
          <p:spPr bwMode="auto">
            <a:xfrm flipV="1">
              <a:off x="992188" y="1882775"/>
              <a:ext cx="452437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bwMode="auto">
            <a:xfrm rot="5400000">
              <a:off x="1697831" y="2324894"/>
              <a:ext cx="885825" cy="158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bwMode="auto">
            <a:xfrm rot="16200000" flipH="1">
              <a:off x="2847975" y="2330451"/>
              <a:ext cx="885825" cy="0"/>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bwMode="auto">
            <a:xfrm rot="5400000">
              <a:off x="3996531" y="2324894"/>
              <a:ext cx="885825" cy="1588"/>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bwMode="auto">
            <a:xfrm rot="5400000">
              <a:off x="5050631" y="2329657"/>
              <a:ext cx="885825" cy="1588"/>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bwMode="auto">
            <a:xfrm>
              <a:off x="992188" y="2773363"/>
              <a:ext cx="4524375" cy="0"/>
            </a:xfrm>
            <a:prstGeom prst="line">
              <a:avLst/>
            </a:prstGeom>
          </p:spPr>
          <p:style>
            <a:lnRef idx="1">
              <a:schemeClr val="dk1"/>
            </a:lnRef>
            <a:fillRef idx="0">
              <a:schemeClr val="dk1"/>
            </a:fillRef>
            <a:effectRef idx="0">
              <a:schemeClr val="dk1"/>
            </a:effectRef>
            <a:fontRef idx="minor">
              <a:schemeClr val="tx1"/>
            </a:fontRef>
          </p:style>
        </p:cxnSp>
        <p:sp>
          <p:nvSpPr>
            <p:cNvPr id="18" name="Isosceles Triangle 17"/>
            <p:cNvSpPr/>
            <p:nvPr/>
          </p:nvSpPr>
          <p:spPr bwMode="auto">
            <a:xfrm>
              <a:off x="844550" y="2817813"/>
              <a:ext cx="339725" cy="18891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9" name="Isosceles Triangle 18"/>
            <p:cNvSpPr/>
            <p:nvPr/>
          </p:nvSpPr>
          <p:spPr bwMode="auto">
            <a:xfrm>
              <a:off x="5302250" y="2817813"/>
              <a:ext cx="338138" cy="18891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cxnSp>
          <p:nvCxnSpPr>
            <p:cNvPr id="21" name="Straight Connector 20"/>
            <p:cNvCxnSpPr/>
            <p:nvPr/>
          </p:nvCxnSpPr>
          <p:spPr bwMode="auto">
            <a:xfrm flipV="1">
              <a:off x="992188" y="1882775"/>
              <a:ext cx="1196975" cy="890588"/>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p:cNvCxnSpPr/>
            <p:nvPr/>
          </p:nvCxnSpPr>
          <p:spPr bwMode="auto">
            <a:xfrm flipV="1">
              <a:off x="2141538" y="1882775"/>
              <a:ext cx="1149350" cy="890588"/>
            </a:xfrm>
            <a:prstGeom prst="line">
              <a:avLst/>
            </a:prstGeom>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bwMode="auto">
            <a:xfrm flipV="1">
              <a:off x="3290888" y="1882775"/>
              <a:ext cx="1149350" cy="890588"/>
            </a:xfrm>
            <a:prstGeom prst="line">
              <a:avLst/>
            </a:prstGeom>
          </p:spPr>
          <p:style>
            <a:lnRef idx="1">
              <a:schemeClr val="dk1"/>
            </a:lnRef>
            <a:fillRef idx="0">
              <a:schemeClr val="dk1"/>
            </a:fillRef>
            <a:effectRef idx="0">
              <a:schemeClr val="dk1"/>
            </a:effectRef>
            <a:fontRef idx="minor">
              <a:schemeClr val="tx1"/>
            </a:fontRef>
          </p:style>
        </p:cxnSp>
        <p:cxnSp>
          <p:nvCxnSpPr>
            <p:cNvPr id="27" name="Straight Connector 26"/>
            <p:cNvCxnSpPr/>
            <p:nvPr/>
          </p:nvCxnSpPr>
          <p:spPr bwMode="auto">
            <a:xfrm flipV="1">
              <a:off x="4487863" y="1882775"/>
              <a:ext cx="1004887" cy="890588"/>
            </a:xfrm>
            <a:prstGeom prst="line">
              <a:avLst/>
            </a:prstGeom>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bwMode="auto">
            <a:xfrm rot="5400000">
              <a:off x="1824037" y="2109788"/>
              <a:ext cx="1641475" cy="622300"/>
            </a:xfrm>
            <a:prstGeom prst="line">
              <a:avLst/>
            </a:prstGeom>
            <a:ln>
              <a:prstDash val="lgDash"/>
            </a:ln>
          </p:spPr>
          <p:style>
            <a:lnRef idx="2">
              <a:schemeClr val="dk1"/>
            </a:lnRef>
            <a:fillRef idx="0">
              <a:schemeClr val="dk1"/>
            </a:fillRef>
            <a:effectRef idx="1">
              <a:schemeClr val="dk1"/>
            </a:effectRef>
            <a:fontRef idx="minor">
              <a:schemeClr val="tx1"/>
            </a:fontRef>
          </p:style>
        </p:cxnSp>
        <p:cxnSp>
          <p:nvCxnSpPr>
            <p:cNvPr id="31" name="Straight Connector 30"/>
            <p:cNvCxnSpPr/>
            <p:nvPr/>
          </p:nvCxnSpPr>
          <p:spPr bwMode="auto">
            <a:xfrm flipV="1">
              <a:off x="969963" y="3335338"/>
              <a:ext cx="4522787" cy="0"/>
            </a:xfrm>
            <a:prstGeom prst="line">
              <a:avLst/>
            </a:prstGeom>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bwMode="auto">
            <a:xfrm rot="5400000">
              <a:off x="828675" y="3309938"/>
              <a:ext cx="328613" cy="1587"/>
            </a:xfrm>
            <a:prstGeom prst="line">
              <a:avLst/>
            </a:prstGeom>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bwMode="auto">
            <a:xfrm rot="5400000">
              <a:off x="2025650" y="3357563"/>
              <a:ext cx="328613" cy="1587"/>
            </a:xfrm>
            <a:prstGeom prst="line">
              <a:avLst/>
            </a:prstGeom>
          </p:spPr>
          <p:style>
            <a:lnRef idx="1">
              <a:schemeClr val="dk1"/>
            </a:lnRef>
            <a:fillRef idx="0">
              <a:schemeClr val="dk1"/>
            </a:fillRef>
            <a:effectRef idx="0">
              <a:schemeClr val="dk1"/>
            </a:effectRef>
            <a:fontRef idx="minor">
              <a:schemeClr val="tx1"/>
            </a:fontRef>
          </p:style>
        </p:cxnSp>
        <p:cxnSp>
          <p:nvCxnSpPr>
            <p:cNvPr id="39" name="Straight Connector 38"/>
            <p:cNvCxnSpPr/>
            <p:nvPr/>
          </p:nvCxnSpPr>
          <p:spPr bwMode="auto">
            <a:xfrm rot="5400000">
              <a:off x="4275137" y="3357563"/>
              <a:ext cx="328613" cy="1588"/>
            </a:xfrm>
            <a:prstGeom prst="line">
              <a:avLst/>
            </a:prstGeom>
          </p:spPr>
          <p:style>
            <a:lnRef idx="1">
              <a:schemeClr val="dk1"/>
            </a:lnRef>
            <a:fillRef idx="0">
              <a:schemeClr val="dk1"/>
            </a:fillRef>
            <a:effectRef idx="0">
              <a:schemeClr val="dk1"/>
            </a:effectRef>
            <a:fontRef idx="minor">
              <a:schemeClr val="tx1"/>
            </a:fontRef>
          </p:style>
        </p:cxnSp>
        <p:cxnSp>
          <p:nvCxnSpPr>
            <p:cNvPr id="41" name="Straight Connector 40"/>
            <p:cNvCxnSpPr/>
            <p:nvPr/>
          </p:nvCxnSpPr>
          <p:spPr bwMode="auto">
            <a:xfrm rot="5400000">
              <a:off x="5329237" y="3357563"/>
              <a:ext cx="328613" cy="1588"/>
            </a:xfrm>
            <a:prstGeom prst="line">
              <a:avLst/>
            </a:prstGeom>
          </p:spPr>
          <p:style>
            <a:lnRef idx="1">
              <a:schemeClr val="dk1"/>
            </a:lnRef>
            <a:fillRef idx="0">
              <a:schemeClr val="dk1"/>
            </a:fillRef>
            <a:effectRef idx="0">
              <a:schemeClr val="dk1"/>
            </a:effectRef>
            <a:fontRef idx="minor">
              <a:schemeClr val="tx1"/>
            </a:fontRef>
          </p:style>
        </p:cxnSp>
        <p:cxnSp>
          <p:nvCxnSpPr>
            <p:cNvPr id="43" name="Straight Connector 42"/>
            <p:cNvCxnSpPr/>
            <p:nvPr/>
          </p:nvCxnSpPr>
          <p:spPr bwMode="auto">
            <a:xfrm rot="5400000">
              <a:off x="3127375" y="3357563"/>
              <a:ext cx="328613" cy="1587"/>
            </a:xfrm>
            <a:prstGeom prst="line">
              <a:avLst/>
            </a:prstGeom>
          </p:spPr>
          <p:style>
            <a:lnRef idx="1">
              <a:schemeClr val="dk1"/>
            </a:lnRef>
            <a:fillRef idx="0">
              <a:schemeClr val="dk1"/>
            </a:fillRef>
            <a:effectRef idx="0">
              <a:schemeClr val="dk1"/>
            </a:effectRef>
            <a:fontRef idx="minor">
              <a:schemeClr val="tx1"/>
            </a:fontRef>
          </p:style>
        </p:cxnSp>
        <p:sp>
          <p:nvSpPr>
            <p:cNvPr id="10279" name="TextBox 44"/>
            <p:cNvSpPr txBox="1">
              <a:spLocks noChangeArrowheads="1"/>
            </p:cNvSpPr>
            <p:nvPr/>
          </p:nvSpPr>
          <p:spPr bwMode="auto">
            <a:xfrm>
              <a:off x="609600" y="2725276"/>
              <a:ext cx="287267" cy="170336"/>
            </a:xfrm>
            <a:prstGeom prst="rect">
              <a:avLst/>
            </a:prstGeom>
            <a:noFill/>
            <a:ln w="9525">
              <a:noFill/>
              <a:miter lim="800000"/>
              <a:headEnd/>
              <a:tailEnd/>
            </a:ln>
          </p:spPr>
          <p:txBody>
            <a:bodyPr lIns="0" tIns="0" rIns="0" bIns="0">
              <a:spAutoFit/>
            </a:bodyPr>
            <a:lstStyle/>
            <a:p>
              <a:r>
                <a:rPr lang="id-ID"/>
                <a:t>A</a:t>
              </a:r>
            </a:p>
          </p:txBody>
        </p:sp>
        <p:sp>
          <p:nvSpPr>
            <p:cNvPr id="10280" name="TextBox 47"/>
            <p:cNvSpPr txBox="1">
              <a:spLocks noChangeArrowheads="1"/>
            </p:cNvSpPr>
            <p:nvPr/>
          </p:nvSpPr>
          <p:spPr bwMode="auto">
            <a:xfrm>
              <a:off x="5110121" y="2818992"/>
              <a:ext cx="287267" cy="170336"/>
            </a:xfrm>
            <a:prstGeom prst="rect">
              <a:avLst/>
            </a:prstGeom>
            <a:noFill/>
            <a:ln w="9525">
              <a:noFill/>
              <a:miter lim="800000"/>
              <a:headEnd/>
              <a:tailEnd/>
            </a:ln>
          </p:spPr>
          <p:txBody>
            <a:bodyPr lIns="0" tIns="0" rIns="0" bIns="0">
              <a:spAutoFit/>
            </a:bodyPr>
            <a:lstStyle/>
            <a:p>
              <a:r>
                <a:rPr lang="id-ID"/>
                <a:t>B</a:t>
              </a:r>
            </a:p>
          </p:txBody>
        </p:sp>
        <p:sp>
          <p:nvSpPr>
            <p:cNvPr id="10281" name="TextBox 48"/>
            <p:cNvSpPr txBox="1">
              <a:spLocks noChangeArrowheads="1"/>
            </p:cNvSpPr>
            <p:nvPr/>
          </p:nvSpPr>
          <p:spPr bwMode="auto">
            <a:xfrm>
              <a:off x="753234" y="1852072"/>
              <a:ext cx="287267" cy="170336"/>
            </a:xfrm>
            <a:prstGeom prst="rect">
              <a:avLst/>
            </a:prstGeom>
            <a:noFill/>
            <a:ln w="9525">
              <a:noFill/>
              <a:miter lim="800000"/>
              <a:headEnd/>
              <a:tailEnd/>
            </a:ln>
          </p:spPr>
          <p:txBody>
            <a:bodyPr lIns="0" tIns="0" rIns="0" bIns="0">
              <a:spAutoFit/>
            </a:bodyPr>
            <a:lstStyle/>
            <a:p>
              <a:r>
                <a:rPr lang="id-ID"/>
                <a:t>F</a:t>
              </a:r>
            </a:p>
          </p:txBody>
        </p:sp>
        <p:sp>
          <p:nvSpPr>
            <p:cNvPr id="50" name="TextBox 49"/>
            <p:cNvSpPr txBox="1"/>
            <p:nvPr/>
          </p:nvSpPr>
          <p:spPr bwMode="auto">
            <a:xfrm>
              <a:off x="1949450" y="2817813"/>
              <a:ext cx="360363" cy="258762"/>
            </a:xfrm>
            <a:prstGeom prst="rect">
              <a:avLst/>
            </a:prstGeom>
            <a:noFill/>
            <a:ln>
              <a:noFill/>
            </a:ln>
          </p:spPr>
          <p:style>
            <a:lnRef idx="2">
              <a:schemeClr val="dk1"/>
            </a:lnRef>
            <a:fillRef idx="1">
              <a:schemeClr val="lt1"/>
            </a:fillRef>
            <a:effectRef idx="0">
              <a:schemeClr val="dk1"/>
            </a:effectRef>
            <a:fontRef idx="minor">
              <a:schemeClr val="dk1"/>
            </a:fontRef>
          </p:style>
          <p:txBody>
            <a:bodyPr lIns="0" tIns="0" rIns="0" bIns="0">
              <a:spAutoFit/>
            </a:bodyPr>
            <a:lstStyle/>
            <a:p>
              <a:pPr>
                <a:defRPr/>
              </a:pPr>
              <a:r>
                <a:rPr lang="id-ID" b="1" dirty="0"/>
                <a:t>C</a:t>
              </a:r>
            </a:p>
          </p:txBody>
        </p:sp>
        <p:sp>
          <p:nvSpPr>
            <p:cNvPr id="10283" name="TextBox 53"/>
            <p:cNvSpPr txBox="1">
              <a:spLocks noChangeArrowheads="1"/>
            </p:cNvSpPr>
            <p:nvPr/>
          </p:nvSpPr>
          <p:spPr bwMode="auto">
            <a:xfrm>
              <a:off x="2189570" y="1647544"/>
              <a:ext cx="287267" cy="170336"/>
            </a:xfrm>
            <a:prstGeom prst="rect">
              <a:avLst/>
            </a:prstGeom>
            <a:noFill/>
            <a:ln w="9525">
              <a:noFill/>
              <a:miter lim="800000"/>
              <a:headEnd/>
              <a:tailEnd/>
            </a:ln>
          </p:spPr>
          <p:txBody>
            <a:bodyPr lIns="0" tIns="0" rIns="0" bIns="0">
              <a:spAutoFit/>
            </a:bodyPr>
            <a:lstStyle/>
            <a:p>
              <a:r>
                <a:rPr lang="id-ID"/>
                <a:t>G</a:t>
              </a:r>
            </a:p>
          </p:txBody>
        </p:sp>
        <p:sp>
          <p:nvSpPr>
            <p:cNvPr id="10284" name="TextBox 54"/>
            <p:cNvSpPr txBox="1">
              <a:spLocks noChangeArrowheads="1"/>
            </p:cNvSpPr>
            <p:nvPr/>
          </p:nvSpPr>
          <p:spPr bwMode="auto">
            <a:xfrm>
              <a:off x="3434396" y="1647544"/>
              <a:ext cx="287267" cy="170336"/>
            </a:xfrm>
            <a:prstGeom prst="rect">
              <a:avLst/>
            </a:prstGeom>
            <a:noFill/>
            <a:ln w="9525">
              <a:noFill/>
              <a:miter lim="800000"/>
              <a:headEnd/>
              <a:tailEnd/>
            </a:ln>
          </p:spPr>
          <p:txBody>
            <a:bodyPr lIns="0" tIns="0" rIns="0" bIns="0">
              <a:spAutoFit/>
            </a:bodyPr>
            <a:lstStyle/>
            <a:p>
              <a:r>
                <a:rPr lang="id-ID"/>
                <a:t>H</a:t>
              </a:r>
            </a:p>
          </p:txBody>
        </p:sp>
        <p:sp>
          <p:nvSpPr>
            <p:cNvPr id="10285" name="TextBox 55"/>
            <p:cNvSpPr txBox="1">
              <a:spLocks noChangeArrowheads="1"/>
            </p:cNvSpPr>
            <p:nvPr/>
          </p:nvSpPr>
          <p:spPr bwMode="auto">
            <a:xfrm>
              <a:off x="3242883" y="2836088"/>
              <a:ext cx="287267" cy="170336"/>
            </a:xfrm>
            <a:prstGeom prst="rect">
              <a:avLst/>
            </a:prstGeom>
            <a:noFill/>
            <a:ln w="9525">
              <a:noFill/>
              <a:miter lim="800000"/>
              <a:headEnd/>
              <a:tailEnd/>
            </a:ln>
          </p:spPr>
          <p:txBody>
            <a:bodyPr lIns="0" tIns="0" rIns="0" bIns="0">
              <a:spAutoFit/>
            </a:bodyPr>
            <a:lstStyle/>
            <a:p>
              <a:r>
                <a:rPr lang="id-ID"/>
                <a:t>D</a:t>
              </a:r>
            </a:p>
          </p:txBody>
        </p:sp>
        <p:sp>
          <p:nvSpPr>
            <p:cNvPr id="10286" name="TextBox 56"/>
            <p:cNvSpPr txBox="1">
              <a:spLocks noChangeArrowheads="1"/>
            </p:cNvSpPr>
            <p:nvPr/>
          </p:nvSpPr>
          <p:spPr bwMode="auto">
            <a:xfrm>
              <a:off x="4583465" y="1664641"/>
              <a:ext cx="287267" cy="170336"/>
            </a:xfrm>
            <a:prstGeom prst="rect">
              <a:avLst/>
            </a:prstGeom>
            <a:noFill/>
            <a:ln w="9525">
              <a:noFill/>
              <a:miter lim="800000"/>
              <a:headEnd/>
              <a:tailEnd/>
            </a:ln>
          </p:spPr>
          <p:txBody>
            <a:bodyPr lIns="0" tIns="0" rIns="0" bIns="0">
              <a:spAutoFit/>
            </a:bodyPr>
            <a:lstStyle/>
            <a:p>
              <a:r>
                <a:rPr lang="id-ID"/>
                <a:t>K</a:t>
              </a:r>
            </a:p>
          </p:txBody>
        </p:sp>
        <p:sp>
          <p:nvSpPr>
            <p:cNvPr id="10287" name="TextBox 57"/>
            <p:cNvSpPr txBox="1">
              <a:spLocks noChangeArrowheads="1"/>
            </p:cNvSpPr>
            <p:nvPr/>
          </p:nvSpPr>
          <p:spPr bwMode="auto">
            <a:xfrm>
              <a:off x="4344075" y="2818992"/>
              <a:ext cx="287267" cy="170336"/>
            </a:xfrm>
            <a:prstGeom prst="rect">
              <a:avLst/>
            </a:prstGeom>
            <a:noFill/>
            <a:ln w="9525">
              <a:noFill/>
              <a:miter lim="800000"/>
              <a:headEnd/>
              <a:tailEnd/>
            </a:ln>
          </p:spPr>
          <p:txBody>
            <a:bodyPr lIns="0" tIns="0" rIns="0" bIns="0">
              <a:spAutoFit/>
            </a:bodyPr>
            <a:lstStyle/>
            <a:p>
              <a:r>
                <a:rPr lang="id-ID"/>
                <a:t>E</a:t>
              </a:r>
            </a:p>
          </p:txBody>
        </p:sp>
        <p:sp>
          <p:nvSpPr>
            <p:cNvPr id="10288" name="TextBox 58"/>
            <p:cNvSpPr txBox="1">
              <a:spLocks noChangeArrowheads="1"/>
            </p:cNvSpPr>
            <p:nvPr/>
          </p:nvSpPr>
          <p:spPr bwMode="auto">
            <a:xfrm>
              <a:off x="5588900" y="1834976"/>
              <a:ext cx="287267" cy="170336"/>
            </a:xfrm>
            <a:prstGeom prst="rect">
              <a:avLst/>
            </a:prstGeom>
            <a:noFill/>
            <a:ln w="9525">
              <a:noFill/>
              <a:miter lim="800000"/>
              <a:headEnd/>
              <a:tailEnd/>
            </a:ln>
          </p:spPr>
          <p:txBody>
            <a:bodyPr lIns="0" tIns="0" rIns="0" bIns="0">
              <a:spAutoFit/>
            </a:bodyPr>
            <a:lstStyle/>
            <a:p>
              <a:r>
                <a:rPr lang="id-ID"/>
                <a:t>L</a:t>
              </a:r>
            </a:p>
          </p:txBody>
        </p:sp>
        <p:cxnSp>
          <p:nvCxnSpPr>
            <p:cNvPr id="63" name="Straight Arrow Connector 62"/>
            <p:cNvCxnSpPr/>
            <p:nvPr/>
          </p:nvCxnSpPr>
          <p:spPr bwMode="auto">
            <a:xfrm rot="5400000" flipH="1" flipV="1">
              <a:off x="665163" y="3381375"/>
              <a:ext cx="654050" cy="0"/>
            </a:xfrm>
            <a:prstGeom prst="straightConnector1">
              <a:avLst/>
            </a:prstGeom>
            <a:ln w="50800">
              <a:tailEnd type="arrow"/>
            </a:ln>
          </p:spPr>
          <p:style>
            <a:lnRef idx="1">
              <a:schemeClr val="dk1"/>
            </a:lnRef>
            <a:fillRef idx="0">
              <a:schemeClr val="dk1"/>
            </a:fillRef>
            <a:effectRef idx="0">
              <a:schemeClr val="dk1"/>
            </a:effectRef>
            <a:fontRef idx="minor">
              <a:schemeClr val="tx1"/>
            </a:fontRef>
          </p:style>
        </p:cxnSp>
        <p:cxnSp>
          <p:nvCxnSpPr>
            <p:cNvPr id="65" name="Straight Arrow Connector 64"/>
            <p:cNvCxnSpPr/>
            <p:nvPr/>
          </p:nvCxnSpPr>
          <p:spPr bwMode="auto">
            <a:xfrm rot="5400000" flipH="1" flipV="1">
              <a:off x="5165725" y="3333750"/>
              <a:ext cx="655638" cy="1588"/>
            </a:xfrm>
            <a:prstGeom prst="straightConnector1">
              <a:avLst/>
            </a:prstGeom>
            <a:ln w="50800">
              <a:tailEnd type="arrow"/>
            </a:ln>
          </p:spPr>
          <p:style>
            <a:lnRef idx="1">
              <a:schemeClr val="dk1"/>
            </a:lnRef>
            <a:fillRef idx="0">
              <a:schemeClr val="dk1"/>
            </a:fillRef>
            <a:effectRef idx="0">
              <a:schemeClr val="dk1"/>
            </a:effectRef>
            <a:fontRef idx="minor">
              <a:schemeClr val="tx1"/>
            </a:fontRef>
          </p:style>
        </p:cxnSp>
        <p:cxnSp>
          <p:nvCxnSpPr>
            <p:cNvPr id="66" name="Straight Arrow Connector 65"/>
            <p:cNvCxnSpPr/>
            <p:nvPr/>
          </p:nvCxnSpPr>
          <p:spPr bwMode="auto">
            <a:xfrm rot="5400000">
              <a:off x="770732" y="1659731"/>
              <a:ext cx="444500" cy="1587"/>
            </a:xfrm>
            <a:prstGeom prst="straightConnector1">
              <a:avLst/>
            </a:prstGeom>
            <a:ln w="25400">
              <a:tailEnd type="arrow"/>
            </a:ln>
          </p:spPr>
          <p:style>
            <a:lnRef idx="1">
              <a:schemeClr val="dk1"/>
            </a:lnRef>
            <a:fillRef idx="0">
              <a:schemeClr val="dk1"/>
            </a:fillRef>
            <a:effectRef idx="0">
              <a:schemeClr val="dk1"/>
            </a:effectRef>
            <a:fontRef idx="minor">
              <a:schemeClr val="tx1"/>
            </a:fontRef>
          </p:style>
        </p:cxnSp>
        <p:cxnSp>
          <p:nvCxnSpPr>
            <p:cNvPr id="69" name="Straight Arrow Connector 68"/>
            <p:cNvCxnSpPr/>
            <p:nvPr/>
          </p:nvCxnSpPr>
          <p:spPr bwMode="auto">
            <a:xfrm rot="5400000">
              <a:off x="1874044" y="1634332"/>
              <a:ext cx="441325" cy="1587"/>
            </a:xfrm>
            <a:prstGeom prst="straightConnector1">
              <a:avLst/>
            </a:prstGeom>
            <a:ln w="25400">
              <a:tailEnd type="arrow"/>
            </a:ln>
          </p:spPr>
          <p:style>
            <a:lnRef idx="1">
              <a:schemeClr val="dk1"/>
            </a:lnRef>
            <a:fillRef idx="0">
              <a:schemeClr val="dk1"/>
            </a:fillRef>
            <a:effectRef idx="0">
              <a:schemeClr val="dk1"/>
            </a:effectRef>
            <a:fontRef idx="minor">
              <a:schemeClr val="tx1"/>
            </a:fontRef>
          </p:style>
        </p:cxnSp>
        <p:cxnSp>
          <p:nvCxnSpPr>
            <p:cNvPr id="70" name="Straight Arrow Connector 69"/>
            <p:cNvCxnSpPr/>
            <p:nvPr/>
          </p:nvCxnSpPr>
          <p:spPr bwMode="auto">
            <a:xfrm rot="5400000">
              <a:off x="3117057" y="1680369"/>
              <a:ext cx="444500" cy="1587"/>
            </a:xfrm>
            <a:prstGeom prst="straightConnector1">
              <a:avLst/>
            </a:prstGeom>
            <a:ln w="25400">
              <a:tailEnd type="arrow"/>
            </a:ln>
          </p:spPr>
          <p:style>
            <a:lnRef idx="1">
              <a:schemeClr val="dk1"/>
            </a:lnRef>
            <a:fillRef idx="0">
              <a:schemeClr val="dk1"/>
            </a:fillRef>
            <a:effectRef idx="0">
              <a:schemeClr val="dk1"/>
            </a:effectRef>
            <a:fontRef idx="minor">
              <a:schemeClr val="tx1"/>
            </a:fontRef>
          </p:style>
        </p:cxnSp>
        <p:cxnSp>
          <p:nvCxnSpPr>
            <p:cNvPr id="71" name="Straight Arrow Connector 70"/>
            <p:cNvCxnSpPr/>
            <p:nvPr/>
          </p:nvCxnSpPr>
          <p:spPr bwMode="auto">
            <a:xfrm rot="5400000">
              <a:off x="4219575" y="1587501"/>
              <a:ext cx="441325" cy="0"/>
            </a:xfrm>
            <a:prstGeom prst="straightConnector1">
              <a:avLst/>
            </a:prstGeom>
            <a:ln w="25400">
              <a:tailEnd type="arrow"/>
            </a:ln>
          </p:spPr>
          <p:style>
            <a:lnRef idx="1">
              <a:schemeClr val="dk1"/>
            </a:lnRef>
            <a:fillRef idx="0">
              <a:schemeClr val="dk1"/>
            </a:fillRef>
            <a:effectRef idx="0">
              <a:schemeClr val="dk1"/>
            </a:effectRef>
            <a:fontRef idx="minor">
              <a:schemeClr val="tx1"/>
            </a:fontRef>
          </p:style>
        </p:cxnSp>
        <p:cxnSp>
          <p:nvCxnSpPr>
            <p:cNvPr id="72" name="Straight Arrow Connector 71"/>
            <p:cNvCxnSpPr/>
            <p:nvPr/>
          </p:nvCxnSpPr>
          <p:spPr bwMode="auto">
            <a:xfrm rot="5400000">
              <a:off x="5272881" y="1634332"/>
              <a:ext cx="441325" cy="1588"/>
            </a:xfrm>
            <a:prstGeom prst="straightConnector1">
              <a:avLst/>
            </a:prstGeom>
            <a:ln w="25400">
              <a:tailEnd type="arrow"/>
            </a:ln>
          </p:spPr>
          <p:style>
            <a:lnRef idx="1">
              <a:schemeClr val="dk1"/>
            </a:lnRef>
            <a:fillRef idx="0">
              <a:schemeClr val="dk1"/>
            </a:fillRef>
            <a:effectRef idx="0">
              <a:schemeClr val="dk1"/>
            </a:effectRef>
            <a:fontRef idx="minor">
              <a:schemeClr val="tx1"/>
            </a:fontRef>
          </p:style>
        </p:cxnSp>
        <p:sp>
          <p:nvSpPr>
            <p:cNvPr id="10296" name="TextBox 72"/>
            <p:cNvSpPr txBox="1">
              <a:spLocks noChangeArrowheads="1"/>
            </p:cNvSpPr>
            <p:nvPr/>
          </p:nvSpPr>
          <p:spPr bwMode="auto">
            <a:xfrm>
              <a:off x="1088378" y="3381286"/>
              <a:ext cx="360000" cy="335418"/>
            </a:xfrm>
            <a:prstGeom prst="rect">
              <a:avLst/>
            </a:prstGeom>
            <a:noFill/>
            <a:ln w="9525">
              <a:noFill/>
              <a:miter lim="800000"/>
              <a:headEnd/>
              <a:tailEnd/>
            </a:ln>
          </p:spPr>
          <p:txBody>
            <a:bodyPr lIns="0" tIns="0" rIns="0" bIns="0">
              <a:spAutoFit/>
            </a:bodyPr>
            <a:lstStyle/>
            <a:p>
              <a:r>
                <a:rPr lang="id-ID"/>
                <a:t>RA</a:t>
              </a:r>
            </a:p>
          </p:txBody>
        </p:sp>
        <p:sp>
          <p:nvSpPr>
            <p:cNvPr id="10297" name="TextBox 73"/>
            <p:cNvSpPr txBox="1">
              <a:spLocks noChangeArrowheads="1"/>
            </p:cNvSpPr>
            <p:nvPr/>
          </p:nvSpPr>
          <p:spPr bwMode="auto">
            <a:xfrm>
              <a:off x="5105400" y="3398382"/>
              <a:ext cx="360000" cy="335418"/>
            </a:xfrm>
            <a:prstGeom prst="rect">
              <a:avLst/>
            </a:prstGeom>
            <a:noFill/>
            <a:ln w="9525">
              <a:noFill/>
              <a:miter lim="800000"/>
              <a:headEnd/>
              <a:tailEnd/>
            </a:ln>
          </p:spPr>
          <p:txBody>
            <a:bodyPr lIns="0" tIns="0" rIns="0" bIns="0">
              <a:spAutoFit/>
            </a:bodyPr>
            <a:lstStyle/>
            <a:p>
              <a:r>
                <a:rPr lang="id-ID"/>
                <a:t>RB</a:t>
              </a:r>
            </a:p>
          </p:txBody>
        </p:sp>
        <p:sp>
          <p:nvSpPr>
            <p:cNvPr id="10298" name="TextBox 74"/>
            <p:cNvSpPr txBox="1">
              <a:spLocks noChangeArrowheads="1"/>
            </p:cNvSpPr>
            <p:nvPr/>
          </p:nvSpPr>
          <p:spPr bwMode="auto">
            <a:xfrm>
              <a:off x="1184135" y="1460112"/>
              <a:ext cx="287267" cy="170336"/>
            </a:xfrm>
            <a:prstGeom prst="rect">
              <a:avLst/>
            </a:prstGeom>
            <a:noFill/>
            <a:ln w="9525">
              <a:noFill/>
              <a:miter lim="800000"/>
              <a:headEnd/>
              <a:tailEnd/>
            </a:ln>
          </p:spPr>
          <p:txBody>
            <a:bodyPr lIns="0" tIns="0" rIns="0" bIns="0">
              <a:spAutoFit/>
            </a:bodyPr>
            <a:lstStyle/>
            <a:p>
              <a:r>
                <a:rPr lang="id-ID"/>
                <a:t>P</a:t>
              </a:r>
            </a:p>
          </p:txBody>
        </p:sp>
        <p:sp>
          <p:nvSpPr>
            <p:cNvPr id="10299" name="TextBox 75"/>
            <p:cNvSpPr txBox="1">
              <a:spLocks noChangeArrowheads="1"/>
            </p:cNvSpPr>
            <p:nvPr/>
          </p:nvSpPr>
          <p:spPr bwMode="auto">
            <a:xfrm>
              <a:off x="2285326" y="1430351"/>
              <a:ext cx="287267" cy="170336"/>
            </a:xfrm>
            <a:prstGeom prst="rect">
              <a:avLst/>
            </a:prstGeom>
            <a:noFill/>
            <a:ln w="9525">
              <a:noFill/>
              <a:miter lim="800000"/>
              <a:headEnd/>
              <a:tailEnd/>
            </a:ln>
          </p:spPr>
          <p:txBody>
            <a:bodyPr lIns="0" tIns="0" rIns="0" bIns="0">
              <a:spAutoFit/>
            </a:bodyPr>
            <a:lstStyle/>
            <a:p>
              <a:r>
                <a:rPr lang="id-ID"/>
                <a:t>P</a:t>
              </a:r>
            </a:p>
          </p:txBody>
        </p:sp>
        <p:sp>
          <p:nvSpPr>
            <p:cNvPr id="10300" name="TextBox 76"/>
            <p:cNvSpPr txBox="1">
              <a:spLocks noChangeArrowheads="1"/>
            </p:cNvSpPr>
            <p:nvPr/>
          </p:nvSpPr>
          <p:spPr bwMode="auto">
            <a:xfrm>
              <a:off x="3482274" y="1430351"/>
              <a:ext cx="287267" cy="170336"/>
            </a:xfrm>
            <a:prstGeom prst="rect">
              <a:avLst/>
            </a:prstGeom>
            <a:noFill/>
            <a:ln w="9525">
              <a:noFill/>
              <a:miter lim="800000"/>
              <a:headEnd/>
              <a:tailEnd/>
            </a:ln>
          </p:spPr>
          <p:txBody>
            <a:bodyPr lIns="0" tIns="0" rIns="0" bIns="0">
              <a:spAutoFit/>
            </a:bodyPr>
            <a:lstStyle/>
            <a:p>
              <a:r>
                <a:rPr lang="id-ID"/>
                <a:t>P</a:t>
              </a:r>
            </a:p>
          </p:txBody>
        </p:sp>
        <p:sp>
          <p:nvSpPr>
            <p:cNvPr id="10301" name="TextBox 77"/>
            <p:cNvSpPr txBox="1">
              <a:spLocks noChangeArrowheads="1"/>
            </p:cNvSpPr>
            <p:nvPr/>
          </p:nvSpPr>
          <p:spPr bwMode="auto">
            <a:xfrm>
              <a:off x="4583465" y="1460112"/>
              <a:ext cx="287267" cy="170336"/>
            </a:xfrm>
            <a:prstGeom prst="rect">
              <a:avLst/>
            </a:prstGeom>
            <a:noFill/>
            <a:ln w="9525">
              <a:noFill/>
              <a:miter lim="800000"/>
              <a:headEnd/>
              <a:tailEnd/>
            </a:ln>
          </p:spPr>
          <p:txBody>
            <a:bodyPr lIns="0" tIns="0" rIns="0" bIns="0">
              <a:spAutoFit/>
            </a:bodyPr>
            <a:lstStyle/>
            <a:p>
              <a:r>
                <a:rPr lang="id-ID"/>
                <a:t>P</a:t>
              </a:r>
            </a:p>
          </p:txBody>
        </p:sp>
        <p:sp>
          <p:nvSpPr>
            <p:cNvPr id="10302" name="TextBox 78"/>
            <p:cNvSpPr txBox="1">
              <a:spLocks noChangeArrowheads="1"/>
            </p:cNvSpPr>
            <p:nvPr/>
          </p:nvSpPr>
          <p:spPr bwMode="auto">
            <a:xfrm>
              <a:off x="5588900" y="1460112"/>
              <a:ext cx="287267" cy="170336"/>
            </a:xfrm>
            <a:prstGeom prst="rect">
              <a:avLst/>
            </a:prstGeom>
            <a:noFill/>
            <a:ln w="9525">
              <a:noFill/>
              <a:miter lim="800000"/>
              <a:headEnd/>
              <a:tailEnd/>
            </a:ln>
          </p:spPr>
          <p:txBody>
            <a:bodyPr lIns="0" tIns="0" rIns="0" bIns="0">
              <a:spAutoFit/>
            </a:bodyPr>
            <a:lstStyle/>
            <a:p>
              <a:r>
                <a:rPr lang="id-ID"/>
                <a:t>P</a:t>
              </a:r>
            </a:p>
          </p:txBody>
        </p:sp>
        <p:sp>
          <p:nvSpPr>
            <p:cNvPr id="10303" name="TextBox 83"/>
            <p:cNvSpPr txBox="1">
              <a:spLocks noChangeArrowheads="1"/>
            </p:cNvSpPr>
            <p:nvPr/>
          </p:nvSpPr>
          <p:spPr bwMode="auto">
            <a:xfrm>
              <a:off x="2428959" y="1909116"/>
              <a:ext cx="287267" cy="258084"/>
            </a:xfrm>
            <a:prstGeom prst="rect">
              <a:avLst/>
            </a:prstGeom>
            <a:noFill/>
            <a:ln w="9525">
              <a:noFill/>
              <a:miter lim="800000"/>
              <a:headEnd/>
              <a:tailEnd/>
            </a:ln>
          </p:spPr>
          <p:txBody>
            <a:bodyPr lIns="0" tIns="0" rIns="0" bIns="0">
              <a:spAutoFit/>
            </a:bodyPr>
            <a:lstStyle/>
            <a:p>
              <a:r>
                <a:rPr lang="id-ID" b="1">
                  <a:solidFill>
                    <a:srgbClr val="FFFF00"/>
                  </a:solidFill>
                </a:rPr>
                <a:t>1</a:t>
              </a:r>
            </a:p>
          </p:txBody>
        </p:sp>
        <p:sp>
          <p:nvSpPr>
            <p:cNvPr id="10304" name="TextBox 84"/>
            <p:cNvSpPr txBox="1">
              <a:spLocks noChangeArrowheads="1"/>
            </p:cNvSpPr>
            <p:nvPr/>
          </p:nvSpPr>
          <p:spPr bwMode="auto">
            <a:xfrm>
              <a:off x="2379732" y="2209800"/>
              <a:ext cx="360000" cy="360000"/>
            </a:xfrm>
            <a:prstGeom prst="rect">
              <a:avLst/>
            </a:prstGeom>
            <a:noFill/>
            <a:ln w="9525">
              <a:noFill/>
              <a:miter lim="800000"/>
              <a:headEnd/>
              <a:tailEnd/>
            </a:ln>
          </p:spPr>
          <p:txBody>
            <a:bodyPr lIns="0" tIns="0" rIns="0" bIns="0">
              <a:spAutoFit/>
            </a:bodyPr>
            <a:lstStyle/>
            <a:p>
              <a:r>
                <a:rPr lang="id-ID" b="1">
                  <a:solidFill>
                    <a:srgbClr val="FFFF00"/>
                  </a:solidFill>
                </a:rPr>
                <a:t>2</a:t>
              </a:r>
            </a:p>
          </p:txBody>
        </p:sp>
        <p:sp>
          <p:nvSpPr>
            <p:cNvPr id="10305" name="TextBox 85"/>
            <p:cNvSpPr txBox="1">
              <a:spLocks noChangeArrowheads="1"/>
            </p:cNvSpPr>
            <p:nvPr/>
          </p:nvSpPr>
          <p:spPr bwMode="auto">
            <a:xfrm>
              <a:off x="2668349" y="2792507"/>
              <a:ext cx="287267" cy="258084"/>
            </a:xfrm>
            <a:prstGeom prst="rect">
              <a:avLst/>
            </a:prstGeom>
            <a:noFill/>
            <a:ln w="9525">
              <a:noFill/>
              <a:miter lim="800000"/>
              <a:headEnd/>
              <a:tailEnd/>
            </a:ln>
          </p:spPr>
          <p:txBody>
            <a:bodyPr lIns="0" tIns="0" rIns="0" bIns="0">
              <a:spAutoFit/>
            </a:bodyPr>
            <a:lstStyle/>
            <a:p>
              <a:r>
                <a:rPr lang="id-ID" b="1">
                  <a:solidFill>
                    <a:srgbClr val="FFFF00"/>
                  </a:solidFill>
                </a:rPr>
                <a:t>3</a:t>
              </a:r>
            </a:p>
          </p:txBody>
        </p:sp>
        <p:cxnSp>
          <p:nvCxnSpPr>
            <p:cNvPr id="87" name="Straight Connector 86"/>
            <p:cNvCxnSpPr/>
            <p:nvPr/>
          </p:nvCxnSpPr>
          <p:spPr bwMode="auto">
            <a:xfrm rot="5400000">
              <a:off x="5383213" y="2346325"/>
              <a:ext cx="890588" cy="1587"/>
            </a:xfrm>
            <a:prstGeom prst="line">
              <a:avLst/>
            </a:prstGeom>
          </p:spPr>
          <p:style>
            <a:lnRef idx="1">
              <a:schemeClr val="dk1"/>
            </a:lnRef>
            <a:fillRef idx="0">
              <a:schemeClr val="dk1"/>
            </a:fillRef>
            <a:effectRef idx="0">
              <a:schemeClr val="dk1"/>
            </a:effectRef>
            <a:fontRef idx="minor">
              <a:schemeClr val="tx1"/>
            </a:fontRef>
          </p:style>
        </p:cxnSp>
        <p:cxnSp>
          <p:nvCxnSpPr>
            <p:cNvPr id="89" name="Straight Connector 88"/>
            <p:cNvCxnSpPr>
              <a:stCxn id="10288" idx="0"/>
            </p:cNvCxnSpPr>
            <p:nvPr/>
          </p:nvCxnSpPr>
          <p:spPr bwMode="auto">
            <a:xfrm rot="16200000" flipH="1">
              <a:off x="5876132" y="1731169"/>
              <a:ext cx="0" cy="287337"/>
            </a:xfrm>
            <a:prstGeom prst="line">
              <a:avLst/>
            </a:prstGeom>
          </p:spPr>
          <p:style>
            <a:lnRef idx="1">
              <a:schemeClr val="dk1"/>
            </a:lnRef>
            <a:fillRef idx="0">
              <a:schemeClr val="dk1"/>
            </a:fillRef>
            <a:effectRef idx="0">
              <a:schemeClr val="dk1"/>
            </a:effectRef>
            <a:fontRef idx="minor">
              <a:schemeClr val="tx1"/>
            </a:fontRef>
          </p:style>
        </p:cxnSp>
        <p:cxnSp>
          <p:nvCxnSpPr>
            <p:cNvPr id="91" name="Straight Connector 90"/>
            <p:cNvCxnSpPr/>
            <p:nvPr/>
          </p:nvCxnSpPr>
          <p:spPr bwMode="auto">
            <a:xfrm flipV="1">
              <a:off x="5684838" y="2792413"/>
              <a:ext cx="287337" cy="0"/>
            </a:xfrm>
            <a:prstGeom prst="line">
              <a:avLst/>
            </a:prstGeom>
          </p:spPr>
          <p:style>
            <a:lnRef idx="1">
              <a:schemeClr val="dk1"/>
            </a:lnRef>
            <a:fillRef idx="0">
              <a:schemeClr val="dk1"/>
            </a:fillRef>
            <a:effectRef idx="0">
              <a:schemeClr val="dk1"/>
            </a:effectRef>
            <a:fontRef idx="minor">
              <a:schemeClr val="tx1"/>
            </a:fontRef>
          </p:style>
        </p:cxnSp>
        <p:sp>
          <p:nvSpPr>
            <p:cNvPr id="10309" name="TextBox 91"/>
            <p:cNvSpPr txBox="1">
              <a:spLocks noChangeArrowheads="1"/>
            </p:cNvSpPr>
            <p:nvPr/>
          </p:nvSpPr>
          <p:spPr bwMode="auto">
            <a:xfrm>
              <a:off x="5684656" y="2265643"/>
              <a:ext cx="287267" cy="170336"/>
            </a:xfrm>
            <a:prstGeom prst="rect">
              <a:avLst/>
            </a:prstGeom>
            <a:noFill/>
            <a:ln w="9525">
              <a:noFill/>
              <a:miter lim="800000"/>
              <a:headEnd/>
              <a:tailEnd/>
            </a:ln>
          </p:spPr>
          <p:txBody>
            <a:bodyPr lIns="0" tIns="0" rIns="0" bIns="0">
              <a:spAutoFit/>
            </a:bodyPr>
            <a:lstStyle/>
            <a:p>
              <a:r>
                <a:rPr lang="id-ID"/>
                <a:t>a</a:t>
              </a:r>
            </a:p>
          </p:txBody>
        </p:sp>
        <p:sp>
          <p:nvSpPr>
            <p:cNvPr id="10310" name="TextBox 98"/>
            <p:cNvSpPr txBox="1">
              <a:spLocks noChangeArrowheads="1"/>
            </p:cNvSpPr>
            <p:nvPr/>
          </p:nvSpPr>
          <p:spPr bwMode="auto">
            <a:xfrm>
              <a:off x="2913133" y="1295400"/>
              <a:ext cx="287267" cy="170336"/>
            </a:xfrm>
            <a:prstGeom prst="rect">
              <a:avLst/>
            </a:prstGeom>
            <a:noFill/>
            <a:ln w="9525">
              <a:noFill/>
              <a:miter lim="800000"/>
              <a:headEnd/>
              <a:tailEnd/>
            </a:ln>
          </p:spPr>
          <p:txBody>
            <a:bodyPr lIns="0" tIns="0" rIns="0" bIns="0">
              <a:spAutoFit/>
            </a:bodyPr>
            <a:lstStyle/>
            <a:p>
              <a:r>
                <a:rPr lang="id-ID"/>
                <a:t>a</a:t>
              </a:r>
            </a:p>
          </p:txBody>
        </p:sp>
        <p:sp>
          <p:nvSpPr>
            <p:cNvPr id="10311" name="TextBox 99"/>
            <p:cNvSpPr txBox="1">
              <a:spLocks noChangeArrowheads="1"/>
            </p:cNvSpPr>
            <p:nvPr/>
          </p:nvSpPr>
          <p:spPr bwMode="auto">
            <a:xfrm>
              <a:off x="2303533" y="2970982"/>
              <a:ext cx="287267" cy="170336"/>
            </a:xfrm>
            <a:prstGeom prst="rect">
              <a:avLst/>
            </a:prstGeom>
            <a:noFill/>
            <a:ln w="9525">
              <a:noFill/>
              <a:miter lim="800000"/>
              <a:headEnd/>
              <a:tailEnd/>
            </a:ln>
          </p:spPr>
          <p:txBody>
            <a:bodyPr lIns="0" tIns="0" rIns="0" bIns="0">
              <a:spAutoFit/>
            </a:bodyPr>
            <a:lstStyle/>
            <a:p>
              <a:r>
                <a:rPr lang="id-ID"/>
                <a:t>a</a:t>
              </a:r>
            </a:p>
          </p:txBody>
        </p:sp>
        <p:cxnSp>
          <p:nvCxnSpPr>
            <p:cNvPr id="74" name="Straight Arrow Connector 73"/>
            <p:cNvCxnSpPr/>
            <p:nvPr/>
          </p:nvCxnSpPr>
          <p:spPr>
            <a:xfrm>
              <a:off x="2479675" y="1892300"/>
              <a:ext cx="720725" cy="1588"/>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p:nvPr/>
          </p:nvCxnSpPr>
          <p:spPr>
            <a:xfrm>
              <a:off x="2286000" y="2786063"/>
              <a:ext cx="720725" cy="1587"/>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flipV="1">
              <a:off x="2401888" y="2100263"/>
              <a:ext cx="609600" cy="496887"/>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5181600" y="2971800"/>
              <a:ext cx="609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5181600" y="3048000"/>
              <a:ext cx="609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762000" y="2971800"/>
              <a:ext cx="609600" cy="1588"/>
            </a:xfrm>
            <a:prstGeom prst="line">
              <a:avLst/>
            </a:prstGeom>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04800" y="304800"/>
            <a:ext cx="8610600" cy="6002338"/>
          </a:xfrm>
          <a:prstGeom prst="rect">
            <a:avLst/>
          </a:prstGeom>
          <a:noFill/>
        </p:spPr>
        <p:txBody>
          <a:bodyPr>
            <a:spAutoFit/>
          </a:bodyPr>
          <a:lstStyle/>
          <a:p>
            <a:pPr>
              <a:defRPr/>
            </a:pPr>
            <a:r>
              <a:rPr lang="id-ID" sz="2400" dirty="0"/>
              <a:t>III. b. Method of section secara GRAFIS ( Cara Culmann ) </a:t>
            </a:r>
          </a:p>
          <a:p>
            <a:pPr>
              <a:defRPr/>
            </a:pPr>
            <a:endParaRPr lang="id-ID" sz="2400" dirty="0"/>
          </a:p>
          <a:p>
            <a:pPr marL="449263" indent="-449263">
              <a:defRPr/>
            </a:pPr>
            <a:r>
              <a:rPr lang="id-ID" sz="2400" dirty="0"/>
              <a:t>     Prinsipnya adalah melakukan potongan batang batang dengan mengiris, lalu meninjau keseimbangan konstruksi di kiri dan kanan potongan yang diiris tadi.</a:t>
            </a:r>
          </a:p>
          <a:p>
            <a:pPr>
              <a:defRPr/>
            </a:pPr>
            <a:r>
              <a:rPr lang="id-ID" sz="2400" dirty="0"/>
              <a:t>     Langka h langkah yang harus kita diselesaikan </a:t>
            </a:r>
          </a:p>
          <a:p>
            <a:pPr marL="457200" indent="-457200">
              <a:buFont typeface="+mj-lt"/>
              <a:buAutoNum type="arabicPeriod"/>
              <a:defRPr/>
            </a:pPr>
            <a:r>
              <a:rPr lang="id-ID" sz="2400" dirty="0"/>
              <a:t>Lakukan pemotongan a-a misalnya yang memotong ketiga batang tersebut .</a:t>
            </a:r>
          </a:p>
          <a:p>
            <a:pPr marL="457200" indent="-457200">
              <a:buFont typeface="+mj-lt"/>
              <a:buAutoNum type="arabicPeriod"/>
              <a:defRPr/>
            </a:pPr>
            <a:r>
              <a:rPr lang="id-ID" sz="2400" dirty="0"/>
              <a:t>Kita cari reaksi. </a:t>
            </a:r>
          </a:p>
          <a:p>
            <a:pPr marL="457200" indent="-457200">
              <a:buFont typeface="+mj-lt"/>
              <a:buAutoNum type="arabicPeriod"/>
              <a:defRPr/>
            </a:pPr>
            <a:r>
              <a:rPr lang="id-ID" sz="2400" dirty="0"/>
              <a:t>Kita cari resultante secara grafis </a:t>
            </a:r>
          </a:p>
          <a:p>
            <a:pPr marL="457200" indent="-457200">
              <a:buFont typeface="+mj-lt"/>
              <a:buAutoNum type="arabicPeriod"/>
              <a:defRPr/>
            </a:pPr>
            <a:r>
              <a:rPr lang="id-ID" sz="2400" dirty="0"/>
              <a:t>Perpanjang garis kerja </a:t>
            </a:r>
          </a:p>
          <a:p>
            <a:pPr marL="457200" indent="-457200">
              <a:buFont typeface="+mj-lt"/>
              <a:buAutoNum type="arabicPeriod"/>
              <a:defRPr/>
            </a:pPr>
            <a:r>
              <a:rPr lang="id-ID" sz="2400" dirty="0"/>
              <a:t>Hubungkan M dan H </a:t>
            </a:r>
          </a:p>
          <a:p>
            <a:pPr marL="457200" indent="-457200">
              <a:buFont typeface="+mj-lt"/>
              <a:buAutoNum type="arabicPeriod"/>
              <a:defRPr/>
            </a:pPr>
            <a:r>
              <a:rPr lang="id-ID" sz="2400" dirty="0"/>
              <a:t>Gaya R diimbangi oleh gaya batang </a:t>
            </a:r>
          </a:p>
          <a:p>
            <a:pPr marL="457200" indent="-457200">
              <a:buFont typeface="+mj-lt"/>
              <a:buAutoNum type="arabicPeriod"/>
              <a:defRPr/>
            </a:pPr>
            <a:r>
              <a:rPr lang="id-ID" sz="2400" dirty="0"/>
              <a:t>Lalu R diuraikan</a:t>
            </a:r>
          </a:p>
          <a:p>
            <a:pPr marL="457200" indent="-457200">
              <a:buFont typeface="+mj-lt"/>
              <a:buAutoNum type="arabicPeriod"/>
              <a:defRPr/>
            </a:pPr>
            <a:r>
              <a:rPr lang="id-ID" sz="2400" dirty="0"/>
              <a:t>Sehingga di peroleh gaya gaya batang</a:t>
            </a:r>
          </a:p>
          <a:p>
            <a:pPr marL="457200" indent="-457200">
              <a:defRPr/>
            </a:pPr>
            <a:r>
              <a:rPr lang="id-ID" sz="2400" dirty="0"/>
              <a:t>     Untuk lebih jelasnya lihat contoh soal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id-ID" sz="4000" b="1" dirty="0" smtClean="0">
                <a:solidFill>
                  <a:schemeClr val="bg1"/>
                </a:solidFill>
                <a:latin typeface="Times New Roman" pitchFamily="18" charset="0"/>
                <a:cs typeface="Times New Roman" pitchFamily="18" charset="0"/>
              </a:rPr>
              <a:t>Selamat belajar semoga success</a:t>
            </a:r>
            <a:endParaRPr lang="id-ID" sz="4000" b="1" dirty="0">
              <a:solidFill>
                <a:schemeClr val="bg1"/>
              </a:solidFill>
              <a:latin typeface="Times New Roman" pitchFamily="18" charset="0"/>
              <a:cs typeface="Times New Roman" pitchFamily="18" charset="0"/>
            </a:endParaRPr>
          </a:p>
        </p:txBody>
      </p:sp>
      <p:pic>
        <p:nvPicPr>
          <p:cNvPr id="46083" name="Content Placeholder 3"/>
          <p:cNvPicPr>
            <a:picLocks noGrp="1"/>
          </p:cNvPicPr>
          <p:nvPr>
            <p:ph idx="1"/>
          </p:nvPr>
        </p:nvPicPr>
        <p:blipFill>
          <a:blip r:embed="rId2"/>
          <a:srcRect/>
          <a:stretch>
            <a:fillRect/>
          </a:stretch>
        </p:blipFill>
        <p:spPr>
          <a:xfrm>
            <a:off x="4038600" y="3505200"/>
            <a:ext cx="1828800" cy="1470025"/>
          </a:xfrm>
        </p:spPr>
      </p:pic>
      <p:sp>
        <p:nvSpPr>
          <p:cNvPr id="46084" name="TextBox 5"/>
          <p:cNvSpPr txBox="1">
            <a:spLocks noChangeArrowheads="1"/>
          </p:cNvSpPr>
          <p:nvPr/>
        </p:nvSpPr>
        <p:spPr bwMode="auto">
          <a:xfrm>
            <a:off x="3733800" y="5562600"/>
            <a:ext cx="3276600" cy="369888"/>
          </a:xfrm>
          <a:prstGeom prst="rect">
            <a:avLst/>
          </a:prstGeom>
          <a:noFill/>
          <a:ln w="9525">
            <a:noFill/>
            <a:miter lim="800000"/>
            <a:headEnd/>
            <a:tailEnd/>
          </a:ln>
        </p:spPr>
        <p:txBody>
          <a:bodyPr>
            <a:spAutoFit/>
          </a:bodyPr>
          <a:lstStyle/>
          <a:p>
            <a:r>
              <a:rPr lang="id-ID"/>
              <a:t>Ir. H. Armeyn, Syam MT</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612</TotalTime>
  <Words>1370</Words>
  <Application>Microsoft Office PowerPoint</Application>
  <PresentationFormat>On-screen Show (4:3)</PresentationFormat>
  <Paragraphs>184</Paragraphs>
  <Slides>38</Slides>
  <Notes>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3</vt:i4>
      </vt:variant>
      <vt:variant>
        <vt:lpstr>Slide Titles</vt:lpstr>
      </vt:variant>
      <vt:variant>
        <vt:i4>38</vt:i4>
      </vt:variant>
    </vt:vector>
  </HeadingPairs>
  <TitlesOfParts>
    <vt:vector size="51" baseType="lpstr">
      <vt:lpstr>Tahoma</vt:lpstr>
      <vt:lpstr>Arial</vt:lpstr>
      <vt:lpstr>Century Gothic</vt:lpstr>
      <vt:lpstr>Wingdings 2</vt:lpstr>
      <vt:lpstr>Verdana</vt:lpstr>
      <vt:lpstr>Calibri</vt:lpstr>
      <vt:lpstr>Times New Roman</vt:lpstr>
      <vt:lpstr>Wingdings</vt:lpstr>
      <vt:lpstr>Swis721 Blk BT</vt:lpstr>
      <vt:lpstr>Verve</vt:lpstr>
      <vt:lpstr>Microsoft Equation 3.0</vt:lpstr>
      <vt:lpstr>Microsoft Picture</vt:lpstr>
      <vt:lpstr>MathType 5.0 Equation</vt:lpstr>
      <vt:lpstr>Rangka Batang Statis Tertentu</vt:lpstr>
      <vt:lpstr>Rangka batang dapat dibagi atas : a. Rangka Batang Statis Tertentu b. Rangka Batang Statis Tak Tentu</vt:lpstr>
      <vt:lpstr>Rangka Bidang</vt:lpstr>
      <vt:lpstr>Asumsi-asumsi yang dibuat dalam analisis struktur rangka batang: </vt:lpstr>
      <vt:lpstr>Slide 5</vt:lpstr>
      <vt:lpstr>Slide 6</vt:lpstr>
      <vt:lpstr>Slide 7</vt:lpstr>
      <vt:lpstr>Slide 8</vt:lpstr>
      <vt:lpstr>Slide 9</vt:lpstr>
      <vt:lpstr>Slide 10</vt:lpstr>
      <vt:lpstr>Gaya Dalam Rangka Batang</vt:lpstr>
      <vt:lpstr>Perjanjian Tanda Gaya Batang</vt:lpstr>
      <vt:lpstr>Slide 13</vt:lpstr>
      <vt:lpstr>Slide 14</vt:lpstr>
      <vt:lpstr>Slide 15</vt:lpstr>
      <vt:lpstr>Strategi dalam Analisa Rangka Batang</vt:lpstr>
      <vt:lpstr>Persamaan Kondisi pada Rangka Batang</vt:lpstr>
      <vt:lpstr>Sifat Statis Tentu dan Stabilitas Rangka Bidang</vt:lpstr>
      <vt:lpstr>Slide 19</vt:lpstr>
      <vt:lpstr>Slide 20</vt:lpstr>
      <vt:lpstr>Cara menghitung gaya gaya batang yang diakibatkan oleh beban luar pada konstruksi rangka batang statis tertentu dapat diselesaikan dengan :  </vt:lpstr>
      <vt:lpstr>Contoh 1 Analisis Rangka Batang</vt:lpstr>
      <vt:lpstr>Contoh 1 (2)</vt:lpstr>
      <vt:lpstr>Contoh 1 (3)</vt:lpstr>
      <vt:lpstr>Contoh 1 (4)</vt:lpstr>
      <vt:lpstr>Contoh 1 (5)</vt:lpstr>
      <vt:lpstr>Contoh 1 (6)</vt:lpstr>
      <vt:lpstr>Contoh 2 Analisis Rangka Batang</vt:lpstr>
      <vt:lpstr>Contoh 2 (2)</vt:lpstr>
      <vt:lpstr>Contoh 2 (3)</vt:lpstr>
      <vt:lpstr>Contoh 3 Analisis Rangka Batang</vt:lpstr>
      <vt:lpstr>Contoh 3 (2)</vt:lpstr>
      <vt:lpstr>Contoh 4 Analisis Rangka Batang</vt:lpstr>
      <vt:lpstr>Slide 34</vt:lpstr>
      <vt:lpstr>Slide 35</vt:lpstr>
      <vt:lpstr>Kita lihat konstruksi rangka batang dibawah ini : </vt:lpstr>
      <vt:lpstr>Slide 37</vt:lpstr>
      <vt:lpstr>Selamat belajar semoga success</vt:lpstr>
    </vt:vector>
  </TitlesOfParts>
  <Company>Institut Teknologi Bandung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Rangka Batang Statis Tertentu</dc:title>
  <dc:creator>Laboratorium Struktur dan Bahan</dc:creator>
  <cp:lastModifiedBy>user</cp:lastModifiedBy>
  <cp:revision>81</cp:revision>
  <dcterms:created xsi:type="dcterms:W3CDTF">2005-09-07T07:17:53Z</dcterms:created>
  <dcterms:modified xsi:type="dcterms:W3CDTF">2014-06-08T03:09:43Z</dcterms:modified>
</cp:coreProperties>
</file>