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5" r:id="rId9"/>
    <p:sldId id="264" r:id="rId10"/>
    <p:sldId id="267" r:id="rId11"/>
    <p:sldId id="268" r:id="rId12"/>
    <p:sldId id="269" r:id="rId13"/>
    <p:sldId id="270" r:id="rId14"/>
    <p:sldId id="26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99"/>
    <a:srgbClr val="A9DA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7FD87-90EA-4E8C-BBB5-F898E702445C}" type="datetime1">
              <a:rPr lang="id-ID" smtClean="0"/>
              <a:pPr/>
              <a:t>25/02/2013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92DAE-9EE2-4ACF-B8CF-42B32365D91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3A29F-DD6A-41DC-A720-27754779222D}" type="datetime1">
              <a:rPr lang="id-ID" smtClean="0"/>
              <a:pPr/>
              <a:t>25/02/2013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CAFDE-ED36-4E36-836F-6EAA139C0A6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D7034-F218-44D8-94BE-689E60EA9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F56A7-48BA-4ECB-ABD3-455822DF0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707F7-DC2C-43DF-A855-7240BB2FF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7FFAB-E781-4E45-BB6D-7C36ED65C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517FF-CBAD-4AA8-AB40-774DD4BCD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D4C2F-4E57-4F0A-9B70-15CC869E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718CE-907D-49E4-9436-7F6EC4EF1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FE1CF-7B8F-4D0E-AB79-3E615B288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3931F-96E0-4398-83EC-7C7CE9D41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8CC16-D2A5-4DED-BE6D-BF03F4BC5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7E44E-E89B-40EB-8F28-BE86B63DD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38132DA-E56A-495E-B2A7-E2E630BDE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sk%20Force\Materi%20ajar\Agama%20Islam\Al%20Ghaasyiyah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/>
            <a:r>
              <a:rPr lang="id-ID" dirty="0" smtClean="0">
                <a:solidFill>
                  <a:srgbClr val="336699"/>
                </a:solidFill>
                <a:latin typeface="Arial Black" pitchFamily="34" charset="0"/>
              </a:rPr>
              <a:t>DINAMIKA TEKNIK</a:t>
            </a:r>
            <a:endParaRPr lang="en-US" dirty="0" smtClean="0">
              <a:solidFill>
                <a:srgbClr val="336699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010400" cy="1752600"/>
          </a:xfrm>
        </p:spPr>
        <p:txBody>
          <a:bodyPr/>
          <a:lstStyle/>
          <a:p>
            <a:pPr algn="l"/>
            <a:r>
              <a:rPr lang="id-ID" dirty="0" smtClean="0">
                <a:latin typeface="+mj-lt"/>
              </a:rPr>
              <a:t>Kode 		:  MES 4312 </a:t>
            </a:r>
          </a:p>
          <a:p>
            <a:pPr algn="l"/>
            <a:r>
              <a:rPr lang="id-ID" dirty="0" smtClean="0">
                <a:latin typeface="+mj-lt"/>
              </a:rPr>
              <a:t>Semester		:  IV</a:t>
            </a:r>
          </a:p>
          <a:p>
            <a:pPr algn="l"/>
            <a:r>
              <a:rPr lang="id-ID" dirty="0" smtClean="0">
                <a:latin typeface="+mj-lt"/>
              </a:rPr>
              <a:t>Waktu		:  2x 50 Menit</a:t>
            </a:r>
          </a:p>
          <a:p>
            <a:pPr algn="l"/>
            <a:r>
              <a:rPr lang="en-US" dirty="0" err="1" smtClean="0">
                <a:latin typeface="+mj-lt"/>
              </a:rPr>
              <a:t>Sks</a:t>
            </a:r>
            <a:r>
              <a:rPr lang="id-ID" dirty="0" smtClean="0">
                <a:latin typeface="+mj-lt"/>
              </a:rPr>
              <a:t>			:  2</a:t>
            </a:r>
          </a:p>
          <a:p>
            <a:pPr algn="l"/>
            <a:r>
              <a:rPr lang="id-ID" dirty="0" smtClean="0">
                <a:latin typeface="+mj-lt"/>
              </a:rPr>
              <a:t>Pengasuh MK	: Rozi Saferi</a:t>
            </a:r>
            <a:endParaRPr lang="en-US" dirty="0" smtClean="0">
              <a:latin typeface="+mj-lt"/>
            </a:endParaRPr>
          </a:p>
        </p:txBody>
      </p:sp>
      <p:pic>
        <p:nvPicPr>
          <p:cNvPr id="6" name="Al Ghaasyiya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Tahapan perancangan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905000"/>
            <a:ext cx="5562600" cy="3200400"/>
          </a:xfrm>
        </p:spPr>
        <p:txBody>
          <a:bodyPr/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800" dirty="0" err="1" smtClean="0"/>
              <a:t>Kinematika</a:t>
            </a:r>
            <a:endParaRPr lang="en-US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800" dirty="0" err="1" smtClean="0"/>
              <a:t>Analisa</a:t>
            </a:r>
            <a:r>
              <a:rPr lang="en-US" sz="2800" dirty="0" smtClean="0"/>
              <a:t> </a:t>
            </a:r>
            <a:r>
              <a:rPr lang="en-US" sz="2800" dirty="0" err="1" smtClean="0"/>
              <a:t>gaya-gaya</a:t>
            </a:r>
            <a:endParaRPr lang="en-US" sz="28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US" sz="2800" dirty="0" err="1" smtClean="0"/>
              <a:t>Analisa</a:t>
            </a:r>
            <a:r>
              <a:rPr lang="en-US" sz="2800" dirty="0" smtClean="0"/>
              <a:t> </a:t>
            </a:r>
            <a:r>
              <a:rPr lang="en-US" sz="2800" dirty="0" err="1" smtClean="0"/>
              <a:t>tegangan</a:t>
            </a:r>
            <a:r>
              <a:rPr lang="en-US" sz="2800" dirty="0" smtClean="0"/>
              <a:t>: </a:t>
            </a:r>
            <a:endParaRPr lang="id-ID" sz="2800" dirty="0" smtClean="0"/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id-ID" sz="2800" dirty="0" smtClean="0"/>
              <a:t>	</a:t>
            </a:r>
            <a:r>
              <a:rPr lang="en-US" sz="2800" dirty="0" smtClean="0"/>
              <a:t>a. </a:t>
            </a:r>
            <a:r>
              <a:rPr lang="en-US" sz="2800" dirty="0" err="1" smtClean="0"/>
              <a:t>statis</a:t>
            </a:r>
            <a:r>
              <a:rPr lang="en-US" sz="2800" dirty="0" smtClean="0"/>
              <a:t>    b. </a:t>
            </a:r>
            <a:r>
              <a:rPr lang="en-US" sz="2800" dirty="0" err="1" smtClean="0"/>
              <a:t>Fatique</a:t>
            </a:r>
            <a:endParaRPr lang="en-US" sz="2800" dirty="0" smtClean="0"/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id-ID" sz="2800" dirty="0" smtClean="0"/>
              <a:t>4.  </a:t>
            </a:r>
            <a:r>
              <a:rPr lang="en-US" sz="2800" dirty="0" err="1" smtClean="0"/>
              <a:t>Seleksi</a:t>
            </a:r>
            <a:r>
              <a:rPr lang="en-US" sz="2800" dirty="0" smtClean="0"/>
              <a:t> </a:t>
            </a:r>
            <a:r>
              <a:rPr lang="en-US" sz="2800" dirty="0" err="1" smtClean="0"/>
              <a:t>bahan</a:t>
            </a:r>
            <a:endParaRPr lang="id-ID" sz="2800" dirty="0" smtClean="0"/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id-ID" sz="2800" dirty="0" smtClean="0"/>
              <a:t>5. 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dimensi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dirty="0" smtClean="0"/>
              <a:t>KECEPATAN DAN PERCEPATAN LINIER</a:t>
            </a:r>
            <a:endParaRPr lang="id-ID" sz="2800" dirty="0"/>
          </a:p>
        </p:txBody>
      </p:sp>
      <p:pic>
        <p:nvPicPr>
          <p:cNvPr id="235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472" y="1295400"/>
            <a:ext cx="433986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810000"/>
            <a:ext cx="4038600" cy="255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 smtClean="0"/>
              <a:t>Hubungan Kecepatan dan percepatan sudut</a:t>
            </a:r>
            <a:endParaRPr lang="id-ID" sz="3200" dirty="0"/>
          </a:p>
        </p:txBody>
      </p:sp>
      <p:pic>
        <p:nvPicPr>
          <p:cNvPr id="2457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3579" y="1981201"/>
            <a:ext cx="4364612" cy="2748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477000" y="2971800"/>
          <a:ext cx="1638300" cy="770965"/>
        </p:xfrm>
        <a:graphic>
          <a:graphicData uri="http://schemas.openxmlformats.org/presentationml/2006/ole">
            <p:oleObj spid="_x0000_s24580" name="Equation" r:id="rId5" imgW="647419" imgH="304668" progId="Equation.3">
              <p:embed/>
            </p:oleObj>
          </a:graphicData>
        </a:graphic>
      </p:graphicFrame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743200" y="4953000"/>
          <a:ext cx="2911078" cy="1143000"/>
        </p:xfrm>
        <a:graphic>
          <a:graphicData uri="http://schemas.openxmlformats.org/presentationml/2006/ole">
            <p:oleObj spid="_x0000_s24582" name="Equation" r:id="rId6" imgW="1549400" imgH="60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Hubungan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kecepatan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dua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titik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satu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bidang</a:t>
            </a:r>
            <a:endParaRPr lang="id-ID" sz="2400" dirty="0"/>
          </a:p>
        </p:txBody>
      </p:sp>
      <p:pic>
        <p:nvPicPr>
          <p:cNvPr id="4" name="Content Placeholder 3" descr="gb3-3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752600"/>
            <a:ext cx="6705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Referensi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229600" cy="24384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dirty="0" err="1" smtClean="0"/>
              <a:t>Kinematika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Dinamika</a:t>
            </a:r>
            <a:r>
              <a:rPr lang="en-US" sz="2800" dirty="0" smtClean="0"/>
              <a:t> </a:t>
            </a:r>
            <a:r>
              <a:rPr lang="en-US" sz="2800" dirty="0" err="1" smtClean="0"/>
              <a:t>Teknik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2"/>
                </a:solidFill>
              </a:rPr>
              <a:t>Martin G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dirty="0" smtClean="0"/>
              <a:t>Design Of Machinery, </a:t>
            </a:r>
            <a:r>
              <a:rPr lang="en-US" sz="2800" dirty="0" smtClean="0">
                <a:solidFill>
                  <a:schemeClr val="accent2"/>
                </a:solidFill>
              </a:rPr>
              <a:t>Norton 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dirty="0" smtClean="0"/>
              <a:t>Kinematics, Dynamics and Design Of Machinery, </a:t>
            </a:r>
            <a:r>
              <a:rPr lang="en-US" sz="2800" dirty="0" smtClean="0">
                <a:solidFill>
                  <a:schemeClr val="accent2"/>
                </a:solidFill>
              </a:rPr>
              <a:t>Waldron &amp; </a:t>
            </a:r>
            <a:r>
              <a:rPr lang="en-US" sz="2800" dirty="0" err="1" smtClean="0">
                <a:solidFill>
                  <a:schemeClr val="accent2"/>
                </a:solidFill>
              </a:rPr>
              <a:t>Kinzel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391400" cy="1676400"/>
          </a:xfrm>
        </p:spPr>
        <p:txBody>
          <a:bodyPr/>
          <a:lstStyle/>
          <a:p>
            <a:pPr lvl="0"/>
            <a:r>
              <a:rPr lang="fi-FI" sz="2800" dirty="0" smtClean="0"/>
              <a:t>Rencana perkuliahan, </a:t>
            </a:r>
            <a:endParaRPr lang="id-ID" sz="2800" dirty="0" smtClean="0"/>
          </a:p>
          <a:p>
            <a:pPr lvl="0"/>
            <a:r>
              <a:rPr lang="fi-FI" sz="2800" dirty="0" smtClean="0"/>
              <a:t>revi</a:t>
            </a:r>
            <a:r>
              <a:rPr lang="id-ID" sz="2800" dirty="0" smtClean="0"/>
              <a:t>ew</a:t>
            </a:r>
            <a:r>
              <a:rPr lang="fi-FI" sz="2800" dirty="0" smtClean="0"/>
              <a:t> konsep </a:t>
            </a:r>
            <a:r>
              <a:rPr lang="id-ID" sz="2800" dirty="0" smtClean="0"/>
              <a:t>serta</a:t>
            </a:r>
            <a:r>
              <a:rPr lang="fi-FI" sz="2800" dirty="0" smtClean="0"/>
              <a:t> </a:t>
            </a:r>
            <a:r>
              <a:rPr lang="fi-FI" sz="2800" dirty="0" smtClean="0"/>
              <a:t>lingkup </a:t>
            </a:r>
            <a:r>
              <a:rPr lang="id-ID" sz="2800" dirty="0" smtClean="0"/>
              <a:t>kinematika dan </a:t>
            </a:r>
            <a:r>
              <a:rPr lang="fi-FI" sz="2800" dirty="0" smtClean="0"/>
              <a:t>dinamika</a:t>
            </a:r>
            <a:endParaRPr lang="id-ID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6002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Topik  Pembahasan</a:t>
            </a:r>
            <a:endParaRPr lang="id-ID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Pendahuluan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KINEMATIKA</a:t>
            </a:r>
            <a:r>
              <a:rPr lang="id-ID" sz="3200" b="1" dirty="0" smtClean="0"/>
              <a:t> dan DINAMIKA</a:t>
            </a:r>
            <a:endParaRPr lang="en-US" sz="32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d-ID" dirty="0" smtClean="0">
                <a:solidFill>
                  <a:srgbClr val="FF0000"/>
                </a:solidFill>
              </a:rPr>
              <a:t>Kinematika</a:t>
            </a:r>
            <a:r>
              <a:rPr lang="id-ID" dirty="0" smtClean="0"/>
              <a:t> :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meninjau</a:t>
            </a:r>
            <a:r>
              <a:rPr lang="en-US" dirty="0" smtClean="0"/>
              <a:t> </a:t>
            </a:r>
            <a:r>
              <a:rPr lang="en-US" dirty="0" err="1" smtClean="0"/>
              <a:t>lintasan</a:t>
            </a:r>
            <a:r>
              <a:rPr lang="en-US" dirty="0" smtClean="0"/>
              <a:t>,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endParaRPr lang="id-ID" dirty="0" smtClean="0"/>
          </a:p>
          <a:p>
            <a:pPr algn="ctr" eaLnBrk="1" hangingPunct="1">
              <a:buFontTx/>
              <a:buNone/>
            </a:pPr>
            <a:endParaRPr lang="id-ID" dirty="0" smtClean="0"/>
          </a:p>
          <a:p>
            <a:pPr algn="ctr" eaLnBrk="1" hangingPunct="1">
              <a:buFontTx/>
              <a:buNone/>
            </a:pPr>
            <a:r>
              <a:rPr lang="id-ID" dirty="0" smtClean="0">
                <a:solidFill>
                  <a:srgbClr val="FF0000"/>
                </a:solidFill>
              </a:rPr>
              <a:t>Dinamika</a:t>
            </a:r>
            <a:r>
              <a:rPr lang="id-ID" dirty="0" smtClean="0"/>
              <a:t>: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menentukan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gaya-gaya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akibat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bergeraknya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benda</a:t>
            </a:r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ChangeArrowheads="1"/>
          </p:cNvSpPr>
          <p:nvPr/>
        </p:nvSpPr>
        <p:spPr bwMode="auto">
          <a:xfrm>
            <a:off x="1905000" y="1143000"/>
            <a:ext cx="5943600" cy="838200"/>
          </a:xfrm>
          <a:prstGeom prst="rect">
            <a:avLst/>
          </a:prstGeom>
          <a:solidFill>
            <a:srgbClr val="A9DAF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0"/>
            <a:ext cx="60198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 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endParaRPr lang="en-US" dirty="0" smtClean="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135728" y="2743200"/>
            <a:ext cx="2895600" cy="1905000"/>
            <a:chOff x="240" y="1536"/>
            <a:chExt cx="1776" cy="1200"/>
          </a:xfrm>
        </p:grpSpPr>
        <p:sp>
          <p:nvSpPr>
            <p:cNvPr id="4" name="Rectangle 6"/>
            <p:cNvSpPr>
              <a:spLocks noChangeArrowheads="1"/>
            </p:cNvSpPr>
            <p:nvPr/>
          </p:nvSpPr>
          <p:spPr bwMode="auto">
            <a:xfrm>
              <a:off x="240" y="1536"/>
              <a:ext cx="1584" cy="1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40" y="1584"/>
              <a:ext cx="177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3200"/>
                <a:t>Lintasan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3200"/>
                <a:t>Kecepatan</a:t>
              </a:r>
            </a:p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3200"/>
                <a:t>Percepatan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707728" y="2819400"/>
            <a:ext cx="3197225" cy="990600"/>
            <a:chOff x="2976" y="1536"/>
            <a:chExt cx="2014" cy="624"/>
          </a:xfrm>
        </p:grpSpPr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2976" y="1536"/>
              <a:ext cx="1248" cy="62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214" y="1632"/>
              <a:ext cx="177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3200" dirty="0"/>
                <a:t>Gaya</a:t>
              </a:r>
            </a:p>
            <a:p>
              <a:pPr marL="342900" indent="-342900">
                <a:spcBef>
                  <a:spcPct val="20000"/>
                </a:spcBef>
              </a:pPr>
              <a:endParaRPr lang="en-US" sz="3200" dirty="0"/>
            </a:p>
            <a:p>
              <a:pPr marL="342900" indent="-342900">
                <a:spcBef>
                  <a:spcPct val="20000"/>
                </a:spcBef>
              </a:pPr>
              <a:endParaRPr lang="en-US" sz="3200" dirty="0"/>
            </a:p>
          </p:txBody>
        </p:sp>
      </p:grp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3345528" y="1981200"/>
            <a:ext cx="838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5250528" y="2057400"/>
            <a:ext cx="6858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059528" y="5334000"/>
            <a:ext cx="274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</a:rPr>
              <a:t>KINEMATIKA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5631528" y="5334000"/>
            <a:ext cx="274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chemeClr val="folHlink"/>
                </a:solidFill>
              </a:rPr>
              <a:t>DINAMIKA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2354928" y="4800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6698328" y="41148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18288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Struktur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57200" y="4038600"/>
            <a:ext cx="2286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Mekanisme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429000" y="457200"/>
            <a:ext cx="411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Rangkaian batang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429000" y="1371600"/>
            <a:ext cx="3886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Tidak ada gerakan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657600" y="3429000"/>
            <a:ext cx="4114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Rangkaian batang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733800" y="4648200"/>
            <a:ext cx="3429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Ada gerakan</a:t>
            </a: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V="1">
            <a:off x="2209800" y="914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2743200" y="39624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2209800" y="12954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2819400" y="45720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chemeClr val="accent2"/>
                </a:solidFill>
              </a:rPr>
              <a:t>Mekanisme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Suatu rangkaian batang penghubung ( linkage) dimana jika salah satu batang ditahan tetap dan satu batang yang lain digerakkan, maka gerakan batang yang lain dapat diperkirakan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Contoh mekanisme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16764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Payung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600200" y="49530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Kursi lipat</a:t>
            </a:r>
          </a:p>
        </p:txBody>
      </p:sp>
      <p:pic>
        <p:nvPicPr>
          <p:cNvPr id="7177" name="Picture 9" descr="kurs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429000"/>
            <a:ext cx="290671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 descr="payu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1554163"/>
            <a:ext cx="2514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265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Contoh Mekanisme</a:t>
            </a:r>
          </a:p>
        </p:txBody>
      </p:sp>
      <p:pic>
        <p:nvPicPr>
          <p:cNvPr id="11269" name="Picture 5" descr="typewriter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85800" y="2919413"/>
            <a:ext cx="3886200" cy="2914650"/>
          </a:xfr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33400" y="2133600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Mesin ketik</a:t>
            </a:r>
          </a:p>
        </p:txBody>
      </p:sp>
      <p:pic>
        <p:nvPicPr>
          <p:cNvPr id="11271" name="Picture 7" descr="mesin jahit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953000" y="3332163"/>
            <a:ext cx="3733800" cy="2814637"/>
          </a:xfrm>
          <a:noFill/>
        </p:spPr>
      </p:pic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105400" y="2438400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Mesin jahit</a:t>
            </a:r>
          </a:p>
        </p:txBody>
      </p:sp>
    </p:spTree>
    <p:custDataLst>
      <p:tags r:id="rId1"/>
    </p:custDataLst>
  </p:cSld>
  <p:clrMapOvr>
    <a:masterClrMapping/>
  </p:clrMapOvr>
  <p:transition advTm="2037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Contoh Mekanisme</a:t>
            </a:r>
          </a:p>
        </p:txBody>
      </p:sp>
      <p:pic>
        <p:nvPicPr>
          <p:cNvPr id="10244" name="Picture 4" descr="steer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429000"/>
            <a:ext cx="5715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re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0" y="1447800"/>
            <a:ext cx="19526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486400" y="30480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Kemudi mobil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62000" y="2133600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Rem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6.6|2.8|4.7|3.6|3.4|2.5|2.9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4|2.5|1.5|1.2|2.1|4|2|2.1|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2|10.5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1|2.6|3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7|1.5|4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163</Words>
  <Application>Microsoft Office PowerPoint</Application>
  <PresentationFormat>On-screen Show (4:3)</PresentationFormat>
  <Paragraphs>52</Paragraphs>
  <Slides>14</Slides>
  <Notes>14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Equation</vt:lpstr>
      <vt:lpstr>DINAMIKA TEKNIK</vt:lpstr>
      <vt:lpstr>Pendahuluan </vt:lpstr>
      <vt:lpstr>KINEMATIKA dan DINAMIKA</vt:lpstr>
      <vt:lpstr>Slide 4</vt:lpstr>
      <vt:lpstr>Slide 5</vt:lpstr>
      <vt:lpstr>Mekanisme</vt:lpstr>
      <vt:lpstr>Contoh mekanisme</vt:lpstr>
      <vt:lpstr>Contoh Mekanisme</vt:lpstr>
      <vt:lpstr>Contoh Mekanisme</vt:lpstr>
      <vt:lpstr>Tahapan perancangan</vt:lpstr>
      <vt:lpstr>KECEPATAN DAN PERCEPATAN LINIER</vt:lpstr>
      <vt:lpstr>Hubungan Kecepatan dan percepatan sudut</vt:lpstr>
      <vt:lpstr>Hubungan kecepatan dua buah titik pada satu bidang</vt:lpstr>
      <vt:lpstr>Referensi</vt:lpstr>
    </vt:vector>
  </TitlesOfParts>
  <Company>Tehnik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KINEMATIKA</dc:title>
  <dc:creator>kuliah</dc:creator>
  <cp:lastModifiedBy>acer</cp:lastModifiedBy>
  <cp:revision>35</cp:revision>
  <dcterms:created xsi:type="dcterms:W3CDTF">2005-09-15T12:42:33Z</dcterms:created>
  <dcterms:modified xsi:type="dcterms:W3CDTF">2013-02-25T10:11:26Z</dcterms:modified>
</cp:coreProperties>
</file>