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 id="2147483744" r:id="rId2"/>
    <p:sldMasterId id="2147483756" r:id="rId3"/>
    <p:sldMasterId id="2147483732" r:id="rId4"/>
    <p:sldMasterId id="2147483720" r:id="rId5"/>
  </p:sldMasterIdLst>
  <p:notesMasterIdLst>
    <p:notesMasterId r:id="rId25"/>
  </p:notesMasterIdLst>
  <p:handoutMasterIdLst>
    <p:handoutMasterId r:id="rId26"/>
  </p:handoutMasterIdLst>
  <p:sldIdLst>
    <p:sldId id="258" r:id="rId6"/>
    <p:sldId id="281" r:id="rId7"/>
    <p:sldId id="280"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Lst>
  <p:sldSz cx="12188825" cy="6858000"/>
  <p:notesSz cx="6858000" cy="9945688"/>
  <p:defaultTextStyle>
    <a:defPPr>
      <a:defRPr lang="en-US"/>
    </a:defPPr>
    <a:lvl1pPr algn="l" defTabSz="1071563" rtl="0" fontAlgn="base">
      <a:spcBef>
        <a:spcPct val="0"/>
      </a:spcBef>
      <a:spcAft>
        <a:spcPct val="0"/>
      </a:spcAft>
      <a:defRPr sz="2100" kern="1200">
        <a:solidFill>
          <a:schemeClr val="tx1"/>
        </a:solidFill>
        <a:latin typeface="Arial" charset="0"/>
        <a:ea typeface="+mn-ea"/>
        <a:cs typeface="+mn-cs"/>
      </a:defRPr>
    </a:lvl1pPr>
    <a:lvl2pPr marL="534988" indent="-77788" algn="l" defTabSz="1071563" rtl="0" fontAlgn="base">
      <a:spcBef>
        <a:spcPct val="0"/>
      </a:spcBef>
      <a:spcAft>
        <a:spcPct val="0"/>
      </a:spcAft>
      <a:defRPr sz="2100" kern="1200">
        <a:solidFill>
          <a:schemeClr val="tx1"/>
        </a:solidFill>
        <a:latin typeface="Arial" charset="0"/>
        <a:ea typeface="+mn-ea"/>
        <a:cs typeface="+mn-cs"/>
      </a:defRPr>
    </a:lvl2pPr>
    <a:lvl3pPr marL="1071563" indent="-157163" algn="l" defTabSz="1071563" rtl="0" fontAlgn="base">
      <a:spcBef>
        <a:spcPct val="0"/>
      </a:spcBef>
      <a:spcAft>
        <a:spcPct val="0"/>
      </a:spcAft>
      <a:defRPr sz="2100" kern="1200">
        <a:solidFill>
          <a:schemeClr val="tx1"/>
        </a:solidFill>
        <a:latin typeface="Arial" charset="0"/>
        <a:ea typeface="+mn-ea"/>
        <a:cs typeface="+mn-cs"/>
      </a:defRPr>
    </a:lvl3pPr>
    <a:lvl4pPr marL="1608138" indent="-236538" algn="l" defTabSz="1071563" rtl="0" fontAlgn="base">
      <a:spcBef>
        <a:spcPct val="0"/>
      </a:spcBef>
      <a:spcAft>
        <a:spcPct val="0"/>
      </a:spcAft>
      <a:defRPr sz="2100" kern="1200">
        <a:solidFill>
          <a:schemeClr val="tx1"/>
        </a:solidFill>
        <a:latin typeface="Arial" charset="0"/>
        <a:ea typeface="+mn-ea"/>
        <a:cs typeface="+mn-cs"/>
      </a:defRPr>
    </a:lvl4pPr>
    <a:lvl5pPr marL="2144713" indent="-315913" algn="l" defTabSz="1071563"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718" autoAdjust="0"/>
  </p:normalViewPr>
  <p:slideViewPr>
    <p:cSldViewPr>
      <p:cViewPr>
        <p:scale>
          <a:sx n="70" d="100"/>
          <a:sy n="70" d="100"/>
        </p:scale>
        <p:origin x="-738" y="-8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31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5975DAC-3326-4D23-8B5C-A4F0DEC3AEE7}" type="datetimeFigureOut">
              <a:rPr lang="id-ID" smtClean="0"/>
              <a:pPr/>
              <a:t>19/02/2014</a:t>
            </a:fld>
            <a:endParaRPr lang="id-ID"/>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FB350B2-0583-4D23-B9C1-B3AB7885088E}" type="slidenum">
              <a:rPr lang="id-ID" smtClean="0"/>
              <a:pPr/>
              <a:t>‹#›</a:t>
            </a:fld>
            <a:endParaRPr lang="id-I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defTabSz="107286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defTabSz="1072866" fontAlgn="auto">
              <a:spcBef>
                <a:spcPts val="0"/>
              </a:spcBef>
              <a:spcAft>
                <a:spcPts val="0"/>
              </a:spcAft>
              <a:defRPr sz="1200">
                <a:latin typeface="+mn-lt"/>
              </a:defRPr>
            </a:lvl1pPr>
          </a:lstStyle>
          <a:p>
            <a:pPr>
              <a:defRPr/>
            </a:pPr>
            <a:fld id="{0274D005-E977-4F3B-BA26-8C6C2F757A48}" type="datetimeFigureOut">
              <a:rPr lang="en-US"/>
              <a:pPr>
                <a:defRPr/>
              </a:pPr>
              <a:t>2/19/2014</a:t>
            </a:fld>
            <a:endParaRPr lang="en-US"/>
          </a:p>
        </p:txBody>
      </p:sp>
      <p:sp>
        <p:nvSpPr>
          <p:cNvPr id="4" name="Slide Image Placeholder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defTabSz="1072866"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defTabSz="1072866" fontAlgn="auto">
              <a:spcBef>
                <a:spcPts val="0"/>
              </a:spcBef>
              <a:spcAft>
                <a:spcPts val="0"/>
              </a:spcAft>
              <a:defRPr sz="1200">
                <a:latin typeface="+mn-lt"/>
              </a:defRPr>
            </a:lvl1pPr>
          </a:lstStyle>
          <a:p>
            <a:pPr>
              <a:defRPr/>
            </a:pPr>
            <a:fld id="{53031DEB-5198-4E21-B6B6-8D2FF522CD8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1041619" y="347663"/>
            <a:ext cx="10915649"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10"/>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
        <p:nvSpPr>
          <p:cNvPr id="7" name="Slide Number Placeholder 28"/>
          <p:cNvSpPr>
            <a:spLocks noGrp="1"/>
          </p:cNvSpPr>
          <p:nvPr>
            <p:ph type="sldNum" sz="quarter" idx="11"/>
          </p:nvPr>
        </p:nvSpPr>
        <p:spPr bwMode="auto">
          <a:xfrm>
            <a:off x="10858500" y="6545263"/>
            <a:ext cx="1279525" cy="274637"/>
          </a:xfrm>
          <a:prstGeom prst="rect">
            <a:avLst/>
          </a:prstGeom>
        </p:spPr>
        <p:txBody>
          <a:bodyPr/>
          <a:lstStyle>
            <a:lvl1pPr algn="r" defTabSz="1072866" fontAlgn="auto">
              <a:spcBef>
                <a:spcPts val="0"/>
              </a:spcBef>
              <a:spcAft>
                <a:spcPts val="0"/>
              </a:spcAft>
              <a:defRPr sz="1200" b="1">
                <a:solidFill>
                  <a:srgbClr val="000099"/>
                </a:solidFill>
                <a:latin typeface="Verdana" pitchFamily="34" charset="0"/>
              </a:defRPr>
            </a:lvl1pPr>
          </a:lstStyle>
          <a:p>
            <a:pPr>
              <a:defRPr/>
            </a:pPr>
            <a:fld id="{70961104-320A-46D5-BAC4-7062B2A06AF8}" type="slidenum">
              <a:rPr lang="en-US" smtClean="0"/>
              <a:pPr>
                <a:defRPr/>
              </a:pPr>
              <a:t>‹#›</a:t>
            </a:fld>
            <a:r>
              <a:rPr lang="en-US" dirty="0" smtClean="0"/>
              <a:t>/</a:t>
            </a:r>
            <a:r>
              <a:rPr lang="id-ID" dirty="0" smtClean="0"/>
              <a:t>19</a:t>
            </a:r>
            <a:endParaRPr lang="en-US" dirty="0"/>
          </a:p>
        </p:txBody>
      </p:sp>
      <p:grpSp>
        <p:nvGrpSpPr>
          <p:cNvPr id="8" name="Group 1"/>
          <p:cNvGrpSpPr>
            <a:grpSpLocks/>
          </p:cNvGrpSpPr>
          <p:nvPr userDrawn="1"/>
        </p:nvGrpSpPr>
        <p:grpSpPr bwMode="auto">
          <a:xfrm>
            <a:off x="-122832" y="316176"/>
            <a:ext cx="1066800" cy="381000"/>
            <a:chOff x="4883" y="6340"/>
            <a:chExt cx="3952" cy="2307"/>
          </a:xfrm>
        </p:grpSpPr>
        <p:sp>
          <p:nvSpPr>
            <p:cNvPr id="9" name="Oval 2"/>
            <p:cNvSpPr>
              <a:spLocks noChangeArrowheads="1"/>
            </p:cNvSpPr>
            <p:nvPr/>
          </p:nvSpPr>
          <p:spPr bwMode="auto">
            <a:xfrm rot="-24108025">
              <a:off x="4883" y="6756"/>
              <a:ext cx="3952" cy="1728"/>
            </a:xfrm>
            <a:prstGeom prst="ellipse">
              <a:avLst/>
            </a:prstGeom>
            <a:noFill/>
            <a:ln w="12700">
              <a:solidFill>
                <a:srgbClr val="3366FF"/>
              </a:solidFill>
              <a:round/>
              <a:headEnd/>
              <a:tailEnd/>
            </a:ln>
            <a:effectLst/>
            <a:scene3d>
              <a:camera prst="legacyObliqueTopRight"/>
              <a:lightRig rig="legacyFlat3" dir="b"/>
            </a:scene3d>
            <a:sp3d extrusionH="430200" prstMaterial="legacyMatte">
              <a:bevelT w="13500" h="13500" prst="angle"/>
              <a:bevelB w="13500" h="13500" prst="angle"/>
              <a:extrusionClr>
                <a:srgbClr val="3366FF"/>
              </a:extrusionClr>
            </a:sp3d>
          </p:spPr>
          <p:txBody>
            <a:bodyPr vert="horz" wrap="square" lIns="91440" tIns="45720" rIns="91440" bIns="45720" numCol="1" anchor="t" anchorCtr="0" compatLnSpc="1">
              <a:prstTxWarp prst="textNoShape">
                <a:avLst/>
              </a:prstTxWarp>
              <a:flatTx/>
            </a:bodyPr>
            <a:lstStyle/>
            <a:p>
              <a:endParaRPr lang="id-ID"/>
            </a:p>
          </p:txBody>
        </p:sp>
        <p:grpSp>
          <p:nvGrpSpPr>
            <p:cNvPr id="10" name="Group 9"/>
            <p:cNvGrpSpPr>
              <a:grpSpLocks/>
            </p:cNvGrpSpPr>
            <p:nvPr/>
          </p:nvGrpSpPr>
          <p:grpSpPr bwMode="auto">
            <a:xfrm>
              <a:off x="6029" y="6340"/>
              <a:ext cx="2272" cy="2307"/>
              <a:chOff x="4626" y="6500"/>
              <a:chExt cx="2775" cy="2996"/>
            </a:xfrm>
          </p:grpSpPr>
          <p:grpSp>
            <p:nvGrpSpPr>
              <p:cNvPr id="11" name="Group 10"/>
              <p:cNvGrpSpPr>
                <a:grpSpLocks/>
              </p:cNvGrpSpPr>
              <p:nvPr/>
            </p:nvGrpSpPr>
            <p:grpSpPr bwMode="auto">
              <a:xfrm>
                <a:off x="5046" y="6991"/>
                <a:ext cx="900" cy="639"/>
                <a:chOff x="5766" y="1565"/>
                <a:chExt cx="405" cy="301"/>
              </a:xfrm>
            </p:grpSpPr>
            <p:sp>
              <p:nvSpPr>
                <p:cNvPr id="18" name="AutoShape 5"/>
                <p:cNvSpPr>
                  <a:spLocks noChangeArrowheads="1"/>
                </p:cNvSpPr>
                <p:nvPr/>
              </p:nvSpPr>
              <p:spPr bwMode="auto">
                <a:xfrm>
                  <a:off x="5766" y="1720"/>
                  <a:ext cx="132" cy="146"/>
                </a:xfrm>
                <a:prstGeom prst="flowChartProcess">
                  <a:avLst/>
                </a:prstGeom>
                <a:solidFill>
                  <a:srgbClr val="FF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AutoShape 6"/>
                <p:cNvSpPr>
                  <a:spLocks noChangeArrowheads="1"/>
                </p:cNvSpPr>
                <p:nvPr/>
              </p:nvSpPr>
              <p:spPr bwMode="auto">
                <a:xfrm>
                  <a:off x="5898" y="1565"/>
                  <a:ext cx="132" cy="146"/>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AutoShape 7"/>
                <p:cNvSpPr>
                  <a:spLocks noChangeArrowheads="1"/>
                </p:cNvSpPr>
                <p:nvPr/>
              </p:nvSpPr>
              <p:spPr bwMode="auto">
                <a:xfrm>
                  <a:off x="6039" y="1711"/>
                  <a:ext cx="132" cy="146"/>
                </a:xfrm>
                <a:prstGeom prst="flowChartProcess">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2" name="Group 8"/>
              <p:cNvGrpSpPr>
                <a:grpSpLocks/>
              </p:cNvGrpSpPr>
              <p:nvPr/>
            </p:nvGrpSpPr>
            <p:grpSpPr bwMode="auto">
              <a:xfrm>
                <a:off x="5691" y="6500"/>
                <a:ext cx="420" cy="378"/>
                <a:chOff x="3775" y="2272"/>
                <a:chExt cx="251" cy="211"/>
              </a:xfrm>
            </p:grpSpPr>
            <p:grpSp>
              <p:nvGrpSpPr>
                <p:cNvPr id="14" name="Group 9"/>
                <p:cNvGrpSpPr>
                  <a:grpSpLocks/>
                </p:cNvGrpSpPr>
                <p:nvPr/>
              </p:nvGrpSpPr>
              <p:grpSpPr bwMode="auto">
                <a:xfrm>
                  <a:off x="3775" y="2272"/>
                  <a:ext cx="251" cy="211"/>
                  <a:chOff x="288" y="16"/>
                  <a:chExt cx="60" cy="59"/>
                </a:xfrm>
              </p:grpSpPr>
              <p:sp>
                <p:nvSpPr>
                  <p:cNvPr id="16" name="Oval 10"/>
                  <p:cNvSpPr>
                    <a:spLocks noChangeArrowheads="1"/>
                  </p:cNvSpPr>
                  <p:nvPr/>
                </p:nvSpPr>
                <p:spPr bwMode="auto">
                  <a:xfrm>
                    <a:off x="288" y="16"/>
                    <a:ext cx="60" cy="59"/>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Oval 11"/>
                  <p:cNvSpPr>
                    <a:spLocks noChangeArrowheads="1"/>
                  </p:cNvSpPr>
                  <p:nvPr/>
                </p:nvSpPr>
                <p:spPr bwMode="auto">
                  <a:xfrm>
                    <a:off x="289" y="17"/>
                    <a:ext cx="50" cy="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5" name="AutoShape 12"/>
                <p:cNvSpPr>
                  <a:spLocks noChangeArrowheads="1"/>
                </p:cNvSpPr>
                <p:nvPr/>
              </p:nvSpPr>
              <p:spPr bwMode="auto">
                <a:xfrm>
                  <a:off x="3801" y="2291"/>
                  <a:ext cx="167" cy="143"/>
                </a:xfrm>
                <a:prstGeom prst="star5">
                  <a:avLst/>
                </a:prstGeom>
                <a:noFill/>
                <a:ln w="1905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id-ID"/>
                </a:p>
              </p:txBody>
            </p:sp>
          </p:grpSp>
          <p:sp>
            <p:nvSpPr>
              <p:cNvPr id="13" name="WordArt 13"/>
              <p:cNvSpPr>
                <a:spLocks noChangeArrowheads="1" noChangeShapeType="1" noTextEdit="1"/>
              </p:cNvSpPr>
              <p:nvPr/>
            </p:nvSpPr>
            <p:spPr bwMode="auto">
              <a:xfrm>
                <a:off x="4626" y="7715"/>
                <a:ext cx="2775" cy="1781"/>
              </a:xfrm>
              <a:prstGeom prst="rect">
                <a:avLst/>
              </a:prstGeom>
            </p:spPr>
            <p:txBody>
              <a:bodyPr wrap="none" fromWordArt="1">
                <a:prstTxWarp prst="textSlantUp">
                  <a:avLst>
                    <a:gd name="adj" fmla="val 0"/>
                  </a:avLst>
                </a:prstTxWarp>
              </a:bodyPr>
              <a:lstStyle/>
              <a:p>
                <a:pPr algn="ctr" rtl="0"/>
                <a:r>
                  <a:rPr lang="id-ID" sz="3600" kern="10" spc="0" dirty="0" smtClean="0">
                    <a:ln w="9525">
                      <a:solidFill>
                        <a:srgbClr val="000000"/>
                      </a:solidFill>
                      <a:round/>
                      <a:headEnd/>
                      <a:tailEnd/>
                    </a:ln>
                    <a:solidFill>
                      <a:srgbClr val="000000"/>
                    </a:solidFill>
                    <a:effectLst/>
                    <a:latin typeface="Arial Black"/>
                  </a:rPr>
                  <a:t>ITP</a:t>
                </a:r>
                <a:endParaRPr lang="id-ID" sz="3600" kern="10" spc="0" dirty="0">
                  <a:ln w="9525">
                    <a:solidFill>
                      <a:srgbClr val="000000"/>
                    </a:solidFill>
                    <a:round/>
                    <a:headEnd/>
                    <a:tailEnd/>
                  </a:ln>
                  <a:solidFill>
                    <a:srgbClr val="000000"/>
                  </a:solidFill>
                  <a:effectLst/>
                  <a:latin typeface="Arial Black"/>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677" y="287339"/>
            <a:ext cx="10055781" cy="1449387"/>
          </a:xfrm>
          <a:prstGeom prst="rect">
            <a:avLst/>
          </a:prstGeo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6677" y="1846264"/>
            <a:ext cx="10055781" cy="4022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6678" y="6459539"/>
            <a:ext cx="2472681" cy="365125"/>
          </a:xfrm>
          <a:prstGeom prst="rect">
            <a:avLst/>
          </a:prstGeom>
        </p:spPr>
        <p:txBody>
          <a:bodyPr/>
          <a:lstStyle>
            <a:lvl1pPr>
              <a:defRPr/>
            </a:lvl1pPr>
          </a:lstStyle>
          <a:p>
            <a:pPr>
              <a:defRPr/>
            </a:pPr>
            <a:fld id="{965D0B36-BE20-497F-A0CB-E55C89E8C19E}" type="datetimeFigureOut">
              <a:rPr lang="en-US"/>
              <a:pPr>
                <a:defRPr/>
              </a:pPr>
              <a:t>2/19/2014</a:t>
            </a:fld>
            <a:endParaRPr lang="en-US"/>
          </a:p>
        </p:txBody>
      </p:sp>
      <p:sp>
        <p:nvSpPr>
          <p:cNvPr id="5" name="Footer Placeholder 4"/>
          <p:cNvSpPr>
            <a:spLocks noGrp="1"/>
          </p:cNvSpPr>
          <p:nvPr>
            <p:ph type="ftr" sz="quarter" idx="11"/>
          </p:nvPr>
        </p:nvSpPr>
        <p:spPr>
          <a:xfrm>
            <a:off x="3685216" y="6459539"/>
            <a:ext cx="4821569"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898660" y="6459539"/>
            <a:ext cx="1310934" cy="365125"/>
          </a:xfrm>
          <a:prstGeom prst="rect">
            <a:avLst/>
          </a:prstGeom>
        </p:spPr>
        <p:txBody>
          <a:bodyPr/>
          <a:lstStyle>
            <a:lvl1pPr>
              <a:defRPr/>
            </a:lvl1pPr>
          </a:lstStyle>
          <a:p>
            <a:fld id="{D9D53B04-D964-41AE-9224-65F2B1C3AA4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28"/>
          <p:cNvSpPr txBox="1">
            <a:spLocks/>
          </p:cNvSpPr>
          <p:nvPr userDrawn="1"/>
        </p:nvSpPr>
        <p:spPr bwMode="auto">
          <a:xfrm>
            <a:off x="10861675" y="6535738"/>
            <a:ext cx="1279525" cy="273050"/>
          </a:xfrm>
          <a:prstGeom prst="rect">
            <a:avLst/>
          </a:prstGeom>
        </p:spPr>
        <p:txBody>
          <a:bodyPr/>
          <a:lstStyle>
            <a:lvl1pPr>
              <a:defRPr sz="1200">
                <a:solidFill>
                  <a:srgbClr val="000099"/>
                </a:solidFill>
                <a:latin typeface="Verdana" pitchFamily="34" charset="0"/>
              </a:defRPr>
            </a:lvl1pPr>
          </a:lstStyle>
          <a:p>
            <a:pPr algn="r" defTabSz="1072866" fontAlgn="auto">
              <a:spcBef>
                <a:spcPts val="0"/>
              </a:spcBef>
              <a:spcAft>
                <a:spcPts val="0"/>
              </a:spcAft>
              <a:defRPr/>
            </a:pPr>
            <a:fld id="{CF839EC7-1A82-4499-9772-D904281422F6}" type="slidenum">
              <a:rPr lang="en-US" b="1" smtClean="0"/>
              <a:pPr algn="r" defTabSz="1072866" fontAlgn="auto">
                <a:spcBef>
                  <a:spcPts val="0"/>
                </a:spcBef>
                <a:spcAft>
                  <a:spcPts val="0"/>
                </a:spcAft>
                <a:defRPr/>
              </a:pPr>
              <a:t>‹#›</a:t>
            </a:fld>
            <a:r>
              <a:rPr lang="en-US" b="1" dirty="0" smtClean="0"/>
              <a:t>/</a:t>
            </a:r>
            <a:r>
              <a:rPr lang="id-ID" b="1" dirty="0" smtClean="0"/>
              <a:t>19</a:t>
            </a:r>
            <a:endParaRPr lang="en-US" b="1" dirty="0" smtClean="0"/>
          </a:p>
        </p:txBody>
      </p:sp>
      <p:cxnSp>
        <p:nvCxnSpPr>
          <p:cNvPr id="19" name="Straight Connector 18"/>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0" y="347663"/>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3"/>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69"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4"/>
                                        </p:tgtEl>
                                      </p:cBhvr>
                                      <p:to x="80000" y="100000"/>
                                    </p:animScale>
                                    <p:anim by="(#ppt_w*0.10)" calcmode="lin" valueType="num">
                                      <p:cBhvr>
                                        <p:cTn id="7" dur="250" autoRev="1" fill="hold">
                                          <p:stCondLst>
                                            <p:cond delay="0"/>
                                          </p:stCondLst>
                                        </p:cTn>
                                        <p:tgtEl>
                                          <p:spTgt spid="24"/>
                                        </p:tgtEl>
                                        <p:attrNameLst>
                                          <p:attrName>ppt_x</p:attrName>
                                        </p:attrNameLst>
                                      </p:cBhvr>
                                    </p:anim>
                                    <p:anim by="(-#ppt_w*0.10)" calcmode="lin" valueType="num">
                                      <p:cBhvr>
                                        <p:cTn id="8" dur="250" autoRev="1" fill="hold">
                                          <p:stCondLst>
                                            <p:cond delay="0"/>
                                          </p:stCondLst>
                                        </p:cTn>
                                        <p:tgtEl>
                                          <p:spTgt spid="24"/>
                                        </p:tgtEl>
                                        <p:attrNameLst>
                                          <p:attrName>ppt_y</p:attrName>
                                        </p:attrNameLst>
                                      </p:cBhvr>
                                    </p:anim>
                                    <p:animRot by="-480000">
                                      <p:cBhvr>
                                        <p:cTn id="9" dur="250"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0C78-1C33-4DA9-A120-369F9496A322}"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ECB2D-DB92-49E6-8E43-13C7A0542879}"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99E2-88EF-4420-B72C-779A308760C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A0901-EDCA-4A70-8FE5-5DC0A8D90DD0}"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E91DA-1A33-4EFD-8D81-C1994D82BF0F}"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A835D-18AC-4C5F-9BB9-FEC6D4085353}"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44D9B-0A5C-4593-AB42-33F12513DC41}"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5.wmf"/></Relationships>
</file>

<file path=ppt/slides/_rels/slide1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0.wmf"/></Relationships>
</file>

<file path=ppt/slides/_rels/slide1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2.wmf"/></Relationships>
</file>

<file path=ppt/slides/_rels/slide1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4.wmf"/></Relationships>
</file>

<file path=ppt/slides/_rels/slide1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wmf"/><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wmf"/><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8"/>
          <p:cNvSpPr txBox="1">
            <a:spLocks noChangeArrowheads="1"/>
          </p:cNvSpPr>
          <p:nvPr/>
        </p:nvSpPr>
        <p:spPr bwMode="auto">
          <a:xfrm>
            <a:off x="1003345" y="2895600"/>
            <a:ext cx="11049000" cy="707880"/>
          </a:xfrm>
          <a:prstGeom prst="rect">
            <a:avLst/>
          </a:prstGeom>
          <a:noFill/>
          <a:ln w="9525">
            <a:noFill/>
            <a:miter lim="800000"/>
            <a:headEnd/>
            <a:tailEnd/>
          </a:ln>
        </p:spPr>
        <p:txBody>
          <a:bodyPr lIns="91433" tIns="45717" rIns="91433" bIns="45717">
            <a:spAutoFit/>
          </a:bodyPr>
          <a:lstStyle/>
          <a:p>
            <a:pPr algn="ctr"/>
            <a:r>
              <a:rPr lang="id-ID" sz="4000" b="1" dirty="0" smtClean="0">
                <a:solidFill>
                  <a:srgbClr val="FF0000"/>
                </a:solidFill>
              </a:rPr>
              <a:t>APLIKASI DASAR AUTOCAD 3 DIMENSI</a:t>
            </a:r>
            <a:endParaRPr lang="id-ID" sz="4000" dirty="0">
              <a:solidFill>
                <a:srgbClr val="FF0000"/>
              </a:solidFill>
            </a:endParaRPr>
          </a:p>
        </p:txBody>
      </p:sp>
      <p:sp>
        <p:nvSpPr>
          <p:cNvPr id="10245" name="TextBox 9"/>
          <p:cNvSpPr txBox="1">
            <a:spLocks noChangeArrowheads="1"/>
          </p:cNvSpPr>
          <p:nvPr/>
        </p:nvSpPr>
        <p:spPr bwMode="auto">
          <a:xfrm>
            <a:off x="912812" y="4648200"/>
            <a:ext cx="11049000" cy="1477321"/>
          </a:xfrm>
          <a:prstGeom prst="rect">
            <a:avLst/>
          </a:prstGeom>
          <a:noFill/>
          <a:ln w="9525">
            <a:noFill/>
            <a:miter lim="800000"/>
            <a:headEnd/>
            <a:tailEnd/>
          </a:ln>
        </p:spPr>
        <p:txBody>
          <a:bodyPr lIns="91433" tIns="45717" rIns="91433" bIns="45717">
            <a:spAutoFit/>
          </a:bodyPr>
          <a:lstStyle/>
          <a:p>
            <a:pPr algn="ctr">
              <a:lnSpc>
                <a:spcPct val="125000"/>
              </a:lnSpc>
            </a:pPr>
            <a:r>
              <a:rPr lang="id-ID" sz="2400" b="1" dirty="0" smtClean="0">
                <a:solidFill>
                  <a:srgbClr val="000099"/>
                </a:solidFill>
                <a:latin typeface="Cambria" pitchFamily="18" charset="0"/>
              </a:rPr>
              <a:t>Teknik Mesin D3</a:t>
            </a:r>
            <a:endParaRPr lang="en-US" sz="2400" b="1" dirty="0">
              <a:solidFill>
                <a:srgbClr val="000099"/>
              </a:solidFill>
              <a:latin typeface="Cambria" pitchFamily="18" charset="0"/>
            </a:endParaRPr>
          </a:p>
          <a:p>
            <a:pPr algn="ctr">
              <a:lnSpc>
                <a:spcPct val="125000"/>
              </a:lnSpc>
            </a:pPr>
            <a:r>
              <a:rPr lang="id-ID" sz="2400" b="1" dirty="0" smtClean="0">
                <a:solidFill>
                  <a:srgbClr val="000099"/>
                </a:solidFill>
                <a:latin typeface="Cambria" pitchFamily="18" charset="0"/>
              </a:rPr>
              <a:t>Institut Teknologi Padang</a:t>
            </a:r>
          </a:p>
          <a:p>
            <a:pPr algn="ctr">
              <a:lnSpc>
                <a:spcPct val="125000"/>
              </a:lnSpc>
            </a:pPr>
            <a:r>
              <a:rPr lang="id-ID" sz="2400" b="1" dirty="0" smtClean="0">
                <a:solidFill>
                  <a:srgbClr val="000099"/>
                </a:solidFill>
                <a:latin typeface="Cambria" pitchFamily="18" charset="0"/>
              </a:rPr>
              <a:t>Padang, 2014</a:t>
            </a:r>
            <a:endParaRPr lang="en-US" sz="2400" b="1" dirty="0">
              <a:solidFill>
                <a:srgbClr val="000099"/>
              </a:solidFill>
              <a:latin typeface="Cambria" pitchFamily="18" charset="0"/>
            </a:endParaRPr>
          </a:p>
        </p:txBody>
      </p:sp>
      <p:sp>
        <p:nvSpPr>
          <p:cNvPr id="10247" name="Slide Number Placeholder 11"/>
          <p:cNvSpPr>
            <a:spLocks noGrp="1"/>
          </p:cNvSpPr>
          <p:nvPr>
            <p:ph type="sldNum" sz="quarter" idx="11"/>
          </p:nvPr>
        </p:nvSpPr>
        <p:spPr>
          <a:noFill/>
          <a:ln>
            <a:miter lim="800000"/>
            <a:headEnd/>
            <a:tailEnd/>
          </a:ln>
        </p:spPr>
        <p:txBody>
          <a:bodyPr vert="horz" wrap="square" lIns="85716" tIns="42858" rIns="85716" bIns="42858" numCol="1" anchor="t" anchorCtr="0" compatLnSpc="1">
            <a:prstTxWarp prst="textNoShape">
              <a:avLst/>
            </a:prstTxWarp>
          </a:bodyPr>
          <a:lstStyle/>
          <a:p>
            <a:pPr defTabSz="1071563" fontAlgn="base">
              <a:spcBef>
                <a:spcPct val="0"/>
              </a:spcBef>
              <a:spcAft>
                <a:spcPct val="0"/>
              </a:spcAft>
            </a:pPr>
            <a:fld id="{DCA26ACA-7F61-40C7-8760-FABA9D6CD342}" type="slidenum">
              <a:rPr lang="en-US" smtClean="0"/>
              <a:pPr defTabSz="1071563" fontAlgn="base">
                <a:spcBef>
                  <a:spcPct val="0"/>
                </a:spcBef>
                <a:spcAft>
                  <a:spcPct val="0"/>
                </a:spcAft>
              </a:pPr>
              <a:t>1</a:t>
            </a:fld>
            <a:r>
              <a:rPr lang="en-US" dirty="0" smtClean="0"/>
              <a:t>/</a:t>
            </a:r>
            <a:r>
              <a:rPr lang="id-ID" smtClean="0"/>
              <a:t>19</a:t>
            </a:r>
            <a:endParaRPr lang="en-US" dirty="0" smtClean="0"/>
          </a:p>
        </p:txBody>
      </p:sp>
      <p:sp>
        <p:nvSpPr>
          <p:cNvPr id="8" name="TextBox 10"/>
          <p:cNvSpPr txBox="1">
            <a:spLocks noChangeArrowheads="1"/>
          </p:cNvSpPr>
          <p:nvPr/>
        </p:nvSpPr>
        <p:spPr bwMode="auto">
          <a:xfrm>
            <a:off x="989012" y="990600"/>
            <a:ext cx="11049000" cy="830991"/>
          </a:xfrm>
          <a:prstGeom prst="rect">
            <a:avLst/>
          </a:prstGeom>
          <a:noFill/>
          <a:ln w="9525">
            <a:noFill/>
            <a:miter lim="800000"/>
            <a:headEnd/>
            <a:tailEnd/>
          </a:ln>
        </p:spPr>
        <p:txBody>
          <a:bodyPr wrap="square" lIns="91433" tIns="45717" rIns="91433" bIns="45717">
            <a:spAutoFit/>
          </a:bodyPr>
          <a:lstStyle/>
          <a:p>
            <a:pPr algn="ctr"/>
            <a:r>
              <a:rPr lang="id-ID" sz="2400" b="1" dirty="0" smtClean="0"/>
              <a:t>Materi 10 </a:t>
            </a:r>
            <a:r>
              <a:rPr lang="id-ID" sz="2400" b="1" smtClean="0"/>
              <a:t>dan 11</a:t>
            </a:r>
            <a:endParaRPr lang="id-ID" sz="2400" b="1" dirty="0" smtClean="0"/>
          </a:p>
          <a:p>
            <a:pPr algn="ctr"/>
            <a:r>
              <a:rPr lang="id-ID" sz="2400" b="1" dirty="0" smtClean="0"/>
              <a:t>CAD dan Perancangan</a:t>
            </a:r>
            <a:endParaRPr lang="id-ID"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7896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609600"/>
            <a:ext cx="5257800" cy="1815882"/>
          </a:xfrm>
          <a:prstGeom prst="rect">
            <a:avLst/>
          </a:prstGeom>
          <a:noFill/>
        </p:spPr>
        <p:txBody>
          <a:bodyPr wrap="square" rtlCol="0">
            <a:spAutoFit/>
          </a:bodyPr>
          <a:lstStyle/>
          <a:p>
            <a:pPr algn="just" hangingPunct="0"/>
            <a:r>
              <a:rPr lang="id-ID" sz="1600" dirty="0" smtClean="0"/>
              <a:t>Hal yang tidak kalah pentingnya dalam proses modeling selanjutnya adalah osnap (tool penangkap sasaran). Untuk menangkap sasaran dapat Kita lakukan menggunakan tool osnap, yang ada pada toolbar Object Snap seperti pada Gambar 10.11. Kemudian dekatkan kursor pada sasaran. Apabila terlihat tanda tangkap, Kita klik tombol kiri mouse</a:t>
            </a:r>
          </a:p>
        </p:txBody>
      </p:sp>
      <p:sp>
        <p:nvSpPr>
          <p:cNvPr id="14" name="TextBox 13"/>
          <p:cNvSpPr txBox="1"/>
          <p:nvPr/>
        </p:nvSpPr>
        <p:spPr>
          <a:xfrm>
            <a:off x="6170612" y="838200"/>
            <a:ext cx="5715000" cy="3785652"/>
          </a:xfrm>
          <a:prstGeom prst="rect">
            <a:avLst/>
          </a:prstGeom>
          <a:noFill/>
        </p:spPr>
        <p:txBody>
          <a:bodyPr wrap="square" rtlCol="0">
            <a:spAutoFit/>
          </a:bodyPr>
          <a:lstStyle/>
          <a:p>
            <a:pPr algn="just" hangingPunct="0"/>
            <a:r>
              <a:rPr lang="id-ID" sz="1600" dirty="0" smtClean="0"/>
              <a:t>Hal lain yang juga memerlukan perhatian serius adalah tampilan tooltool AutoCAD itu sendiri. Kalau Kita tidak memperhatikan hal tersebut, bisa jadi Kita tidak nyaman dibuatnya. Sebagai contoh, mengenai tampilan Tool Palettes yang begitu besar. Apabila tidak Kita atur tampilannya, maka area modeling yang akan menjadi sempit. Untuk itu, sebaiknya lakukan langkah berikut:</a:t>
            </a:r>
          </a:p>
          <a:p>
            <a:pPr algn="just" hangingPunct="0"/>
            <a:endParaRPr lang="id-ID" sz="1600" dirty="0" smtClean="0"/>
          </a:p>
          <a:p>
            <a:pPr marL="531813" lvl="0" indent="-354013" algn="just" hangingPunct="0">
              <a:buFont typeface="Wingdings" pitchFamily="2" charset="2"/>
              <a:buChar char="q"/>
            </a:pPr>
            <a:r>
              <a:rPr lang="id-ID" sz="1600" dirty="0" smtClean="0"/>
              <a:t>Klik (Tool Palettes Window) pada toolbar Standard, atau dengan cara menekan tombol </a:t>
            </a:r>
            <a:r>
              <a:rPr lang="id-ID" sz="1600" b="1" dirty="0" smtClean="0"/>
              <a:t>ctrl 3</a:t>
            </a:r>
            <a:r>
              <a:rPr lang="id-ID" sz="1600" dirty="0" smtClean="0"/>
              <a:t> pada keyboard. </a:t>
            </a:r>
          </a:p>
          <a:p>
            <a:pPr marL="531813" indent="-354013" algn="just">
              <a:buFont typeface="Wingdings" pitchFamily="2" charset="2"/>
              <a:buChar char="q"/>
            </a:pPr>
            <a:r>
              <a:rPr lang="id-ID" sz="1600" dirty="0" smtClean="0"/>
              <a:t>Setelah Tool Palettes tampil, Kita klik tombol - (minimize) yang ada di kiri-atas Tool Palettes tersebut sehingga tampilannya berubah menjadi text bar di sisi kanan Dashboard</a:t>
            </a:r>
            <a:endParaRPr lang="id-ID" sz="1600" dirty="0"/>
          </a:p>
        </p:txBody>
      </p:sp>
      <p:sp>
        <p:nvSpPr>
          <p:cNvPr id="11" name="TextBox 10"/>
          <p:cNvSpPr txBox="1"/>
          <p:nvPr/>
        </p:nvSpPr>
        <p:spPr>
          <a:xfrm>
            <a:off x="989012" y="4419600"/>
            <a:ext cx="3886200" cy="416011"/>
          </a:xfrm>
          <a:prstGeom prst="rect">
            <a:avLst/>
          </a:prstGeom>
          <a:noFill/>
        </p:spPr>
        <p:txBody>
          <a:bodyPr wrap="square" rtlCol="0">
            <a:spAutoFit/>
          </a:bodyPr>
          <a:lstStyle/>
          <a:p>
            <a:pPr marL="355600" lvl="0" indent="-355600" algn="ctr" hangingPunct="0">
              <a:lnSpc>
                <a:spcPct val="150000"/>
              </a:lnSpc>
            </a:pPr>
            <a:r>
              <a:rPr lang="id-ID" sz="1600" b="1" dirty="0" smtClean="0"/>
              <a:t>Gambar 10.10 Toolbar UCS</a:t>
            </a:r>
            <a:endParaRPr lang="id-ID" sz="1600" dirty="0" smtClean="0"/>
          </a:p>
        </p:txBody>
      </p:sp>
      <p:pic>
        <p:nvPicPr>
          <p:cNvPr id="17" name="Picture 16"/>
          <p:cNvPicPr/>
          <p:nvPr/>
        </p:nvPicPr>
        <p:blipFill>
          <a:blip r:embed="rId3" cstate="print"/>
          <a:srcRect/>
          <a:stretch>
            <a:fillRect/>
          </a:stretch>
        </p:blipFill>
        <p:spPr bwMode="auto">
          <a:xfrm>
            <a:off x="303212" y="3124200"/>
            <a:ext cx="5334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1038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990600"/>
            <a:ext cx="4724400" cy="4739759"/>
          </a:xfrm>
          <a:prstGeom prst="rect">
            <a:avLst/>
          </a:prstGeom>
          <a:noFill/>
        </p:spPr>
        <p:txBody>
          <a:bodyPr wrap="square" rtlCol="0">
            <a:spAutoFit/>
          </a:bodyPr>
          <a:lstStyle/>
          <a:p>
            <a:pPr marL="355600" indent="-355600" algn="just" hangingPunct="0">
              <a:spcBef>
                <a:spcPts val="600"/>
              </a:spcBef>
              <a:spcAft>
                <a:spcPts val="600"/>
              </a:spcAft>
              <a:buFont typeface="Wingdings" pitchFamily="2" charset="2"/>
              <a:buChar char="q"/>
            </a:pPr>
            <a:r>
              <a:rPr lang="id-ID" sz="1600" dirty="0" smtClean="0"/>
              <a:t>Sebenarnya, penggunaan toolbar lebih praktis kalau dibandingkan dengan Tool Palettes. Ada beberapa tool Draw dan Modify yang populer. </a:t>
            </a:r>
          </a:p>
          <a:p>
            <a:pPr marL="355600" indent="-355600" algn="just" hangingPunct="0">
              <a:spcBef>
                <a:spcPts val="600"/>
              </a:spcBef>
              <a:spcAft>
                <a:spcPts val="600"/>
              </a:spcAft>
              <a:buFont typeface="Wingdings" pitchFamily="2" charset="2"/>
              <a:buChar char="q"/>
            </a:pPr>
            <a:r>
              <a:rPr lang="id-ID" sz="1600" dirty="0" smtClean="0"/>
              <a:t>Oleh karena ada beberapa hal yang penulis anggap lebih baik, maka untuk memberikan tuntunan yang praktis, penggunaan tool tersebut dilakukan melalui toolbar.</a:t>
            </a:r>
          </a:p>
          <a:p>
            <a:pPr marL="355600" indent="-355600" algn="just" hangingPunct="0">
              <a:spcBef>
                <a:spcPts val="600"/>
              </a:spcBef>
              <a:spcAft>
                <a:spcPts val="600"/>
              </a:spcAft>
              <a:buFont typeface="Wingdings" pitchFamily="2" charset="2"/>
              <a:buChar char="q"/>
            </a:pPr>
            <a:r>
              <a:rPr lang="id-ID" sz="1600" dirty="0" smtClean="0"/>
              <a:t> Apabila toolbar Draw dan Modify tersebut belum ada di layer monitor, tampilkanlah dengan cara menempatkan kursor pada salah toolbar yang telah ada di layar monitor, tekan tombol kanan mouse, kemudian pilih item Draw dan Modify dari flyout yang ditampilkan.</a:t>
            </a:r>
          </a:p>
          <a:p>
            <a:pPr marL="355600" indent="-355600" algn="just" hangingPunct="0">
              <a:spcBef>
                <a:spcPts val="600"/>
              </a:spcBef>
              <a:spcAft>
                <a:spcPts val="600"/>
              </a:spcAft>
              <a:buFont typeface="Wingdings" pitchFamily="2" charset="2"/>
              <a:buChar char="q"/>
            </a:pPr>
            <a:r>
              <a:rPr lang="id-ID" sz="1600" dirty="0" smtClean="0"/>
              <a:t> Apabila telah berada di layar monitor, aturlah agar tidak menghalangi proses modeling. Masing-masing toolbar tersebut diperlihatkan pada gambar 10.12 dan 10.13</a:t>
            </a:r>
          </a:p>
        </p:txBody>
      </p:sp>
      <p:sp>
        <p:nvSpPr>
          <p:cNvPr id="11" name="TextBox 10"/>
          <p:cNvSpPr txBox="1"/>
          <p:nvPr/>
        </p:nvSpPr>
        <p:spPr>
          <a:xfrm>
            <a:off x="6856412" y="2362200"/>
            <a:ext cx="3886200" cy="416011"/>
          </a:xfrm>
          <a:prstGeom prst="rect">
            <a:avLst/>
          </a:prstGeom>
          <a:noFill/>
        </p:spPr>
        <p:txBody>
          <a:bodyPr wrap="square" rtlCol="0">
            <a:spAutoFit/>
          </a:bodyPr>
          <a:lstStyle/>
          <a:p>
            <a:pPr marL="355600" lvl="0" indent="-355600" algn="ctr" hangingPunct="0">
              <a:lnSpc>
                <a:spcPct val="150000"/>
              </a:lnSpc>
            </a:pPr>
            <a:r>
              <a:rPr lang="id-ID" sz="1600" b="1" dirty="0" smtClean="0"/>
              <a:t>Gambar 10.12 Toolbar Draw</a:t>
            </a:r>
            <a:endParaRPr lang="id-ID" sz="1600" dirty="0" smtClean="0"/>
          </a:p>
        </p:txBody>
      </p:sp>
      <p:pic>
        <p:nvPicPr>
          <p:cNvPr id="9" name="Picture 8"/>
          <p:cNvPicPr/>
          <p:nvPr/>
        </p:nvPicPr>
        <p:blipFill>
          <a:blip r:embed="rId3" cstate="print"/>
          <a:srcRect/>
          <a:stretch>
            <a:fillRect/>
          </a:stretch>
        </p:blipFill>
        <p:spPr bwMode="auto">
          <a:xfrm>
            <a:off x="5484812" y="609600"/>
            <a:ext cx="6324600" cy="1676400"/>
          </a:xfrm>
          <a:prstGeom prst="rect">
            <a:avLst/>
          </a:prstGeom>
          <a:noFill/>
          <a:ln w="9525">
            <a:noFill/>
            <a:miter lim="800000"/>
            <a:headEnd/>
            <a:tailEnd/>
          </a:ln>
        </p:spPr>
      </p:pic>
      <p:sp>
        <p:nvSpPr>
          <p:cNvPr id="10" name="TextBox 9"/>
          <p:cNvSpPr txBox="1"/>
          <p:nvPr/>
        </p:nvSpPr>
        <p:spPr>
          <a:xfrm>
            <a:off x="6932612" y="5562600"/>
            <a:ext cx="3886200" cy="416011"/>
          </a:xfrm>
          <a:prstGeom prst="rect">
            <a:avLst/>
          </a:prstGeom>
          <a:noFill/>
        </p:spPr>
        <p:txBody>
          <a:bodyPr wrap="square" rtlCol="0">
            <a:spAutoFit/>
          </a:bodyPr>
          <a:lstStyle/>
          <a:p>
            <a:pPr marL="355600" lvl="0" indent="-355600" algn="ctr" hangingPunct="0">
              <a:lnSpc>
                <a:spcPct val="150000"/>
              </a:lnSpc>
            </a:pPr>
            <a:r>
              <a:rPr lang="id-ID" sz="1600" b="1" dirty="0" smtClean="0"/>
              <a:t>Gambar 10.13 Toolbar Modify</a:t>
            </a:r>
            <a:endParaRPr lang="id-ID" sz="1600" dirty="0" smtClean="0"/>
          </a:p>
        </p:txBody>
      </p:sp>
      <p:pic>
        <p:nvPicPr>
          <p:cNvPr id="12" name="Picture 11"/>
          <p:cNvPicPr/>
          <p:nvPr/>
        </p:nvPicPr>
        <p:blipFill>
          <a:blip r:embed="rId4" cstate="print"/>
          <a:srcRect/>
          <a:stretch>
            <a:fillRect/>
          </a:stretch>
        </p:blipFill>
        <p:spPr bwMode="auto">
          <a:xfrm>
            <a:off x="5484812" y="3810000"/>
            <a:ext cx="61722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1038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1066800"/>
            <a:ext cx="4724400" cy="3354765"/>
          </a:xfrm>
          <a:prstGeom prst="rect">
            <a:avLst/>
          </a:prstGeom>
          <a:noFill/>
        </p:spPr>
        <p:txBody>
          <a:bodyPr wrap="square" rtlCol="0">
            <a:spAutoFit/>
          </a:bodyPr>
          <a:lstStyle/>
          <a:p>
            <a:pPr marL="355600" indent="-355600" algn="just" hangingPunct="0">
              <a:spcBef>
                <a:spcPts val="600"/>
              </a:spcBef>
              <a:spcAft>
                <a:spcPts val="600"/>
              </a:spcAft>
              <a:buFont typeface="Wingdings" pitchFamily="2" charset="2"/>
              <a:buChar char="q"/>
            </a:pPr>
            <a:r>
              <a:rPr lang="id-ID" sz="1600" dirty="0" smtClean="0"/>
              <a:t>Penggambaran obyek 3 dimensi dilakukan berdasarkan pada bentuk dasar yang kemudian dikembangkan menjadi bentuk yang lebih rumit. </a:t>
            </a:r>
          </a:p>
          <a:p>
            <a:pPr marL="355600" indent="-355600" algn="just" hangingPunct="0">
              <a:spcBef>
                <a:spcPts val="600"/>
              </a:spcBef>
              <a:spcAft>
                <a:spcPts val="600"/>
              </a:spcAft>
              <a:buFont typeface="Wingdings" pitchFamily="2" charset="2"/>
              <a:buChar char="q"/>
            </a:pPr>
            <a:r>
              <a:rPr lang="id-ID" sz="1600" dirty="0" smtClean="0"/>
              <a:t>Program AutoCAD 3 dimensi merupakan langkah akhir dari semua program AutoCAD. Dalam aplikasinya program AutoCAD 3 dimensi merupakan kelanjutan dari program AutoCAD 2 dimensi.</a:t>
            </a:r>
          </a:p>
          <a:p>
            <a:pPr marL="355600" indent="-355600" algn="just" hangingPunct="0">
              <a:spcBef>
                <a:spcPts val="600"/>
              </a:spcBef>
              <a:spcAft>
                <a:spcPts val="600"/>
              </a:spcAft>
              <a:buFont typeface="Wingdings" pitchFamily="2" charset="2"/>
              <a:buChar char="q"/>
            </a:pPr>
            <a:r>
              <a:rPr lang="id-ID" sz="1600" dirty="0" smtClean="0"/>
              <a:t>Sebagai ilustrasi berikut perbedaan program AutoCAD 2 dimensi dan 3 dimensi, diantaranya</a:t>
            </a:r>
            <a:endParaRPr lang="id-ID" sz="1600" dirty="0" smtClean="0">
              <a:solidFill>
                <a:srgbClr val="FF0000"/>
              </a:solidFill>
            </a:endParaRPr>
          </a:p>
        </p:txBody>
      </p:sp>
      <p:sp>
        <p:nvSpPr>
          <p:cNvPr id="13" name="TextBox 12"/>
          <p:cNvSpPr txBox="1"/>
          <p:nvPr/>
        </p:nvSpPr>
        <p:spPr>
          <a:xfrm>
            <a:off x="227012" y="533400"/>
            <a:ext cx="4724400" cy="338554"/>
          </a:xfrm>
          <a:prstGeom prst="rect">
            <a:avLst/>
          </a:prstGeom>
          <a:noFill/>
        </p:spPr>
        <p:txBody>
          <a:bodyPr wrap="square" rtlCol="0">
            <a:spAutoFit/>
          </a:bodyPr>
          <a:lstStyle/>
          <a:p>
            <a:pPr marL="355600" indent="-355600" algn="just" hangingPunct="0">
              <a:spcBef>
                <a:spcPts val="600"/>
              </a:spcBef>
              <a:spcAft>
                <a:spcPts val="600"/>
              </a:spcAft>
            </a:pPr>
            <a:r>
              <a:rPr lang="id-ID" sz="1600" b="1" dirty="0" smtClean="0">
                <a:solidFill>
                  <a:srgbClr val="FF0000"/>
                </a:solidFill>
              </a:rPr>
              <a:t>10.4	Autocad 3d</a:t>
            </a:r>
            <a:endParaRPr lang="id-ID" sz="1600" dirty="0" smtClean="0">
              <a:solidFill>
                <a:srgbClr val="FF0000"/>
              </a:solidFill>
            </a:endParaRPr>
          </a:p>
        </p:txBody>
      </p:sp>
      <p:pic>
        <p:nvPicPr>
          <p:cNvPr id="14" name="Picture 13"/>
          <p:cNvPicPr/>
          <p:nvPr/>
        </p:nvPicPr>
        <p:blipFill>
          <a:blip r:embed="rId3" cstate="print"/>
          <a:srcRect l="12522" b="11669"/>
          <a:stretch>
            <a:fillRect/>
          </a:stretch>
        </p:blipFill>
        <p:spPr bwMode="auto">
          <a:xfrm>
            <a:off x="5789612" y="533400"/>
            <a:ext cx="5791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182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7012" y="533400"/>
            <a:ext cx="5791200" cy="338554"/>
          </a:xfrm>
          <a:prstGeom prst="rect">
            <a:avLst/>
          </a:prstGeom>
          <a:noFill/>
        </p:spPr>
        <p:txBody>
          <a:bodyPr wrap="square" rtlCol="0">
            <a:spAutoFit/>
          </a:bodyPr>
          <a:lstStyle/>
          <a:p>
            <a:pPr algn="just" hangingPunct="0">
              <a:spcBef>
                <a:spcPts val="600"/>
              </a:spcBef>
              <a:spcAft>
                <a:spcPts val="600"/>
              </a:spcAft>
            </a:pPr>
            <a:r>
              <a:rPr lang="id-ID" sz="1600" dirty="0" smtClean="0"/>
              <a:t>Tampilan (View) 2D diperlihatkan pada gambar 10.14</a:t>
            </a:r>
            <a:endParaRPr lang="id-ID" sz="1600" dirty="0" smtClean="0">
              <a:solidFill>
                <a:srgbClr val="FF0000"/>
              </a:solidFill>
            </a:endParaRPr>
          </a:p>
        </p:txBody>
      </p:sp>
      <p:pic>
        <p:nvPicPr>
          <p:cNvPr id="6" name="Picture 5"/>
          <p:cNvPicPr/>
          <p:nvPr/>
        </p:nvPicPr>
        <p:blipFill>
          <a:blip r:embed="rId3" cstate="print"/>
          <a:srcRect/>
          <a:stretch>
            <a:fillRect/>
          </a:stretch>
        </p:blipFill>
        <p:spPr bwMode="auto">
          <a:xfrm>
            <a:off x="227012" y="1524000"/>
            <a:ext cx="5638800" cy="3505200"/>
          </a:xfrm>
          <a:prstGeom prst="rect">
            <a:avLst/>
          </a:prstGeom>
          <a:noFill/>
          <a:ln w="9525">
            <a:noFill/>
            <a:miter lim="800000"/>
            <a:headEnd/>
            <a:tailEnd/>
          </a:ln>
        </p:spPr>
      </p:pic>
      <p:sp>
        <p:nvSpPr>
          <p:cNvPr id="9" name="TextBox 8"/>
          <p:cNvSpPr txBox="1"/>
          <p:nvPr/>
        </p:nvSpPr>
        <p:spPr>
          <a:xfrm>
            <a:off x="684212" y="5181600"/>
            <a:ext cx="4724400" cy="338554"/>
          </a:xfrm>
          <a:prstGeom prst="rect">
            <a:avLst/>
          </a:prstGeom>
          <a:noFill/>
        </p:spPr>
        <p:txBody>
          <a:bodyPr wrap="square" rtlCol="0">
            <a:spAutoFit/>
          </a:bodyPr>
          <a:lstStyle/>
          <a:p>
            <a:pPr algn="ctr" hangingPunct="0">
              <a:spcBef>
                <a:spcPts val="600"/>
              </a:spcBef>
              <a:spcAft>
                <a:spcPts val="600"/>
              </a:spcAft>
            </a:pPr>
            <a:r>
              <a:rPr lang="id-ID" sz="1600" b="1" dirty="0" smtClean="0"/>
              <a:t>Gambar 10.14 tampilan 2 D</a:t>
            </a:r>
            <a:endParaRPr lang="id-ID" sz="1600" dirty="0" smtClean="0">
              <a:solidFill>
                <a:srgbClr val="FF0000"/>
              </a:solidFill>
            </a:endParaRPr>
          </a:p>
        </p:txBody>
      </p:sp>
      <p:sp>
        <p:nvSpPr>
          <p:cNvPr id="10" name="TextBox 9"/>
          <p:cNvSpPr txBox="1"/>
          <p:nvPr/>
        </p:nvSpPr>
        <p:spPr>
          <a:xfrm>
            <a:off x="6323012" y="533400"/>
            <a:ext cx="5638800" cy="338554"/>
          </a:xfrm>
          <a:prstGeom prst="rect">
            <a:avLst/>
          </a:prstGeom>
          <a:noFill/>
        </p:spPr>
        <p:txBody>
          <a:bodyPr wrap="square" rtlCol="0">
            <a:spAutoFit/>
          </a:bodyPr>
          <a:lstStyle/>
          <a:p>
            <a:pPr algn="just" hangingPunct="0">
              <a:spcBef>
                <a:spcPts val="600"/>
              </a:spcBef>
              <a:spcAft>
                <a:spcPts val="600"/>
              </a:spcAft>
            </a:pPr>
            <a:r>
              <a:rPr lang="id-ID" sz="1600" dirty="0" smtClean="0"/>
              <a:t>Tampilan (View) 3 diperlihatkan pada gambar 10.15</a:t>
            </a:r>
            <a:endParaRPr lang="id-ID" sz="1600" dirty="0" smtClean="0">
              <a:solidFill>
                <a:srgbClr val="FF0000"/>
              </a:solidFill>
            </a:endParaRPr>
          </a:p>
        </p:txBody>
      </p:sp>
      <p:pic>
        <p:nvPicPr>
          <p:cNvPr id="11" name="Picture 10"/>
          <p:cNvPicPr/>
          <p:nvPr/>
        </p:nvPicPr>
        <p:blipFill>
          <a:blip r:embed="rId4" cstate="print"/>
          <a:srcRect/>
          <a:stretch>
            <a:fillRect/>
          </a:stretch>
        </p:blipFill>
        <p:spPr bwMode="auto">
          <a:xfrm>
            <a:off x="6170612" y="1447800"/>
            <a:ext cx="5624830" cy="3581400"/>
          </a:xfrm>
          <a:prstGeom prst="rect">
            <a:avLst/>
          </a:prstGeom>
          <a:noFill/>
          <a:ln w="9525">
            <a:noFill/>
            <a:miter lim="800000"/>
            <a:headEnd/>
            <a:tailEnd/>
          </a:ln>
        </p:spPr>
      </p:pic>
      <p:sp>
        <p:nvSpPr>
          <p:cNvPr id="12" name="TextBox 11"/>
          <p:cNvSpPr txBox="1"/>
          <p:nvPr/>
        </p:nvSpPr>
        <p:spPr>
          <a:xfrm>
            <a:off x="6704012" y="5181600"/>
            <a:ext cx="4724400" cy="338554"/>
          </a:xfrm>
          <a:prstGeom prst="rect">
            <a:avLst/>
          </a:prstGeom>
          <a:noFill/>
        </p:spPr>
        <p:txBody>
          <a:bodyPr wrap="square" rtlCol="0">
            <a:spAutoFit/>
          </a:bodyPr>
          <a:lstStyle/>
          <a:p>
            <a:pPr algn="ctr" hangingPunct="0">
              <a:spcBef>
                <a:spcPts val="600"/>
              </a:spcBef>
              <a:spcAft>
                <a:spcPts val="600"/>
              </a:spcAft>
            </a:pPr>
            <a:r>
              <a:rPr lang="id-ID" sz="1600" b="1" dirty="0" smtClean="0"/>
              <a:t>Gambar 10.15 tampilan 3 D</a:t>
            </a:r>
            <a:endParaRPr lang="id-ID" sz="1600"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1038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7012" y="533400"/>
            <a:ext cx="4953000" cy="3431709"/>
          </a:xfrm>
          <a:prstGeom prst="rect">
            <a:avLst/>
          </a:prstGeom>
          <a:noFill/>
        </p:spPr>
        <p:txBody>
          <a:bodyPr wrap="square" rtlCol="0">
            <a:spAutoFit/>
          </a:bodyPr>
          <a:lstStyle/>
          <a:p>
            <a:r>
              <a:rPr lang="id-ID" sz="1600" b="1" dirty="0" smtClean="0"/>
              <a:t>UCS</a:t>
            </a:r>
            <a:endParaRPr lang="id-ID" sz="1600" dirty="0" smtClean="0"/>
          </a:p>
          <a:p>
            <a:pPr marL="355600" lvl="0" indent="-355600" hangingPunct="0">
              <a:spcBef>
                <a:spcPts val="600"/>
              </a:spcBef>
              <a:spcAft>
                <a:spcPts val="600"/>
              </a:spcAft>
              <a:buFont typeface="Wingdings" pitchFamily="2" charset="2"/>
              <a:buChar char="q"/>
            </a:pPr>
            <a:r>
              <a:rPr lang="id-ID" sz="1600" dirty="0" smtClean="0"/>
              <a:t>UCS (User Coordinate System) sangat penting dalam proses menggambar suatu benda dalam program AutoCAD 3D. dengan menggunakan UCS maka kita bisa menggambar bidang sisi yang manapun ( depan, belakang, samping, atas atau bawah) sesuai dengan kehendak kita.</a:t>
            </a:r>
          </a:p>
          <a:p>
            <a:pPr marL="355600" lvl="0" indent="-355600" hangingPunct="0">
              <a:spcBef>
                <a:spcPts val="600"/>
              </a:spcBef>
              <a:spcAft>
                <a:spcPts val="600"/>
              </a:spcAft>
              <a:buFont typeface="Wingdings" pitchFamily="2" charset="2"/>
              <a:buChar char="q"/>
            </a:pPr>
            <a:r>
              <a:rPr lang="id-ID" sz="1600" dirty="0" smtClean="0"/>
              <a:t>Posisi dan arah UCS bisa kita tentukan sesuai dengan kebutuhan dalam penggambaran yang sedang kita kerjakan.</a:t>
            </a:r>
          </a:p>
          <a:p>
            <a:pPr marL="355600" indent="-355600">
              <a:spcBef>
                <a:spcPts val="600"/>
              </a:spcBef>
              <a:spcAft>
                <a:spcPts val="600"/>
              </a:spcAft>
              <a:buFont typeface="Wingdings" pitchFamily="2" charset="2"/>
              <a:buChar char="q"/>
            </a:pPr>
            <a:r>
              <a:rPr lang="id-ID" sz="1600" dirty="0" smtClean="0"/>
              <a:t>Perhatikan gambar 10.16,10.17, 10.18, dan 10.19</a:t>
            </a:r>
            <a:endParaRPr lang="id-ID" sz="1600" dirty="0" smtClean="0">
              <a:solidFill>
                <a:srgbClr val="FF0000"/>
              </a:solidFill>
            </a:endParaRPr>
          </a:p>
        </p:txBody>
      </p:sp>
      <p:sp>
        <p:nvSpPr>
          <p:cNvPr id="12" name="TextBox 11"/>
          <p:cNvSpPr txBox="1"/>
          <p:nvPr/>
        </p:nvSpPr>
        <p:spPr>
          <a:xfrm>
            <a:off x="6704012" y="5181600"/>
            <a:ext cx="4724400" cy="338554"/>
          </a:xfrm>
          <a:prstGeom prst="rect">
            <a:avLst/>
          </a:prstGeom>
          <a:noFill/>
        </p:spPr>
        <p:txBody>
          <a:bodyPr wrap="square" rtlCol="0">
            <a:spAutoFit/>
          </a:bodyPr>
          <a:lstStyle/>
          <a:p>
            <a:pPr algn="ctr" hangingPunct="0">
              <a:spcBef>
                <a:spcPts val="600"/>
              </a:spcBef>
              <a:spcAft>
                <a:spcPts val="600"/>
              </a:spcAft>
            </a:pPr>
            <a:r>
              <a:rPr lang="id-ID" sz="1600" b="1" dirty="0" smtClean="0"/>
              <a:t>Gambar 10.16</a:t>
            </a:r>
            <a:endParaRPr lang="id-ID" sz="1600" dirty="0" smtClean="0">
              <a:solidFill>
                <a:srgbClr val="FF0000"/>
              </a:solidFill>
            </a:endParaRPr>
          </a:p>
        </p:txBody>
      </p:sp>
      <p:pic>
        <p:nvPicPr>
          <p:cNvPr id="14" name="Picture 13"/>
          <p:cNvPicPr/>
          <p:nvPr/>
        </p:nvPicPr>
        <p:blipFill>
          <a:blip r:embed="rId3" cstate="print"/>
          <a:srcRect/>
          <a:stretch>
            <a:fillRect/>
          </a:stretch>
        </p:blipFill>
        <p:spPr bwMode="auto">
          <a:xfrm>
            <a:off x="5256212" y="914400"/>
            <a:ext cx="6705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246812" y="533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8012" y="4800600"/>
            <a:ext cx="4724400" cy="338554"/>
          </a:xfrm>
          <a:prstGeom prst="rect">
            <a:avLst/>
          </a:prstGeom>
          <a:noFill/>
        </p:spPr>
        <p:txBody>
          <a:bodyPr wrap="square" rtlCol="0">
            <a:spAutoFit/>
          </a:bodyPr>
          <a:lstStyle/>
          <a:p>
            <a:pPr algn="ctr" hangingPunct="0">
              <a:spcBef>
                <a:spcPts val="600"/>
              </a:spcBef>
              <a:spcAft>
                <a:spcPts val="600"/>
              </a:spcAft>
            </a:pPr>
            <a:r>
              <a:rPr lang="id-ID" sz="1600" b="1" dirty="0" smtClean="0"/>
              <a:t>Gambar 10.17</a:t>
            </a:r>
            <a:endParaRPr lang="id-ID" sz="1600" dirty="0" smtClean="0">
              <a:solidFill>
                <a:srgbClr val="FF0000"/>
              </a:solidFill>
            </a:endParaRPr>
          </a:p>
        </p:txBody>
      </p:sp>
      <p:pic>
        <p:nvPicPr>
          <p:cNvPr id="6" name="Picture 5"/>
          <p:cNvPicPr/>
          <p:nvPr/>
        </p:nvPicPr>
        <p:blipFill>
          <a:blip r:embed="rId3" cstate="print"/>
          <a:srcRect/>
          <a:stretch>
            <a:fillRect/>
          </a:stretch>
        </p:blipFill>
        <p:spPr bwMode="auto">
          <a:xfrm>
            <a:off x="227012" y="914400"/>
            <a:ext cx="5715000" cy="36576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6551612" y="990600"/>
            <a:ext cx="5410200" cy="3581400"/>
          </a:xfrm>
          <a:prstGeom prst="rect">
            <a:avLst/>
          </a:prstGeom>
          <a:noFill/>
          <a:ln w="9525">
            <a:noFill/>
            <a:miter lim="800000"/>
            <a:headEnd/>
            <a:tailEnd/>
          </a:ln>
        </p:spPr>
      </p:pic>
      <p:sp>
        <p:nvSpPr>
          <p:cNvPr id="9" name="TextBox 8"/>
          <p:cNvSpPr txBox="1"/>
          <p:nvPr/>
        </p:nvSpPr>
        <p:spPr>
          <a:xfrm>
            <a:off x="6932612" y="4800600"/>
            <a:ext cx="4724400" cy="338554"/>
          </a:xfrm>
          <a:prstGeom prst="rect">
            <a:avLst/>
          </a:prstGeom>
          <a:noFill/>
        </p:spPr>
        <p:txBody>
          <a:bodyPr wrap="square" rtlCol="0">
            <a:spAutoFit/>
          </a:bodyPr>
          <a:lstStyle/>
          <a:p>
            <a:pPr algn="ctr" hangingPunct="0">
              <a:spcBef>
                <a:spcPts val="600"/>
              </a:spcBef>
              <a:spcAft>
                <a:spcPts val="600"/>
              </a:spcAft>
            </a:pPr>
            <a:r>
              <a:rPr lang="id-ID" sz="1600" b="1" dirty="0" smtClean="0"/>
              <a:t>Gambar 10.18</a:t>
            </a:r>
            <a:endParaRPr lang="id-ID" sz="1600"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246812" y="533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8012" y="4800600"/>
            <a:ext cx="4724400" cy="338554"/>
          </a:xfrm>
          <a:prstGeom prst="rect">
            <a:avLst/>
          </a:prstGeom>
          <a:noFill/>
        </p:spPr>
        <p:txBody>
          <a:bodyPr wrap="square" rtlCol="0">
            <a:spAutoFit/>
          </a:bodyPr>
          <a:lstStyle/>
          <a:p>
            <a:pPr algn="ctr" hangingPunct="0">
              <a:spcBef>
                <a:spcPts val="600"/>
              </a:spcBef>
              <a:spcAft>
                <a:spcPts val="600"/>
              </a:spcAft>
            </a:pPr>
            <a:r>
              <a:rPr lang="id-ID" sz="1600" b="1" dirty="0" smtClean="0"/>
              <a:t>Gambar 10.19</a:t>
            </a:r>
            <a:endParaRPr lang="id-ID" sz="1600" dirty="0" smtClean="0">
              <a:solidFill>
                <a:srgbClr val="FF0000"/>
              </a:solidFill>
            </a:endParaRPr>
          </a:p>
        </p:txBody>
      </p:sp>
      <p:sp>
        <p:nvSpPr>
          <p:cNvPr id="9" name="TextBox 8"/>
          <p:cNvSpPr txBox="1"/>
          <p:nvPr/>
        </p:nvSpPr>
        <p:spPr>
          <a:xfrm>
            <a:off x="303212" y="5715000"/>
            <a:ext cx="4724400" cy="338554"/>
          </a:xfrm>
          <a:prstGeom prst="rect">
            <a:avLst/>
          </a:prstGeom>
          <a:noFill/>
        </p:spPr>
        <p:txBody>
          <a:bodyPr wrap="square" rtlCol="0">
            <a:spAutoFit/>
          </a:bodyPr>
          <a:lstStyle/>
          <a:p>
            <a:r>
              <a:rPr lang="id-ID" sz="1600" dirty="0" smtClean="0"/>
              <a:t>Tabel Keterangan Gambar :</a:t>
            </a:r>
            <a:endParaRPr lang="id-ID" sz="1600" dirty="0"/>
          </a:p>
        </p:txBody>
      </p:sp>
      <p:pic>
        <p:nvPicPr>
          <p:cNvPr id="10" name="Picture 9"/>
          <p:cNvPicPr/>
          <p:nvPr/>
        </p:nvPicPr>
        <p:blipFill>
          <a:blip r:embed="rId3" cstate="print"/>
          <a:srcRect/>
          <a:stretch>
            <a:fillRect/>
          </a:stretch>
        </p:blipFill>
        <p:spPr bwMode="auto">
          <a:xfrm>
            <a:off x="227012" y="533400"/>
            <a:ext cx="5715000" cy="3962400"/>
          </a:xfrm>
          <a:prstGeom prst="rect">
            <a:avLst/>
          </a:prstGeom>
          <a:noFill/>
          <a:ln w="9525">
            <a:noFill/>
            <a:miter lim="800000"/>
            <a:headEnd/>
            <a:tailEnd/>
          </a:ln>
        </p:spPr>
      </p:pic>
      <p:pic>
        <p:nvPicPr>
          <p:cNvPr id="11" name="Picture 10"/>
          <p:cNvPicPr/>
          <p:nvPr/>
        </p:nvPicPr>
        <p:blipFill>
          <a:blip r:embed="rId4" cstate="print"/>
          <a:srcRect l="7937" r="9347"/>
          <a:stretch>
            <a:fillRect/>
          </a:stretch>
        </p:blipFill>
        <p:spPr bwMode="auto">
          <a:xfrm>
            <a:off x="6473140" y="533400"/>
            <a:ext cx="5486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4754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0812" y="609600"/>
            <a:ext cx="6172200" cy="1815882"/>
          </a:xfrm>
          <a:prstGeom prst="rect">
            <a:avLst/>
          </a:prstGeom>
          <a:noFill/>
        </p:spPr>
        <p:txBody>
          <a:bodyPr wrap="square" rtlCol="0">
            <a:spAutoFit/>
          </a:bodyPr>
          <a:lstStyle/>
          <a:p>
            <a:pPr algn="just" hangingPunct="0"/>
            <a:r>
              <a:rPr lang="id-ID" sz="1600" dirty="0" smtClean="0"/>
              <a:t>Untuk mengaktivkan UCS sesuai yang kita kehendaki maka kita harus memasukan perintah UCS dengan jalan:</a:t>
            </a:r>
          </a:p>
          <a:p>
            <a:pPr lvl="0" algn="just" hangingPunct="0"/>
            <a:r>
              <a:rPr lang="id-ID" sz="1600" dirty="0" smtClean="0"/>
              <a:t>Klik UCS pada Command Line – pilih posisi yang kita kehendaki. </a:t>
            </a:r>
          </a:p>
          <a:p>
            <a:pPr lvl="0" algn="just" hangingPunct="0"/>
            <a:r>
              <a:rPr lang="id-ID" sz="1600" dirty="0" smtClean="0"/>
              <a:t>Aktifkan toolbar UCS atau UCS II – pilih posisi yang kita kehendaki. </a:t>
            </a:r>
          </a:p>
          <a:p>
            <a:pPr algn="just"/>
            <a:r>
              <a:rPr lang="id-ID" sz="1600" dirty="0" smtClean="0"/>
              <a:t>Setelah kita tentukan posisi dan arah UCS-nya kita bisa kembali ke layar 2D dan bekerja dengan WCS seperti biasa</a:t>
            </a:r>
            <a:endParaRPr lang="id-ID" sz="1600" dirty="0" smtClean="0">
              <a:solidFill>
                <a:srgbClr val="FF0000"/>
              </a:solidFill>
            </a:endParaRPr>
          </a:p>
        </p:txBody>
      </p:sp>
      <p:sp>
        <p:nvSpPr>
          <p:cNvPr id="13" name="TextBox 12"/>
          <p:cNvSpPr txBox="1"/>
          <p:nvPr/>
        </p:nvSpPr>
        <p:spPr>
          <a:xfrm>
            <a:off x="1141412" y="6096000"/>
            <a:ext cx="4724400" cy="338554"/>
          </a:xfrm>
          <a:prstGeom prst="rect">
            <a:avLst/>
          </a:prstGeom>
          <a:noFill/>
        </p:spPr>
        <p:txBody>
          <a:bodyPr wrap="square" rtlCol="0">
            <a:spAutoFit/>
          </a:bodyPr>
          <a:lstStyle/>
          <a:p>
            <a:pPr algn="ctr" hangingPunct="0">
              <a:spcBef>
                <a:spcPts val="600"/>
              </a:spcBef>
              <a:spcAft>
                <a:spcPts val="600"/>
              </a:spcAft>
            </a:pPr>
            <a:r>
              <a:rPr lang="id-ID" sz="1600" b="1" dirty="0" smtClean="0"/>
              <a:t>gambar 10.20</a:t>
            </a:r>
            <a:endParaRPr lang="id-ID" sz="1600" dirty="0" smtClean="0">
              <a:solidFill>
                <a:srgbClr val="FF0000"/>
              </a:solidFill>
            </a:endParaRPr>
          </a:p>
        </p:txBody>
      </p:sp>
      <p:sp>
        <p:nvSpPr>
          <p:cNvPr id="14" name="TextBox 13"/>
          <p:cNvSpPr txBox="1"/>
          <p:nvPr/>
        </p:nvSpPr>
        <p:spPr>
          <a:xfrm>
            <a:off x="227012" y="2590800"/>
            <a:ext cx="5791200" cy="338554"/>
          </a:xfrm>
          <a:prstGeom prst="rect">
            <a:avLst/>
          </a:prstGeom>
          <a:noFill/>
        </p:spPr>
        <p:txBody>
          <a:bodyPr wrap="square" rtlCol="0">
            <a:spAutoFit/>
          </a:bodyPr>
          <a:lstStyle/>
          <a:p>
            <a:pPr algn="ctr" hangingPunct="0">
              <a:spcBef>
                <a:spcPts val="600"/>
              </a:spcBef>
              <a:spcAft>
                <a:spcPts val="600"/>
              </a:spcAft>
            </a:pPr>
            <a:r>
              <a:rPr lang="id-ID" sz="1600" dirty="0" smtClean="0"/>
              <a:t>Symbol UCS dalam program 3D diperlihatkan gambar 10.20</a:t>
            </a:r>
            <a:endParaRPr lang="id-ID" sz="1600" dirty="0" smtClean="0">
              <a:solidFill>
                <a:srgbClr val="FF0000"/>
              </a:solidFill>
            </a:endParaRPr>
          </a:p>
        </p:txBody>
      </p:sp>
      <p:pic>
        <p:nvPicPr>
          <p:cNvPr id="15" name="Picture 14"/>
          <p:cNvPicPr/>
          <p:nvPr/>
        </p:nvPicPr>
        <p:blipFill>
          <a:blip r:embed="rId3" cstate="print"/>
          <a:srcRect/>
          <a:stretch>
            <a:fillRect/>
          </a:stretch>
        </p:blipFill>
        <p:spPr bwMode="auto">
          <a:xfrm>
            <a:off x="836612" y="2971800"/>
            <a:ext cx="4953000" cy="3048000"/>
          </a:xfrm>
          <a:prstGeom prst="rect">
            <a:avLst/>
          </a:prstGeom>
          <a:noFill/>
          <a:ln w="9525">
            <a:noFill/>
            <a:miter lim="800000"/>
            <a:headEnd/>
            <a:tailEnd/>
          </a:ln>
        </p:spPr>
      </p:pic>
      <p:sp>
        <p:nvSpPr>
          <p:cNvPr id="16" name="TextBox 15"/>
          <p:cNvSpPr txBox="1"/>
          <p:nvPr/>
        </p:nvSpPr>
        <p:spPr>
          <a:xfrm>
            <a:off x="6551612" y="685800"/>
            <a:ext cx="5257800" cy="830997"/>
          </a:xfrm>
          <a:prstGeom prst="rect">
            <a:avLst/>
          </a:prstGeom>
          <a:noFill/>
        </p:spPr>
        <p:txBody>
          <a:bodyPr wrap="square" rtlCol="0">
            <a:spAutoFit/>
          </a:bodyPr>
          <a:lstStyle/>
          <a:p>
            <a:pPr algn="just"/>
            <a:r>
              <a:rPr lang="id-ID" sz="1600" b="1" dirty="0" smtClean="0"/>
              <a:t>Langkah-Langkah masuk layar 3D</a:t>
            </a:r>
            <a:endParaRPr lang="id-ID" sz="1600" dirty="0" smtClean="0"/>
          </a:p>
          <a:p>
            <a:pPr algn="just"/>
            <a:r>
              <a:rPr lang="id-ID" sz="1600" dirty="0" smtClean="0"/>
              <a:t>Untuk masuk  ke tampilan layar 3D ada tiga cara:</a:t>
            </a:r>
          </a:p>
          <a:p>
            <a:pPr algn="just"/>
            <a:r>
              <a:rPr lang="id-ID" sz="1600" dirty="0" smtClean="0"/>
              <a:t>a.  Memilih SE-Isometric pada </a:t>
            </a:r>
            <a:r>
              <a:rPr lang="id-ID" sz="1600" b="1" dirty="0" smtClean="0"/>
              <a:t>menu bar View</a:t>
            </a:r>
            <a:endParaRPr lang="id-ID" sz="1600" dirty="0" smtClean="0">
              <a:solidFill>
                <a:srgbClr val="FF0000"/>
              </a:solidFill>
            </a:endParaRPr>
          </a:p>
        </p:txBody>
      </p:sp>
      <p:pic>
        <p:nvPicPr>
          <p:cNvPr id="17" name="Picture 16"/>
          <p:cNvPicPr/>
          <p:nvPr/>
        </p:nvPicPr>
        <p:blipFill>
          <a:blip r:embed="rId4" cstate="print"/>
          <a:srcRect/>
          <a:stretch>
            <a:fillRect/>
          </a:stretch>
        </p:blipFill>
        <p:spPr bwMode="auto">
          <a:xfrm>
            <a:off x="6627812" y="1828800"/>
            <a:ext cx="525621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1706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0812" y="609600"/>
            <a:ext cx="6172200" cy="338554"/>
          </a:xfrm>
          <a:prstGeom prst="rect">
            <a:avLst/>
          </a:prstGeom>
          <a:noFill/>
        </p:spPr>
        <p:txBody>
          <a:bodyPr wrap="square" rtlCol="0">
            <a:spAutoFit/>
          </a:bodyPr>
          <a:lstStyle/>
          <a:p>
            <a:pPr algn="just" hangingPunct="0"/>
            <a:r>
              <a:rPr lang="id-ID" sz="1600" dirty="0" smtClean="0"/>
              <a:t>b.  Memilih SE-Isometric pada </a:t>
            </a:r>
            <a:r>
              <a:rPr lang="id-ID" sz="1600" b="1" dirty="0" smtClean="0"/>
              <a:t>toolbar View</a:t>
            </a:r>
            <a:endParaRPr lang="id-ID" sz="1600" dirty="0" smtClean="0">
              <a:solidFill>
                <a:srgbClr val="FF0000"/>
              </a:solidFill>
            </a:endParaRPr>
          </a:p>
        </p:txBody>
      </p:sp>
      <p:sp>
        <p:nvSpPr>
          <p:cNvPr id="16" name="TextBox 15"/>
          <p:cNvSpPr txBox="1"/>
          <p:nvPr/>
        </p:nvSpPr>
        <p:spPr>
          <a:xfrm>
            <a:off x="6399212" y="609600"/>
            <a:ext cx="5257800" cy="338554"/>
          </a:xfrm>
          <a:prstGeom prst="rect">
            <a:avLst/>
          </a:prstGeom>
          <a:noFill/>
        </p:spPr>
        <p:txBody>
          <a:bodyPr wrap="square" rtlCol="0">
            <a:spAutoFit/>
          </a:bodyPr>
          <a:lstStyle/>
          <a:p>
            <a:pPr algn="just"/>
            <a:r>
              <a:rPr lang="id-ID" sz="1600" dirty="0" smtClean="0"/>
              <a:t>c.  Ketik perintah Vpoint atau VP pada Command line</a:t>
            </a:r>
            <a:endParaRPr lang="id-ID" sz="1600" dirty="0" smtClean="0">
              <a:solidFill>
                <a:srgbClr val="FF0000"/>
              </a:solidFill>
            </a:endParaRPr>
          </a:p>
        </p:txBody>
      </p:sp>
      <p:pic>
        <p:nvPicPr>
          <p:cNvPr id="9" name="Picture 8"/>
          <p:cNvPicPr/>
          <p:nvPr/>
        </p:nvPicPr>
        <p:blipFill>
          <a:blip r:embed="rId3" cstate="print"/>
          <a:srcRect/>
          <a:stretch>
            <a:fillRect/>
          </a:stretch>
        </p:blipFill>
        <p:spPr bwMode="auto">
          <a:xfrm>
            <a:off x="455612" y="1371600"/>
            <a:ext cx="5334000" cy="3810000"/>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6440841" y="1371600"/>
            <a:ext cx="5638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533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0812" y="609600"/>
            <a:ext cx="6172200" cy="338554"/>
          </a:xfrm>
          <a:prstGeom prst="rect">
            <a:avLst/>
          </a:prstGeom>
          <a:noFill/>
        </p:spPr>
        <p:txBody>
          <a:bodyPr wrap="square" rtlCol="0">
            <a:spAutoFit/>
          </a:bodyPr>
          <a:lstStyle/>
          <a:p>
            <a:pPr algn="just" hangingPunct="0"/>
            <a:r>
              <a:rPr lang="id-ID" sz="1600" dirty="0" smtClean="0"/>
              <a:t>sehingga akan tampil di layar sebagai berikut:</a:t>
            </a:r>
            <a:endParaRPr lang="id-ID" sz="1600" dirty="0" smtClean="0">
              <a:solidFill>
                <a:srgbClr val="FF0000"/>
              </a:solidFill>
            </a:endParaRPr>
          </a:p>
        </p:txBody>
      </p:sp>
      <p:sp>
        <p:nvSpPr>
          <p:cNvPr id="16" name="TextBox 15"/>
          <p:cNvSpPr txBox="1"/>
          <p:nvPr/>
        </p:nvSpPr>
        <p:spPr>
          <a:xfrm>
            <a:off x="6018211" y="609600"/>
            <a:ext cx="6019801" cy="1077218"/>
          </a:xfrm>
          <a:prstGeom prst="rect">
            <a:avLst/>
          </a:prstGeom>
          <a:noFill/>
        </p:spPr>
        <p:txBody>
          <a:bodyPr wrap="square" rtlCol="0">
            <a:spAutoFit/>
          </a:bodyPr>
          <a:lstStyle/>
          <a:p>
            <a:r>
              <a:rPr lang="id-ID" sz="1600" dirty="0" smtClean="0"/>
              <a:t>Isi kolom From X Axis = 315</a:t>
            </a:r>
          </a:p>
          <a:p>
            <a:r>
              <a:rPr lang="id-ID" sz="1600" dirty="0" smtClean="0"/>
              <a:t>Isi kolom XY Plane = 10 atau 15</a:t>
            </a:r>
          </a:p>
          <a:p>
            <a:r>
              <a:rPr lang="id-ID" sz="1600" dirty="0" smtClean="0"/>
              <a:t>Kemudian klik OK, sehingga tampilan gambar akan berubah seperti  gambar 10.21.</a:t>
            </a:r>
            <a:endParaRPr lang="id-ID" sz="1600" dirty="0" smtClean="0">
              <a:solidFill>
                <a:srgbClr val="FF0000"/>
              </a:solidFill>
            </a:endParaRPr>
          </a:p>
        </p:txBody>
      </p:sp>
      <p:pic>
        <p:nvPicPr>
          <p:cNvPr id="11" name="Picture 10"/>
          <p:cNvPicPr/>
          <p:nvPr/>
        </p:nvPicPr>
        <p:blipFill>
          <a:blip r:embed="rId3" cstate="print"/>
          <a:srcRect/>
          <a:stretch>
            <a:fillRect/>
          </a:stretch>
        </p:blipFill>
        <p:spPr bwMode="auto">
          <a:xfrm>
            <a:off x="303212" y="1219200"/>
            <a:ext cx="5410200" cy="3733800"/>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6094412" y="1828800"/>
            <a:ext cx="5715000" cy="3581400"/>
          </a:xfrm>
          <a:prstGeom prst="rect">
            <a:avLst/>
          </a:prstGeom>
          <a:noFill/>
          <a:ln w="9525">
            <a:noFill/>
            <a:miter lim="800000"/>
            <a:headEnd/>
            <a:tailEnd/>
          </a:ln>
        </p:spPr>
      </p:pic>
      <p:sp>
        <p:nvSpPr>
          <p:cNvPr id="13" name="TextBox 12"/>
          <p:cNvSpPr txBox="1"/>
          <p:nvPr/>
        </p:nvSpPr>
        <p:spPr>
          <a:xfrm>
            <a:off x="6016625" y="5562600"/>
            <a:ext cx="5030787" cy="338554"/>
          </a:xfrm>
          <a:prstGeom prst="rect">
            <a:avLst/>
          </a:prstGeom>
          <a:noFill/>
        </p:spPr>
        <p:txBody>
          <a:bodyPr wrap="square" rtlCol="0">
            <a:spAutoFit/>
          </a:bodyPr>
          <a:lstStyle/>
          <a:p>
            <a:pPr algn="ctr" hangingPunct="0"/>
            <a:r>
              <a:rPr lang="id-ID" sz="1600" dirty="0" smtClean="0"/>
              <a:t>Gambar 10.21</a:t>
            </a:r>
            <a:endParaRPr lang="id-ID" sz="1600"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182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990600"/>
            <a:ext cx="5562600" cy="4847994"/>
          </a:xfrm>
          <a:prstGeom prst="rect">
            <a:avLst/>
          </a:prstGeom>
          <a:noFill/>
        </p:spPr>
        <p:txBody>
          <a:bodyPr wrap="square" rtlCol="0">
            <a:spAutoFit/>
          </a:bodyPr>
          <a:lstStyle/>
          <a:p>
            <a:pPr algn="just" hangingPunct="0">
              <a:lnSpc>
                <a:spcPct val="150000"/>
              </a:lnSpc>
              <a:spcBef>
                <a:spcPts val="600"/>
              </a:spcBef>
              <a:spcAft>
                <a:spcPts val="600"/>
              </a:spcAft>
            </a:pPr>
            <a:r>
              <a:rPr lang="id-ID" sz="1600" dirty="0" smtClean="0"/>
              <a:t>Teknik menggambar merupakan bekal untuk dapat membuat suatu karya. Oleh karena itu, hal yang sangat penting untuk dimengerti adalah sifat atau karakter instruksi pembentuk dan objek gambar yang dibentuk. Penulis sengaja memilihkan subjek latihan yang dapat menjadikan Kita betul-betul paham. Dengan menggunakan tool yang populer dan mudah pengoperasiannya, serta teknik menggambar yang tidak berbelit-belit, diharapkan Kita bisa menjadi lekas paham. Apabila Kita betul-betul telah paham serta mahir mengoperasikannya, maka Kita dapat bekerja dengan AutoCAD seefektif dan seefisien mungkin. Hal umum yang harus diperhatikan dalam membuat model 3D adalah sebagai berikut:</a:t>
            </a:r>
          </a:p>
        </p:txBody>
      </p:sp>
      <p:sp>
        <p:nvSpPr>
          <p:cNvPr id="6" name="Title 1"/>
          <p:cNvSpPr txBox="1">
            <a:spLocks/>
          </p:cNvSpPr>
          <p:nvPr/>
        </p:nvSpPr>
        <p:spPr>
          <a:xfrm>
            <a:off x="150812" y="383272"/>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10.1. Teknik Modeling 3D</a:t>
            </a:r>
            <a:endParaRPr lang="id-ID" sz="1800" dirty="0" smtClean="0">
              <a:solidFill>
                <a:srgbClr val="FF0000"/>
              </a:solidFill>
              <a:latin typeface="Arial" pitchFamily="34" charset="0"/>
              <a:cs typeface="Arial" pitchFamily="34" charset="0"/>
            </a:endParaRPr>
          </a:p>
        </p:txBody>
      </p:sp>
      <p:sp>
        <p:nvSpPr>
          <p:cNvPr id="14" name="TextBox 13"/>
          <p:cNvSpPr txBox="1"/>
          <p:nvPr/>
        </p:nvSpPr>
        <p:spPr>
          <a:xfrm>
            <a:off x="6170612" y="762000"/>
            <a:ext cx="5791200" cy="1524007"/>
          </a:xfrm>
          <a:prstGeom prst="rect">
            <a:avLst/>
          </a:prstGeom>
          <a:noFill/>
        </p:spPr>
        <p:txBody>
          <a:bodyPr wrap="square" rtlCol="0">
            <a:spAutoFit/>
          </a:bodyPr>
          <a:lstStyle/>
          <a:p>
            <a:pPr marL="355600" lvl="0" indent="-355600" hangingPunct="0">
              <a:lnSpc>
                <a:spcPct val="150000"/>
              </a:lnSpc>
              <a:buFont typeface="Wingdings" pitchFamily="2" charset="2"/>
              <a:buChar char="q"/>
            </a:pPr>
            <a:r>
              <a:rPr lang="id-ID" sz="1600" dirty="0" smtClean="0"/>
              <a:t>Media penuangan gambar. </a:t>
            </a:r>
          </a:p>
          <a:p>
            <a:pPr marL="355600" lvl="0" indent="-355600" hangingPunct="0">
              <a:lnSpc>
                <a:spcPct val="150000"/>
              </a:lnSpc>
              <a:buFont typeface="Wingdings" pitchFamily="2" charset="2"/>
              <a:buChar char="q"/>
            </a:pPr>
            <a:r>
              <a:rPr lang="id-ID" sz="1600" dirty="0" smtClean="0"/>
              <a:t>Sarana pengubah sudut pKitang.</a:t>
            </a:r>
          </a:p>
          <a:p>
            <a:pPr marL="355600" lvl="0" indent="-355600" hangingPunct="0">
              <a:lnSpc>
                <a:spcPct val="150000"/>
              </a:lnSpc>
              <a:buFont typeface="Wingdings" pitchFamily="2" charset="2"/>
              <a:buChar char="q"/>
            </a:pPr>
            <a:r>
              <a:rPr lang="id-ID" sz="1600" dirty="0" smtClean="0"/>
              <a:t>Sarana untuk memudahkan pengamatan gambar.</a:t>
            </a:r>
          </a:p>
          <a:p>
            <a:pPr marL="355600" indent="-355600">
              <a:lnSpc>
                <a:spcPct val="150000"/>
              </a:lnSpc>
              <a:buFont typeface="Wingdings" pitchFamily="2" charset="2"/>
              <a:buChar char="q"/>
            </a:pPr>
            <a:r>
              <a:rPr lang="id-ID" sz="1600" dirty="0" smtClean="0"/>
              <a:t> Jika perlu, setting proyeksi dan gaya tampilan gambar</a:t>
            </a:r>
          </a:p>
        </p:txBody>
      </p:sp>
      <p:sp>
        <p:nvSpPr>
          <p:cNvPr id="11" name="TextBox 10"/>
          <p:cNvSpPr txBox="1"/>
          <p:nvPr/>
        </p:nvSpPr>
        <p:spPr>
          <a:xfrm>
            <a:off x="6094412" y="2590800"/>
            <a:ext cx="5486400" cy="1569660"/>
          </a:xfrm>
          <a:prstGeom prst="rect">
            <a:avLst/>
          </a:prstGeom>
          <a:noFill/>
        </p:spPr>
        <p:txBody>
          <a:bodyPr wrap="square" rtlCol="0">
            <a:spAutoFit/>
          </a:bodyPr>
          <a:lstStyle/>
          <a:p>
            <a:pPr lvl="0" algn="just" hangingPunct="0">
              <a:lnSpc>
                <a:spcPct val="150000"/>
              </a:lnSpc>
            </a:pPr>
            <a:r>
              <a:rPr lang="id-ID" sz="1600" dirty="0" smtClean="0"/>
              <a:t>Agar Kita dapat berlatih dengan mudah, sebaiknya Kita memperhatikan hal tersebut. Jadi, pada latihan nanti, setiap akan membuat gambar baru di dalam file baru, sebaiknya Kita awali dengan mengikuti tuntunan berikut ini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44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990600"/>
            <a:ext cx="5791200" cy="1323439"/>
          </a:xfrm>
          <a:prstGeom prst="rect">
            <a:avLst/>
          </a:prstGeom>
          <a:noFill/>
        </p:spPr>
        <p:txBody>
          <a:bodyPr wrap="square" rtlCol="0">
            <a:spAutoFit/>
          </a:bodyPr>
          <a:lstStyle/>
          <a:p>
            <a:pPr hangingPunct="0"/>
            <a:r>
              <a:rPr lang="id-ID" sz="1600" dirty="0" smtClean="0"/>
              <a:t>Untuk latihan pada modul ini, pembuatan media modeling yang baru dilakukan dengan cara membuat file baru. Caranya:</a:t>
            </a:r>
          </a:p>
          <a:p>
            <a:r>
              <a:rPr lang="id-ID" sz="1600" dirty="0" smtClean="0"/>
              <a:t>Tekan tombol </a:t>
            </a:r>
            <a:r>
              <a:rPr lang="id-ID" sz="1600" b="1" dirty="0" smtClean="0"/>
              <a:t>CTRL N</a:t>
            </a:r>
            <a:r>
              <a:rPr lang="id-ID" sz="1600" dirty="0" smtClean="0"/>
              <a:t> pada keyboard, maka tampil kotak dialog select template seperti pada gambar 10.1</a:t>
            </a:r>
          </a:p>
        </p:txBody>
      </p:sp>
      <p:sp>
        <p:nvSpPr>
          <p:cNvPr id="6" name="Title 1"/>
          <p:cNvSpPr txBox="1">
            <a:spLocks/>
          </p:cNvSpPr>
          <p:nvPr/>
        </p:nvSpPr>
        <p:spPr>
          <a:xfrm>
            <a:off x="150812" y="383272"/>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10.1.1	Membuat Media Modeling Baru</a:t>
            </a:r>
            <a:endParaRPr lang="id-ID" sz="1800" dirty="0" smtClean="0">
              <a:solidFill>
                <a:srgbClr val="FF0000"/>
              </a:solidFill>
              <a:latin typeface="Arial" pitchFamily="34" charset="0"/>
              <a:cs typeface="Arial" pitchFamily="34" charset="0"/>
            </a:endParaRPr>
          </a:p>
        </p:txBody>
      </p:sp>
      <p:pic>
        <p:nvPicPr>
          <p:cNvPr id="13" name="Picture 12"/>
          <p:cNvPicPr/>
          <p:nvPr/>
        </p:nvPicPr>
        <p:blipFill>
          <a:blip r:embed="rId3" cstate="print"/>
          <a:srcRect/>
          <a:stretch>
            <a:fillRect/>
          </a:stretch>
        </p:blipFill>
        <p:spPr bwMode="auto">
          <a:xfrm>
            <a:off x="608012" y="2362200"/>
            <a:ext cx="4724400" cy="3167958"/>
          </a:xfrm>
          <a:prstGeom prst="rect">
            <a:avLst/>
          </a:prstGeom>
          <a:noFill/>
          <a:ln w="9525">
            <a:noFill/>
            <a:miter lim="800000"/>
            <a:headEnd/>
            <a:tailEnd/>
          </a:ln>
        </p:spPr>
      </p:pic>
      <p:sp>
        <p:nvSpPr>
          <p:cNvPr id="17" name="TextBox 16"/>
          <p:cNvSpPr txBox="1"/>
          <p:nvPr/>
        </p:nvSpPr>
        <p:spPr>
          <a:xfrm>
            <a:off x="303212" y="5562600"/>
            <a:ext cx="5181600" cy="416011"/>
          </a:xfrm>
          <a:prstGeom prst="rect">
            <a:avLst/>
          </a:prstGeom>
          <a:noFill/>
        </p:spPr>
        <p:txBody>
          <a:bodyPr wrap="square" rtlCol="0">
            <a:spAutoFit/>
          </a:bodyPr>
          <a:lstStyle/>
          <a:p>
            <a:pPr marL="355600" lvl="0" indent="-355600" algn="ctr" hangingPunct="0">
              <a:lnSpc>
                <a:spcPct val="150000"/>
              </a:lnSpc>
            </a:pPr>
            <a:r>
              <a:rPr lang="id-ID" sz="1600" dirty="0" smtClean="0"/>
              <a:t>Gambar 10.1 Kotak dialog Select Template</a:t>
            </a:r>
          </a:p>
        </p:txBody>
      </p:sp>
      <p:sp>
        <p:nvSpPr>
          <p:cNvPr id="18" name="TextBox 17"/>
          <p:cNvSpPr txBox="1"/>
          <p:nvPr/>
        </p:nvSpPr>
        <p:spPr>
          <a:xfrm>
            <a:off x="131476" y="6019800"/>
            <a:ext cx="5791200" cy="416011"/>
          </a:xfrm>
          <a:prstGeom prst="rect">
            <a:avLst/>
          </a:prstGeom>
          <a:noFill/>
        </p:spPr>
        <p:txBody>
          <a:bodyPr wrap="square" rtlCol="0">
            <a:spAutoFit/>
          </a:bodyPr>
          <a:lstStyle/>
          <a:p>
            <a:pPr marL="355600" lvl="0" indent="-355600" hangingPunct="0">
              <a:lnSpc>
                <a:spcPct val="150000"/>
              </a:lnSpc>
              <a:buFont typeface="Wingdings" pitchFamily="2" charset="2"/>
              <a:buChar char="q"/>
            </a:pPr>
            <a:r>
              <a:rPr lang="id-ID" sz="1600" dirty="0" smtClean="0"/>
              <a:t>Pilih file template </a:t>
            </a:r>
            <a:r>
              <a:rPr lang="id-ID" sz="1600" b="1" dirty="0" smtClean="0"/>
              <a:t>acad3D</a:t>
            </a:r>
            <a:r>
              <a:rPr lang="id-ID" sz="1600" dirty="0" smtClean="0"/>
              <a:t>, kemudian klik tombol </a:t>
            </a:r>
            <a:r>
              <a:rPr lang="id-ID" sz="1600" b="1" dirty="0" smtClean="0"/>
              <a:t>Open</a:t>
            </a:r>
            <a:endParaRPr lang="id-ID" sz="1600" dirty="0" smtClean="0"/>
          </a:p>
        </p:txBody>
      </p:sp>
      <p:sp>
        <p:nvSpPr>
          <p:cNvPr id="19" name="TextBox 18"/>
          <p:cNvSpPr txBox="1"/>
          <p:nvPr/>
        </p:nvSpPr>
        <p:spPr>
          <a:xfrm>
            <a:off x="6170612" y="451512"/>
            <a:ext cx="5791200" cy="416011"/>
          </a:xfrm>
          <a:prstGeom prst="rect">
            <a:avLst/>
          </a:prstGeom>
          <a:noFill/>
        </p:spPr>
        <p:txBody>
          <a:bodyPr wrap="square" rtlCol="0">
            <a:spAutoFit/>
          </a:bodyPr>
          <a:lstStyle/>
          <a:p>
            <a:pPr marL="355600" lvl="0" indent="-355600" hangingPunct="0">
              <a:lnSpc>
                <a:spcPct val="150000"/>
              </a:lnSpc>
              <a:tabLst>
                <a:tab pos="723900" algn="l"/>
              </a:tabLst>
            </a:pPr>
            <a:r>
              <a:rPr lang="id-ID" sz="1600" b="1" dirty="0" smtClean="0">
                <a:solidFill>
                  <a:srgbClr val="FF0000"/>
                </a:solidFill>
              </a:rPr>
              <a:t>10.2. 	Menentukan Sudut Pandang</a:t>
            </a:r>
            <a:endParaRPr lang="id-ID" sz="1600" dirty="0" smtClean="0">
              <a:solidFill>
                <a:srgbClr val="FF0000"/>
              </a:solidFill>
            </a:endParaRPr>
          </a:p>
        </p:txBody>
      </p:sp>
      <p:sp>
        <p:nvSpPr>
          <p:cNvPr id="20" name="TextBox 19"/>
          <p:cNvSpPr txBox="1"/>
          <p:nvPr/>
        </p:nvSpPr>
        <p:spPr>
          <a:xfrm>
            <a:off x="6170612" y="1066800"/>
            <a:ext cx="5791200" cy="1569660"/>
          </a:xfrm>
          <a:prstGeom prst="rect">
            <a:avLst/>
          </a:prstGeom>
          <a:noFill/>
        </p:spPr>
        <p:txBody>
          <a:bodyPr wrap="square" rtlCol="0">
            <a:spAutoFit/>
          </a:bodyPr>
          <a:lstStyle/>
          <a:p>
            <a:pPr algn="just" hangingPunct="0"/>
            <a:r>
              <a:rPr lang="id-ID" sz="1600" dirty="0" smtClean="0"/>
              <a:t>AutoCAD memberikan beberapa cara penggunaan tool untuk menentukan sudut pandang sebagai berikut:</a:t>
            </a:r>
          </a:p>
          <a:p>
            <a:pPr lvl="0" algn="just" hangingPunct="0"/>
            <a:r>
              <a:rPr lang="id-ID" sz="1600" dirty="0" smtClean="0"/>
              <a:t>Apabila Kita menggunakan AutoCAD , dapat langsung melalui combo dalam control panel 3D Navigate pada Dashboard.</a:t>
            </a:r>
          </a:p>
          <a:p>
            <a:pPr algn="just"/>
            <a:r>
              <a:rPr lang="id-ID" sz="1600" dirty="0" smtClean="0"/>
              <a:t>Dapat juga Kita lakukan melalui toolbar View seperti yang terlihat pada gambar 10.2.</a:t>
            </a:r>
            <a:endParaRPr lang="id-ID" sz="1600" dirty="0" smtClean="0">
              <a:solidFill>
                <a:srgbClr val="FF0000"/>
              </a:solidFill>
            </a:endParaRPr>
          </a:p>
        </p:txBody>
      </p:sp>
      <p:pic>
        <p:nvPicPr>
          <p:cNvPr id="21" name="Picture 20"/>
          <p:cNvPicPr/>
          <p:nvPr/>
        </p:nvPicPr>
        <p:blipFill>
          <a:blip r:embed="rId4" cstate="print"/>
          <a:srcRect/>
          <a:stretch>
            <a:fillRect/>
          </a:stretch>
        </p:blipFill>
        <p:spPr bwMode="auto">
          <a:xfrm>
            <a:off x="6399212" y="3048000"/>
            <a:ext cx="5029200" cy="1981200"/>
          </a:xfrm>
          <a:prstGeom prst="rect">
            <a:avLst/>
          </a:prstGeom>
          <a:noFill/>
          <a:ln w="9525">
            <a:noFill/>
            <a:miter lim="800000"/>
            <a:headEnd/>
            <a:tailEnd/>
          </a:ln>
        </p:spPr>
      </p:pic>
      <p:sp>
        <p:nvSpPr>
          <p:cNvPr id="22" name="TextBox 21"/>
          <p:cNvSpPr txBox="1"/>
          <p:nvPr/>
        </p:nvSpPr>
        <p:spPr>
          <a:xfrm>
            <a:off x="6551612" y="5257800"/>
            <a:ext cx="5181600" cy="338554"/>
          </a:xfrm>
          <a:prstGeom prst="rect">
            <a:avLst/>
          </a:prstGeom>
          <a:noFill/>
        </p:spPr>
        <p:txBody>
          <a:bodyPr wrap="square" rtlCol="0">
            <a:spAutoFit/>
          </a:bodyPr>
          <a:lstStyle/>
          <a:p>
            <a:pPr algn="ctr"/>
            <a:r>
              <a:rPr lang="id-ID" sz="1600" dirty="0" smtClean="0"/>
              <a:t>Gambar 10.2 Toolbar View</a:t>
            </a:r>
            <a:endParaRPr lang="id-ID"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44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990600"/>
            <a:ext cx="5791200" cy="2062103"/>
          </a:xfrm>
          <a:prstGeom prst="rect">
            <a:avLst/>
          </a:prstGeom>
          <a:noFill/>
        </p:spPr>
        <p:txBody>
          <a:bodyPr wrap="square" rtlCol="0">
            <a:spAutoFit/>
          </a:bodyPr>
          <a:lstStyle/>
          <a:p>
            <a:pPr algn="just" hangingPunct="0"/>
            <a:r>
              <a:rPr lang="id-ID" sz="1600" dirty="0" smtClean="0"/>
              <a:t>Apabila toolbar View tersebut belum ada di layar monitor, tampilkan dengan cara menempatkan kursor pada salah satu toolbar yang telah ada di layar monitor, tekan tombol kanan mouse, kemudian pilih item View dari flyout yang ditampilkan. Penentuan sudut pandang merupakan hal yang sangat penting di dalam proses pemodelan. Tool untuk mengatur penampakan yang sudah populer digunakan, yaitu Isometric view sebagaimana ditunjukkan gambar 10.3</a:t>
            </a:r>
          </a:p>
        </p:txBody>
      </p:sp>
      <p:sp>
        <p:nvSpPr>
          <p:cNvPr id="17" name="TextBox 16"/>
          <p:cNvSpPr txBox="1"/>
          <p:nvPr/>
        </p:nvSpPr>
        <p:spPr>
          <a:xfrm>
            <a:off x="608012" y="5715000"/>
            <a:ext cx="5181600" cy="416011"/>
          </a:xfrm>
          <a:prstGeom prst="rect">
            <a:avLst/>
          </a:prstGeom>
          <a:noFill/>
        </p:spPr>
        <p:txBody>
          <a:bodyPr wrap="square" rtlCol="0">
            <a:spAutoFit/>
          </a:bodyPr>
          <a:lstStyle/>
          <a:p>
            <a:pPr marL="355600" lvl="0" indent="-355600" algn="ctr" hangingPunct="0">
              <a:lnSpc>
                <a:spcPct val="150000"/>
              </a:lnSpc>
            </a:pPr>
            <a:r>
              <a:rPr lang="id-ID" sz="1600" dirty="0" smtClean="0"/>
              <a:t>Gambar 10.3 Tool Isometric view</a:t>
            </a:r>
          </a:p>
        </p:txBody>
      </p:sp>
      <p:sp>
        <p:nvSpPr>
          <p:cNvPr id="19" name="TextBox 18"/>
          <p:cNvSpPr txBox="1"/>
          <p:nvPr/>
        </p:nvSpPr>
        <p:spPr>
          <a:xfrm>
            <a:off x="6170612" y="451512"/>
            <a:ext cx="5791200" cy="416011"/>
          </a:xfrm>
          <a:prstGeom prst="rect">
            <a:avLst/>
          </a:prstGeom>
          <a:noFill/>
        </p:spPr>
        <p:txBody>
          <a:bodyPr wrap="square" rtlCol="0">
            <a:spAutoFit/>
          </a:bodyPr>
          <a:lstStyle/>
          <a:p>
            <a:pPr marL="355600" lvl="0" indent="-355600" hangingPunct="0">
              <a:lnSpc>
                <a:spcPct val="150000"/>
              </a:lnSpc>
              <a:tabLst>
                <a:tab pos="723900" algn="l"/>
              </a:tabLst>
            </a:pPr>
            <a:r>
              <a:rPr lang="id-ID" sz="1600" dirty="0" smtClean="0"/>
              <a:t>Agar lebih jelas, lihatlah penjelasan pada gambar 10.4</a:t>
            </a:r>
            <a:endParaRPr lang="id-ID" sz="1600" dirty="0" smtClean="0">
              <a:solidFill>
                <a:srgbClr val="FF0000"/>
              </a:solidFill>
            </a:endParaRPr>
          </a:p>
        </p:txBody>
      </p:sp>
      <p:sp>
        <p:nvSpPr>
          <p:cNvPr id="22" name="TextBox 21"/>
          <p:cNvSpPr txBox="1"/>
          <p:nvPr/>
        </p:nvSpPr>
        <p:spPr>
          <a:xfrm>
            <a:off x="6551612" y="5257800"/>
            <a:ext cx="5181600" cy="338554"/>
          </a:xfrm>
          <a:prstGeom prst="rect">
            <a:avLst/>
          </a:prstGeom>
          <a:noFill/>
        </p:spPr>
        <p:txBody>
          <a:bodyPr wrap="square" rtlCol="0">
            <a:spAutoFit/>
          </a:bodyPr>
          <a:lstStyle/>
          <a:p>
            <a:pPr algn="ctr"/>
            <a:r>
              <a:rPr lang="id-ID" sz="1600" dirty="0" smtClean="0"/>
              <a:t>Gambar 10.4 View 3D</a:t>
            </a:r>
            <a:endParaRPr lang="id-ID" sz="1600" dirty="0"/>
          </a:p>
        </p:txBody>
      </p:sp>
      <p:pic>
        <p:nvPicPr>
          <p:cNvPr id="15" name="Picture 14"/>
          <p:cNvPicPr/>
          <p:nvPr/>
        </p:nvPicPr>
        <p:blipFill>
          <a:blip r:embed="rId3" cstate="print"/>
          <a:srcRect/>
          <a:stretch>
            <a:fillRect/>
          </a:stretch>
        </p:blipFill>
        <p:spPr bwMode="auto">
          <a:xfrm>
            <a:off x="989012" y="3429000"/>
            <a:ext cx="4724400" cy="2057400"/>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6246812" y="1295400"/>
            <a:ext cx="5486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44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1219200"/>
            <a:ext cx="5791200" cy="4524315"/>
          </a:xfrm>
          <a:prstGeom prst="rect">
            <a:avLst/>
          </a:prstGeom>
          <a:noFill/>
        </p:spPr>
        <p:txBody>
          <a:bodyPr wrap="square" rtlCol="0">
            <a:spAutoFit/>
          </a:bodyPr>
          <a:lstStyle/>
          <a:p>
            <a:pPr algn="just" hangingPunct="0"/>
            <a:r>
              <a:rPr lang="id-ID" sz="1600" dirty="0" smtClean="0"/>
              <a:t>Mudah tidaknya di dalam pengamatan gambar juga tergantung pada perangkat komputer. Misal, menggunakan layar monitor yang berukuran lebih besar, tentu akan terasa lebih leluasa untuk melakukan pengamatan gambar. Atau menggunakan mouse yang dilengkapi roller, tentu dengan menggulung-gulung roller tersebut akan terasa lebih mudah untuk membesar-kecilkan tampilan gambar. Namun demikian, apabila komputer yang dipakai tidak menggunakan perangkat semacam itu, AutoCAD telah dilengkapi dengan tool yang sangat mencukupi untuk keperluan modeling. Yang perlu diketahui bahwa tool yang difungsikan sebagai fasilitas pengamatan tidak akan menimbulkan perubahan struktur objek gambar. Sekalipun gambar tersebut berubah ubah dari kecil ke besar atau sebaliknya, itu hanya tampilannya saja, sedangkan ukurannya tetap. Apabila Kita menggunakan AutoCAD rilis 2009, dapat menggunakan beberapa tool dalam 3D Navigate panel control pada Dashboard, seperti yang terlihat pada gambar 10.5.</a:t>
            </a:r>
          </a:p>
        </p:txBody>
      </p:sp>
      <p:sp>
        <p:nvSpPr>
          <p:cNvPr id="22" name="TextBox 21"/>
          <p:cNvSpPr txBox="1"/>
          <p:nvPr/>
        </p:nvSpPr>
        <p:spPr>
          <a:xfrm>
            <a:off x="6475412" y="3886200"/>
            <a:ext cx="5181600" cy="338554"/>
          </a:xfrm>
          <a:prstGeom prst="rect">
            <a:avLst/>
          </a:prstGeom>
          <a:noFill/>
        </p:spPr>
        <p:txBody>
          <a:bodyPr wrap="square" rtlCol="0">
            <a:spAutoFit/>
          </a:bodyPr>
          <a:lstStyle/>
          <a:p>
            <a:pPr algn="ctr"/>
            <a:r>
              <a:rPr lang="id-ID" sz="1600" b="1" dirty="0" smtClean="0"/>
              <a:t>Gambar 10.5 3D Navigate panel control</a:t>
            </a:r>
            <a:endParaRPr lang="id-ID" sz="1600" dirty="0"/>
          </a:p>
        </p:txBody>
      </p:sp>
      <p:sp>
        <p:nvSpPr>
          <p:cNvPr id="9" name="TextBox 8"/>
          <p:cNvSpPr txBox="1"/>
          <p:nvPr/>
        </p:nvSpPr>
        <p:spPr>
          <a:xfrm>
            <a:off x="207677" y="658504"/>
            <a:ext cx="4515135" cy="338554"/>
          </a:xfrm>
          <a:prstGeom prst="rect">
            <a:avLst/>
          </a:prstGeom>
          <a:noFill/>
        </p:spPr>
        <p:txBody>
          <a:bodyPr wrap="square" rtlCol="0">
            <a:spAutoFit/>
          </a:bodyPr>
          <a:lstStyle/>
          <a:p>
            <a:pPr algn="just" hangingPunct="0"/>
            <a:r>
              <a:rPr lang="id-ID" sz="1600" b="1" dirty="0" smtClean="0"/>
              <a:t>Pengamatan Gambar</a:t>
            </a:r>
            <a:endParaRPr lang="id-ID" sz="1600" dirty="0" smtClean="0"/>
          </a:p>
        </p:txBody>
      </p:sp>
      <p:pic>
        <p:nvPicPr>
          <p:cNvPr id="10" name="Picture 9"/>
          <p:cNvPicPr/>
          <p:nvPr/>
        </p:nvPicPr>
        <p:blipFill>
          <a:blip r:embed="rId3" cstate="print"/>
          <a:srcRect/>
          <a:stretch>
            <a:fillRect/>
          </a:stretch>
        </p:blipFill>
        <p:spPr bwMode="auto">
          <a:xfrm>
            <a:off x="6397625" y="1066800"/>
            <a:ext cx="579120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182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0812" y="467432"/>
            <a:ext cx="5791200" cy="1077218"/>
          </a:xfrm>
          <a:prstGeom prst="rect">
            <a:avLst/>
          </a:prstGeom>
          <a:noFill/>
        </p:spPr>
        <p:txBody>
          <a:bodyPr wrap="square" rtlCol="0">
            <a:spAutoFit/>
          </a:bodyPr>
          <a:lstStyle/>
          <a:p>
            <a:pPr algn="just" hangingPunct="0"/>
            <a:r>
              <a:rPr lang="id-ID" sz="1600" dirty="0" smtClean="0"/>
              <a:t>Kita juga dapat menggunakan tool pada toolbar Zoom. Sebenarnya beberapa tool populer yang ada dalam toolbar Standard seperti pada Gambar 10.6 sudah cukup baik dan sangat mudah untuk melakukan pengamatan objek gambar</a:t>
            </a:r>
          </a:p>
        </p:txBody>
      </p:sp>
      <p:pic>
        <p:nvPicPr>
          <p:cNvPr id="12" name="Picture 11"/>
          <p:cNvPicPr/>
          <p:nvPr/>
        </p:nvPicPr>
        <p:blipFill>
          <a:blip r:embed="rId3" cstate="print"/>
          <a:srcRect/>
          <a:stretch>
            <a:fillRect/>
          </a:stretch>
        </p:blipFill>
        <p:spPr bwMode="auto">
          <a:xfrm>
            <a:off x="760412" y="1600200"/>
            <a:ext cx="4038600" cy="4495800"/>
          </a:xfrm>
          <a:prstGeom prst="rect">
            <a:avLst/>
          </a:prstGeom>
          <a:noFill/>
          <a:ln w="9525">
            <a:noFill/>
            <a:miter lim="800000"/>
            <a:headEnd/>
            <a:tailEnd/>
          </a:ln>
        </p:spPr>
      </p:pic>
      <p:sp>
        <p:nvSpPr>
          <p:cNvPr id="13" name="TextBox 12"/>
          <p:cNvSpPr txBox="1"/>
          <p:nvPr/>
        </p:nvSpPr>
        <p:spPr>
          <a:xfrm>
            <a:off x="602324" y="6088040"/>
            <a:ext cx="5181600" cy="338554"/>
          </a:xfrm>
          <a:prstGeom prst="rect">
            <a:avLst/>
          </a:prstGeom>
          <a:noFill/>
        </p:spPr>
        <p:txBody>
          <a:bodyPr wrap="square" rtlCol="0">
            <a:spAutoFit/>
          </a:bodyPr>
          <a:lstStyle/>
          <a:p>
            <a:pPr algn="ctr"/>
            <a:r>
              <a:rPr lang="id-ID" sz="1600" dirty="0" smtClean="0"/>
              <a:t>Gambar 10.6 Tool Pengamatan Gambar</a:t>
            </a:r>
            <a:endParaRPr lang="id-ID" sz="1600" dirty="0"/>
          </a:p>
        </p:txBody>
      </p:sp>
      <p:sp>
        <p:nvSpPr>
          <p:cNvPr id="14" name="TextBox 13"/>
          <p:cNvSpPr txBox="1"/>
          <p:nvPr/>
        </p:nvSpPr>
        <p:spPr>
          <a:xfrm>
            <a:off x="6780212" y="453784"/>
            <a:ext cx="5183187" cy="6001643"/>
          </a:xfrm>
          <a:prstGeom prst="rect">
            <a:avLst/>
          </a:prstGeom>
          <a:noFill/>
        </p:spPr>
        <p:txBody>
          <a:bodyPr wrap="square" rtlCol="0">
            <a:spAutoFit/>
          </a:bodyPr>
          <a:lstStyle/>
          <a:p>
            <a:pPr algn="just" hangingPunct="0"/>
            <a:r>
              <a:rPr lang="id-ID" sz="1600" dirty="0" smtClean="0"/>
              <a:t>Penjelasan tool pengamatan gambar 10.6 adalah sebagai berikut:</a:t>
            </a:r>
          </a:p>
          <a:p>
            <a:pPr algn="just" hangingPunct="0"/>
            <a:endParaRPr lang="id-ID" sz="1600" dirty="0" smtClean="0"/>
          </a:p>
          <a:p>
            <a:pPr algn="just"/>
            <a:r>
              <a:rPr lang="id-ID" sz="1600" b="1" dirty="0" smtClean="0"/>
              <a:t>(Pan Realtime)</a:t>
            </a:r>
            <a:endParaRPr lang="id-ID" sz="1600" dirty="0" smtClean="0"/>
          </a:p>
          <a:p>
            <a:pPr algn="just" hangingPunct="0"/>
            <a:r>
              <a:rPr lang="id-ID" sz="1600" dirty="0" smtClean="0"/>
              <a:t>Tool ini digunakan untuk menggeser tampilan. Cara penggunaannya dengan menekan tombol kiri mouse sambil menggeser ke arah tertentu agar memperoleh posisi pengamatan yang lebih baik.</a:t>
            </a:r>
          </a:p>
          <a:p>
            <a:pPr algn="just"/>
            <a:r>
              <a:rPr lang="id-ID" sz="1600" b="1" dirty="0" smtClean="0"/>
              <a:t> (Zoom All)</a:t>
            </a:r>
            <a:endParaRPr lang="id-ID" sz="1600" dirty="0" smtClean="0"/>
          </a:p>
          <a:p>
            <a:pPr algn="just" hangingPunct="0"/>
            <a:r>
              <a:rPr lang="id-ID" sz="1600" dirty="0" smtClean="0"/>
              <a:t>Tool ini digunakan menampilkan seluruh bidang kerja (limits) dan seluruh objek gambar, baik objek yang ada di dalam limits maupun yang ada di luarnya. Jadi, setiap Kita klik tool ini, maka keseluruhan objek gambar dan limits tampil memenuhi layar monitor.</a:t>
            </a:r>
          </a:p>
          <a:p>
            <a:pPr algn="just"/>
            <a:r>
              <a:rPr lang="id-ID" sz="1600" b="1" dirty="0" smtClean="0"/>
              <a:t> (Zoom Extents)</a:t>
            </a:r>
            <a:endParaRPr lang="id-ID" sz="1600" dirty="0" smtClean="0"/>
          </a:p>
          <a:p>
            <a:pPr algn="just" hangingPunct="0"/>
            <a:r>
              <a:rPr lang="id-ID" sz="1600" dirty="0" smtClean="0"/>
              <a:t>Tool ini digunakan untuk menampilkan semua objek gambar. Jadi, setiap Kita klik tool ini, maka keseluruhan objek gambar tampil memenuhi layar monitor.</a:t>
            </a:r>
          </a:p>
          <a:p>
            <a:pPr algn="just"/>
            <a:r>
              <a:rPr lang="id-ID" sz="1600" b="1" dirty="0" smtClean="0"/>
              <a:t>(Zoom Window)</a:t>
            </a:r>
            <a:endParaRPr lang="id-ID" sz="1600" dirty="0" smtClean="0"/>
          </a:p>
          <a:p>
            <a:pPr algn="just"/>
            <a:r>
              <a:rPr lang="id-ID" sz="1600" dirty="0" smtClean="0"/>
              <a:t>Tool ini digunakan untuk memperbesar sebagian tampilan. Cara penggunaannya dengan mengklik pada dua posisi yang berseberangan sehingga membentuk jendela atau area yang mengotaki bagian yang akan diperbesar tersebut</a:t>
            </a:r>
          </a:p>
        </p:txBody>
      </p:sp>
      <p:pic>
        <p:nvPicPr>
          <p:cNvPr id="15" name="Picture 14"/>
          <p:cNvPicPr/>
          <p:nvPr/>
        </p:nvPicPr>
        <p:blipFill>
          <a:blip r:embed="rId4" cstate="print"/>
          <a:srcRect/>
          <a:stretch>
            <a:fillRect/>
          </a:stretch>
        </p:blipFill>
        <p:spPr bwMode="auto">
          <a:xfrm>
            <a:off x="6235486" y="1195982"/>
            <a:ext cx="497101" cy="384175"/>
          </a:xfrm>
          <a:prstGeom prst="rect">
            <a:avLst/>
          </a:prstGeom>
          <a:noFill/>
          <a:ln w="9525">
            <a:noFill/>
            <a:miter lim="800000"/>
            <a:headEnd/>
            <a:tailEnd/>
          </a:ln>
        </p:spPr>
      </p:pic>
      <p:pic>
        <p:nvPicPr>
          <p:cNvPr id="16" name="Picture 15"/>
          <p:cNvPicPr/>
          <p:nvPr/>
        </p:nvPicPr>
        <p:blipFill>
          <a:blip r:embed="rId5" cstate="print"/>
          <a:srcRect/>
          <a:stretch>
            <a:fillRect/>
          </a:stretch>
        </p:blipFill>
        <p:spPr bwMode="auto">
          <a:xfrm>
            <a:off x="6323012" y="2332632"/>
            <a:ext cx="432777" cy="419100"/>
          </a:xfrm>
          <a:prstGeom prst="rect">
            <a:avLst/>
          </a:prstGeom>
          <a:noFill/>
          <a:ln w="9525">
            <a:noFill/>
            <a:miter lim="800000"/>
            <a:headEnd/>
            <a:tailEnd/>
          </a:ln>
        </p:spPr>
      </p:pic>
      <p:pic>
        <p:nvPicPr>
          <p:cNvPr id="17" name="Picture 16"/>
          <p:cNvPicPr/>
          <p:nvPr/>
        </p:nvPicPr>
        <p:blipFill>
          <a:blip r:embed="rId6" cstate="print"/>
          <a:srcRect/>
          <a:stretch>
            <a:fillRect/>
          </a:stretch>
        </p:blipFill>
        <p:spPr bwMode="auto">
          <a:xfrm>
            <a:off x="6228388" y="3739774"/>
            <a:ext cx="537414" cy="523875"/>
          </a:xfrm>
          <a:prstGeom prst="rect">
            <a:avLst/>
          </a:prstGeom>
          <a:noFill/>
          <a:ln w="9525">
            <a:noFill/>
            <a:miter lim="800000"/>
            <a:headEnd/>
            <a:tailEnd/>
          </a:ln>
        </p:spPr>
      </p:pic>
      <p:pic>
        <p:nvPicPr>
          <p:cNvPr id="19" name="Picture 18"/>
          <p:cNvPicPr/>
          <p:nvPr/>
        </p:nvPicPr>
        <p:blipFill>
          <a:blip r:embed="rId7" cstate="print"/>
          <a:srcRect/>
          <a:stretch>
            <a:fillRect/>
          </a:stretch>
        </p:blipFill>
        <p:spPr bwMode="auto">
          <a:xfrm>
            <a:off x="6323012" y="4800600"/>
            <a:ext cx="376604"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990600"/>
            <a:ext cx="5562600" cy="1815882"/>
          </a:xfrm>
          <a:prstGeom prst="rect">
            <a:avLst/>
          </a:prstGeom>
          <a:noFill/>
        </p:spPr>
        <p:txBody>
          <a:bodyPr wrap="square" rtlCol="0">
            <a:spAutoFit/>
          </a:bodyPr>
          <a:lstStyle/>
          <a:p>
            <a:pPr algn="just" hangingPunct="0"/>
            <a:r>
              <a:rPr lang="id-ID" sz="1600" dirty="0" smtClean="0"/>
              <a:t>Agar Kita dapat melakukan pemodelan sesuai materi yang ada dalam modul ini dengan mudah, sebaiknya Kita atur sudut pandangnya dengan mengklik (South West Isometric) yang ada di dalam toolbar View. Atau melalui combo dalam panel kontrol 3D.</a:t>
            </a:r>
          </a:p>
          <a:p>
            <a:pPr algn="just"/>
            <a:r>
              <a:rPr lang="id-ID" sz="1600" dirty="0" smtClean="0"/>
              <a:t>Navigate pada Dashboard sehingga ikon UCS di media modeling terlihat seperti pada gambar 10.7</a:t>
            </a:r>
          </a:p>
        </p:txBody>
      </p:sp>
      <p:sp>
        <p:nvSpPr>
          <p:cNvPr id="6" name="Title 1"/>
          <p:cNvSpPr txBox="1">
            <a:spLocks/>
          </p:cNvSpPr>
          <p:nvPr/>
        </p:nvSpPr>
        <p:spPr>
          <a:xfrm>
            <a:off x="150812" y="383272"/>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10.3. Persiapan Membuat Gambar 3D</a:t>
            </a:r>
            <a:endParaRPr lang="id-ID" sz="1800" dirty="0" smtClean="0">
              <a:solidFill>
                <a:srgbClr val="FF0000"/>
              </a:solidFill>
              <a:latin typeface="Arial" pitchFamily="34" charset="0"/>
              <a:cs typeface="Arial" pitchFamily="34" charset="0"/>
            </a:endParaRPr>
          </a:p>
        </p:txBody>
      </p:sp>
      <p:sp>
        <p:nvSpPr>
          <p:cNvPr id="14" name="TextBox 13"/>
          <p:cNvSpPr txBox="1"/>
          <p:nvPr/>
        </p:nvSpPr>
        <p:spPr>
          <a:xfrm>
            <a:off x="6170612" y="762000"/>
            <a:ext cx="5791200" cy="1154675"/>
          </a:xfrm>
          <a:prstGeom prst="rect">
            <a:avLst/>
          </a:prstGeom>
          <a:noFill/>
        </p:spPr>
        <p:txBody>
          <a:bodyPr wrap="square" rtlCol="0">
            <a:spAutoFit/>
          </a:bodyPr>
          <a:lstStyle/>
          <a:p>
            <a:pPr lvl="0" algn="just" hangingPunct="0">
              <a:lnSpc>
                <a:spcPct val="150000"/>
              </a:lnSpc>
            </a:pPr>
            <a:r>
              <a:rPr lang="id-ID" sz="1600" dirty="0" smtClean="0"/>
              <a:t>Selain itu, Kita dapat mengatur agar gambar ditampilkan dengan gaya tertentu melalui combo dalam panel Visual Style pada Dashboard, seperti yang terlihat pada gambar 10.8</a:t>
            </a:r>
          </a:p>
        </p:txBody>
      </p:sp>
      <p:pic>
        <p:nvPicPr>
          <p:cNvPr id="9" name="Picture 8"/>
          <p:cNvPicPr/>
          <p:nvPr/>
        </p:nvPicPr>
        <p:blipFill>
          <a:blip r:embed="rId3" cstate="print"/>
          <a:srcRect/>
          <a:stretch>
            <a:fillRect/>
          </a:stretch>
        </p:blipFill>
        <p:spPr bwMode="auto">
          <a:xfrm>
            <a:off x="1522412" y="3429000"/>
            <a:ext cx="2971800" cy="2057400"/>
          </a:xfrm>
          <a:prstGeom prst="rect">
            <a:avLst/>
          </a:prstGeom>
          <a:noFill/>
          <a:ln w="9525">
            <a:noFill/>
            <a:miter lim="800000"/>
            <a:headEnd/>
            <a:tailEnd/>
          </a:ln>
        </p:spPr>
      </p:pic>
      <p:sp>
        <p:nvSpPr>
          <p:cNvPr id="12" name="TextBox 11"/>
          <p:cNvSpPr txBox="1"/>
          <p:nvPr/>
        </p:nvSpPr>
        <p:spPr>
          <a:xfrm>
            <a:off x="1598612" y="5638800"/>
            <a:ext cx="3124200" cy="416011"/>
          </a:xfrm>
          <a:prstGeom prst="rect">
            <a:avLst/>
          </a:prstGeom>
          <a:noFill/>
        </p:spPr>
        <p:txBody>
          <a:bodyPr wrap="square" rtlCol="0">
            <a:spAutoFit/>
          </a:bodyPr>
          <a:lstStyle/>
          <a:p>
            <a:pPr marL="355600" lvl="0" indent="-355600" algn="ctr" hangingPunct="0">
              <a:lnSpc>
                <a:spcPct val="150000"/>
              </a:lnSpc>
            </a:pPr>
            <a:r>
              <a:rPr lang="id-ID" sz="1600" b="1" dirty="0" smtClean="0"/>
              <a:t>Gambar 10.7 Ikon UCS</a:t>
            </a:r>
            <a:endParaRPr lang="id-ID" sz="1600" dirty="0" smtClean="0"/>
          </a:p>
        </p:txBody>
      </p:sp>
      <p:pic>
        <p:nvPicPr>
          <p:cNvPr id="13" name="Picture 12"/>
          <p:cNvPicPr/>
          <p:nvPr/>
        </p:nvPicPr>
        <p:blipFill>
          <a:blip r:embed="rId4" cstate="print"/>
          <a:srcRect/>
          <a:stretch>
            <a:fillRect/>
          </a:stretch>
        </p:blipFill>
        <p:spPr bwMode="auto">
          <a:xfrm>
            <a:off x="6170612" y="2286000"/>
            <a:ext cx="5638800" cy="3124200"/>
          </a:xfrm>
          <a:prstGeom prst="rect">
            <a:avLst/>
          </a:prstGeom>
          <a:noFill/>
          <a:ln w="9525">
            <a:noFill/>
            <a:miter lim="800000"/>
            <a:headEnd/>
            <a:tailEnd/>
          </a:ln>
        </p:spPr>
      </p:pic>
      <p:sp>
        <p:nvSpPr>
          <p:cNvPr id="15" name="TextBox 14"/>
          <p:cNvSpPr txBox="1"/>
          <p:nvPr/>
        </p:nvSpPr>
        <p:spPr>
          <a:xfrm>
            <a:off x="6856412" y="5638800"/>
            <a:ext cx="3962400" cy="461665"/>
          </a:xfrm>
          <a:prstGeom prst="rect">
            <a:avLst/>
          </a:prstGeom>
          <a:noFill/>
        </p:spPr>
        <p:txBody>
          <a:bodyPr wrap="square" rtlCol="0">
            <a:spAutoFit/>
          </a:bodyPr>
          <a:lstStyle/>
          <a:p>
            <a:pPr marL="355600" lvl="0" indent="-355600" algn="ctr" hangingPunct="0">
              <a:lnSpc>
                <a:spcPct val="150000"/>
              </a:lnSpc>
            </a:pPr>
            <a:r>
              <a:rPr lang="id-ID" sz="1600" b="1" dirty="0" smtClean="0"/>
              <a:t>Gambar 10.8 Combo Visual Style</a:t>
            </a:r>
            <a:endParaRPr lang="id-ID"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7134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609600"/>
            <a:ext cx="5257800" cy="584775"/>
          </a:xfrm>
          <a:prstGeom prst="rect">
            <a:avLst/>
          </a:prstGeom>
          <a:noFill/>
        </p:spPr>
        <p:txBody>
          <a:bodyPr wrap="square" rtlCol="0">
            <a:spAutoFit/>
          </a:bodyPr>
          <a:lstStyle/>
          <a:p>
            <a:pPr algn="just" hangingPunct="0"/>
            <a:r>
              <a:rPr lang="id-ID" sz="1600" dirty="0" smtClean="0"/>
              <a:t>Atau dengan cara mengklik tool yang ada dalam toolbar Visual Styles seperti pada gambar 10.9</a:t>
            </a:r>
          </a:p>
        </p:txBody>
      </p:sp>
      <p:sp>
        <p:nvSpPr>
          <p:cNvPr id="14" name="TextBox 13"/>
          <p:cNvSpPr txBox="1"/>
          <p:nvPr/>
        </p:nvSpPr>
        <p:spPr>
          <a:xfrm>
            <a:off x="6627812" y="762000"/>
            <a:ext cx="5334000" cy="2308324"/>
          </a:xfrm>
          <a:prstGeom prst="rect">
            <a:avLst/>
          </a:prstGeom>
          <a:noFill/>
        </p:spPr>
        <p:txBody>
          <a:bodyPr wrap="square" rtlCol="0">
            <a:spAutoFit/>
          </a:bodyPr>
          <a:lstStyle/>
          <a:p>
            <a:r>
              <a:rPr lang="id-ID" sz="1600" b="1" dirty="0" smtClean="0"/>
              <a:t>3D Hidden</a:t>
            </a:r>
            <a:endParaRPr lang="id-ID" sz="1600" dirty="0" smtClean="0"/>
          </a:p>
          <a:p>
            <a:pPr hangingPunct="0"/>
            <a:r>
              <a:rPr lang="id-ID" sz="1600" dirty="0" smtClean="0"/>
              <a:t>Tampilannya hanya menampakkan sebagian rangkaian objek 3D yang tidak terhalangi oleh suatu bidang apa pun.</a:t>
            </a:r>
          </a:p>
          <a:p>
            <a:r>
              <a:rPr lang="id-ID" sz="1600" b="1" dirty="0" smtClean="0"/>
              <a:t> Realistic</a:t>
            </a:r>
            <a:endParaRPr lang="id-ID" sz="1600" dirty="0" smtClean="0"/>
          </a:p>
          <a:p>
            <a:r>
              <a:rPr lang="id-ID" sz="1600" dirty="0" smtClean="0"/>
              <a:t>Tampilannya menampakkan wajah objek 3D realistis lengkap dengan guratan rangkaian.</a:t>
            </a:r>
          </a:p>
          <a:p>
            <a:r>
              <a:rPr lang="id-ID" sz="1600" b="1" dirty="0" smtClean="0"/>
              <a:t> Conceptual</a:t>
            </a:r>
            <a:endParaRPr lang="id-ID" sz="1600" dirty="0" smtClean="0"/>
          </a:p>
          <a:p>
            <a:r>
              <a:rPr lang="id-ID" sz="1600" dirty="0" smtClean="0"/>
              <a:t>Tampilannya menampakkan wajah objek 3D realistis</a:t>
            </a:r>
          </a:p>
        </p:txBody>
      </p:sp>
      <p:sp>
        <p:nvSpPr>
          <p:cNvPr id="12" name="TextBox 11"/>
          <p:cNvSpPr txBox="1"/>
          <p:nvPr/>
        </p:nvSpPr>
        <p:spPr>
          <a:xfrm>
            <a:off x="627348" y="3581400"/>
            <a:ext cx="4724400" cy="2308324"/>
          </a:xfrm>
          <a:prstGeom prst="rect">
            <a:avLst/>
          </a:prstGeom>
          <a:noFill/>
        </p:spPr>
        <p:txBody>
          <a:bodyPr wrap="square" rtlCol="0">
            <a:spAutoFit/>
          </a:bodyPr>
          <a:lstStyle/>
          <a:p>
            <a:r>
              <a:rPr lang="id-ID" sz="1600" dirty="0" smtClean="0"/>
              <a:t>Penjelasan tool </a:t>
            </a:r>
            <a:r>
              <a:rPr lang="id-ID" sz="1600" b="1" i="1" dirty="0" smtClean="0"/>
              <a:t>Visual Style</a:t>
            </a:r>
            <a:r>
              <a:rPr lang="id-ID" sz="1600" dirty="0" smtClean="0"/>
              <a:t> tersebut adalah sebagai berikut.</a:t>
            </a:r>
          </a:p>
          <a:p>
            <a:endParaRPr lang="id-ID" sz="1600" dirty="0" smtClean="0"/>
          </a:p>
          <a:p>
            <a:r>
              <a:rPr lang="id-ID" sz="1600" b="1" dirty="0" smtClean="0"/>
              <a:t> 2D Wareframe</a:t>
            </a:r>
            <a:endParaRPr lang="id-ID" sz="1600" dirty="0" smtClean="0"/>
          </a:p>
          <a:p>
            <a:pPr hangingPunct="0"/>
            <a:r>
              <a:rPr lang="id-ID" sz="1600" dirty="0" smtClean="0"/>
              <a:t>Tampilannya dapat menampakkan rangkaian objek raster, linetype, lineweight, maupun OLE.</a:t>
            </a:r>
          </a:p>
          <a:p>
            <a:r>
              <a:rPr lang="id-ID" sz="1600" b="1" dirty="0" smtClean="0"/>
              <a:t> 3D Wareframe</a:t>
            </a:r>
            <a:endParaRPr lang="id-ID" sz="1600" dirty="0" smtClean="0"/>
          </a:p>
          <a:p>
            <a:r>
              <a:rPr lang="id-ID" sz="1600" dirty="0" smtClean="0"/>
              <a:t>Tampilannya menampakkan seluruh rangkaian objek 3D.</a:t>
            </a:r>
          </a:p>
        </p:txBody>
      </p:sp>
      <p:pic>
        <p:nvPicPr>
          <p:cNvPr id="10" name="Picture 9"/>
          <p:cNvPicPr/>
          <p:nvPr/>
        </p:nvPicPr>
        <p:blipFill>
          <a:blip r:embed="rId3" cstate="print"/>
          <a:srcRect/>
          <a:stretch>
            <a:fillRect/>
          </a:stretch>
        </p:blipFill>
        <p:spPr bwMode="auto">
          <a:xfrm>
            <a:off x="1141412" y="1600200"/>
            <a:ext cx="3733800" cy="1143000"/>
          </a:xfrm>
          <a:prstGeom prst="rect">
            <a:avLst/>
          </a:prstGeom>
          <a:noFill/>
          <a:ln w="9525">
            <a:noFill/>
            <a:miter lim="800000"/>
            <a:headEnd/>
            <a:tailEnd/>
          </a:ln>
        </p:spPr>
      </p:pic>
      <p:sp>
        <p:nvSpPr>
          <p:cNvPr id="11" name="TextBox 10"/>
          <p:cNvSpPr txBox="1"/>
          <p:nvPr/>
        </p:nvSpPr>
        <p:spPr>
          <a:xfrm>
            <a:off x="989012" y="2895600"/>
            <a:ext cx="3886200" cy="461665"/>
          </a:xfrm>
          <a:prstGeom prst="rect">
            <a:avLst/>
          </a:prstGeom>
          <a:noFill/>
        </p:spPr>
        <p:txBody>
          <a:bodyPr wrap="square" rtlCol="0">
            <a:spAutoFit/>
          </a:bodyPr>
          <a:lstStyle/>
          <a:p>
            <a:pPr marL="355600" lvl="0" indent="-355600" algn="ctr" hangingPunct="0">
              <a:lnSpc>
                <a:spcPct val="150000"/>
              </a:lnSpc>
            </a:pPr>
            <a:r>
              <a:rPr lang="id-ID" sz="1600" b="1" dirty="0" smtClean="0"/>
              <a:t>Gambar 10.9 Toolbar Visual Style</a:t>
            </a:r>
            <a:endParaRPr lang="id-ID" sz="1600" dirty="0" smtClean="0"/>
          </a:p>
        </p:txBody>
      </p:sp>
      <p:pic>
        <p:nvPicPr>
          <p:cNvPr id="16" name="Picture 15"/>
          <p:cNvPicPr/>
          <p:nvPr/>
        </p:nvPicPr>
        <p:blipFill>
          <a:blip r:embed="rId4" cstate="print"/>
          <a:srcRect/>
          <a:stretch>
            <a:fillRect/>
          </a:stretch>
        </p:blipFill>
        <p:spPr bwMode="auto">
          <a:xfrm>
            <a:off x="322548" y="4267200"/>
            <a:ext cx="285750" cy="276225"/>
          </a:xfrm>
          <a:prstGeom prst="rect">
            <a:avLst/>
          </a:prstGeom>
          <a:noFill/>
          <a:ln w="9525">
            <a:noFill/>
            <a:miter lim="800000"/>
            <a:headEnd/>
            <a:tailEnd/>
          </a:ln>
        </p:spPr>
      </p:pic>
      <p:pic>
        <p:nvPicPr>
          <p:cNvPr id="17" name="Picture 16"/>
          <p:cNvPicPr/>
          <p:nvPr/>
        </p:nvPicPr>
        <p:blipFill>
          <a:blip r:embed="rId5" cstate="print"/>
          <a:srcRect/>
          <a:stretch>
            <a:fillRect/>
          </a:stretch>
        </p:blipFill>
        <p:spPr bwMode="auto">
          <a:xfrm>
            <a:off x="322548" y="5029200"/>
            <a:ext cx="285750" cy="276225"/>
          </a:xfrm>
          <a:prstGeom prst="rect">
            <a:avLst/>
          </a:prstGeom>
          <a:noFill/>
          <a:ln w="9525">
            <a:noFill/>
            <a:miter lim="800000"/>
            <a:headEnd/>
            <a:tailEnd/>
          </a:ln>
        </p:spPr>
      </p:pic>
      <p:pic>
        <p:nvPicPr>
          <p:cNvPr id="18" name="Picture 17"/>
          <p:cNvPicPr/>
          <p:nvPr/>
        </p:nvPicPr>
        <p:blipFill>
          <a:blip r:embed="rId6" cstate="print"/>
          <a:srcRect/>
          <a:stretch>
            <a:fillRect/>
          </a:stretch>
        </p:blipFill>
        <p:spPr bwMode="auto">
          <a:xfrm>
            <a:off x="6258188" y="1695736"/>
            <a:ext cx="361950" cy="352425"/>
          </a:xfrm>
          <a:prstGeom prst="rect">
            <a:avLst/>
          </a:prstGeom>
          <a:noFill/>
          <a:ln w="9525">
            <a:noFill/>
            <a:miter lim="800000"/>
            <a:headEnd/>
            <a:tailEnd/>
          </a:ln>
        </p:spPr>
      </p:pic>
      <p:pic>
        <p:nvPicPr>
          <p:cNvPr id="19" name="Picture 18"/>
          <p:cNvPicPr/>
          <p:nvPr/>
        </p:nvPicPr>
        <p:blipFill>
          <a:blip r:embed="rId7" cstate="print"/>
          <a:srcRect/>
          <a:stretch>
            <a:fillRect/>
          </a:stretch>
        </p:blipFill>
        <p:spPr bwMode="auto">
          <a:xfrm>
            <a:off x="6258188" y="781336"/>
            <a:ext cx="361950" cy="352425"/>
          </a:xfrm>
          <a:prstGeom prst="rect">
            <a:avLst/>
          </a:prstGeom>
          <a:noFill/>
          <a:ln w="9525">
            <a:noFill/>
            <a:miter lim="800000"/>
            <a:headEnd/>
            <a:tailEnd/>
          </a:ln>
        </p:spPr>
      </p:pic>
      <p:pic>
        <p:nvPicPr>
          <p:cNvPr id="20" name="Picture 19"/>
          <p:cNvPicPr/>
          <p:nvPr/>
        </p:nvPicPr>
        <p:blipFill>
          <a:blip r:embed="rId8" cstate="print"/>
          <a:srcRect/>
          <a:stretch>
            <a:fillRect/>
          </a:stretch>
        </p:blipFill>
        <p:spPr bwMode="auto">
          <a:xfrm>
            <a:off x="6258188" y="2457736"/>
            <a:ext cx="361950"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7896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609600"/>
            <a:ext cx="5257800" cy="1323439"/>
          </a:xfrm>
          <a:prstGeom prst="rect">
            <a:avLst/>
          </a:prstGeom>
          <a:noFill/>
        </p:spPr>
        <p:txBody>
          <a:bodyPr wrap="square" rtlCol="0">
            <a:spAutoFit/>
          </a:bodyPr>
          <a:lstStyle/>
          <a:p>
            <a:pPr algn="just" hangingPunct="0"/>
            <a:r>
              <a:rPr lang="id-ID" sz="1600" dirty="0" smtClean="0"/>
              <a:t>Hal yang sangat penting dalam proses modeling selanjutnya adalah memperhatikan UCS. Untuk mengubah UCS dapat Kita lakukan menggunakan tool UCS yang populer, yang ada pada toolbar UCS pada gambar 10.10</a:t>
            </a:r>
          </a:p>
        </p:txBody>
      </p:sp>
      <p:sp>
        <p:nvSpPr>
          <p:cNvPr id="14" name="TextBox 13"/>
          <p:cNvSpPr txBox="1"/>
          <p:nvPr/>
        </p:nvSpPr>
        <p:spPr>
          <a:xfrm>
            <a:off x="6627812" y="434448"/>
            <a:ext cx="5334000" cy="6001643"/>
          </a:xfrm>
          <a:prstGeom prst="rect">
            <a:avLst/>
          </a:prstGeom>
          <a:noFill/>
        </p:spPr>
        <p:txBody>
          <a:bodyPr wrap="square" rtlCol="0">
            <a:spAutoFit/>
          </a:bodyPr>
          <a:lstStyle/>
          <a:p>
            <a:r>
              <a:rPr lang="id-ID" sz="1600" b="1" dirty="0" smtClean="0"/>
              <a:t> Object</a:t>
            </a:r>
            <a:endParaRPr lang="id-ID" sz="1600" dirty="0" smtClean="0"/>
          </a:p>
          <a:p>
            <a:r>
              <a:rPr lang="id-ID" sz="1600" dirty="0" smtClean="0"/>
              <a:t>Untuk mengatur koordinat dengan objek sebagai referensi.</a:t>
            </a:r>
          </a:p>
          <a:p>
            <a:r>
              <a:rPr lang="id-ID" sz="1600" b="1" dirty="0" smtClean="0"/>
              <a:t> View</a:t>
            </a:r>
            <a:endParaRPr lang="id-ID" sz="1600" dirty="0" smtClean="0"/>
          </a:p>
          <a:p>
            <a:pPr hangingPunct="0"/>
            <a:r>
              <a:rPr lang="id-ID" sz="1600" dirty="0" smtClean="0"/>
              <a:t>Untuk mengatur koordinat agar bidang sumbu XY, parallel atau sebidang terhadap layar monitor.</a:t>
            </a:r>
          </a:p>
          <a:p>
            <a:r>
              <a:rPr lang="id-ID" sz="1600" b="1" dirty="0" smtClean="0"/>
              <a:t> Origin</a:t>
            </a:r>
            <a:endParaRPr lang="id-ID" sz="1600" dirty="0" smtClean="0"/>
          </a:p>
          <a:p>
            <a:pPr hangingPunct="0"/>
            <a:r>
              <a:rPr lang="id-ID" sz="1600" dirty="0" smtClean="0"/>
              <a:t>Untuk mengatur koordinat agar menempatkan titik 0,0,0 pada posisi yang baru, tanpa mengubah arah sumbu XYZ.</a:t>
            </a:r>
          </a:p>
          <a:p>
            <a:pPr hangingPunct="0"/>
            <a:r>
              <a:rPr lang="id-ID" sz="1600" b="1" dirty="0" smtClean="0"/>
              <a:t> Z Axis Vector</a:t>
            </a:r>
            <a:endParaRPr lang="id-ID" sz="1600" dirty="0" smtClean="0"/>
          </a:p>
          <a:p>
            <a:pPr hangingPunct="0"/>
            <a:r>
              <a:rPr lang="id-ID" sz="1600" dirty="0" smtClean="0"/>
              <a:t>Untuk mengatur koordinat agar sumbu Z melewati 2 titik yang Kita tentukan. Titik pertama merupakan titik koordinat 0,0,0 sedangkan titik kedua merupakan arah sumbu Z positif.</a:t>
            </a:r>
          </a:p>
          <a:p>
            <a:r>
              <a:rPr lang="id-ID" sz="1600" b="1" dirty="0" smtClean="0"/>
              <a:t>3 Point</a:t>
            </a:r>
            <a:endParaRPr lang="id-ID" sz="1600" dirty="0" smtClean="0"/>
          </a:p>
          <a:p>
            <a:pPr hangingPunct="0"/>
            <a:r>
              <a:rPr lang="id-ID" sz="1600" dirty="0" smtClean="0"/>
              <a:t>Untuk mengatur koordinat agar 3 titik yang Kita tentukan sebagai titik-titik bidang XY. Titik pertama merupakan titik 0,0,0 titik kedua merupakan arah sumbu X positif, dan titik ketiga merupakan titik pembentuk bidang XY.</a:t>
            </a:r>
          </a:p>
          <a:p>
            <a:r>
              <a:rPr lang="id-ID" sz="1600" b="1" dirty="0" smtClean="0"/>
              <a:t> X,  Y, </a:t>
            </a:r>
            <a:r>
              <a:rPr lang="id-ID" sz="1600" dirty="0" smtClean="0"/>
              <a:t>dan </a:t>
            </a:r>
            <a:r>
              <a:rPr lang="id-ID" sz="1600" b="1" dirty="0" smtClean="0"/>
              <a:t> Z</a:t>
            </a:r>
            <a:endParaRPr lang="id-ID" sz="1600" dirty="0" smtClean="0"/>
          </a:p>
          <a:p>
            <a:r>
              <a:rPr lang="id-ID" sz="1600" dirty="0" smtClean="0"/>
              <a:t>Masing-masing dari ketiga tool tersebut adalah untuk mengatur koordinat agar berotasi pada sumbu X, Y, dan Z.</a:t>
            </a:r>
            <a:endParaRPr lang="id-ID" sz="1600" dirty="0"/>
          </a:p>
        </p:txBody>
      </p:sp>
      <p:sp>
        <p:nvSpPr>
          <p:cNvPr id="12" name="TextBox 11"/>
          <p:cNvSpPr txBox="1"/>
          <p:nvPr/>
        </p:nvSpPr>
        <p:spPr>
          <a:xfrm>
            <a:off x="627348" y="3581400"/>
            <a:ext cx="5086064" cy="2800767"/>
          </a:xfrm>
          <a:prstGeom prst="rect">
            <a:avLst/>
          </a:prstGeom>
          <a:noFill/>
        </p:spPr>
        <p:txBody>
          <a:bodyPr wrap="square" rtlCol="0">
            <a:spAutoFit/>
          </a:bodyPr>
          <a:lstStyle/>
          <a:p>
            <a:r>
              <a:rPr lang="id-ID" sz="1600" dirty="0" smtClean="0"/>
              <a:t>Penjelasan tool </a:t>
            </a:r>
            <a:r>
              <a:rPr lang="id-ID" sz="1600" b="1" i="1" dirty="0" smtClean="0"/>
              <a:t>UCS</a:t>
            </a:r>
            <a:r>
              <a:rPr lang="id-ID" sz="1600" dirty="0" smtClean="0"/>
              <a:t> tersebut adalah sebagai berikut.</a:t>
            </a:r>
          </a:p>
          <a:p>
            <a:endParaRPr lang="id-ID" sz="1600" dirty="0" smtClean="0"/>
          </a:p>
          <a:p>
            <a:r>
              <a:rPr lang="id-ID" sz="1600" b="1" dirty="0" smtClean="0"/>
              <a:t> World</a:t>
            </a:r>
            <a:endParaRPr lang="id-ID" sz="1600" dirty="0" smtClean="0"/>
          </a:p>
          <a:p>
            <a:pPr hangingPunct="0"/>
            <a:r>
              <a:rPr lang="id-ID" sz="1600" dirty="0" smtClean="0"/>
              <a:t>Isometric. Sistem koordinat dunia (UCS World) ini merupakan UCS bawaan AutoCAD sebelum mengalami perubahan.</a:t>
            </a:r>
          </a:p>
          <a:p>
            <a:r>
              <a:rPr lang="id-ID" sz="1600" b="1" dirty="0" smtClean="0"/>
              <a:t> UCS Preview</a:t>
            </a:r>
            <a:endParaRPr lang="id-ID" sz="1600" dirty="0" smtClean="0"/>
          </a:p>
          <a:p>
            <a:r>
              <a:rPr lang="id-ID" sz="1600" dirty="0" smtClean="0"/>
              <a:t>Untuk kembali ke UCS sebelumnya</a:t>
            </a:r>
          </a:p>
          <a:p>
            <a:r>
              <a:rPr lang="id-ID" sz="1600" b="1" dirty="0" smtClean="0"/>
              <a:t>Face UCS</a:t>
            </a:r>
            <a:endParaRPr lang="id-ID" sz="1600" dirty="0" smtClean="0"/>
          </a:p>
          <a:p>
            <a:pPr hangingPunct="0"/>
            <a:r>
              <a:rPr lang="id-ID" sz="1600" dirty="0" smtClean="0"/>
              <a:t>Untuk mengatur koordinat agar bidang sumbu XY berada pada suatu bidang objek 3D yang dipilih</a:t>
            </a:r>
          </a:p>
        </p:txBody>
      </p:sp>
      <p:sp>
        <p:nvSpPr>
          <p:cNvPr id="11" name="TextBox 10"/>
          <p:cNvSpPr txBox="1"/>
          <p:nvPr/>
        </p:nvSpPr>
        <p:spPr>
          <a:xfrm>
            <a:off x="989012" y="2895600"/>
            <a:ext cx="3886200" cy="416011"/>
          </a:xfrm>
          <a:prstGeom prst="rect">
            <a:avLst/>
          </a:prstGeom>
          <a:noFill/>
        </p:spPr>
        <p:txBody>
          <a:bodyPr wrap="square" rtlCol="0">
            <a:spAutoFit/>
          </a:bodyPr>
          <a:lstStyle/>
          <a:p>
            <a:pPr marL="355600" lvl="0" indent="-355600" algn="ctr" hangingPunct="0">
              <a:lnSpc>
                <a:spcPct val="150000"/>
              </a:lnSpc>
            </a:pPr>
            <a:r>
              <a:rPr lang="id-ID" sz="1600" b="1" dirty="0" smtClean="0"/>
              <a:t>Gambar 10.10 Toolbar UCS</a:t>
            </a:r>
            <a:endParaRPr lang="id-ID" sz="1600" dirty="0" smtClean="0"/>
          </a:p>
        </p:txBody>
      </p:sp>
      <p:pic>
        <p:nvPicPr>
          <p:cNvPr id="13" name="Picture 12"/>
          <p:cNvPicPr/>
          <p:nvPr/>
        </p:nvPicPr>
        <p:blipFill>
          <a:blip r:embed="rId3" cstate="print"/>
          <a:srcRect/>
          <a:stretch>
            <a:fillRect/>
          </a:stretch>
        </p:blipFill>
        <p:spPr bwMode="auto">
          <a:xfrm>
            <a:off x="912812" y="2057400"/>
            <a:ext cx="4495800" cy="914400"/>
          </a:xfrm>
          <a:prstGeom prst="rect">
            <a:avLst/>
          </a:prstGeom>
          <a:noFill/>
          <a:ln w="9525">
            <a:noFill/>
            <a:miter lim="800000"/>
            <a:headEnd/>
            <a:tailEnd/>
          </a:ln>
        </p:spPr>
      </p:pic>
      <p:pic>
        <p:nvPicPr>
          <p:cNvPr id="15" name="Picture 14"/>
          <p:cNvPicPr/>
          <p:nvPr/>
        </p:nvPicPr>
        <p:blipFill>
          <a:blip r:embed="rId4" cstate="print"/>
          <a:srcRect/>
          <a:stretch>
            <a:fillRect/>
          </a:stretch>
        </p:blipFill>
        <p:spPr bwMode="auto">
          <a:xfrm>
            <a:off x="303212" y="4097736"/>
            <a:ext cx="285750" cy="276225"/>
          </a:xfrm>
          <a:prstGeom prst="rect">
            <a:avLst/>
          </a:prstGeom>
          <a:noFill/>
          <a:ln w="9525">
            <a:noFill/>
            <a:miter lim="800000"/>
            <a:headEnd/>
            <a:tailEnd/>
          </a:ln>
        </p:spPr>
      </p:pic>
      <p:pic>
        <p:nvPicPr>
          <p:cNvPr id="21" name="Picture 20"/>
          <p:cNvPicPr/>
          <p:nvPr/>
        </p:nvPicPr>
        <p:blipFill>
          <a:blip r:embed="rId5" cstate="print"/>
          <a:srcRect/>
          <a:stretch>
            <a:fillRect/>
          </a:stretch>
        </p:blipFill>
        <p:spPr bwMode="auto">
          <a:xfrm>
            <a:off x="303212" y="5012136"/>
            <a:ext cx="285750" cy="276225"/>
          </a:xfrm>
          <a:prstGeom prst="rect">
            <a:avLst/>
          </a:prstGeom>
          <a:noFill/>
          <a:ln w="9525">
            <a:noFill/>
            <a:miter lim="800000"/>
            <a:headEnd/>
            <a:tailEnd/>
          </a:ln>
        </p:spPr>
      </p:pic>
      <p:pic>
        <p:nvPicPr>
          <p:cNvPr id="22" name="Picture 21"/>
          <p:cNvPicPr/>
          <p:nvPr/>
        </p:nvPicPr>
        <p:blipFill>
          <a:blip r:embed="rId6" cstate="print"/>
          <a:srcRect/>
          <a:stretch>
            <a:fillRect/>
          </a:stretch>
        </p:blipFill>
        <p:spPr bwMode="auto">
          <a:xfrm>
            <a:off x="227012" y="5562600"/>
            <a:ext cx="361950" cy="352425"/>
          </a:xfrm>
          <a:prstGeom prst="rect">
            <a:avLst/>
          </a:prstGeom>
          <a:noFill/>
          <a:ln w="9525">
            <a:noFill/>
            <a:miter lim="800000"/>
            <a:headEnd/>
            <a:tailEnd/>
          </a:ln>
        </p:spPr>
      </p:pic>
      <p:pic>
        <p:nvPicPr>
          <p:cNvPr id="23" name="Picture 22"/>
          <p:cNvPicPr/>
          <p:nvPr/>
        </p:nvPicPr>
        <p:blipFill>
          <a:blip r:embed="rId7" cstate="print"/>
          <a:srcRect/>
          <a:stretch>
            <a:fillRect/>
          </a:stretch>
        </p:blipFill>
        <p:spPr bwMode="auto">
          <a:xfrm>
            <a:off x="6149004" y="394632"/>
            <a:ext cx="361950" cy="352425"/>
          </a:xfrm>
          <a:prstGeom prst="rect">
            <a:avLst/>
          </a:prstGeom>
          <a:noFill/>
          <a:ln w="9525">
            <a:noFill/>
            <a:miter lim="800000"/>
            <a:headEnd/>
            <a:tailEnd/>
          </a:ln>
        </p:spPr>
      </p:pic>
      <p:pic>
        <p:nvPicPr>
          <p:cNvPr id="24" name="Picture 23"/>
          <p:cNvPicPr/>
          <p:nvPr/>
        </p:nvPicPr>
        <p:blipFill>
          <a:blip r:embed="rId8" cstate="print"/>
          <a:srcRect/>
          <a:stretch>
            <a:fillRect/>
          </a:stretch>
        </p:blipFill>
        <p:spPr bwMode="auto">
          <a:xfrm>
            <a:off x="6149004" y="1232832"/>
            <a:ext cx="361950" cy="352425"/>
          </a:xfrm>
          <a:prstGeom prst="rect">
            <a:avLst/>
          </a:prstGeom>
          <a:noFill/>
          <a:ln w="9525">
            <a:noFill/>
            <a:miter lim="800000"/>
            <a:headEnd/>
            <a:tailEnd/>
          </a:ln>
        </p:spPr>
      </p:pic>
      <p:pic>
        <p:nvPicPr>
          <p:cNvPr id="25" name="Picture 24"/>
          <p:cNvPicPr/>
          <p:nvPr/>
        </p:nvPicPr>
        <p:blipFill>
          <a:blip r:embed="rId9" cstate="print"/>
          <a:srcRect/>
          <a:stretch>
            <a:fillRect/>
          </a:stretch>
        </p:blipFill>
        <p:spPr bwMode="auto">
          <a:xfrm>
            <a:off x="6149004" y="1994832"/>
            <a:ext cx="361950" cy="352425"/>
          </a:xfrm>
          <a:prstGeom prst="rect">
            <a:avLst/>
          </a:prstGeom>
          <a:noFill/>
          <a:ln w="9525">
            <a:noFill/>
            <a:miter lim="800000"/>
            <a:headEnd/>
            <a:tailEnd/>
          </a:ln>
        </p:spPr>
      </p:pic>
      <p:pic>
        <p:nvPicPr>
          <p:cNvPr id="26" name="Picture 25"/>
          <p:cNvPicPr/>
          <p:nvPr/>
        </p:nvPicPr>
        <p:blipFill>
          <a:blip r:embed="rId10" cstate="print"/>
          <a:srcRect/>
          <a:stretch>
            <a:fillRect/>
          </a:stretch>
        </p:blipFill>
        <p:spPr bwMode="auto">
          <a:xfrm>
            <a:off x="6149004" y="2909232"/>
            <a:ext cx="361950" cy="352425"/>
          </a:xfrm>
          <a:prstGeom prst="rect">
            <a:avLst/>
          </a:prstGeom>
          <a:noFill/>
          <a:ln w="9525">
            <a:noFill/>
            <a:miter lim="800000"/>
            <a:headEnd/>
            <a:tailEnd/>
          </a:ln>
        </p:spPr>
      </p:pic>
      <p:pic>
        <p:nvPicPr>
          <p:cNvPr id="33" name="Picture 32"/>
          <p:cNvPicPr/>
          <p:nvPr/>
        </p:nvPicPr>
        <p:blipFill>
          <a:blip r:embed="rId11" cstate="print"/>
          <a:srcRect/>
          <a:stretch>
            <a:fillRect/>
          </a:stretch>
        </p:blipFill>
        <p:spPr bwMode="auto">
          <a:xfrm>
            <a:off x="6094412" y="4038600"/>
            <a:ext cx="361950" cy="352425"/>
          </a:xfrm>
          <a:prstGeom prst="rect">
            <a:avLst/>
          </a:prstGeom>
          <a:noFill/>
          <a:ln w="9525">
            <a:noFill/>
            <a:miter lim="800000"/>
            <a:headEnd/>
            <a:tailEnd/>
          </a:ln>
        </p:spPr>
      </p:pic>
      <p:pic>
        <p:nvPicPr>
          <p:cNvPr id="34" name="Picture 33"/>
          <p:cNvPicPr/>
          <p:nvPr/>
        </p:nvPicPr>
        <p:blipFill>
          <a:blip r:embed="rId12" cstate="print"/>
          <a:srcRect/>
          <a:stretch>
            <a:fillRect/>
          </a:stretch>
        </p:blipFill>
        <p:spPr bwMode="auto">
          <a:xfrm>
            <a:off x="6094412" y="5181600"/>
            <a:ext cx="381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6087</TotalTime>
  <Words>1774</Words>
  <Application>Microsoft Office PowerPoint</Application>
  <PresentationFormat>Custom</PresentationFormat>
  <Paragraphs>148</Paragraphs>
  <Slides>19</Slides>
  <Notes>19</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Oriel</vt:lpstr>
      <vt:lpstr>2_Custom Design</vt:lpstr>
      <vt:lpstr>3_Custom Design</vt: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hpmini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acer</cp:lastModifiedBy>
  <cp:revision>771</cp:revision>
  <dcterms:created xsi:type="dcterms:W3CDTF">2011-11-04T08:26:49Z</dcterms:created>
  <dcterms:modified xsi:type="dcterms:W3CDTF">2014-02-18T23:03:00Z</dcterms:modified>
</cp:coreProperties>
</file>