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 id="2147483744" r:id="rId2"/>
    <p:sldMasterId id="2147483756" r:id="rId3"/>
    <p:sldMasterId id="2147483732" r:id="rId4"/>
    <p:sldMasterId id="2147483720" r:id="rId5"/>
  </p:sldMasterIdLst>
  <p:notesMasterIdLst>
    <p:notesMasterId r:id="rId36"/>
  </p:notesMasterIdLst>
  <p:handoutMasterIdLst>
    <p:handoutMasterId r:id="rId37"/>
  </p:handoutMasterIdLst>
  <p:sldIdLst>
    <p:sldId id="258" r:id="rId6"/>
    <p:sldId id="280" r:id="rId7"/>
    <p:sldId id="281" r:id="rId8"/>
    <p:sldId id="279"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Lst>
  <p:sldSz cx="12188825" cy="6858000"/>
  <p:notesSz cx="6858000" cy="9945688"/>
  <p:defaultTextStyle>
    <a:defPPr>
      <a:defRPr lang="en-US"/>
    </a:defPPr>
    <a:lvl1pPr algn="l" defTabSz="1071563" rtl="0" fontAlgn="base">
      <a:spcBef>
        <a:spcPct val="0"/>
      </a:spcBef>
      <a:spcAft>
        <a:spcPct val="0"/>
      </a:spcAft>
      <a:defRPr sz="2100" kern="1200">
        <a:solidFill>
          <a:schemeClr val="tx1"/>
        </a:solidFill>
        <a:latin typeface="Arial" charset="0"/>
        <a:ea typeface="+mn-ea"/>
        <a:cs typeface="+mn-cs"/>
      </a:defRPr>
    </a:lvl1pPr>
    <a:lvl2pPr marL="534988" indent="-77788" algn="l" defTabSz="1071563" rtl="0" fontAlgn="base">
      <a:spcBef>
        <a:spcPct val="0"/>
      </a:spcBef>
      <a:spcAft>
        <a:spcPct val="0"/>
      </a:spcAft>
      <a:defRPr sz="2100" kern="1200">
        <a:solidFill>
          <a:schemeClr val="tx1"/>
        </a:solidFill>
        <a:latin typeface="Arial" charset="0"/>
        <a:ea typeface="+mn-ea"/>
        <a:cs typeface="+mn-cs"/>
      </a:defRPr>
    </a:lvl2pPr>
    <a:lvl3pPr marL="1071563" indent="-157163" algn="l" defTabSz="1071563" rtl="0" fontAlgn="base">
      <a:spcBef>
        <a:spcPct val="0"/>
      </a:spcBef>
      <a:spcAft>
        <a:spcPct val="0"/>
      </a:spcAft>
      <a:defRPr sz="2100" kern="1200">
        <a:solidFill>
          <a:schemeClr val="tx1"/>
        </a:solidFill>
        <a:latin typeface="Arial" charset="0"/>
        <a:ea typeface="+mn-ea"/>
        <a:cs typeface="+mn-cs"/>
      </a:defRPr>
    </a:lvl3pPr>
    <a:lvl4pPr marL="1608138" indent="-236538" algn="l" defTabSz="1071563" rtl="0" fontAlgn="base">
      <a:spcBef>
        <a:spcPct val="0"/>
      </a:spcBef>
      <a:spcAft>
        <a:spcPct val="0"/>
      </a:spcAft>
      <a:defRPr sz="2100" kern="1200">
        <a:solidFill>
          <a:schemeClr val="tx1"/>
        </a:solidFill>
        <a:latin typeface="Arial" charset="0"/>
        <a:ea typeface="+mn-ea"/>
        <a:cs typeface="+mn-cs"/>
      </a:defRPr>
    </a:lvl4pPr>
    <a:lvl5pPr marL="2144713" indent="-315913" algn="l" defTabSz="1071563"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718" autoAdjust="0"/>
  </p:normalViewPr>
  <p:slideViewPr>
    <p:cSldViewPr>
      <p:cViewPr>
        <p:scale>
          <a:sx n="70" d="100"/>
          <a:sy n="70" d="100"/>
        </p:scale>
        <p:origin x="-738" y="-8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5975DAC-3326-4D23-8B5C-A4F0DEC3AEE7}" type="datetimeFigureOut">
              <a:rPr lang="id-ID" smtClean="0"/>
              <a:pPr/>
              <a:t>19/02/2014</a:t>
            </a:fld>
            <a:endParaRPr lang="id-ID"/>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FB350B2-0583-4D23-B9C1-B3AB7885088E}" type="slidenum">
              <a:rPr lang="id-ID" smtClean="0"/>
              <a:pPr/>
              <a:t>‹#›</a:t>
            </a:fld>
            <a:endParaRPr lang="id-I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defTabSz="107286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defTabSz="1072866" fontAlgn="auto">
              <a:spcBef>
                <a:spcPts val="0"/>
              </a:spcBef>
              <a:spcAft>
                <a:spcPts val="0"/>
              </a:spcAft>
              <a:defRPr sz="1200">
                <a:latin typeface="+mn-lt"/>
              </a:defRPr>
            </a:lvl1pPr>
          </a:lstStyle>
          <a:p>
            <a:pPr>
              <a:defRPr/>
            </a:pPr>
            <a:fld id="{0274D005-E977-4F3B-BA26-8C6C2F757A48}" type="datetimeFigureOut">
              <a:rPr lang="en-US"/>
              <a:pPr>
                <a:defRPr/>
              </a:pPr>
              <a:t>2/19/2014</a:t>
            </a:fld>
            <a:endParaRPr lang="en-US"/>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defTabSz="107286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defTabSz="1072866" fontAlgn="auto">
              <a:spcBef>
                <a:spcPts val="0"/>
              </a:spcBef>
              <a:spcAft>
                <a:spcPts val="0"/>
              </a:spcAft>
              <a:defRPr sz="1200">
                <a:latin typeface="+mn-lt"/>
              </a:defRPr>
            </a:lvl1pPr>
          </a:lstStyle>
          <a:p>
            <a:pPr>
              <a:defRPr/>
            </a:pPr>
            <a:fld id="{53031DEB-5198-4E21-B6B6-8D2FF522CD8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26</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27</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28</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29</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3</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30</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1041619" y="347663"/>
            <a:ext cx="10915649"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10"/>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
        <p:nvSpPr>
          <p:cNvPr id="7" name="Slide Number Placeholder 28"/>
          <p:cNvSpPr>
            <a:spLocks noGrp="1"/>
          </p:cNvSpPr>
          <p:nvPr>
            <p:ph type="sldNum" sz="quarter" idx="11"/>
          </p:nvPr>
        </p:nvSpPr>
        <p:spPr bwMode="auto">
          <a:xfrm>
            <a:off x="10858500" y="6545263"/>
            <a:ext cx="1279525" cy="274637"/>
          </a:xfrm>
          <a:prstGeom prst="rect">
            <a:avLst/>
          </a:prstGeom>
        </p:spPr>
        <p:txBody>
          <a:bodyPr/>
          <a:lstStyle>
            <a:lvl1pPr algn="r" defTabSz="1072866" fontAlgn="auto">
              <a:spcBef>
                <a:spcPts val="0"/>
              </a:spcBef>
              <a:spcAft>
                <a:spcPts val="0"/>
              </a:spcAft>
              <a:defRPr sz="1200" b="1">
                <a:solidFill>
                  <a:srgbClr val="000099"/>
                </a:solidFill>
                <a:latin typeface="Verdana" pitchFamily="34" charset="0"/>
              </a:defRPr>
            </a:lvl1pPr>
          </a:lstStyle>
          <a:p>
            <a:pPr>
              <a:defRPr/>
            </a:pPr>
            <a:fld id="{70961104-320A-46D5-BAC4-7062B2A06AF8}" type="slidenum">
              <a:rPr lang="en-US" smtClean="0"/>
              <a:pPr>
                <a:defRPr/>
              </a:pPr>
              <a:t>‹#›</a:t>
            </a:fld>
            <a:r>
              <a:rPr lang="en-US" dirty="0" smtClean="0"/>
              <a:t>/</a:t>
            </a:r>
            <a:r>
              <a:rPr lang="id-ID" dirty="0" smtClean="0"/>
              <a:t>22</a:t>
            </a:r>
            <a:endParaRPr lang="en-US" dirty="0"/>
          </a:p>
        </p:txBody>
      </p:sp>
      <p:grpSp>
        <p:nvGrpSpPr>
          <p:cNvPr id="8" name="Group 1"/>
          <p:cNvGrpSpPr>
            <a:grpSpLocks/>
          </p:cNvGrpSpPr>
          <p:nvPr userDrawn="1"/>
        </p:nvGrpSpPr>
        <p:grpSpPr bwMode="auto">
          <a:xfrm>
            <a:off x="-122832" y="316176"/>
            <a:ext cx="1066800" cy="381000"/>
            <a:chOff x="4883" y="6340"/>
            <a:chExt cx="3952" cy="2307"/>
          </a:xfrm>
        </p:grpSpPr>
        <p:sp>
          <p:nvSpPr>
            <p:cNvPr id="9" name="Oval 2"/>
            <p:cNvSpPr>
              <a:spLocks noChangeArrowheads="1"/>
            </p:cNvSpPr>
            <p:nvPr/>
          </p:nvSpPr>
          <p:spPr bwMode="auto">
            <a:xfrm rot="-24108025">
              <a:off x="4883" y="6756"/>
              <a:ext cx="3952" cy="1728"/>
            </a:xfrm>
            <a:prstGeom prst="ellipse">
              <a:avLst/>
            </a:prstGeom>
            <a:noFill/>
            <a:ln w="12700">
              <a:solidFill>
                <a:srgbClr val="3366FF"/>
              </a:solidFill>
              <a:round/>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vert="horz" wrap="square" lIns="91440" tIns="45720" rIns="91440" bIns="45720" numCol="1" anchor="t" anchorCtr="0" compatLnSpc="1">
              <a:prstTxWarp prst="textNoShape">
                <a:avLst/>
              </a:prstTxWarp>
              <a:flatTx/>
            </a:bodyPr>
            <a:lstStyle/>
            <a:p>
              <a:endParaRPr lang="id-ID"/>
            </a:p>
          </p:txBody>
        </p:sp>
        <p:grpSp>
          <p:nvGrpSpPr>
            <p:cNvPr id="10" name="Group 9"/>
            <p:cNvGrpSpPr>
              <a:grpSpLocks/>
            </p:cNvGrpSpPr>
            <p:nvPr/>
          </p:nvGrpSpPr>
          <p:grpSpPr bwMode="auto">
            <a:xfrm>
              <a:off x="6029" y="6340"/>
              <a:ext cx="2272" cy="2307"/>
              <a:chOff x="4626" y="6500"/>
              <a:chExt cx="2775" cy="2996"/>
            </a:xfrm>
          </p:grpSpPr>
          <p:grpSp>
            <p:nvGrpSpPr>
              <p:cNvPr id="11" name="Group 10"/>
              <p:cNvGrpSpPr>
                <a:grpSpLocks/>
              </p:cNvGrpSpPr>
              <p:nvPr/>
            </p:nvGrpSpPr>
            <p:grpSpPr bwMode="auto">
              <a:xfrm>
                <a:off x="5046" y="6991"/>
                <a:ext cx="900" cy="639"/>
                <a:chOff x="5766" y="1565"/>
                <a:chExt cx="405" cy="301"/>
              </a:xfrm>
            </p:grpSpPr>
            <p:sp>
              <p:nvSpPr>
                <p:cNvPr id="18" name="AutoShape 5"/>
                <p:cNvSpPr>
                  <a:spLocks noChangeArrowheads="1"/>
                </p:cNvSpPr>
                <p:nvPr/>
              </p:nvSpPr>
              <p:spPr bwMode="auto">
                <a:xfrm>
                  <a:off x="5766" y="1720"/>
                  <a:ext cx="132" cy="146"/>
                </a:xfrm>
                <a:prstGeom prst="flowChartProcess">
                  <a:avLst/>
                </a:prstGeom>
                <a:solidFill>
                  <a:srgbClr val="FF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AutoShape 6"/>
                <p:cNvSpPr>
                  <a:spLocks noChangeArrowheads="1"/>
                </p:cNvSpPr>
                <p:nvPr/>
              </p:nvSpPr>
              <p:spPr bwMode="auto">
                <a:xfrm>
                  <a:off x="5898" y="1565"/>
                  <a:ext cx="132" cy="146"/>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AutoShape 7"/>
                <p:cNvSpPr>
                  <a:spLocks noChangeArrowheads="1"/>
                </p:cNvSpPr>
                <p:nvPr/>
              </p:nvSpPr>
              <p:spPr bwMode="auto">
                <a:xfrm>
                  <a:off x="6039" y="1711"/>
                  <a:ext cx="132" cy="146"/>
                </a:xfrm>
                <a:prstGeom prst="flowChartProcess">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2" name="Group 8"/>
              <p:cNvGrpSpPr>
                <a:grpSpLocks/>
              </p:cNvGrpSpPr>
              <p:nvPr/>
            </p:nvGrpSpPr>
            <p:grpSpPr bwMode="auto">
              <a:xfrm>
                <a:off x="5691" y="6500"/>
                <a:ext cx="420" cy="378"/>
                <a:chOff x="3775" y="2272"/>
                <a:chExt cx="251" cy="211"/>
              </a:xfrm>
            </p:grpSpPr>
            <p:grpSp>
              <p:nvGrpSpPr>
                <p:cNvPr id="14" name="Group 9"/>
                <p:cNvGrpSpPr>
                  <a:grpSpLocks/>
                </p:cNvGrpSpPr>
                <p:nvPr/>
              </p:nvGrpSpPr>
              <p:grpSpPr bwMode="auto">
                <a:xfrm>
                  <a:off x="3775" y="2272"/>
                  <a:ext cx="251" cy="211"/>
                  <a:chOff x="288" y="16"/>
                  <a:chExt cx="60" cy="59"/>
                </a:xfrm>
              </p:grpSpPr>
              <p:sp>
                <p:nvSpPr>
                  <p:cNvPr id="16" name="Oval 10"/>
                  <p:cNvSpPr>
                    <a:spLocks noChangeArrowheads="1"/>
                  </p:cNvSpPr>
                  <p:nvPr/>
                </p:nvSpPr>
                <p:spPr bwMode="auto">
                  <a:xfrm>
                    <a:off x="288" y="16"/>
                    <a:ext cx="60" cy="5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Oval 11"/>
                  <p:cNvSpPr>
                    <a:spLocks noChangeArrowheads="1"/>
                  </p:cNvSpPr>
                  <p:nvPr/>
                </p:nvSpPr>
                <p:spPr bwMode="auto">
                  <a:xfrm>
                    <a:off x="289" y="17"/>
                    <a:ext cx="50" cy="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5" name="AutoShape 12"/>
                <p:cNvSpPr>
                  <a:spLocks noChangeArrowheads="1"/>
                </p:cNvSpPr>
                <p:nvPr/>
              </p:nvSpPr>
              <p:spPr bwMode="auto">
                <a:xfrm>
                  <a:off x="3801" y="2291"/>
                  <a:ext cx="167" cy="143"/>
                </a:xfrm>
                <a:prstGeom prst="star5">
                  <a:avLst/>
                </a:prstGeom>
                <a:noFill/>
                <a:ln w="1905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id-ID"/>
                </a:p>
              </p:txBody>
            </p:sp>
          </p:grpSp>
          <p:sp>
            <p:nvSpPr>
              <p:cNvPr id="13" name="WordArt 13"/>
              <p:cNvSpPr>
                <a:spLocks noChangeArrowheads="1" noChangeShapeType="1" noTextEdit="1"/>
              </p:cNvSpPr>
              <p:nvPr/>
            </p:nvSpPr>
            <p:spPr bwMode="auto">
              <a:xfrm>
                <a:off x="4626" y="7715"/>
                <a:ext cx="2775" cy="1781"/>
              </a:xfrm>
              <a:prstGeom prst="rect">
                <a:avLst/>
              </a:prstGeom>
            </p:spPr>
            <p:txBody>
              <a:bodyPr wrap="none" fromWordArt="1">
                <a:prstTxWarp prst="textSlantUp">
                  <a:avLst>
                    <a:gd name="adj" fmla="val 0"/>
                  </a:avLst>
                </a:prstTxWarp>
              </a:bodyPr>
              <a:lstStyle/>
              <a:p>
                <a:pPr algn="ctr" rtl="0"/>
                <a:r>
                  <a:rPr lang="id-ID" sz="3600" kern="10" spc="0" dirty="0" smtClean="0">
                    <a:ln w="9525">
                      <a:solidFill>
                        <a:srgbClr val="000000"/>
                      </a:solidFill>
                      <a:round/>
                      <a:headEnd/>
                      <a:tailEnd/>
                    </a:ln>
                    <a:solidFill>
                      <a:srgbClr val="000000"/>
                    </a:solidFill>
                    <a:effectLst/>
                    <a:latin typeface="Arial Black"/>
                  </a:rPr>
                  <a:t>ITP</a:t>
                </a:r>
                <a:endParaRPr lang="id-ID" sz="3600" kern="10" spc="0" dirty="0">
                  <a:ln w="9525">
                    <a:solidFill>
                      <a:srgbClr val="000000"/>
                    </a:solidFill>
                    <a:round/>
                    <a:headEnd/>
                    <a:tailEnd/>
                  </a:ln>
                  <a:solidFill>
                    <a:srgbClr val="000000"/>
                  </a:solidFill>
                  <a:effectLst/>
                  <a:latin typeface="Arial Black"/>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677" y="287339"/>
            <a:ext cx="10055781" cy="144938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6677" y="1846264"/>
            <a:ext cx="10055781" cy="4022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678" y="6459539"/>
            <a:ext cx="2472681" cy="365125"/>
          </a:xfrm>
          <a:prstGeom prst="rect">
            <a:avLst/>
          </a:prstGeom>
        </p:spPr>
        <p:txBody>
          <a:bodyPr/>
          <a:lstStyle>
            <a:lvl1pPr>
              <a:defRPr/>
            </a:lvl1pPr>
          </a:lstStyle>
          <a:p>
            <a:pPr>
              <a:defRPr/>
            </a:pPr>
            <a:fld id="{965D0B36-BE20-497F-A0CB-E55C89E8C19E}" type="datetimeFigureOut">
              <a:rPr lang="en-US"/>
              <a:pPr>
                <a:defRPr/>
              </a:pPr>
              <a:t>2/19/2014</a:t>
            </a:fld>
            <a:endParaRPr lang="en-US"/>
          </a:p>
        </p:txBody>
      </p:sp>
      <p:sp>
        <p:nvSpPr>
          <p:cNvPr id="5" name="Footer Placeholder 4"/>
          <p:cNvSpPr>
            <a:spLocks noGrp="1"/>
          </p:cNvSpPr>
          <p:nvPr>
            <p:ph type="ftr" sz="quarter" idx="11"/>
          </p:nvPr>
        </p:nvSpPr>
        <p:spPr>
          <a:xfrm>
            <a:off x="3685216" y="6459539"/>
            <a:ext cx="4821569"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898660" y="6459539"/>
            <a:ext cx="1310934" cy="365125"/>
          </a:xfrm>
          <a:prstGeom prst="rect">
            <a:avLst/>
          </a:prstGeom>
        </p:spPr>
        <p:txBody>
          <a:bodyPr/>
          <a:lstStyle>
            <a:lvl1pPr>
              <a:defRPr/>
            </a:lvl1pPr>
          </a:lstStyle>
          <a:p>
            <a:fld id="{D9D53B04-D964-41AE-9224-65F2B1C3AA4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28"/>
          <p:cNvSpPr txBox="1">
            <a:spLocks/>
          </p:cNvSpPr>
          <p:nvPr userDrawn="1"/>
        </p:nvSpPr>
        <p:spPr bwMode="auto">
          <a:xfrm>
            <a:off x="10861675" y="6535738"/>
            <a:ext cx="1279525" cy="273050"/>
          </a:xfrm>
          <a:prstGeom prst="rect">
            <a:avLst/>
          </a:prstGeom>
        </p:spPr>
        <p:txBody>
          <a:bodyPr/>
          <a:lstStyle>
            <a:lvl1pPr>
              <a:defRPr sz="1200">
                <a:solidFill>
                  <a:srgbClr val="000099"/>
                </a:solidFill>
                <a:latin typeface="Verdana" pitchFamily="34" charset="0"/>
              </a:defRPr>
            </a:lvl1pPr>
          </a:lstStyle>
          <a:p>
            <a:pPr algn="r" defTabSz="1072866" fontAlgn="auto">
              <a:spcBef>
                <a:spcPts val="0"/>
              </a:spcBef>
              <a:spcAft>
                <a:spcPts val="0"/>
              </a:spcAft>
              <a:defRPr/>
            </a:pPr>
            <a:fld id="{CF839EC7-1A82-4499-9772-D904281422F6}" type="slidenum">
              <a:rPr lang="en-US" b="1" smtClean="0"/>
              <a:pPr algn="r" defTabSz="1072866" fontAlgn="auto">
                <a:spcBef>
                  <a:spcPts val="0"/>
                </a:spcBef>
                <a:spcAft>
                  <a:spcPts val="0"/>
                </a:spcAft>
                <a:defRPr/>
              </a:pPr>
              <a:t>‹#›</a:t>
            </a:fld>
            <a:r>
              <a:rPr lang="en-US" b="1" dirty="0" smtClean="0"/>
              <a:t>/</a:t>
            </a:r>
            <a:r>
              <a:rPr lang="id-ID" b="1" dirty="0" smtClean="0"/>
              <a:t>30</a:t>
            </a:r>
            <a:endParaRPr lang="en-US" b="1" dirty="0" smtClean="0"/>
          </a:p>
        </p:txBody>
      </p:sp>
      <p:cxnSp>
        <p:nvCxnSpPr>
          <p:cNvPr id="19" name="Straight Connector 18"/>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0" y="347663"/>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3"/>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69"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4"/>
                                        </p:tgtEl>
                                      </p:cBhvr>
                                      <p:to x="80000" y="100000"/>
                                    </p:animScale>
                                    <p:anim by="(#ppt_w*0.10)" calcmode="lin" valueType="num">
                                      <p:cBhvr>
                                        <p:cTn id="7" dur="250" autoRev="1" fill="hold">
                                          <p:stCondLst>
                                            <p:cond delay="0"/>
                                          </p:stCondLst>
                                        </p:cTn>
                                        <p:tgtEl>
                                          <p:spTgt spid="24"/>
                                        </p:tgtEl>
                                        <p:attrNameLst>
                                          <p:attrName>ppt_x</p:attrName>
                                        </p:attrNameLst>
                                      </p:cBhvr>
                                    </p:anim>
                                    <p:anim by="(-#ppt_w*0.10)" calcmode="lin" valueType="num">
                                      <p:cBhvr>
                                        <p:cTn id="8" dur="250" autoRev="1" fill="hold">
                                          <p:stCondLst>
                                            <p:cond delay="0"/>
                                          </p:stCondLst>
                                        </p:cTn>
                                        <p:tgtEl>
                                          <p:spTgt spid="24"/>
                                        </p:tgtEl>
                                        <p:attrNameLst>
                                          <p:attrName>ppt_y</p:attrName>
                                        </p:attrNameLst>
                                      </p:cBhvr>
                                    </p:anim>
                                    <p:animRot by="-480000">
                                      <p:cBhvr>
                                        <p:cTn id="9" dur="250"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0C78-1C33-4DA9-A120-369F9496A322}"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ECB2D-DB92-49E6-8E43-13C7A0542879}"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99E2-88EF-4420-B72C-779A308760C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0901-EDCA-4A70-8FE5-5DC0A8D90DD0}"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E91DA-1A33-4EFD-8D81-C1994D82BF0F}"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A835D-18AC-4C5F-9BB9-FEC6D4085353}"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44D9B-0A5C-4593-AB42-33F12513DC41}"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8"/>
          <p:cNvSpPr txBox="1">
            <a:spLocks noChangeArrowheads="1"/>
          </p:cNvSpPr>
          <p:nvPr/>
        </p:nvSpPr>
        <p:spPr bwMode="auto">
          <a:xfrm>
            <a:off x="912812" y="2819400"/>
            <a:ext cx="11049000" cy="707880"/>
          </a:xfrm>
          <a:prstGeom prst="rect">
            <a:avLst/>
          </a:prstGeom>
          <a:noFill/>
          <a:ln w="9525">
            <a:noFill/>
            <a:miter lim="800000"/>
            <a:headEnd/>
            <a:tailEnd/>
          </a:ln>
        </p:spPr>
        <p:txBody>
          <a:bodyPr lIns="91433" tIns="45717" rIns="91433" bIns="45717">
            <a:spAutoFit/>
          </a:bodyPr>
          <a:lstStyle/>
          <a:p>
            <a:pPr algn="ctr"/>
            <a:r>
              <a:rPr lang="id-ID" sz="4000" b="1" dirty="0" smtClean="0">
                <a:solidFill>
                  <a:srgbClr val="FF0000"/>
                </a:solidFill>
              </a:rPr>
              <a:t>PENGEDITAN DASAR AUTOCAD</a:t>
            </a:r>
            <a:endParaRPr lang="id-ID" sz="4000" dirty="0">
              <a:solidFill>
                <a:srgbClr val="FF0000"/>
              </a:solidFill>
            </a:endParaRPr>
          </a:p>
        </p:txBody>
      </p:sp>
      <p:sp>
        <p:nvSpPr>
          <p:cNvPr id="10245" name="TextBox 9"/>
          <p:cNvSpPr txBox="1">
            <a:spLocks noChangeArrowheads="1"/>
          </p:cNvSpPr>
          <p:nvPr/>
        </p:nvSpPr>
        <p:spPr bwMode="auto">
          <a:xfrm>
            <a:off x="912812" y="4648200"/>
            <a:ext cx="11049000" cy="1477321"/>
          </a:xfrm>
          <a:prstGeom prst="rect">
            <a:avLst/>
          </a:prstGeom>
          <a:noFill/>
          <a:ln w="9525">
            <a:noFill/>
            <a:miter lim="800000"/>
            <a:headEnd/>
            <a:tailEnd/>
          </a:ln>
        </p:spPr>
        <p:txBody>
          <a:bodyPr lIns="91433" tIns="45717" rIns="91433" bIns="45717">
            <a:spAutoFit/>
          </a:bodyPr>
          <a:lstStyle/>
          <a:p>
            <a:pPr algn="ctr">
              <a:lnSpc>
                <a:spcPct val="125000"/>
              </a:lnSpc>
            </a:pPr>
            <a:r>
              <a:rPr lang="id-ID" sz="2400" b="1" dirty="0" smtClean="0">
                <a:solidFill>
                  <a:srgbClr val="000099"/>
                </a:solidFill>
                <a:latin typeface="Cambria" pitchFamily="18" charset="0"/>
              </a:rPr>
              <a:t>Teknik Mesin D3</a:t>
            </a:r>
            <a:endParaRPr lang="en-US" sz="2400" b="1" dirty="0">
              <a:solidFill>
                <a:srgbClr val="000099"/>
              </a:solidFill>
              <a:latin typeface="Cambria" pitchFamily="18" charset="0"/>
            </a:endParaRPr>
          </a:p>
          <a:p>
            <a:pPr algn="ctr">
              <a:lnSpc>
                <a:spcPct val="125000"/>
              </a:lnSpc>
            </a:pPr>
            <a:r>
              <a:rPr lang="id-ID" sz="2400" b="1" dirty="0" smtClean="0">
                <a:solidFill>
                  <a:srgbClr val="000099"/>
                </a:solidFill>
                <a:latin typeface="Cambria" pitchFamily="18" charset="0"/>
              </a:rPr>
              <a:t>Institut Teknologi Padang</a:t>
            </a:r>
          </a:p>
          <a:p>
            <a:pPr algn="ctr">
              <a:lnSpc>
                <a:spcPct val="125000"/>
              </a:lnSpc>
            </a:pPr>
            <a:r>
              <a:rPr lang="id-ID" sz="2400" b="1" dirty="0" smtClean="0">
                <a:solidFill>
                  <a:srgbClr val="000099"/>
                </a:solidFill>
                <a:latin typeface="Cambria" pitchFamily="18" charset="0"/>
              </a:rPr>
              <a:t>Padang, 2014</a:t>
            </a:r>
            <a:endParaRPr lang="en-US" sz="2400" b="1" dirty="0">
              <a:solidFill>
                <a:srgbClr val="000099"/>
              </a:solidFill>
              <a:latin typeface="Cambria" pitchFamily="18" charset="0"/>
            </a:endParaRPr>
          </a:p>
        </p:txBody>
      </p:sp>
      <p:sp>
        <p:nvSpPr>
          <p:cNvPr id="10247" name="Slide Number Placeholder 11"/>
          <p:cNvSpPr>
            <a:spLocks noGrp="1"/>
          </p:cNvSpPr>
          <p:nvPr>
            <p:ph type="sldNum" sz="quarter" idx="11"/>
          </p:nvPr>
        </p:nvSpPr>
        <p:spPr>
          <a:noFill/>
          <a:ln>
            <a:miter lim="800000"/>
            <a:headEnd/>
            <a:tailEnd/>
          </a:ln>
        </p:spPr>
        <p:txBody>
          <a:bodyPr vert="horz" wrap="square" lIns="85716" tIns="42858" rIns="85716" bIns="42858" numCol="1" anchor="t" anchorCtr="0" compatLnSpc="1">
            <a:prstTxWarp prst="textNoShape">
              <a:avLst/>
            </a:prstTxWarp>
          </a:bodyPr>
          <a:lstStyle/>
          <a:p>
            <a:pPr defTabSz="1071563" fontAlgn="base">
              <a:spcBef>
                <a:spcPct val="0"/>
              </a:spcBef>
              <a:spcAft>
                <a:spcPct val="0"/>
              </a:spcAft>
            </a:pPr>
            <a:fld id="{DCA26ACA-7F61-40C7-8760-FABA9D6CD342}" type="slidenum">
              <a:rPr lang="en-US" smtClean="0"/>
              <a:pPr defTabSz="1071563" fontAlgn="base">
                <a:spcBef>
                  <a:spcPct val="0"/>
                </a:spcBef>
                <a:spcAft>
                  <a:spcPct val="0"/>
                </a:spcAft>
              </a:pPr>
              <a:t>1</a:t>
            </a:fld>
            <a:r>
              <a:rPr lang="en-US" dirty="0" smtClean="0"/>
              <a:t>/</a:t>
            </a:r>
            <a:r>
              <a:rPr lang="id-ID" dirty="0" smtClean="0"/>
              <a:t>30</a:t>
            </a:r>
            <a:endParaRPr lang="en-US" dirty="0" smtClean="0"/>
          </a:p>
        </p:txBody>
      </p:sp>
      <p:sp>
        <p:nvSpPr>
          <p:cNvPr id="8" name="TextBox 10"/>
          <p:cNvSpPr txBox="1">
            <a:spLocks noChangeArrowheads="1"/>
          </p:cNvSpPr>
          <p:nvPr/>
        </p:nvSpPr>
        <p:spPr bwMode="auto">
          <a:xfrm>
            <a:off x="989012" y="990600"/>
            <a:ext cx="11049000" cy="830991"/>
          </a:xfrm>
          <a:prstGeom prst="rect">
            <a:avLst/>
          </a:prstGeom>
          <a:noFill/>
          <a:ln w="9525">
            <a:noFill/>
            <a:miter lim="800000"/>
            <a:headEnd/>
            <a:tailEnd/>
          </a:ln>
        </p:spPr>
        <p:txBody>
          <a:bodyPr wrap="square" lIns="91433" tIns="45717" rIns="91433" bIns="45717">
            <a:spAutoFit/>
          </a:bodyPr>
          <a:lstStyle/>
          <a:p>
            <a:pPr algn="ctr"/>
            <a:r>
              <a:rPr lang="id-ID" sz="2400" b="1" smtClean="0"/>
              <a:t>Materi 6 dan 7</a:t>
            </a:r>
            <a:endParaRPr lang="id-ID" sz="2400" b="1" dirty="0" smtClean="0"/>
          </a:p>
          <a:p>
            <a:pPr algn="ctr"/>
            <a:r>
              <a:rPr lang="id-ID" sz="2400" b="1" dirty="0" smtClean="0"/>
              <a:t>CAD dan Perancangan</a:t>
            </a:r>
            <a:endParaRPr lang="id-ID"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189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533400"/>
            <a:ext cx="5638800" cy="416011"/>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7.4	Memperpanjang Obyek</a:t>
            </a:r>
            <a:endParaRPr lang="id-ID" sz="1600" dirty="0">
              <a:solidFill>
                <a:srgbClr val="FF0000"/>
              </a:solidFill>
            </a:endParaRPr>
          </a:p>
        </p:txBody>
      </p:sp>
      <p:sp>
        <p:nvSpPr>
          <p:cNvPr id="11" name="TextBox 10"/>
          <p:cNvSpPr txBox="1"/>
          <p:nvPr/>
        </p:nvSpPr>
        <p:spPr>
          <a:xfrm>
            <a:off x="4341813" y="350288"/>
            <a:ext cx="7696200" cy="6001643"/>
          </a:xfrm>
          <a:prstGeom prst="rect">
            <a:avLst/>
          </a:prstGeom>
          <a:noFill/>
        </p:spPr>
        <p:txBody>
          <a:bodyPr wrap="square" rtlCol="0">
            <a:spAutoFit/>
          </a:bodyPr>
          <a:lstStyle/>
          <a:p>
            <a:pPr lvl="0" algn="just" hangingPunct="0">
              <a:lnSpc>
                <a:spcPct val="150000"/>
              </a:lnSpc>
            </a:pPr>
            <a:r>
              <a:rPr lang="id-ID" sz="1600" b="1" dirty="0" smtClean="0"/>
              <a:t>Select objects </a:t>
            </a:r>
            <a:endParaRPr lang="id-ID" sz="1600" dirty="0" smtClean="0"/>
          </a:p>
          <a:p>
            <a:pPr algn="just" hangingPunct="0">
              <a:lnSpc>
                <a:spcPct val="150000"/>
              </a:lnSpc>
            </a:pPr>
            <a:r>
              <a:rPr lang="id-ID" sz="1600" dirty="0" smtClean="0"/>
              <a:t>Pada pertanyaan ini, pilihlah obyek-obyek yang aka dijadikan sebagai</a:t>
            </a:r>
            <a:r>
              <a:rPr lang="id-ID" sz="1600" b="1" dirty="0" smtClean="0"/>
              <a:t> </a:t>
            </a:r>
            <a:r>
              <a:rPr lang="id-ID" sz="1600" dirty="0" smtClean="0"/>
              <a:t>batas perpanjangan. Kita dapat menggunakan semua metode pemilihan obyek seperti All, Window, Crossing, Fence, dan sebagainya. Obyek seperti Block, Hatch, 3D Face, Point, Mesh, Solid dan Shape tidak dapat dijadikan sebagai batas perpanjangan. </a:t>
            </a:r>
          </a:p>
          <a:p>
            <a:pPr lvl="0" algn="just" hangingPunct="0">
              <a:lnSpc>
                <a:spcPct val="150000"/>
              </a:lnSpc>
            </a:pPr>
            <a:r>
              <a:rPr lang="id-ID" sz="1600" b="1" dirty="0" smtClean="0"/>
              <a:t>&lt;Select object to extend&gt; </a:t>
            </a:r>
            <a:endParaRPr lang="id-ID" sz="1600" dirty="0" smtClean="0"/>
          </a:p>
          <a:p>
            <a:pPr algn="just" hangingPunct="0">
              <a:lnSpc>
                <a:spcPct val="150000"/>
              </a:lnSpc>
            </a:pPr>
            <a:r>
              <a:rPr lang="id-ID" sz="1600" dirty="0" smtClean="0"/>
              <a:t>Pada baris pertanyaan ini, tunjuklah obyek yang</a:t>
            </a:r>
            <a:r>
              <a:rPr lang="id-ID" sz="1600" b="1" dirty="0" smtClean="0"/>
              <a:t> </a:t>
            </a:r>
            <a:r>
              <a:rPr lang="id-ID" sz="1600" dirty="0" smtClean="0"/>
              <a:t>akan diperpanjang. Di sini Kita hanya dapat memilih satu obyek sekali tunjuk. Obyek tersebut akan diperpanjang sampai tepat bertemu dengan bidang perpanjangan yang Kita tunjuk sebelumnya. Obyek seperti Block, Hatch,3D, Face, Point, Mesh, Shape, Text dan obyek tertutup seperti Lingkaran, Donut, Solid dan Ellipse, tidak dapat diperpanjang.</a:t>
            </a:r>
          </a:p>
          <a:p>
            <a:pPr lvl="0" algn="just" hangingPunct="0">
              <a:lnSpc>
                <a:spcPct val="150000"/>
              </a:lnSpc>
            </a:pPr>
            <a:r>
              <a:rPr lang="id-ID" sz="1600" b="1" dirty="0" smtClean="0"/>
              <a:t>Project </a:t>
            </a:r>
            <a:endParaRPr lang="id-ID" sz="1600" dirty="0" smtClean="0"/>
          </a:p>
          <a:p>
            <a:pPr algn="just" hangingPunct="0">
              <a:lnSpc>
                <a:spcPct val="150000"/>
              </a:lnSpc>
            </a:pPr>
            <a:r>
              <a:rPr lang="id-ID" sz="1600" dirty="0" smtClean="0"/>
              <a:t>Pilihan ini digunakan untuk memilih jenis proyeksi untuk perintah</a:t>
            </a:r>
            <a:r>
              <a:rPr lang="id-ID" sz="1600" b="1" dirty="0" smtClean="0"/>
              <a:t> </a:t>
            </a:r>
            <a:r>
              <a:rPr lang="id-ID" sz="1600" dirty="0" smtClean="0"/>
              <a:t>Extend. Ketiklah </a:t>
            </a:r>
            <a:r>
              <a:rPr lang="id-ID" sz="1600" b="1" dirty="0" smtClean="0"/>
              <a:t>P</a:t>
            </a:r>
            <a:r>
              <a:rPr lang="id-ID" sz="1600" dirty="0" smtClean="0"/>
              <a:t> pada pertanyaan "&lt;Select object extend&gt;/Project/Edge/Undo:". None/Ucs/&lt;View&gt;:</a:t>
            </a:r>
            <a:endParaRPr lang="id-ID" sz="1600" dirty="0"/>
          </a:p>
        </p:txBody>
      </p:sp>
      <p:sp>
        <p:nvSpPr>
          <p:cNvPr id="12" name="TextBox 11"/>
          <p:cNvSpPr txBox="1"/>
          <p:nvPr/>
        </p:nvSpPr>
        <p:spPr>
          <a:xfrm>
            <a:off x="150812" y="1143000"/>
            <a:ext cx="3886200" cy="5262979"/>
          </a:xfrm>
          <a:prstGeom prst="rect">
            <a:avLst/>
          </a:prstGeom>
          <a:noFill/>
        </p:spPr>
        <p:txBody>
          <a:bodyPr wrap="square" rtlCol="0">
            <a:spAutoFit/>
          </a:bodyPr>
          <a:lstStyle/>
          <a:p>
            <a:pPr algn="just" hangingPunct="0">
              <a:lnSpc>
                <a:spcPct val="150000"/>
              </a:lnSpc>
            </a:pPr>
            <a:r>
              <a:rPr lang="id-ID" sz="1600" dirty="0" smtClean="0"/>
              <a:t>Untuk memperpanjang obyek sampai pada batas tertentu di gunakan perintah </a:t>
            </a:r>
            <a:r>
              <a:rPr lang="id-ID" sz="1600" b="1" dirty="0" smtClean="0"/>
              <a:t>EXTEND</a:t>
            </a:r>
            <a:r>
              <a:rPr lang="id-ID" sz="1600" dirty="0" smtClean="0"/>
              <a:t>. Batas tertentu di sini merupakan obyek yang memiliki potensi berpotongan</a:t>
            </a:r>
            <a:r>
              <a:rPr lang="id-ID" sz="1600" b="1" dirty="0" smtClean="0"/>
              <a:t> </a:t>
            </a:r>
            <a:r>
              <a:rPr lang="id-ID" sz="1600" dirty="0" smtClean="0"/>
              <a:t>dengan obyek yang akan diperpanjang.</a:t>
            </a:r>
          </a:p>
          <a:p>
            <a:pPr algn="just">
              <a:lnSpc>
                <a:spcPct val="150000"/>
              </a:lnSpc>
            </a:pPr>
            <a:r>
              <a:rPr lang="id-ID" sz="1600" dirty="0" smtClean="0"/>
              <a:t> </a:t>
            </a:r>
          </a:p>
          <a:p>
            <a:pPr algn="just">
              <a:lnSpc>
                <a:spcPct val="150000"/>
              </a:lnSpc>
            </a:pPr>
            <a:r>
              <a:rPr lang="id-ID" sz="1600" dirty="0" smtClean="0"/>
              <a:t>Command: </a:t>
            </a:r>
            <a:r>
              <a:rPr lang="id-ID" sz="1600" b="1" dirty="0" smtClean="0"/>
              <a:t>EXTEND</a:t>
            </a:r>
            <a:endParaRPr lang="id-ID" sz="1600" dirty="0" smtClean="0"/>
          </a:p>
          <a:p>
            <a:pPr algn="just">
              <a:lnSpc>
                <a:spcPct val="150000"/>
              </a:lnSpc>
            </a:pPr>
            <a:r>
              <a:rPr lang="id-ID" sz="1600" dirty="0" smtClean="0"/>
              <a:t>Select boundary edges: (Projmode= View,</a:t>
            </a:r>
          </a:p>
          <a:p>
            <a:pPr algn="just">
              <a:lnSpc>
                <a:spcPct val="150000"/>
              </a:lnSpc>
            </a:pPr>
            <a:r>
              <a:rPr lang="id-ID" sz="1600" dirty="0" smtClean="0"/>
              <a:t>Edgemode=No extend)</a:t>
            </a:r>
          </a:p>
          <a:p>
            <a:pPr algn="just">
              <a:lnSpc>
                <a:spcPct val="150000"/>
              </a:lnSpc>
            </a:pPr>
            <a:r>
              <a:rPr lang="id-ID" sz="1600" dirty="0" smtClean="0"/>
              <a:t>Select object</a:t>
            </a:r>
          </a:p>
          <a:p>
            <a:pPr algn="just">
              <a:lnSpc>
                <a:spcPct val="150000"/>
              </a:lnSpc>
            </a:pPr>
            <a:r>
              <a:rPr lang="id-ID" sz="1600" dirty="0" smtClean="0"/>
              <a:t>Select objects:&lt;Select object to extend&gt;/Project/Edge/Undo</a:t>
            </a:r>
            <a:endParaRPr lang="id-ID"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533400"/>
            <a:ext cx="5638800" cy="416011"/>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7.5	Memindahkan Obyek</a:t>
            </a:r>
            <a:endParaRPr lang="id-ID" sz="1600" dirty="0">
              <a:solidFill>
                <a:srgbClr val="FF0000"/>
              </a:solidFill>
            </a:endParaRPr>
          </a:p>
        </p:txBody>
      </p:sp>
      <p:sp>
        <p:nvSpPr>
          <p:cNvPr id="11" name="TextBox 10"/>
          <p:cNvSpPr txBox="1"/>
          <p:nvPr/>
        </p:nvSpPr>
        <p:spPr>
          <a:xfrm>
            <a:off x="6246811" y="350288"/>
            <a:ext cx="5791201" cy="2677656"/>
          </a:xfrm>
          <a:prstGeom prst="rect">
            <a:avLst/>
          </a:prstGeom>
          <a:noFill/>
        </p:spPr>
        <p:txBody>
          <a:bodyPr wrap="square" rtlCol="0">
            <a:spAutoFit/>
          </a:bodyPr>
          <a:lstStyle/>
          <a:p>
            <a:pPr lvl="0" algn="just" hangingPunct="0">
              <a:lnSpc>
                <a:spcPct val="150000"/>
              </a:lnSpc>
              <a:tabLst>
                <a:tab pos="355600" algn="l"/>
              </a:tabLst>
            </a:pPr>
            <a:r>
              <a:rPr lang="id-ID" sz="1600" b="1" dirty="0" smtClean="0"/>
              <a:t>c. 	point of displacement </a:t>
            </a:r>
            <a:endParaRPr lang="id-ID" sz="1600" dirty="0" smtClean="0"/>
          </a:p>
          <a:p>
            <a:pPr marL="355600" indent="-355600" algn="just">
              <a:lnSpc>
                <a:spcPct val="150000"/>
              </a:lnSpc>
              <a:tabLst>
                <a:tab pos="355600" algn="l"/>
              </a:tabLst>
            </a:pPr>
            <a:r>
              <a:rPr lang="id-ID" sz="1600" dirty="0" smtClean="0"/>
              <a:t>	Pertanyaan ini meminta Kita untuk menujukk</a:t>
            </a:r>
            <a:r>
              <a:rPr lang="id-ID" sz="1600" b="1" dirty="0" smtClean="0"/>
              <a:t> </a:t>
            </a:r>
            <a:r>
              <a:rPr lang="id-ID" sz="1600" dirty="0" smtClean="0"/>
              <a:t>titik kedua perpindahan. Obyek akan berpindah sejauh jarak antara titik acuan dan titik kedua ini</a:t>
            </a:r>
          </a:p>
          <a:p>
            <a:pPr algn="just">
              <a:lnSpc>
                <a:spcPct val="150000"/>
              </a:lnSpc>
            </a:pPr>
            <a:r>
              <a:rPr lang="id-ID" sz="1600" dirty="0" smtClean="0"/>
              <a:t>Contoh berikut ini (gambar 7.5 ) akan memberikan hasil yang sama dalam memindahkan obyek seperti pada gambar berikut</a:t>
            </a:r>
            <a:endParaRPr lang="id-ID" sz="1600" dirty="0"/>
          </a:p>
        </p:txBody>
      </p:sp>
      <p:sp>
        <p:nvSpPr>
          <p:cNvPr id="12" name="TextBox 11"/>
          <p:cNvSpPr txBox="1"/>
          <p:nvPr/>
        </p:nvSpPr>
        <p:spPr>
          <a:xfrm>
            <a:off x="150812" y="1143000"/>
            <a:ext cx="5562600" cy="4893647"/>
          </a:xfrm>
          <a:prstGeom prst="rect">
            <a:avLst/>
          </a:prstGeom>
          <a:noFill/>
        </p:spPr>
        <p:txBody>
          <a:bodyPr wrap="square" rtlCol="0">
            <a:spAutoFit/>
          </a:bodyPr>
          <a:lstStyle/>
          <a:p>
            <a:pPr algn="just" hangingPunct="0">
              <a:lnSpc>
                <a:spcPct val="150000"/>
              </a:lnSpc>
            </a:pPr>
            <a:r>
              <a:rPr lang="id-ID" sz="1600" dirty="0" smtClean="0"/>
              <a:t>Untuk memindahkan satu atau sekumpulau obyek dari satu tempat ke tempat lainnya diogunakan Perintah </a:t>
            </a:r>
            <a:r>
              <a:rPr lang="id-ID" sz="1600" b="1" dirty="0" smtClean="0"/>
              <a:t>MOVE</a:t>
            </a:r>
            <a:r>
              <a:rPr lang="id-ID" sz="1600" dirty="0" smtClean="0"/>
              <a:t>.</a:t>
            </a:r>
          </a:p>
          <a:p>
            <a:pPr algn="just" hangingPunct="0">
              <a:lnSpc>
                <a:spcPct val="150000"/>
              </a:lnSpc>
            </a:pPr>
            <a:r>
              <a:rPr lang="id-ID" sz="1600" dirty="0" smtClean="0"/>
              <a:t>command: MOVE Select objects:</a:t>
            </a:r>
          </a:p>
          <a:p>
            <a:pPr algn="just" hangingPunct="0">
              <a:lnSpc>
                <a:spcPct val="150000"/>
              </a:lnSpc>
            </a:pPr>
            <a:r>
              <a:rPr lang="id-ID" sz="1600" dirty="0" smtClean="0"/>
              <a:t>Base point or displacement: Second point of displacement:</a:t>
            </a:r>
          </a:p>
          <a:p>
            <a:pPr marL="355600" lvl="0" indent="-355600" algn="just" hangingPunct="0">
              <a:lnSpc>
                <a:spcPct val="150000"/>
              </a:lnSpc>
            </a:pPr>
            <a:r>
              <a:rPr lang="id-ID" sz="1600" dirty="0" smtClean="0"/>
              <a:t>a. 	</a:t>
            </a:r>
            <a:r>
              <a:rPr lang="id-ID" sz="1600" b="1" dirty="0" smtClean="0"/>
              <a:t>Select objects </a:t>
            </a:r>
            <a:endParaRPr lang="id-ID" sz="1600" dirty="0" smtClean="0"/>
          </a:p>
          <a:p>
            <a:pPr marL="355600" indent="-355600" algn="just" hangingPunct="0">
              <a:lnSpc>
                <a:spcPct val="150000"/>
              </a:lnSpc>
            </a:pPr>
            <a:r>
              <a:rPr lang="id-ID" sz="1600" dirty="0" smtClean="0"/>
              <a:t>	Pada pertanyaan ini, pilihlah obyek yang akan</a:t>
            </a:r>
            <a:r>
              <a:rPr lang="id-ID" sz="1600" b="1" dirty="0" smtClean="0"/>
              <a:t> </a:t>
            </a:r>
            <a:r>
              <a:rPr lang="id-ID" sz="1600" dirty="0" smtClean="0"/>
              <a:t>dipindahkan. Semua metode pemilihan obyek yang telah Kita pelajari dapat di sini.</a:t>
            </a:r>
          </a:p>
          <a:p>
            <a:pPr marL="355600" lvl="0" indent="-355600" algn="just" hangingPunct="0">
              <a:lnSpc>
                <a:spcPct val="150000"/>
              </a:lnSpc>
            </a:pPr>
            <a:r>
              <a:rPr lang="id-ID" sz="1600" b="1" dirty="0" smtClean="0"/>
              <a:t>b. 	Basepoint or displacement </a:t>
            </a:r>
            <a:endParaRPr lang="id-ID" sz="1600" dirty="0" smtClean="0"/>
          </a:p>
          <a:p>
            <a:pPr marL="355600" indent="-355600" algn="just" hangingPunct="0">
              <a:lnSpc>
                <a:spcPct val="150000"/>
              </a:lnSpc>
            </a:pPr>
            <a:r>
              <a:rPr lang="id-ID" sz="1600" dirty="0" smtClean="0"/>
              <a:t>	Pada pertanyaan ini, tunjuklah lokasi titik acuan</a:t>
            </a:r>
            <a:r>
              <a:rPr lang="id-ID" sz="1600" b="1" dirty="0" smtClean="0"/>
              <a:t> </a:t>
            </a:r>
            <a:r>
              <a:rPr lang="id-ID" sz="1600" dirty="0" smtClean="0"/>
              <a:t>atau masukkan jarak perpindahan. Titik acuan di sini sering dianggap sebagai tempat semula suatu titik sebelum obyek dipindahkan. </a:t>
            </a:r>
            <a:endParaRPr lang="id-ID" sz="1600" dirty="0"/>
          </a:p>
        </p:txBody>
      </p:sp>
      <p:pic>
        <p:nvPicPr>
          <p:cNvPr id="6" name="Picture 5"/>
          <p:cNvPicPr/>
          <p:nvPr/>
        </p:nvPicPr>
        <p:blipFill>
          <a:blip r:embed="rId3" cstate="print"/>
          <a:srcRect l="10582"/>
          <a:stretch>
            <a:fillRect/>
          </a:stretch>
        </p:blipFill>
        <p:spPr bwMode="auto">
          <a:xfrm>
            <a:off x="6551612" y="3124200"/>
            <a:ext cx="5181600" cy="2495550"/>
          </a:xfrm>
          <a:prstGeom prst="rect">
            <a:avLst/>
          </a:prstGeom>
          <a:noFill/>
          <a:ln w="9525">
            <a:noFill/>
            <a:miter lim="800000"/>
            <a:headEnd/>
            <a:tailEnd/>
          </a:ln>
        </p:spPr>
      </p:pic>
      <p:sp>
        <p:nvSpPr>
          <p:cNvPr id="9" name="TextBox 8"/>
          <p:cNvSpPr txBox="1"/>
          <p:nvPr/>
        </p:nvSpPr>
        <p:spPr>
          <a:xfrm>
            <a:off x="6170612" y="5715000"/>
            <a:ext cx="5638800" cy="742063"/>
          </a:xfrm>
          <a:prstGeom prst="rect">
            <a:avLst/>
          </a:prstGeom>
          <a:noFill/>
        </p:spPr>
        <p:txBody>
          <a:bodyPr wrap="square" rtlCol="0">
            <a:spAutoFit/>
          </a:bodyPr>
          <a:lstStyle/>
          <a:p>
            <a:pPr algn="ctr" hangingPunct="0">
              <a:lnSpc>
                <a:spcPct val="150000"/>
              </a:lnSpc>
              <a:tabLst>
                <a:tab pos="531813" algn="l"/>
              </a:tabLst>
            </a:pPr>
            <a:r>
              <a:rPr lang="id-ID" sz="1500" b="1" dirty="0" smtClean="0"/>
              <a:t>Gambar  7.5. Pemindahan Obyek dari Ujung Garis ke Tengah Garis</a:t>
            </a:r>
            <a:endParaRPr lang="id-ID" sz="15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604" y="457200"/>
            <a:ext cx="4020408" cy="461665"/>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7.6	Menyalin Obyek</a:t>
            </a:r>
            <a:endParaRPr lang="id-ID" sz="1600" dirty="0">
              <a:solidFill>
                <a:srgbClr val="FF0000"/>
              </a:solidFill>
            </a:endParaRPr>
          </a:p>
        </p:txBody>
      </p:sp>
      <p:sp>
        <p:nvSpPr>
          <p:cNvPr id="12" name="TextBox 11"/>
          <p:cNvSpPr txBox="1"/>
          <p:nvPr/>
        </p:nvSpPr>
        <p:spPr>
          <a:xfrm>
            <a:off x="303212" y="1371600"/>
            <a:ext cx="5410200" cy="3416320"/>
          </a:xfrm>
          <a:prstGeom prst="rect">
            <a:avLst/>
          </a:prstGeom>
          <a:noFill/>
        </p:spPr>
        <p:txBody>
          <a:bodyPr wrap="square" rtlCol="0">
            <a:spAutoFit/>
          </a:bodyPr>
          <a:lstStyle/>
          <a:p>
            <a:pPr algn="just" hangingPunct="0">
              <a:lnSpc>
                <a:spcPct val="150000"/>
              </a:lnSpc>
            </a:pPr>
            <a:r>
              <a:rPr lang="id-ID" sz="1600" dirty="0" smtClean="0"/>
              <a:t>COPY adalah perintah untuk menyalin satu atau sekumpulan obyek. Cara kerjanya sama dengan perintah MOVE di mana Kita harus menybutkan titik penyalinan. Hanya di sini obyek aslinya tidak hilang,</a:t>
            </a:r>
          </a:p>
          <a:p>
            <a:pPr algn="just" hangingPunct="0">
              <a:lnSpc>
                <a:spcPct val="150000"/>
              </a:lnSpc>
            </a:pPr>
            <a:r>
              <a:rPr lang="id-ID" sz="1600" dirty="0" smtClean="0"/>
              <a:t>Command: COPY Select objects: &lt;Base point or displacement&gt;/Multiple: Second point of displacement:</a:t>
            </a:r>
          </a:p>
          <a:p>
            <a:pPr algn="just">
              <a:lnSpc>
                <a:spcPct val="150000"/>
              </a:lnSpc>
            </a:pPr>
            <a:r>
              <a:rPr lang="id-ID" sz="1600" dirty="0" smtClean="0"/>
              <a:t>Penjelasan mengenai "Base point or displacement" dan "Second poIN OF displacement" dapat Kita lihat pada perintah MOVE</a:t>
            </a:r>
            <a:endParaRPr lang="id-ID" sz="1600" dirty="0"/>
          </a:p>
        </p:txBody>
      </p:sp>
      <p:sp>
        <p:nvSpPr>
          <p:cNvPr id="9" name="TextBox 8"/>
          <p:cNvSpPr txBox="1"/>
          <p:nvPr/>
        </p:nvSpPr>
        <p:spPr>
          <a:xfrm>
            <a:off x="6399212" y="3276600"/>
            <a:ext cx="5638800" cy="553998"/>
          </a:xfrm>
          <a:prstGeom prst="rect">
            <a:avLst/>
          </a:prstGeom>
          <a:noFill/>
        </p:spPr>
        <p:txBody>
          <a:bodyPr wrap="square" rtlCol="0">
            <a:spAutoFit/>
          </a:bodyPr>
          <a:lstStyle/>
          <a:p>
            <a:pPr algn="ctr"/>
            <a:r>
              <a:rPr lang="id-ID" sz="1500" b="1" dirty="0" smtClean="0"/>
              <a:t>Gambar 7.6. Penyalinan Kotak dari Sisi yang Satu ke Sisi yang Lain</a:t>
            </a:r>
            <a:endParaRPr lang="id-ID" sz="1500" dirty="0"/>
          </a:p>
        </p:txBody>
      </p:sp>
      <p:sp>
        <p:nvSpPr>
          <p:cNvPr id="10" name="TextBox 9"/>
          <p:cNvSpPr txBox="1"/>
          <p:nvPr/>
        </p:nvSpPr>
        <p:spPr>
          <a:xfrm>
            <a:off x="684212" y="838200"/>
            <a:ext cx="2801208" cy="416011"/>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a. 	Copy</a:t>
            </a:r>
            <a:endParaRPr lang="id-ID" sz="1600" dirty="0">
              <a:solidFill>
                <a:srgbClr val="FF0000"/>
              </a:solidFill>
            </a:endParaRPr>
          </a:p>
        </p:txBody>
      </p:sp>
      <p:pic>
        <p:nvPicPr>
          <p:cNvPr id="13" name="Picture 12"/>
          <p:cNvPicPr/>
          <p:nvPr/>
        </p:nvPicPr>
        <p:blipFill>
          <a:blip r:embed="rId3" cstate="print"/>
          <a:srcRect/>
          <a:stretch>
            <a:fillRect/>
          </a:stretch>
        </p:blipFill>
        <p:spPr bwMode="auto">
          <a:xfrm>
            <a:off x="6170612" y="1524000"/>
            <a:ext cx="5715000" cy="1676400"/>
          </a:xfrm>
          <a:prstGeom prst="rect">
            <a:avLst/>
          </a:prstGeom>
          <a:noFill/>
          <a:ln w="9525">
            <a:noFill/>
            <a:miter lim="800000"/>
            <a:headEnd/>
            <a:tailEnd/>
          </a:ln>
        </p:spPr>
      </p:pic>
      <p:sp>
        <p:nvSpPr>
          <p:cNvPr id="14" name="TextBox 13"/>
          <p:cNvSpPr txBox="1"/>
          <p:nvPr/>
        </p:nvSpPr>
        <p:spPr>
          <a:xfrm>
            <a:off x="6094412" y="533400"/>
            <a:ext cx="5638800" cy="584775"/>
          </a:xfrm>
          <a:prstGeom prst="rect">
            <a:avLst/>
          </a:prstGeom>
          <a:noFill/>
        </p:spPr>
        <p:txBody>
          <a:bodyPr wrap="square" rtlCol="0">
            <a:spAutoFit/>
          </a:bodyPr>
          <a:lstStyle/>
          <a:p>
            <a:r>
              <a:rPr lang="id-ID" sz="1600" b="1" dirty="0" smtClean="0"/>
              <a:t>Contoh: </a:t>
            </a:r>
            <a:r>
              <a:rPr lang="id-ID" sz="1600" dirty="0" smtClean="0"/>
              <a:t>Kita akan melakukan penyalinan kotak seperti gambar 7.6</a:t>
            </a:r>
            <a:endParaRPr lang="id-ID" sz="1600" dirty="0"/>
          </a:p>
        </p:txBody>
      </p:sp>
      <p:sp>
        <p:nvSpPr>
          <p:cNvPr id="15" name="TextBox 14"/>
          <p:cNvSpPr txBox="1"/>
          <p:nvPr/>
        </p:nvSpPr>
        <p:spPr>
          <a:xfrm>
            <a:off x="6170612" y="4191000"/>
            <a:ext cx="5638800" cy="1893339"/>
          </a:xfrm>
          <a:prstGeom prst="rect">
            <a:avLst/>
          </a:prstGeom>
          <a:noFill/>
        </p:spPr>
        <p:txBody>
          <a:bodyPr wrap="square" rtlCol="0">
            <a:spAutoFit/>
          </a:bodyPr>
          <a:lstStyle/>
          <a:p>
            <a:pPr algn="just">
              <a:lnSpc>
                <a:spcPct val="150000"/>
              </a:lnSpc>
            </a:pPr>
            <a:r>
              <a:rPr lang="id-ID" sz="1600" dirty="0" smtClean="0"/>
              <a:t>Command: </a:t>
            </a:r>
            <a:r>
              <a:rPr lang="id-ID" sz="1600" i="1" dirty="0" smtClean="0"/>
              <a:t>COPY &lt;ENTER&gt;</a:t>
            </a:r>
            <a:endParaRPr lang="id-ID" sz="1600" dirty="0" smtClean="0"/>
          </a:p>
          <a:p>
            <a:pPr algn="just" hangingPunct="0">
              <a:lnSpc>
                <a:spcPct val="150000"/>
              </a:lnSpc>
            </a:pPr>
            <a:r>
              <a:rPr lang="id-ID" sz="1600" dirty="0" smtClean="0"/>
              <a:t>Select object: </a:t>
            </a:r>
            <a:r>
              <a:rPr lang="id-ID" sz="1600" i="1" dirty="0" smtClean="0"/>
              <a:t>&lt;klik kotak vertikal&gt;</a:t>
            </a:r>
            <a:r>
              <a:rPr lang="id-ID" sz="1600" dirty="0" smtClean="0"/>
              <a:t> </a:t>
            </a:r>
            <a:r>
              <a:rPr lang="id-ID" sz="1600" i="1" dirty="0" smtClean="0"/>
              <a:t>Select </a:t>
            </a:r>
            <a:r>
              <a:rPr lang="id-ID" sz="1600" dirty="0" smtClean="0"/>
              <a:t>object:</a:t>
            </a:r>
            <a:r>
              <a:rPr lang="id-ID" sz="1600" i="1" dirty="0" smtClean="0"/>
              <a:t> &lt;ENTER&gt;</a:t>
            </a:r>
            <a:endParaRPr lang="id-ID" sz="1600" dirty="0" smtClean="0"/>
          </a:p>
          <a:p>
            <a:pPr algn="just" hangingPunct="0">
              <a:lnSpc>
                <a:spcPct val="150000"/>
              </a:lnSpc>
            </a:pPr>
            <a:r>
              <a:rPr lang="id-ID" sz="1600" dirty="0" smtClean="0"/>
              <a:t>&lt;Base point or displacement&gt;/Multiple: </a:t>
            </a:r>
            <a:r>
              <a:rPr lang="id-ID" sz="1600" b="1" dirty="0" smtClean="0"/>
              <a:t>MID</a:t>
            </a:r>
            <a:r>
              <a:rPr lang="id-ID" sz="1600" dirty="0" smtClean="0"/>
              <a:t> </a:t>
            </a:r>
            <a:r>
              <a:rPr lang="id-ID" sz="1600" i="1" dirty="0" smtClean="0"/>
              <a:t>&lt;ENTER&gt;</a:t>
            </a:r>
            <a:r>
              <a:rPr lang="id-ID" sz="1600" dirty="0" smtClean="0"/>
              <a:t> Of </a:t>
            </a:r>
            <a:r>
              <a:rPr lang="id-ID" sz="1600" i="1" dirty="0" smtClean="0"/>
              <a:t>&lt;klik titik A&gt;</a:t>
            </a:r>
            <a:r>
              <a:rPr lang="id-ID" sz="1600" dirty="0" smtClean="0"/>
              <a:t> Second point of displacement: </a:t>
            </a:r>
            <a:r>
              <a:rPr lang="id-ID" sz="1600" b="1" dirty="0" smtClean="0"/>
              <a:t>MID</a:t>
            </a:r>
            <a:r>
              <a:rPr lang="id-ID" sz="1600" dirty="0" smtClean="0"/>
              <a:t> </a:t>
            </a:r>
            <a:r>
              <a:rPr lang="id-ID" sz="1600" i="1" dirty="0" smtClean="0"/>
              <a:t>&lt;ENTER&gt;</a:t>
            </a:r>
            <a:r>
              <a:rPr lang="id-ID" sz="1600" dirty="0" smtClean="0"/>
              <a:t> Of </a:t>
            </a:r>
            <a:r>
              <a:rPr lang="id-ID" sz="1600" i="1" dirty="0" smtClean="0"/>
              <a:t>&lt;klik titik B&gt;</a:t>
            </a:r>
            <a:endParaRPr lang="id-ID"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3212" y="1371600"/>
            <a:ext cx="5410200" cy="3785652"/>
          </a:xfrm>
          <a:prstGeom prst="rect">
            <a:avLst/>
          </a:prstGeom>
          <a:noFill/>
        </p:spPr>
        <p:txBody>
          <a:bodyPr wrap="square" rtlCol="0">
            <a:spAutoFit/>
          </a:bodyPr>
          <a:lstStyle/>
          <a:p>
            <a:pPr algn="just" hangingPunct="0">
              <a:lnSpc>
                <a:spcPct val="150000"/>
              </a:lnSpc>
            </a:pPr>
            <a:r>
              <a:rPr lang="id-ID" sz="1600" dirty="0" smtClean="0"/>
              <a:t>Pada contoh penyalinan di atas, Kita hanya melakukan satu kali penyalinan. AutoCAD memungkinkan Kita untuk melakukan penyalinan atas satu atau lebih obyek secara berulang kali, yaitu dengan memilih Multiple pada saat di tanya "&lt;Base point or displacement&gt;/Multiple: </a:t>
            </a:r>
            <a:r>
              <a:rPr lang="id-ID" sz="1600" i="1" dirty="0" smtClean="0"/>
              <a:t>(ketik M)</a:t>
            </a:r>
            <a:endParaRPr lang="id-ID" sz="1600" dirty="0" smtClean="0"/>
          </a:p>
          <a:p>
            <a:pPr algn="just">
              <a:lnSpc>
                <a:spcPct val="150000"/>
              </a:lnSpc>
            </a:pPr>
            <a:r>
              <a:rPr lang="id-ID" sz="1600" dirty="0" smtClean="0"/>
              <a:t>Pada contoh berikut akan dilakukan penyalinan salah satu lingkaran beberapa kali ke semua sudut-sudut kotak. Namun sebelumnya kita akan menghidupkan osnap Endpoint dahulu karena penggunaannya sangat </a:t>
            </a:r>
            <a:r>
              <a:rPr lang="id-ID" sz="1600" b="1" dirty="0" smtClean="0"/>
              <a:t>dominan</a:t>
            </a:r>
            <a:r>
              <a:rPr lang="id-ID" sz="1600" dirty="0" smtClean="0"/>
              <a:t> di sini. Kita bisa juga menghidupkan osnap</a:t>
            </a:r>
            <a:r>
              <a:rPr lang="id-ID" sz="1600" baseline="30000" dirty="0" smtClean="0"/>
              <a:t>,</a:t>
            </a:r>
            <a:r>
              <a:rPr lang="id-ID" sz="1600" dirty="0" smtClean="0"/>
              <a:t> Intersection.</a:t>
            </a:r>
            <a:endParaRPr lang="id-ID" sz="1600" dirty="0"/>
          </a:p>
        </p:txBody>
      </p:sp>
      <p:sp>
        <p:nvSpPr>
          <p:cNvPr id="9" name="TextBox 8"/>
          <p:cNvSpPr txBox="1"/>
          <p:nvPr/>
        </p:nvSpPr>
        <p:spPr>
          <a:xfrm>
            <a:off x="6094412" y="4495800"/>
            <a:ext cx="5638800" cy="338554"/>
          </a:xfrm>
          <a:prstGeom prst="rect">
            <a:avLst/>
          </a:prstGeom>
          <a:noFill/>
        </p:spPr>
        <p:txBody>
          <a:bodyPr wrap="square" rtlCol="0">
            <a:spAutoFit/>
          </a:bodyPr>
          <a:lstStyle/>
          <a:p>
            <a:pPr algn="ctr"/>
            <a:r>
              <a:rPr lang="id-ID" sz="1600" b="1" dirty="0" smtClean="0"/>
              <a:t>Gambar 7.7. Penyalinan Berulang (Multiple Copy)</a:t>
            </a:r>
            <a:endParaRPr lang="id-ID" sz="1500" dirty="0"/>
          </a:p>
        </p:txBody>
      </p:sp>
      <p:sp>
        <p:nvSpPr>
          <p:cNvPr id="10" name="TextBox 9"/>
          <p:cNvSpPr txBox="1"/>
          <p:nvPr/>
        </p:nvSpPr>
        <p:spPr>
          <a:xfrm>
            <a:off x="303212" y="609600"/>
            <a:ext cx="2801208" cy="416011"/>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Multiple Copy</a:t>
            </a:r>
            <a:endParaRPr lang="id-ID" sz="1600" dirty="0">
              <a:solidFill>
                <a:srgbClr val="FF0000"/>
              </a:solidFill>
            </a:endParaRPr>
          </a:p>
        </p:txBody>
      </p:sp>
      <p:pic>
        <p:nvPicPr>
          <p:cNvPr id="11" name="Picture 10"/>
          <p:cNvPicPr/>
          <p:nvPr/>
        </p:nvPicPr>
        <p:blipFill>
          <a:blip r:embed="rId3" cstate="print"/>
          <a:srcRect/>
          <a:stretch>
            <a:fillRect/>
          </a:stretch>
        </p:blipFill>
        <p:spPr bwMode="auto">
          <a:xfrm>
            <a:off x="6245224" y="1066800"/>
            <a:ext cx="5411787"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9412" y="1066800"/>
            <a:ext cx="5410200" cy="1893339"/>
          </a:xfrm>
          <a:prstGeom prst="rect">
            <a:avLst/>
          </a:prstGeom>
          <a:noFill/>
        </p:spPr>
        <p:txBody>
          <a:bodyPr wrap="square" rtlCol="0">
            <a:spAutoFit/>
          </a:bodyPr>
          <a:lstStyle/>
          <a:p>
            <a:pPr algn="just" hangingPunct="0">
              <a:lnSpc>
                <a:spcPct val="150000"/>
              </a:lnSpc>
            </a:pPr>
            <a:r>
              <a:rPr lang="id-ID" sz="1600" b="1" dirty="0" smtClean="0"/>
              <a:t>OFFSET </a:t>
            </a:r>
            <a:r>
              <a:rPr lang="id-ID" sz="1600" dirty="0" smtClean="0"/>
              <a:t>adalah perintah untuk menyalin obyek secara pararel. Setel menunjuk</a:t>
            </a:r>
            <a:r>
              <a:rPr lang="id-ID" sz="1600" b="1" dirty="0" smtClean="0"/>
              <a:t> </a:t>
            </a:r>
            <a:r>
              <a:rPr lang="id-ID" sz="1600" dirty="0" smtClean="0"/>
              <a:t>obyek, Kita juga harus memasukkan jarak offset, kemudian lokasi offset.</a:t>
            </a:r>
          </a:p>
          <a:p>
            <a:pPr algn="just">
              <a:lnSpc>
                <a:spcPct val="150000"/>
              </a:lnSpc>
            </a:pPr>
            <a:r>
              <a:rPr lang="id-ID" sz="1600" dirty="0" smtClean="0"/>
              <a:t>command: </a:t>
            </a:r>
            <a:r>
              <a:rPr lang="id-ID" sz="1600" b="1" dirty="0" smtClean="0"/>
              <a:t>OFFSET</a:t>
            </a:r>
            <a:endParaRPr lang="id-ID" sz="1600" dirty="0" smtClean="0"/>
          </a:p>
          <a:p>
            <a:pPr algn="just">
              <a:lnSpc>
                <a:spcPct val="150000"/>
              </a:lnSpc>
            </a:pPr>
            <a:r>
              <a:rPr lang="id-ID" sz="1600" dirty="0" smtClean="0"/>
              <a:t>Offset distance or Through &lt;Through&gt;</a:t>
            </a:r>
            <a:endParaRPr lang="id-ID" sz="1600" dirty="0"/>
          </a:p>
        </p:txBody>
      </p:sp>
      <p:sp>
        <p:nvSpPr>
          <p:cNvPr id="9" name="TextBox 8"/>
          <p:cNvSpPr txBox="1"/>
          <p:nvPr/>
        </p:nvSpPr>
        <p:spPr>
          <a:xfrm>
            <a:off x="6246812" y="609600"/>
            <a:ext cx="5638800" cy="5586658"/>
          </a:xfrm>
          <a:prstGeom prst="rect">
            <a:avLst/>
          </a:prstGeom>
          <a:noFill/>
        </p:spPr>
        <p:txBody>
          <a:bodyPr wrap="square" rtlCol="0">
            <a:spAutoFit/>
          </a:bodyPr>
          <a:lstStyle/>
          <a:p>
            <a:pPr algn="just" hangingPunct="0">
              <a:lnSpc>
                <a:spcPct val="150000"/>
              </a:lnSpc>
            </a:pPr>
            <a:r>
              <a:rPr lang="id-ID" sz="1600" dirty="0" smtClean="0"/>
              <a:t>Side to offset: </a:t>
            </a:r>
            <a:r>
              <a:rPr lang="id-ID" sz="1600" i="1" dirty="0" smtClean="0"/>
              <a:t>&lt;klik di layar, ke sebelah mana obyek baru akan digambar Jarak</a:t>
            </a:r>
            <a:r>
              <a:rPr lang="id-ID" sz="1600" dirty="0" smtClean="0"/>
              <a:t> </a:t>
            </a:r>
            <a:r>
              <a:rPr lang="id-ID" sz="1600" i="1" dirty="0" smtClean="0"/>
              <a:t>kursor tidak menjadi masalah, karena Kita telah menentukan jarak sebelumnya&gt;</a:t>
            </a:r>
            <a:endParaRPr lang="id-ID" sz="1600" dirty="0" smtClean="0"/>
          </a:p>
          <a:p>
            <a:pPr algn="just">
              <a:lnSpc>
                <a:spcPct val="150000"/>
              </a:lnSpc>
            </a:pPr>
            <a:r>
              <a:rPr lang="id-ID" sz="1600" dirty="0" smtClean="0"/>
              <a:t>Dua pertanyaan di atas akan terus diulang sampai Kita menekan tombol ENTER. Dengan demikian Kita dapat melakukan offset berulang kali terhadap obyek-obyek yang berbeda, selama jarak offsetnya sama</a:t>
            </a:r>
          </a:p>
          <a:p>
            <a:pPr algn="just" hangingPunct="0">
              <a:lnSpc>
                <a:spcPct val="150000"/>
              </a:lnSpc>
            </a:pPr>
            <a:endParaRPr lang="id-ID" sz="1600" dirty="0" smtClean="0"/>
          </a:p>
          <a:p>
            <a:pPr algn="just" hangingPunct="0">
              <a:lnSpc>
                <a:spcPct val="150000"/>
              </a:lnSpc>
            </a:pPr>
            <a:r>
              <a:rPr lang="id-ID" sz="1600" dirty="0" smtClean="0"/>
              <a:t>Obyek Text, Blok, Arsir, Shape, Dimensi, Mesh, Trace, Solid dan 3D tidak dapat di-offset. Bila perintah offset dikenakan pada lingkaran, busur, elips, obyek baru akan memiliki titik pusat yang sama dengan obyek aslinya. Dengan demikian lingkaran itu bisa membesar atau mengecil tergantung lokasi kursor pada saat Kita menjawab "Side to offset" atau "Through poini"</a:t>
            </a:r>
            <a:endParaRPr lang="id-ID" sz="1600" dirty="0"/>
          </a:p>
        </p:txBody>
      </p:sp>
      <p:sp>
        <p:nvSpPr>
          <p:cNvPr id="10" name="TextBox 9"/>
          <p:cNvSpPr txBox="1"/>
          <p:nvPr/>
        </p:nvSpPr>
        <p:spPr>
          <a:xfrm>
            <a:off x="303212" y="457200"/>
            <a:ext cx="2801208" cy="416011"/>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b. 	OFFSET</a:t>
            </a:r>
            <a:endParaRPr lang="id-ID" sz="1600" dirty="0">
              <a:solidFill>
                <a:srgbClr val="FF0000"/>
              </a:solidFill>
            </a:endParaRPr>
          </a:p>
        </p:txBody>
      </p:sp>
      <p:sp>
        <p:nvSpPr>
          <p:cNvPr id="7" name="TextBox 6"/>
          <p:cNvSpPr txBox="1"/>
          <p:nvPr/>
        </p:nvSpPr>
        <p:spPr>
          <a:xfrm>
            <a:off x="303212" y="3200400"/>
            <a:ext cx="5334000" cy="3001334"/>
          </a:xfrm>
          <a:prstGeom prst="rect">
            <a:avLst/>
          </a:prstGeom>
          <a:noFill/>
        </p:spPr>
        <p:txBody>
          <a:bodyPr wrap="square" rtlCol="0">
            <a:spAutoFit/>
          </a:bodyPr>
          <a:lstStyle/>
          <a:p>
            <a:pPr algn="just" hangingPunct="0">
              <a:lnSpc>
                <a:spcPct val="150000"/>
              </a:lnSpc>
            </a:pPr>
            <a:r>
              <a:rPr lang="id-ID" sz="1600" b="1" dirty="0" smtClean="0"/>
              <a:t>Offset distance or Through </a:t>
            </a:r>
            <a:endParaRPr lang="id-ID" sz="1600" dirty="0" smtClean="0"/>
          </a:p>
          <a:p>
            <a:pPr algn="just" hangingPunct="0">
              <a:lnSpc>
                <a:spcPct val="150000"/>
              </a:lnSpc>
            </a:pPr>
            <a:r>
              <a:rPr lang="id-ID" sz="1600" dirty="0" smtClean="0"/>
              <a:t>Pertanyaan ini meminta Kita untuk memasukkan</a:t>
            </a:r>
            <a:r>
              <a:rPr lang="id-ID" sz="1600" b="1" dirty="0" smtClean="0"/>
              <a:t> </a:t>
            </a:r>
            <a:r>
              <a:rPr lang="id-ID" sz="1600" dirty="0" smtClean="0"/>
              <a:t>jarak offset, yaitu jarak relatif antara obyek yang dipilih dan obyek baru. Atau pilihlah Through bila Offset ingin dilakukan dengan cara menunjuk titik di layar.</a:t>
            </a:r>
          </a:p>
          <a:p>
            <a:pPr algn="just" hangingPunct="0">
              <a:lnSpc>
                <a:spcPct val="150000"/>
              </a:lnSpc>
            </a:pPr>
            <a:r>
              <a:rPr lang="id-ID" sz="1600" dirty="0" smtClean="0"/>
              <a:t>Bila Kita memasukkan jarak, pertanyaan berikutnya yang muncul adalah: Select object to offset: </a:t>
            </a:r>
            <a:r>
              <a:rPr lang="id-ID" sz="1600" i="1" dirty="0" smtClean="0"/>
              <a:t>&lt;pilih obyek yang akan di-offset&gt;</a:t>
            </a:r>
            <a:endParaRPr lang="id-ID"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2468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cstate="print"/>
          <a:srcRect l="2822" t="10204" r="8995"/>
          <a:stretch>
            <a:fillRect/>
          </a:stretch>
        </p:blipFill>
        <p:spPr bwMode="auto">
          <a:xfrm>
            <a:off x="150812" y="1371600"/>
            <a:ext cx="5638800" cy="2438400"/>
          </a:xfrm>
          <a:prstGeom prst="rect">
            <a:avLst/>
          </a:prstGeom>
          <a:noFill/>
          <a:ln w="9525">
            <a:noFill/>
            <a:miter lim="800000"/>
            <a:headEnd/>
            <a:tailEnd/>
          </a:ln>
        </p:spPr>
      </p:pic>
      <p:sp>
        <p:nvSpPr>
          <p:cNvPr id="13" name="TextBox 12"/>
          <p:cNvSpPr txBox="1"/>
          <p:nvPr/>
        </p:nvSpPr>
        <p:spPr>
          <a:xfrm>
            <a:off x="455612" y="4724400"/>
            <a:ext cx="4800600" cy="584775"/>
          </a:xfrm>
          <a:prstGeom prst="rect">
            <a:avLst/>
          </a:prstGeom>
          <a:noFill/>
        </p:spPr>
        <p:txBody>
          <a:bodyPr wrap="square" rtlCol="0">
            <a:spAutoFit/>
          </a:bodyPr>
          <a:lstStyle/>
          <a:p>
            <a:pPr algn="ctr"/>
            <a:r>
              <a:rPr lang="id-ID" sz="1600" b="1" dirty="0" smtClean="0"/>
              <a:t>Gambar 7.8. Obyek yang Di-offset dengan Jarak Tertentu</a:t>
            </a:r>
            <a:endParaRPr lang="id-ID" sz="1600" dirty="0"/>
          </a:p>
        </p:txBody>
      </p:sp>
      <p:pic>
        <p:nvPicPr>
          <p:cNvPr id="14" name="Picture 13"/>
          <p:cNvPicPr/>
          <p:nvPr/>
        </p:nvPicPr>
        <p:blipFill>
          <a:blip r:embed="rId4" cstate="print"/>
          <a:srcRect/>
          <a:stretch>
            <a:fillRect/>
          </a:stretch>
        </p:blipFill>
        <p:spPr bwMode="auto">
          <a:xfrm>
            <a:off x="6551612" y="1295400"/>
            <a:ext cx="5181600" cy="2971800"/>
          </a:xfrm>
          <a:prstGeom prst="rect">
            <a:avLst/>
          </a:prstGeom>
          <a:noFill/>
          <a:ln w="9525">
            <a:noFill/>
            <a:miter lim="800000"/>
            <a:headEnd/>
            <a:tailEnd/>
          </a:ln>
        </p:spPr>
      </p:pic>
      <p:sp>
        <p:nvSpPr>
          <p:cNvPr id="15" name="TextBox 14"/>
          <p:cNvSpPr txBox="1"/>
          <p:nvPr/>
        </p:nvSpPr>
        <p:spPr>
          <a:xfrm>
            <a:off x="6780212" y="4724400"/>
            <a:ext cx="4800600" cy="584775"/>
          </a:xfrm>
          <a:prstGeom prst="rect">
            <a:avLst/>
          </a:prstGeom>
          <a:noFill/>
        </p:spPr>
        <p:txBody>
          <a:bodyPr wrap="square" rtlCol="0">
            <a:spAutoFit/>
          </a:bodyPr>
          <a:lstStyle/>
          <a:p>
            <a:pPr algn="ctr"/>
            <a:r>
              <a:rPr lang="id-ID" sz="1600" b="1" dirty="0" smtClean="0"/>
              <a:t>Gambar 7.9. Garis yang Di-offset dengan Through Karena Jarak Tidak Diketahui</a:t>
            </a:r>
            <a:endParaRPr lang="id-ID"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457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0812" y="916672"/>
            <a:ext cx="5638800" cy="5586658"/>
          </a:xfrm>
          <a:prstGeom prst="rect">
            <a:avLst/>
          </a:prstGeom>
          <a:noFill/>
        </p:spPr>
        <p:txBody>
          <a:bodyPr wrap="square" rtlCol="0">
            <a:spAutoFit/>
          </a:bodyPr>
          <a:lstStyle/>
          <a:p>
            <a:pPr hangingPunct="0">
              <a:lnSpc>
                <a:spcPct val="150000"/>
              </a:lnSpc>
            </a:pPr>
            <a:r>
              <a:rPr lang="id-ID" sz="1600" dirty="0" smtClean="0"/>
              <a:t>ARRAY adalah perintah untuk menyalin atau memperbanyak obyek scara massal dengan susunan yang teratur. AutoCAD menyediakan dua jenis arry yaitu array kotak (rectangular) dan array melingkar (polar).</a:t>
            </a:r>
          </a:p>
          <a:p>
            <a:pPr>
              <a:lnSpc>
                <a:spcPct val="150000"/>
              </a:lnSpc>
            </a:pPr>
            <a:r>
              <a:rPr lang="id-ID" sz="1600" dirty="0" smtClean="0"/>
              <a:t>Command: ARRAY</a:t>
            </a:r>
          </a:p>
          <a:p>
            <a:pPr>
              <a:lnSpc>
                <a:spcPct val="150000"/>
              </a:lnSpc>
            </a:pPr>
            <a:r>
              <a:rPr lang="id-ID" sz="1600" dirty="0" smtClean="0"/>
              <a:t>Select objects:</a:t>
            </a:r>
          </a:p>
          <a:p>
            <a:pPr>
              <a:lnSpc>
                <a:spcPct val="150000"/>
              </a:lnSpc>
            </a:pPr>
            <a:r>
              <a:rPr lang="id-ID" sz="1600" dirty="0" smtClean="0"/>
              <a:t>Rectangular or Polar array (&lt;R&gt;/P):</a:t>
            </a:r>
          </a:p>
          <a:p>
            <a:pPr hangingPunct="0">
              <a:lnSpc>
                <a:spcPct val="150000"/>
              </a:lnSpc>
            </a:pPr>
            <a:r>
              <a:rPr lang="id-ID" sz="1600" b="1" dirty="0" smtClean="0"/>
              <a:t>Select objects</a:t>
            </a:r>
            <a:endParaRPr lang="id-ID" sz="1600" dirty="0" smtClean="0"/>
          </a:p>
          <a:p>
            <a:pPr hangingPunct="0">
              <a:lnSpc>
                <a:spcPct val="150000"/>
              </a:lnSpc>
            </a:pPr>
            <a:r>
              <a:rPr lang="id-ID" sz="1600" dirty="0" smtClean="0"/>
              <a:t>Pada pertanyaan ini, tunjuklah satu atau beberapa obyek yang akan</a:t>
            </a:r>
            <a:r>
              <a:rPr lang="id-ID" sz="1600" b="1" dirty="0" smtClean="0"/>
              <a:t> </a:t>
            </a:r>
            <a:r>
              <a:rPr lang="id-ID" sz="1600" dirty="0" smtClean="0"/>
              <a:t>diperbanyak. Kita bisa menggunakan semua metode pemilihan yang telah dipelajari.</a:t>
            </a:r>
          </a:p>
          <a:p>
            <a:pPr hangingPunct="0">
              <a:lnSpc>
                <a:spcPct val="150000"/>
              </a:lnSpc>
            </a:pPr>
            <a:r>
              <a:rPr lang="id-ID" sz="1600" b="1" dirty="0" smtClean="0"/>
              <a:t>Rectangular or Polar Array</a:t>
            </a:r>
            <a:endParaRPr lang="id-ID" sz="1600" dirty="0" smtClean="0"/>
          </a:p>
          <a:p>
            <a:pPr>
              <a:lnSpc>
                <a:spcPct val="150000"/>
              </a:lnSpc>
            </a:pPr>
            <a:r>
              <a:rPr lang="id-ID" sz="1600" dirty="0" smtClean="0"/>
              <a:t>Pada baris ini, pilihlah metode Arry apakah</a:t>
            </a:r>
            <a:r>
              <a:rPr lang="id-ID" sz="1600" b="1" dirty="0" smtClean="0"/>
              <a:t> </a:t>
            </a:r>
            <a:r>
              <a:rPr lang="id-ID" sz="1600" dirty="0" smtClean="0"/>
              <a:t>Rectangular atau Polar. Ketiklah </a:t>
            </a:r>
            <a:r>
              <a:rPr lang="id-ID" sz="1600" b="1" dirty="0" smtClean="0"/>
              <a:t>R</a:t>
            </a:r>
            <a:r>
              <a:rPr lang="id-ID" sz="1600" dirty="0" smtClean="0"/>
              <a:t> untuk memilih Rectangular, ketiklah </a:t>
            </a:r>
            <a:r>
              <a:rPr lang="id-ID" sz="1600" b="1" dirty="0" smtClean="0"/>
              <a:t>P</a:t>
            </a:r>
            <a:r>
              <a:rPr lang="id-ID" sz="1600" dirty="0" smtClean="0"/>
              <a:t> untuk memilih Polar</a:t>
            </a:r>
            <a:endParaRPr lang="id-ID" sz="1600" dirty="0"/>
          </a:p>
        </p:txBody>
      </p:sp>
      <p:sp>
        <p:nvSpPr>
          <p:cNvPr id="9" name="TextBox 8"/>
          <p:cNvSpPr txBox="1"/>
          <p:nvPr/>
        </p:nvSpPr>
        <p:spPr>
          <a:xfrm>
            <a:off x="6246812" y="609600"/>
            <a:ext cx="5638800" cy="6001643"/>
          </a:xfrm>
          <a:prstGeom prst="rect">
            <a:avLst/>
          </a:prstGeom>
          <a:noFill/>
        </p:spPr>
        <p:txBody>
          <a:bodyPr wrap="square" rtlCol="0">
            <a:spAutoFit/>
          </a:bodyPr>
          <a:lstStyle/>
          <a:p>
            <a:pPr lvl="0" algn="just" hangingPunct="0">
              <a:lnSpc>
                <a:spcPct val="150000"/>
              </a:lnSpc>
            </a:pPr>
            <a:r>
              <a:rPr lang="id-ID" sz="1600" b="1" dirty="0" smtClean="0"/>
              <a:t>Array Rectangular </a:t>
            </a:r>
            <a:endParaRPr lang="id-ID" sz="1600" dirty="0" smtClean="0"/>
          </a:p>
          <a:p>
            <a:pPr algn="just" hangingPunct="0">
              <a:lnSpc>
                <a:spcPct val="150000"/>
              </a:lnSpc>
            </a:pPr>
            <a:r>
              <a:rPr lang="id-ID" sz="1600" dirty="0" smtClean="0"/>
              <a:t>Bila Kita memilih Rectangular, maka hasil penggKitaan obyek akan tei-sn menurut baris dan kolom. Pertanyaan berikut yang muncul adalah:</a:t>
            </a:r>
          </a:p>
          <a:p>
            <a:pPr algn="just" hangingPunct="0">
              <a:lnSpc>
                <a:spcPct val="150000"/>
              </a:lnSpc>
            </a:pPr>
            <a:r>
              <a:rPr lang="id-ID" sz="1600" dirty="0" smtClean="0"/>
              <a:t>Number of rows (---): Number of columns (111)&lt;l&gt;:</a:t>
            </a:r>
          </a:p>
          <a:p>
            <a:pPr algn="just" hangingPunct="0">
              <a:lnSpc>
                <a:spcPct val="150000"/>
              </a:lnSpc>
            </a:pPr>
            <a:r>
              <a:rPr lang="id-ID" sz="1600" dirty="0" smtClean="0"/>
              <a:t>Unit cell or distance between rows Distance between columns (111):</a:t>
            </a:r>
          </a:p>
          <a:p>
            <a:pPr marL="273050" lvl="0" indent="-273050" algn="just" hangingPunct="0">
              <a:lnSpc>
                <a:spcPct val="150000"/>
              </a:lnSpc>
              <a:buFont typeface="Wingdings" pitchFamily="2" charset="2"/>
              <a:buChar char="§"/>
            </a:pPr>
            <a:r>
              <a:rPr lang="id-ID" sz="1600" b="1" dirty="0" smtClean="0"/>
              <a:t>Number of rows &lt;1&gt;: </a:t>
            </a:r>
            <a:r>
              <a:rPr lang="id-ID" sz="1600" dirty="0" smtClean="0"/>
              <a:t>Pada pertanyaan ini, masukkan jumlah yang diinginkan.</a:t>
            </a:r>
            <a:r>
              <a:rPr lang="id-ID" sz="1600" b="1" dirty="0" smtClean="0"/>
              <a:t> </a:t>
            </a:r>
            <a:r>
              <a:rPr lang="id-ID" sz="1600" dirty="0" smtClean="0"/>
              <a:t>Jumlah baris di sini termasuk obyek aslinya. Jadi bila memasukkan harga 1, maka tidak akan ada baris baru yang ditambahkan. </a:t>
            </a:r>
          </a:p>
          <a:p>
            <a:pPr marL="273050" indent="-273050" algn="just">
              <a:lnSpc>
                <a:spcPct val="150000"/>
              </a:lnSpc>
              <a:buFont typeface="Wingdings" pitchFamily="2" charset="2"/>
              <a:buChar char="§"/>
            </a:pPr>
            <a:r>
              <a:rPr lang="id-ID" sz="1600" b="1" dirty="0" smtClean="0"/>
              <a:t>Number of columns (111)&lt;I&gt;: </a:t>
            </a:r>
            <a:r>
              <a:rPr lang="id-ID" sz="1600" dirty="0" smtClean="0"/>
              <a:t>Pada pertanyaan ini, masukkan jumlah kip yang</a:t>
            </a:r>
            <a:r>
              <a:rPr lang="id-ID" sz="1600" b="1" dirty="0" smtClean="0"/>
              <a:t> </a:t>
            </a:r>
            <a:r>
              <a:rPr lang="id-ID" sz="1600" dirty="0" smtClean="0"/>
              <a:t>diinginkan. Jumlah kolom harus termasuk pula obyek aslinya. Jadi bila Kita memasukkan harga 1, tidak ada kolom tambahan yang dibuat</a:t>
            </a:r>
            <a:endParaRPr lang="id-ID" sz="1600" dirty="0"/>
          </a:p>
        </p:txBody>
      </p:sp>
      <p:sp>
        <p:nvSpPr>
          <p:cNvPr id="10" name="TextBox 9"/>
          <p:cNvSpPr txBox="1"/>
          <p:nvPr/>
        </p:nvSpPr>
        <p:spPr>
          <a:xfrm>
            <a:off x="303212" y="457200"/>
            <a:ext cx="2801208" cy="416011"/>
          </a:xfrm>
          <a:prstGeom prst="rect">
            <a:avLst/>
          </a:prstGeom>
          <a:noFill/>
        </p:spPr>
        <p:txBody>
          <a:bodyPr wrap="square" rtlCol="0">
            <a:spAutoFit/>
          </a:bodyPr>
          <a:lstStyle/>
          <a:p>
            <a:pPr algn="just" hangingPunct="0">
              <a:lnSpc>
                <a:spcPct val="150000"/>
              </a:lnSpc>
              <a:tabLst>
                <a:tab pos="531813" algn="l"/>
              </a:tabLst>
            </a:pPr>
            <a:r>
              <a:rPr lang="id-ID" sz="1600" b="1" dirty="0" smtClean="0">
                <a:solidFill>
                  <a:srgbClr val="FF0000"/>
                </a:solidFill>
              </a:rPr>
              <a:t>c. 	ARRAY</a:t>
            </a:r>
            <a:endParaRPr lang="id-ID"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70612" y="533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0812" y="457200"/>
            <a:ext cx="5867400" cy="6001643"/>
          </a:xfrm>
          <a:prstGeom prst="rect">
            <a:avLst/>
          </a:prstGeom>
          <a:noFill/>
        </p:spPr>
        <p:txBody>
          <a:bodyPr wrap="square" rtlCol="0">
            <a:spAutoFit/>
          </a:bodyPr>
          <a:lstStyle/>
          <a:p>
            <a:pPr marL="177800" lvl="0" indent="-177800" algn="just" hangingPunct="0">
              <a:lnSpc>
                <a:spcPct val="150000"/>
              </a:lnSpc>
              <a:buFont typeface="Wingdings" pitchFamily="2" charset="2"/>
              <a:buChar char="§"/>
            </a:pPr>
            <a:r>
              <a:rPr lang="id-ID" sz="1600" b="1" dirty="0" smtClean="0"/>
              <a:t>Unit cell or distance between rows ( - ): </a:t>
            </a:r>
            <a:r>
              <a:rPr lang="id-ID" sz="1600" dirty="0" smtClean="0"/>
              <a:t>Pada baris ini, masukkanlah jarak antar</a:t>
            </a:r>
            <a:r>
              <a:rPr lang="id-ID" sz="1600" b="1" dirty="0" smtClean="0"/>
              <a:t> </a:t>
            </a:r>
            <a:r>
              <a:rPr lang="id-ID" sz="1600" dirty="0" smtClean="0"/>
              <a:t>baris. Pertanyaan ini hanya muncul bila jumlah baris yang diinginkan lebih besar dart 1. Harga positif akan menciptakan baris baru yang tersusun ke atas. Harga negatif akan menciptakan baris baru yang tersusun ke bawah. Kita dapat juga mengklik dua titik di layar tanpa memasukkan jarak. Dua titik yang Kita tunjuk akan dianggap sebagai jarak antar baris sekaligus jarak antar kolom. AutoCAD tidak akan lagi menanyakan jarak antar kolom pada pertanyaan berikutnya. </a:t>
            </a:r>
          </a:p>
          <a:p>
            <a:pPr marL="177800" indent="-177800" algn="just">
              <a:lnSpc>
                <a:spcPct val="150000"/>
              </a:lnSpc>
              <a:buFont typeface="Wingdings" pitchFamily="2" charset="2"/>
              <a:buChar char="§"/>
            </a:pPr>
            <a:r>
              <a:rPr lang="id-ID" sz="1600" b="1" dirty="0" smtClean="0"/>
              <a:t>Distance between columns (I 11): </a:t>
            </a:r>
            <a:r>
              <a:rPr lang="id-ID" sz="1600" dirty="0" smtClean="0"/>
              <a:t>Pada pertanyaan ini, masukkanlah jarak antar kolom.</a:t>
            </a:r>
            <a:r>
              <a:rPr lang="id-ID" sz="1600" b="1" dirty="0" smtClean="0"/>
              <a:t> </a:t>
            </a:r>
            <a:r>
              <a:rPr lang="id-ID" sz="1600" dirty="0" smtClean="0"/>
              <a:t>Harga positif akan menciptakan kolom ke kanan, harga negatif akan menciptakan akan kolom ke kiri. Pertanyaan ini tidak akan muncul bila jumlah kolom yang ditentukan adalah 1, atau bila pada pertanyaan sebelumnya Kita menunjuk dua titik di layar</a:t>
            </a:r>
            <a:endParaRPr lang="id-ID" sz="1600" dirty="0"/>
          </a:p>
        </p:txBody>
      </p:sp>
      <p:pic>
        <p:nvPicPr>
          <p:cNvPr id="6" name="Picture 5"/>
          <p:cNvPicPr/>
          <p:nvPr/>
        </p:nvPicPr>
        <p:blipFill>
          <a:blip r:embed="rId3" cstate="print"/>
          <a:srcRect/>
          <a:stretch>
            <a:fillRect/>
          </a:stretch>
        </p:blipFill>
        <p:spPr bwMode="auto">
          <a:xfrm>
            <a:off x="6704012" y="838200"/>
            <a:ext cx="4572000" cy="2743152"/>
          </a:xfrm>
          <a:prstGeom prst="rect">
            <a:avLst/>
          </a:prstGeom>
          <a:noFill/>
          <a:ln w="9525">
            <a:noFill/>
            <a:miter lim="800000"/>
            <a:headEnd/>
            <a:tailEnd/>
          </a:ln>
        </p:spPr>
      </p:pic>
      <p:sp>
        <p:nvSpPr>
          <p:cNvPr id="7" name="TextBox 6"/>
          <p:cNvSpPr txBox="1"/>
          <p:nvPr/>
        </p:nvSpPr>
        <p:spPr>
          <a:xfrm>
            <a:off x="6856412" y="3810000"/>
            <a:ext cx="4343400" cy="584775"/>
          </a:xfrm>
          <a:prstGeom prst="rect">
            <a:avLst/>
          </a:prstGeom>
          <a:noFill/>
        </p:spPr>
        <p:txBody>
          <a:bodyPr wrap="square" rtlCol="0">
            <a:spAutoFit/>
          </a:bodyPr>
          <a:lstStyle/>
          <a:p>
            <a:pPr algn="ctr"/>
            <a:r>
              <a:rPr lang="id-ID" sz="1600" b="1" dirty="0" smtClean="0"/>
              <a:t>Gambar 7.10. Obyek yang Diperbanyak dengan Array Rectangular</a:t>
            </a:r>
            <a:endParaRPr lang="id-ID"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13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838200"/>
            <a:ext cx="5410200" cy="5262979"/>
          </a:xfrm>
          <a:prstGeom prst="rect">
            <a:avLst/>
          </a:prstGeom>
          <a:noFill/>
        </p:spPr>
        <p:txBody>
          <a:bodyPr wrap="square" rtlCol="0">
            <a:spAutoFit/>
          </a:bodyPr>
          <a:lstStyle/>
          <a:p>
            <a:pPr marL="273050" lvl="0" indent="-273050" algn="just" hangingPunct="0">
              <a:lnSpc>
                <a:spcPct val="150000"/>
              </a:lnSpc>
              <a:buFont typeface="Wingdings" pitchFamily="2" charset="2"/>
              <a:buChar char="§"/>
            </a:pPr>
            <a:r>
              <a:rPr lang="id-ID" sz="1600" b="1" dirty="0" smtClean="0"/>
              <a:t>Array Polar </a:t>
            </a:r>
            <a:endParaRPr lang="id-ID" sz="1600" dirty="0" smtClean="0"/>
          </a:p>
          <a:p>
            <a:pPr marL="273050" indent="-273050" algn="just" hangingPunct="0">
              <a:lnSpc>
                <a:spcPct val="150000"/>
              </a:lnSpc>
            </a:pPr>
            <a:r>
              <a:rPr lang="id-ID" sz="1600" dirty="0" smtClean="0"/>
              <a:t>	Kita memilih array polar, maka obyek-obyek baru akan tersusun secara melingkar dengan titik pusat tertentu. Pertanyaan berikutnya yang muncul adalah:</a:t>
            </a:r>
          </a:p>
          <a:p>
            <a:pPr marL="531813" lvl="1" indent="3175" algn="just" hangingPunct="0">
              <a:lnSpc>
                <a:spcPct val="150000"/>
              </a:lnSpc>
            </a:pPr>
            <a:r>
              <a:rPr lang="id-ID" sz="1600" dirty="0" smtClean="0"/>
              <a:t>Base/&lt;specify center point of arry&gt;: Number of items:</a:t>
            </a:r>
          </a:p>
          <a:p>
            <a:pPr marL="531813" lvl="1" indent="3175" algn="just" hangingPunct="0">
              <a:lnSpc>
                <a:spcPct val="150000"/>
              </a:lnSpc>
            </a:pPr>
            <a:r>
              <a:rPr lang="id-ID" sz="1600" dirty="0" smtClean="0"/>
              <a:t>Angle to fill(+=ccw, -=cw) &lt;360&gt;: Rotate objects as they are copied &lt;Y&gt;:</a:t>
            </a:r>
          </a:p>
          <a:p>
            <a:pPr marL="531813" lvl="1" indent="3175" algn="just" hangingPunct="0">
              <a:lnSpc>
                <a:spcPct val="150000"/>
              </a:lnSpc>
            </a:pPr>
            <a:r>
              <a:rPr lang="id-ID" sz="1600" b="1" dirty="0" smtClean="0"/>
              <a:t>Specify center point of array – </a:t>
            </a:r>
            <a:r>
              <a:rPr lang="id-ID" sz="1600" dirty="0" smtClean="0"/>
              <a:t>Pada pertanyaan ini, tentukan titik pusat atau titikk</a:t>
            </a:r>
            <a:r>
              <a:rPr lang="id-ID" sz="1600" b="1" dirty="0" smtClean="0"/>
              <a:t> </a:t>
            </a:r>
            <a:r>
              <a:rPr lang="id-ID" sz="1600" dirty="0" smtClean="0"/>
              <a:t>poros array melingkar.</a:t>
            </a:r>
          </a:p>
          <a:p>
            <a:pPr marL="531813" lvl="1" indent="3175" algn="just">
              <a:lnSpc>
                <a:spcPct val="150000"/>
              </a:lnSpc>
            </a:pPr>
            <a:r>
              <a:rPr lang="id-ID" sz="1600" b="1" dirty="0" smtClean="0"/>
              <a:t>Base </a:t>
            </a:r>
            <a:r>
              <a:rPr lang="id-ID" sz="1600" dirty="0" smtClean="0"/>
              <a:t>–</a:t>
            </a:r>
            <a:r>
              <a:rPr lang="id-ID" sz="1600" b="1" dirty="0" smtClean="0"/>
              <a:t> </a:t>
            </a:r>
            <a:r>
              <a:rPr lang="id-ID" sz="1600" dirty="0" smtClean="0"/>
              <a:t>Pilihan ini digunakan bila Kita ingin menentukan titik acuan array. Titik acuan inilah yang akan dihitung sebagai	jari-jari lingkaran array</a:t>
            </a:r>
            <a:endParaRPr lang="id-ID" sz="1600" dirty="0"/>
          </a:p>
        </p:txBody>
      </p:sp>
      <p:sp>
        <p:nvSpPr>
          <p:cNvPr id="7" name="TextBox 6"/>
          <p:cNvSpPr txBox="1"/>
          <p:nvPr/>
        </p:nvSpPr>
        <p:spPr>
          <a:xfrm>
            <a:off x="6856412" y="4038600"/>
            <a:ext cx="4343400" cy="584775"/>
          </a:xfrm>
          <a:prstGeom prst="rect">
            <a:avLst/>
          </a:prstGeom>
          <a:noFill/>
        </p:spPr>
        <p:txBody>
          <a:bodyPr wrap="square" rtlCol="0">
            <a:spAutoFit/>
          </a:bodyPr>
          <a:lstStyle/>
          <a:p>
            <a:pPr algn="ctr"/>
            <a:r>
              <a:rPr lang="id-ID" sz="1600" b="1" dirty="0" smtClean="0"/>
              <a:t>Gambar 7.11. Array Polar dengan Lokasi Basepoint yang Berbeda-Beda</a:t>
            </a:r>
            <a:endParaRPr lang="id-ID" sz="1600" dirty="0"/>
          </a:p>
        </p:txBody>
      </p:sp>
      <p:pic>
        <p:nvPicPr>
          <p:cNvPr id="9" name="Picture 8"/>
          <p:cNvPicPr/>
          <p:nvPr/>
        </p:nvPicPr>
        <p:blipFill>
          <a:blip r:embed="rId3" cstate="print"/>
          <a:srcRect/>
          <a:stretch>
            <a:fillRect/>
          </a:stretch>
        </p:blipFill>
        <p:spPr bwMode="auto">
          <a:xfrm>
            <a:off x="6018212" y="914400"/>
            <a:ext cx="5791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4086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838200"/>
            <a:ext cx="4953000" cy="3785652"/>
          </a:xfrm>
          <a:prstGeom prst="rect">
            <a:avLst/>
          </a:prstGeom>
          <a:noFill/>
        </p:spPr>
        <p:txBody>
          <a:bodyPr wrap="square" rtlCol="0">
            <a:spAutoFit/>
          </a:bodyPr>
          <a:lstStyle/>
          <a:p>
            <a:pPr lvl="0" algn="just" hangingPunct="0">
              <a:lnSpc>
                <a:spcPct val="150000"/>
              </a:lnSpc>
            </a:pPr>
            <a:r>
              <a:rPr lang="id-ID" sz="1600" b="1" dirty="0" smtClean="0"/>
              <a:t>Number of items — </a:t>
            </a:r>
            <a:r>
              <a:rPr lang="id-ID" sz="1600" dirty="0" smtClean="0"/>
              <a:t>Pertanyaan ini meminta Kita untuk menentukan jumlah unit</a:t>
            </a:r>
            <a:r>
              <a:rPr lang="id-ID" sz="1600" b="1" dirty="0" smtClean="0"/>
              <a:t> </a:t>
            </a:r>
            <a:r>
              <a:rPr lang="id-ID" sz="1600" dirty="0" smtClean="0"/>
              <a:t>yang akan dibuat. Jumlah di sini termasuk obyek aslinya.</a:t>
            </a:r>
          </a:p>
          <a:p>
            <a:pPr algn="just">
              <a:lnSpc>
                <a:spcPct val="150000"/>
              </a:lnSpc>
            </a:pPr>
            <a:r>
              <a:rPr lang="id-ID" sz="1600" dirty="0" smtClean="0"/>
              <a:t> </a:t>
            </a:r>
          </a:p>
          <a:p>
            <a:pPr algn="just">
              <a:lnSpc>
                <a:spcPct val="150000"/>
              </a:lnSpc>
            </a:pPr>
            <a:r>
              <a:rPr lang="id-ID" sz="1600" b="1" dirty="0" smtClean="0"/>
              <a:t>Angle to fill — </a:t>
            </a:r>
            <a:r>
              <a:rPr lang="id-ID" sz="1600" dirty="0" smtClean="0"/>
              <a:t>Pertanyaan ini meminta Kita untuk memasukkan jumlah sudut yang akan</a:t>
            </a:r>
            <a:r>
              <a:rPr lang="id-ID" sz="1600" b="1" dirty="0" smtClean="0"/>
              <a:t> </a:t>
            </a:r>
            <a:r>
              <a:rPr lang="id-ID" sz="1600" dirty="0" smtClean="0"/>
              <a:t>diisi oleh obyek-obyek baru. Harga positif akan memperbanyak obyek dengan putaran berlawanan arah jarum jam. Harga negatif akan memperbanyak obyek dengan putaran searah jarum jam.</a:t>
            </a:r>
            <a:endParaRPr lang="id-ID" sz="1600" dirty="0"/>
          </a:p>
        </p:txBody>
      </p:sp>
      <p:sp>
        <p:nvSpPr>
          <p:cNvPr id="7" name="TextBox 6"/>
          <p:cNvSpPr txBox="1"/>
          <p:nvPr/>
        </p:nvSpPr>
        <p:spPr>
          <a:xfrm>
            <a:off x="6323012" y="4343400"/>
            <a:ext cx="4343400" cy="584775"/>
          </a:xfrm>
          <a:prstGeom prst="rect">
            <a:avLst/>
          </a:prstGeom>
          <a:noFill/>
        </p:spPr>
        <p:txBody>
          <a:bodyPr wrap="square" rtlCol="0">
            <a:spAutoFit/>
          </a:bodyPr>
          <a:lstStyle/>
          <a:p>
            <a:pPr algn="ctr"/>
            <a:r>
              <a:rPr lang="id-ID" sz="1600" b="1" dirty="0" smtClean="0"/>
              <a:t>Gambar 7.12. Obyek yang Di-Array dengan Angle to fill Tertentu</a:t>
            </a:r>
            <a:endParaRPr lang="id-ID" sz="1600" dirty="0"/>
          </a:p>
        </p:txBody>
      </p:sp>
      <p:pic>
        <p:nvPicPr>
          <p:cNvPr id="6" name="Picture 5"/>
          <p:cNvPicPr/>
          <p:nvPr/>
        </p:nvPicPr>
        <p:blipFill>
          <a:blip r:embed="rId3" cstate="print"/>
          <a:srcRect/>
          <a:stretch>
            <a:fillRect/>
          </a:stretch>
        </p:blipFill>
        <p:spPr bwMode="auto">
          <a:xfrm>
            <a:off x="5713412" y="838200"/>
            <a:ext cx="5638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2468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29193"/>
            <a:ext cx="5867400" cy="5586658"/>
          </a:xfrm>
          <a:prstGeom prst="rect">
            <a:avLst/>
          </a:prstGeom>
          <a:noFill/>
        </p:spPr>
        <p:txBody>
          <a:bodyPr wrap="square" rtlCol="0">
            <a:spAutoFit/>
          </a:bodyPr>
          <a:lstStyle/>
          <a:p>
            <a:pPr marL="355600" indent="-355600" algn="just" hangingPunct="0">
              <a:lnSpc>
                <a:spcPct val="150000"/>
              </a:lnSpc>
              <a:buFont typeface="Wingdings" pitchFamily="2" charset="2"/>
              <a:buChar char="q"/>
            </a:pPr>
            <a:r>
              <a:rPr lang="id-ID" sz="1600" dirty="0" smtClean="0"/>
              <a:t>Pada bab ini Kita akan mempelajari perintah-perintah pengeditan dasar. Dengan dikuasainya perintah-perintah pengeditan, maka gambar-gambar yang telah dibuat dapat dimodifikasi sesuai dengan kebutuhan dan Kita sudah selangkah lebih maju untuk membuat gambar-gambar yang lebih kompleks.</a:t>
            </a:r>
          </a:p>
          <a:p>
            <a:pPr marL="355600" indent="-355600" algn="just">
              <a:lnSpc>
                <a:spcPct val="150000"/>
              </a:lnSpc>
              <a:buFont typeface="Wingdings" pitchFamily="2" charset="2"/>
              <a:buChar char="q"/>
            </a:pPr>
            <a:r>
              <a:rPr lang="id-ID" sz="1600" dirty="0" smtClean="0"/>
              <a:t>Hampir semua perintah pengeditan mengharuskan Kita untuk memilih obyek. Bila variabel </a:t>
            </a:r>
            <a:r>
              <a:rPr lang="id-ID" sz="1600" b="1" dirty="0" smtClean="0"/>
              <a:t>HIGHLIGHT </a:t>
            </a:r>
            <a:r>
              <a:rPr lang="id-ID" sz="1600" dirty="0" smtClean="0"/>
              <a:t>berharga 1 (On) yang merupakan harga default, obyek yang telah dipilih untuk</a:t>
            </a:r>
            <a:r>
              <a:rPr lang="id-ID" sz="1600" b="1" dirty="0" smtClean="0"/>
              <a:t> </a:t>
            </a:r>
            <a:r>
              <a:rPr lang="id-ID" sz="1600" dirty="0" smtClean="0"/>
              <a:t>diedit akan ditandai dengan perubahan tampilan menjadi titik-titik. AutoCAD menyediakan berbagai metode untuk memilih obyek. Kita harus melakukannya pada saat ditanya Select object:, dengan cara mengetik huruf-huruf inisial dari metode yang dimaksud, barulah obyek tersebut siap untuk di edit</a:t>
            </a:r>
          </a:p>
        </p:txBody>
      </p:sp>
      <p:sp>
        <p:nvSpPr>
          <p:cNvPr id="11" name="TextBox 10"/>
          <p:cNvSpPr txBox="1"/>
          <p:nvPr/>
        </p:nvSpPr>
        <p:spPr>
          <a:xfrm>
            <a:off x="6317324" y="762000"/>
            <a:ext cx="5562600" cy="5378395"/>
          </a:xfrm>
          <a:prstGeom prst="rect">
            <a:avLst/>
          </a:prstGeom>
          <a:noFill/>
        </p:spPr>
        <p:txBody>
          <a:bodyPr wrap="square" rtlCol="0">
            <a:spAutoFit/>
          </a:bodyPr>
          <a:lstStyle/>
          <a:p>
            <a:pPr marL="342900" lvl="0" indent="-342900" hangingPunct="0">
              <a:lnSpc>
                <a:spcPct val="150000"/>
              </a:lnSpc>
            </a:pPr>
            <a:r>
              <a:rPr lang="id-ID" sz="1600" dirty="0" smtClean="0"/>
              <a:t>Metode pemilihan obyek tersebut adalah:</a:t>
            </a:r>
            <a:r>
              <a:rPr lang="id-ID" sz="1600" b="1" dirty="0" smtClean="0"/>
              <a:t> </a:t>
            </a:r>
          </a:p>
          <a:p>
            <a:pPr marL="342900" lvl="0" indent="-342900" hangingPunct="0">
              <a:lnSpc>
                <a:spcPct val="150000"/>
              </a:lnSpc>
              <a:buFont typeface="+mj-lt"/>
              <a:buAutoNum type="alphaLcPeriod"/>
            </a:pPr>
            <a:r>
              <a:rPr lang="id-ID" sz="1600" b="1" dirty="0" smtClean="0"/>
              <a:t>Menunjuk Langsung (Pick</a:t>
            </a:r>
            <a:r>
              <a:rPr lang="id-ID" sz="1600" dirty="0" smtClean="0"/>
              <a:t>)</a:t>
            </a:r>
            <a:r>
              <a:rPr lang="id-ID" sz="1600" b="1" dirty="0" smtClean="0"/>
              <a:t> </a:t>
            </a:r>
            <a:endParaRPr lang="id-ID" sz="1600" dirty="0" smtClean="0"/>
          </a:p>
          <a:p>
            <a:pPr marL="342900" indent="-342900" hangingPunct="0">
              <a:lnSpc>
                <a:spcPct val="150000"/>
              </a:lnSpc>
            </a:pPr>
            <a:r>
              <a:rPr lang="id-ID" sz="1600" dirty="0" smtClean="0"/>
              <a:t>	Cara ini dilakukan dengan mengetik langsung pada</a:t>
            </a:r>
            <a:r>
              <a:rPr lang="id-ID" sz="1600" b="1" dirty="0" smtClean="0"/>
              <a:t> </a:t>
            </a:r>
            <a:r>
              <a:rPr lang="id-ID" sz="1600" dirty="0" smtClean="0"/>
              <a:t>obyek yang akan diedit. Satu kali klik hanya akan memilih satu obyek. Dengan demikian dilakukan satu per satu. </a:t>
            </a:r>
          </a:p>
          <a:p>
            <a:pPr marL="342900" lvl="0" indent="-342900" hangingPunct="0">
              <a:lnSpc>
                <a:spcPct val="150000"/>
              </a:lnSpc>
            </a:pPr>
            <a:r>
              <a:rPr lang="id-ID" sz="1600" b="1" dirty="0" smtClean="0"/>
              <a:t>b.	ALL </a:t>
            </a:r>
            <a:endParaRPr lang="id-ID" sz="1600" dirty="0" smtClean="0"/>
          </a:p>
          <a:p>
            <a:pPr marL="342900" indent="-342900" hangingPunct="0">
              <a:lnSpc>
                <a:spcPct val="150000"/>
              </a:lnSpc>
            </a:pPr>
            <a:r>
              <a:rPr lang="id-ID" sz="1600" dirty="0" smtClean="0"/>
              <a:t>	Cara ini akan memilih semua obyek yang ada di dalam gambar kecuali gambar-gambar yang berada di dalam Layer yang sedang dimatikan. Ketiklah </a:t>
            </a:r>
            <a:r>
              <a:rPr lang="id-ID" sz="1600" b="1" dirty="0" smtClean="0"/>
              <a:t>ALL</a:t>
            </a:r>
            <a:r>
              <a:rPr lang="id-ID" sz="1600" dirty="0" smtClean="0"/>
              <a:t> pada pertanyaan "Select object."</a:t>
            </a:r>
          </a:p>
          <a:p>
            <a:pPr marL="342900" lvl="0" indent="-342900" hangingPunct="0">
              <a:lnSpc>
                <a:spcPct val="150000"/>
              </a:lnSpc>
            </a:pPr>
            <a:r>
              <a:rPr lang="id-ID" sz="1600" b="1" dirty="0" smtClean="0"/>
              <a:t>c.	Last </a:t>
            </a:r>
            <a:endParaRPr lang="id-ID" sz="1600" dirty="0" smtClean="0"/>
          </a:p>
          <a:p>
            <a:pPr marL="342900" indent="-342900">
              <a:lnSpc>
                <a:spcPct val="150000"/>
              </a:lnSpc>
            </a:pPr>
            <a:r>
              <a:rPr lang="id-ID" sz="1600" dirty="0" smtClean="0"/>
              <a:t>	Cara ini akan memilih obyek yang terakhir dibuat. Ketiklah</a:t>
            </a:r>
            <a:r>
              <a:rPr lang="id-ID" sz="1600" b="1" dirty="0" smtClean="0"/>
              <a:t> L </a:t>
            </a:r>
            <a:r>
              <a:rPr lang="id-ID" sz="1600" dirty="0" smtClean="0"/>
              <a:t>pada pertanyaan</a:t>
            </a:r>
            <a:r>
              <a:rPr lang="id-ID" sz="1600" b="1" dirty="0" smtClean="0"/>
              <a:t> </a:t>
            </a:r>
            <a:r>
              <a:rPr lang="id-ID" sz="1600" dirty="0" smtClean="0"/>
              <a:t>"Select objekct</a:t>
            </a:r>
            <a:endParaRPr lang="id-ID" sz="1600" dirty="0"/>
          </a:p>
        </p:txBody>
      </p:sp>
      <p:sp>
        <p:nvSpPr>
          <p:cNvPr id="6" name="Title 1"/>
          <p:cNvSpPr txBox="1">
            <a:spLocks/>
          </p:cNvSpPr>
          <p:nvPr/>
        </p:nvSpPr>
        <p:spPr>
          <a:xfrm>
            <a:off x="150812" y="383272"/>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latin typeface="Arial" pitchFamily="34" charset="0"/>
                <a:cs typeface="Arial" pitchFamily="34" charset="0"/>
              </a:rPr>
              <a:t>7.1. 	</a:t>
            </a:r>
            <a:r>
              <a:rPr lang="id-ID" sz="1800" b="1" dirty="0" smtClean="0">
                <a:solidFill>
                  <a:srgbClr val="FF0000"/>
                </a:solidFill>
              </a:rPr>
              <a:t> Metode Pemilihan Obyek</a:t>
            </a:r>
            <a:endParaRPr lang="id-ID" sz="18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6096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457200"/>
            <a:ext cx="5410200" cy="2308324"/>
          </a:xfrm>
          <a:prstGeom prst="rect">
            <a:avLst/>
          </a:prstGeom>
          <a:noFill/>
        </p:spPr>
        <p:txBody>
          <a:bodyPr wrap="square" rtlCol="0">
            <a:spAutoFit/>
          </a:bodyPr>
          <a:lstStyle/>
          <a:p>
            <a:pPr lvl="0" algn="just" hangingPunct="0">
              <a:lnSpc>
                <a:spcPct val="150000"/>
              </a:lnSpc>
            </a:pPr>
            <a:r>
              <a:rPr lang="id-ID" sz="1600" b="1" dirty="0" smtClean="0"/>
              <a:t>Rotate objects as they are copied</a:t>
            </a:r>
            <a:r>
              <a:rPr lang="id-ID" sz="1600" dirty="0" smtClean="0"/>
              <a:t> </a:t>
            </a:r>
            <a:r>
              <a:rPr lang="id-ID" sz="1600" b="1" dirty="0" smtClean="0"/>
              <a:t>—</a:t>
            </a:r>
            <a:r>
              <a:rPr lang="id-ID" sz="1600" dirty="0" smtClean="0"/>
              <a:t> Pada baris ini AutoCAD menanyak apakah obyek baru akan diputar atau tidak. Bila Kita jawab Yes, maka obyek baru akan diputar sesuai dengan arah rotasinya mengelilingi titik poros perputaran. Bila Kita jawab No, obyek-obyek baru akan tetap pararel seperl obyek aslinya</a:t>
            </a:r>
            <a:endParaRPr lang="id-ID" sz="1600" dirty="0"/>
          </a:p>
        </p:txBody>
      </p:sp>
      <p:sp>
        <p:nvSpPr>
          <p:cNvPr id="7" name="TextBox 6"/>
          <p:cNvSpPr txBox="1"/>
          <p:nvPr/>
        </p:nvSpPr>
        <p:spPr>
          <a:xfrm>
            <a:off x="455612" y="5638800"/>
            <a:ext cx="4953000" cy="584775"/>
          </a:xfrm>
          <a:prstGeom prst="rect">
            <a:avLst/>
          </a:prstGeom>
          <a:noFill/>
        </p:spPr>
        <p:txBody>
          <a:bodyPr wrap="square" rtlCol="0">
            <a:spAutoFit/>
          </a:bodyPr>
          <a:lstStyle/>
          <a:p>
            <a:pPr algn="ctr" hangingPunct="0"/>
            <a:r>
              <a:rPr lang="id-ID" sz="1600" b="1" dirty="0" smtClean="0"/>
              <a:t>Gambar 7.13. Obyek yang Di-Array dengan Rotasi dan Tanpa Rotasi pada Setiap Itemnya</a:t>
            </a:r>
            <a:endParaRPr lang="id-ID" sz="1600" dirty="0"/>
          </a:p>
        </p:txBody>
      </p:sp>
      <p:pic>
        <p:nvPicPr>
          <p:cNvPr id="9" name="Picture 8"/>
          <p:cNvPicPr/>
          <p:nvPr/>
        </p:nvPicPr>
        <p:blipFill>
          <a:blip r:embed="rId3" cstate="print"/>
          <a:srcRect/>
          <a:stretch>
            <a:fillRect/>
          </a:stretch>
        </p:blipFill>
        <p:spPr bwMode="auto">
          <a:xfrm>
            <a:off x="379412" y="2895600"/>
            <a:ext cx="5257800" cy="2650556"/>
          </a:xfrm>
          <a:prstGeom prst="rect">
            <a:avLst/>
          </a:prstGeom>
          <a:noFill/>
          <a:ln w="9525">
            <a:noFill/>
            <a:miter lim="800000"/>
            <a:headEnd/>
            <a:tailEnd/>
          </a:ln>
        </p:spPr>
      </p:pic>
      <p:sp>
        <p:nvSpPr>
          <p:cNvPr id="10" name="TextBox 9"/>
          <p:cNvSpPr txBox="1"/>
          <p:nvPr/>
        </p:nvSpPr>
        <p:spPr>
          <a:xfrm>
            <a:off x="6170612" y="1143000"/>
            <a:ext cx="5486400" cy="2118529"/>
          </a:xfrm>
          <a:prstGeom prst="rect">
            <a:avLst/>
          </a:prstGeom>
          <a:noFill/>
        </p:spPr>
        <p:txBody>
          <a:bodyPr wrap="square" rtlCol="0">
            <a:spAutoFit/>
          </a:bodyPr>
          <a:lstStyle/>
          <a:p>
            <a:pPr algn="just">
              <a:lnSpc>
                <a:spcPct val="150000"/>
              </a:lnSpc>
            </a:pPr>
            <a:r>
              <a:rPr lang="id-ID" sz="1800" b="1" dirty="0" smtClean="0"/>
              <a:t>Angle between items — </a:t>
            </a:r>
            <a:r>
              <a:rPr lang="id-ID" sz="1800" dirty="0" smtClean="0"/>
              <a:t>Pertanyaan ini meminta masukan sudut antar unit. Sudut di sini</a:t>
            </a:r>
            <a:r>
              <a:rPr lang="id-ID" sz="1800" b="1" dirty="0" smtClean="0"/>
              <a:t> </a:t>
            </a:r>
            <a:r>
              <a:rPr lang="id-ID" sz="1800" dirty="0" smtClean="0"/>
              <a:t>merupakan jarak antar unit. Pertanyaan ini hanya akan muncul bila Kita tidak memasukkan jumlah unit pada pertanyaan Number of items.</a:t>
            </a:r>
            <a:endParaRPr lang="id-ID"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3992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457200"/>
            <a:ext cx="5410200" cy="416011"/>
          </a:xfrm>
          <a:prstGeom prst="rect">
            <a:avLst/>
          </a:prstGeom>
          <a:noFill/>
        </p:spPr>
        <p:txBody>
          <a:bodyPr wrap="square" rtlCol="0">
            <a:spAutoFit/>
          </a:bodyPr>
          <a:lstStyle/>
          <a:p>
            <a:pPr lvl="0" algn="just" hangingPunct="0">
              <a:lnSpc>
                <a:spcPct val="150000"/>
              </a:lnSpc>
            </a:pPr>
            <a:r>
              <a:rPr lang="id-ID" sz="1600" b="1" dirty="0" smtClean="0">
                <a:solidFill>
                  <a:srgbClr val="FF0000"/>
                </a:solidFill>
              </a:rPr>
              <a:t>7.7. 	Mencerminkan Obyek</a:t>
            </a:r>
            <a:endParaRPr lang="id-ID" sz="1600" dirty="0">
              <a:solidFill>
                <a:srgbClr val="FF0000"/>
              </a:solidFill>
            </a:endParaRPr>
          </a:p>
        </p:txBody>
      </p:sp>
      <p:sp>
        <p:nvSpPr>
          <p:cNvPr id="7" name="TextBox 6"/>
          <p:cNvSpPr txBox="1"/>
          <p:nvPr/>
        </p:nvSpPr>
        <p:spPr>
          <a:xfrm>
            <a:off x="227012" y="3866864"/>
            <a:ext cx="6096000" cy="2677656"/>
          </a:xfrm>
          <a:prstGeom prst="rect">
            <a:avLst/>
          </a:prstGeom>
          <a:noFill/>
        </p:spPr>
        <p:txBody>
          <a:bodyPr wrap="square" rtlCol="0">
            <a:spAutoFit/>
          </a:bodyPr>
          <a:lstStyle/>
          <a:p>
            <a:pPr marL="342900" lvl="0" indent="-342900" algn="just" hangingPunct="0">
              <a:lnSpc>
                <a:spcPct val="150000"/>
              </a:lnSpc>
              <a:buFont typeface="+mj-lt"/>
              <a:buAutoNum type="alphaLcPeriod"/>
            </a:pPr>
            <a:r>
              <a:rPr lang="id-ID" sz="1600" b="1" dirty="0" smtClean="0"/>
              <a:t>Select objects </a:t>
            </a:r>
            <a:endParaRPr lang="id-ID" sz="1600" dirty="0" smtClean="0"/>
          </a:p>
          <a:p>
            <a:pPr marL="342900" indent="-342900" algn="just" hangingPunct="0">
              <a:lnSpc>
                <a:spcPct val="150000"/>
              </a:lnSpc>
            </a:pPr>
            <a:r>
              <a:rPr lang="id-ID" sz="1600" dirty="0" smtClean="0"/>
              <a:t>	Pada pertanyaan ini, pilihlah obyek -obyek yang akan</a:t>
            </a:r>
            <a:r>
              <a:rPr lang="id-ID" sz="1600" b="1" dirty="0" smtClean="0"/>
              <a:t> </a:t>
            </a:r>
            <a:r>
              <a:rPr lang="id-ID" sz="1600" dirty="0" smtClean="0"/>
              <a:t>dicerminkan. </a:t>
            </a:r>
          </a:p>
          <a:p>
            <a:pPr marL="342900" lvl="0" indent="-342900" algn="just" hangingPunct="0">
              <a:lnSpc>
                <a:spcPct val="150000"/>
              </a:lnSpc>
            </a:pPr>
            <a:r>
              <a:rPr lang="id-ID" sz="1600" b="1" dirty="0" smtClean="0"/>
              <a:t>b.	First point of mirror line </a:t>
            </a:r>
            <a:endParaRPr lang="id-ID" sz="1600" dirty="0" smtClean="0"/>
          </a:p>
          <a:p>
            <a:pPr marL="342900" indent="-342900" algn="just">
              <a:lnSpc>
                <a:spcPct val="150000"/>
              </a:lnSpc>
            </a:pPr>
            <a:r>
              <a:rPr lang="id-ID" sz="1600" dirty="0" smtClean="0"/>
              <a:t>	Pertanyaan ini meminta Kita untuk menentukan</a:t>
            </a:r>
            <a:r>
              <a:rPr lang="id-ID" sz="1600" b="1" dirty="0" smtClean="0"/>
              <a:t> </a:t>
            </a:r>
            <a:r>
              <a:rPr lang="id-ID" sz="1600" dirty="0" smtClean="0"/>
              <a:t>titik pertama garis cermin. Titik ini dapat di mana saja selama terletak pada garis cermin yang direncanakan</a:t>
            </a:r>
            <a:endParaRPr lang="id-ID" sz="1600" dirty="0"/>
          </a:p>
        </p:txBody>
      </p:sp>
      <p:sp>
        <p:nvSpPr>
          <p:cNvPr id="11" name="TextBox 10"/>
          <p:cNvSpPr txBox="1"/>
          <p:nvPr/>
        </p:nvSpPr>
        <p:spPr>
          <a:xfrm>
            <a:off x="227012" y="914400"/>
            <a:ext cx="6019800" cy="3046988"/>
          </a:xfrm>
          <a:prstGeom prst="rect">
            <a:avLst/>
          </a:prstGeom>
          <a:noFill/>
        </p:spPr>
        <p:txBody>
          <a:bodyPr wrap="square" rtlCol="0">
            <a:spAutoFit/>
          </a:bodyPr>
          <a:lstStyle/>
          <a:p>
            <a:pPr algn="just" hangingPunct="0">
              <a:lnSpc>
                <a:spcPct val="150000"/>
              </a:lnSpc>
            </a:pPr>
            <a:r>
              <a:rPr lang="id-ID" sz="1600" dirty="0" smtClean="0"/>
              <a:t>Untuk mencerminkan satu atau sekumpulan obyek perintah yang digunakan adalah </a:t>
            </a:r>
            <a:r>
              <a:rPr lang="id-ID" sz="1600" b="1" dirty="0" smtClean="0"/>
              <a:t>MIRROR</a:t>
            </a:r>
            <a:r>
              <a:rPr lang="id-ID" sz="1600" baseline="-25000" dirty="0" smtClean="0"/>
              <a:t>.</a:t>
            </a:r>
            <a:r>
              <a:rPr lang="id-ID" sz="1600" b="1" dirty="0" smtClean="0"/>
              <a:t> </a:t>
            </a:r>
            <a:r>
              <a:rPr lang="id-ID" sz="1600" dirty="0" smtClean="0"/>
              <a:t>yaitu membuat obyek baru yang identik dengan obyek yang dipilih tapi dalam</a:t>
            </a:r>
            <a:r>
              <a:rPr lang="id-ID" sz="1600" b="1" dirty="0" smtClean="0"/>
              <a:t> </a:t>
            </a:r>
            <a:r>
              <a:rPr lang="id-ID" sz="1600" dirty="0" smtClean="0"/>
              <a:t>posisi terbalik.</a:t>
            </a:r>
          </a:p>
          <a:p>
            <a:pPr lvl="1" algn="just">
              <a:lnSpc>
                <a:spcPct val="150000"/>
              </a:lnSpc>
            </a:pPr>
            <a:r>
              <a:rPr lang="id-ID" sz="1600" dirty="0" smtClean="0"/>
              <a:t>Command: MIRROR</a:t>
            </a:r>
          </a:p>
          <a:p>
            <a:pPr lvl="1" algn="just">
              <a:lnSpc>
                <a:spcPct val="150000"/>
              </a:lnSpc>
            </a:pPr>
            <a:r>
              <a:rPr lang="id-ID" sz="1600" i="1" dirty="0" smtClean="0"/>
              <a:t>Select </a:t>
            </a:r>
            <a:r>
              <a:rPr lang="id-ID" sz="1600" dirty="0" smtClean="0"/>
              <a:t>objects:</a:t>
            </a:r>
          </a:p>
          <a:p>
            <a:pPr lvl="1" algn="just">
              <a:lnSpc>
                <a:spcPct val="150000"/>
              </a:lnSpc>
            </a:pPr>
            <a:r>
              <a:rPr lang="id-ID" sz="1600" dirty="0" smtClean="0"/>
              <a:t>First Point of mirror line:</a:t>
            </a:r>
          </a:p>
          <a:p>
            <a:pPr lvl="1" algn="just">
              <a:lnSpc>
                <a:spcPct val="150000"/>
              </a:lnSpc>
            </a:pPr>
            <a:r>
              <a:rPr lang="id-ID" sz="1600" dirty="0" smtClean="0"/>
              <a:t>Second point:</a:t>
            </a:r>
          </a:p>
          <a:p>
            <a:pPr lvl="1" algn="just">
              <a:lnSpc>
                <a:spcPct val="150000"/>
              </a:lnSpc>
            </a:pPr>
            <a:r>
              <a:rPr lang="id-ID" sz="1600" dirty="0" smtClean="0"/>
              <a:t>Delete old object? &lt;N&gt;</a:t>
            </a:r>
            <a:endParaRPr lang="id-ID" sz="1600" dirty="0">
              <a:solidFill>
                <a:srgbClr val="FF0000"/>
              </a:solidFill>
            </a:endParaRPr>
          </a:p>
        </p:txBody>
      </p:sp>
      <p:sp>
        <p:nvSpPr>
          <p:cNvPr id="13" name="TextBox 12"/>
          <p:cNvSpPr txBox="1"/>
          <p:nvPr/>
        </p:nvSpPr>
        <p:spPr>
          <a:xfrm>
            <a:off x="6475412" y="5943600"/>
            <a:ext cx="5486400" cy="338554"/>
          </a:xfrm>
          <a:prstGeom prst="rect">
            <a:avLst/>
          </a:prstGeom>
          <a:noFill/>
        </p:spPr>
        <p:txBody>
          <a:bodyPr wrap="square" rtlCol="0">
            <a:spAutoFit/>
          </a:bodyPr>
          <a:lstStyle/>
          <a:p>
            <a:pPr algn="ctr" hangingPunct="0"/>
            <a:r>
              <a:rPr lang="id-ID" sz="1600" b="1" dirty="0" smtClean="0"/>
              <a:t>Gambar 7.14 Obyek yang Dicerminkan dengan Mirror</a:t>
            </a:r>
            <a:endParaRPr lang="id-ID" sz="1600" dirty="0"/>
          </a:p>
        </p:txBody>
      </p:sp>
      <p:sp>
        <p:nvSpPr>
          <p:cNvPr id="14" name="TextBox 13"/>
          <p:cNvSpPr txBox="1"/>
          <p:nvPr/>
        </p:nvSpPr>
        <p:spPr>
          <a:xfrm>
            <a:off x="6475412" y="457200"/>
            <a:ext cx="5486400" cy="2677656"/>
          </a:xfrm>
          <a:prstGeom prst="rect">
            <a:avLst/>
          </a:prstGeom>
          <a:noFill/>
        </p:spPr>
        <p:txBody>
          <a:bodyPr wrap="square" rtlCol="0">
            <a:spAutoFit/>
          </a:bodyPr>
          <a:lstStyle/>
          <a:p>
            <a:pPr marL="342900" lvl="0" indent="-342900" hangingPunct="0">
              <a:lnSpc>
                <a:spcPct val="150000"/>
              </a:lnSpc>
            </a:pPr>
            <a:r>
              <a:rPr lang="id-ID" sz="1600" b="1" dirty="0" smtClean="0"/>
              <a:t>c. 	Second point </a:t>
            </a:r>
            <a:endParaRPr lang="id-ID" sz="1600" dirty="0" smtClean="0"/>
          </a:p>
          <a:p>
            <a:pPr marL="342900" indent="-342900" hangingPunct="0">
              <a:lnSpc>
                <a:spcPct val="150000"/>
              </a:lnSpc>
            </a:pPr>
            <a:r>
              <a:rPr lang="id-ID" sz="1600" dirty="0" smtClean="0"/>
              <a:t>	Pertanyaan ini meminta Kita untuk menunjuk titik kedua pada garis</a:t>
            </a:r>
            <a:r>
              <a:rPr lang="id-ID" sz="1600" b="1" dirty="0" smtClean="0"/>
              <a:t> </a:t>
            </a:r>
            <a:r>
              <a:rPr lang="id-ID" sz="1600" dirty="0" smtClean="0"/>
              <a:t>cermin. </a:t>
            </a:r>
          </a:p>
          <a:p>
            <a:pPr marL="342900" lvl="0" indent="-342900" hangingPunct="0">
              <a:lnSpc>
                <a:spcPct val="150000"/>
              </a:lnSpc>
            </a:pPr>
            <a:r>
              <a:rPr lang="id-ID" sz="1600" b="1" dirty="0" smtClean="0"/>
              <a:t>d.	Delete old objects </a:t>
            </a:r>
            <a:endParaRPr lang="id-ID" sz="1600" dirty="0" smtClean="0"/>
          </a:p>
          <a:p>
            <a:pPr marL="342900" indent="-342900">
              <a:lnSpc>
                <a:spcPct val="150000"/>
              </a:lnSpc>
            </a:pPr>
            <a:r>
              <a:rPr lang="id-ID" sz="1600" dirty="0" smtClean="0"/>
              <a:t>	Pada baris ini AutoCAD menanyakan apakah obyek aslinya</a:t>
            </a:r>
            <a:r>
              <a:rPr lang="id-ID" sz="1600" b="1" dirty="0" smtClean="0"/>
              <a:t> </a:t>
            </a:r>
            <a:r>
              <a:rPr lang="id-ID" sz="1600" dirty="0" smtClean="0"/>
              <a:t>akan dihapus atau tidak setelah pencerminan selesai dilakukan. Jawab dengan </a:t>
            </a:r>
            <a:r>
              <a:rPr lang="id-ID" sz="1600" b="1" dirty="0" smtClean="0"/>
              <a:t>Yes</a:t>
            </a:r>
            <a:r>
              <a:rPr lang="id-ID" sz="1600" dirty="0" smtClean="0"/>
              <a:t> atau </a:t>
            </a:r>
            <a:r>
              <a:rPr lang="id-ID" sz="1600" b="1" dirty="0" smtClean="0"/>
              <a:t>No</a:t>
            </a:r>
            <a:endParaRPr lang="id-ID" sz="1600" dirty="0"/>
          </a:p>
        </p:txBody>
      </p:sp>
      <p:pic>
        <p:nvPicPr>
          <p:cNvPr id="15" name="Picture 14"/>
          <p:cNvPicPr/>
          <p:nvPr/>
        </p:nvPicPr>
        <p:blipFill>
          <a:blip r:embed="rId3" cstate="print"/>
          <a:srcRect l="4928" r="3035" b="6023"/>
          <a:stretch>
            <a:fillRect/>
          </a:stretch>
        </p:blipFill>
        <p:spPr bwMode="auto">
          <a:xfrm>
            <a:off x="6551612" y="3352800"/>
            <a:ext cx="5334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44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457200"/>
            <a:ext cx="5410200" cy="338554"/>
          </a:xfrm>
          <a:prstGeom prst="rect">
            <a:avLst/>
          </a:prstGeom>
          <a:noFill/>
        </p:spPr>
        <p:txBody>
          <a:bodyPr wrap="square" rtlCol="0">
            <a:spAutoFit/>
          </a:bodyPr>
          <a:lstStyle/>
          <a:p>
            <a:r>
              <a:rPr lang="id-ID" sz="1600" b="1" dirty="0" smtClean="0">
                <a:solidFill>
                  <a:srgbClr val="FF0000"/>
                </a:solidFill>
              </a:rPr>
              <a:t>7.8. 	Memutar Obyek</a:t>
            </a:r>
            <a:endParaRPr lang="id-ID" sz="1600" dirty="0">
              <a:solidFill>
                <a:srgbClr val="FF0000"/>
              </a:solidFill>
            </a:endParaRPr>
          </a:p>
        </p:txBody>
      </p:sp>
      <p:sp>
        <p:nvSpPr>
          <p:cNvPr id="7" name="TextBox 6"/>
          <p:cNvSpPr txBox="1"/>
          <p:nvPr/>
        </p:nvSpPr>
        <p:spPr>
          <a:xfrm>
            <a:off x="227012" y="3352800"/>
            <a:ext cx="5638800" cy="2677656"/>
          </a:xfrm>
          <a:prstGeom prst="rect">
            <a:avLst/>
          </a:prstGeom>
          <a:noFill/>
        </p:spPr>
        <p:txBody>
          <a:bodyPr wrap="square" rtlCol="0">
            <a:spAutoFit/>
          </a:bodyPr>
          <a:lstStyle/>
          <a:p>
            <a:pPr marL="342900" lvl="0" indent="-342900" algn="just" hangingPunct="0">
              <a:lnSpc>
                <a:spcPct val="150000"/>
              </a:lnSpc>
              <a:buFont typeface="+mj-lt"/>
              <a:buAutoNum type="alphaLcPeriod"/>
            </a:pPr>
            <a:r>
              <a:rPr lang="id-ID" sz="1600" b="1" dirty="0" smtClean="0"/>
              <a:t>Select objects </a:t>
            </a:r>
            <a:endParaRPr lang="id-ID" sz="1600" dirty="0" smtClean="0"/>
          </a:p>
          <a:p>
            <a:pPr marL="342900" indent="-342900" algn="just" hangingPunct="0">
              <a:lnSpc>
                <a:spcPct val="150000"/>
              </a:lnSpc>
            </a:pPr>
            <a:r>
              <a:rPr lang="id-ID" sz="1600" dirty="0" smtClean="0"/>
              <a:t>	Pada pertanyaan ini, tunjuklah obyek-obyek yang akan di putar.</a:t>
            </a:r>
            <a:r>
              <a:rPr lang="id-ID" sz="1600" b="1" dirty="0" smtClean="0"/>
              <a:t> </a:t>
            </a:r>
            <a:endParaRPr lang="id-ID" sz="1600" dirty="0" smtClean="0"/>
          </a:p>
          <a:p>
            <a:pPr marL="342900" lvl="0" indent="-342900" algn="just" hangingPunct="0">
              <a:lnSpc>
                <a:spcPct val="150000"/>
              </a:lnSpc>
            </a:pPr>
            <a:r>
              <a:rPr lang="id-ID" sz="1600" b="1" dirty="0" smtClean="0"/>
              <a:t>b.	Bose point </a:t>
            </a:r>
            <a:endParaRPr lang="id-ID" sz="1600" dirty="0" smtClean="0"/>
          </a:p>
          <a:p>
            <a:pPr marL="342900" indent="-342900" algn="just" hangingPunct="0">
              <a:lnSpc>
                <a:spcPct val="150000"/>
              </a:lnSpc>
            </a:pPr>
            <a:r>
              <a:rPr lang="id-ID" sz="1600" dirty="0" smtClean="0"/>
              <a:t>	Pertanyaan ini mengharuskan Kita untuk menunjuk titik poros</a:t>
            </a:r>
            <a:r>
              <a:rPr lang="id-ID" sz="1600" b="1" dirty="0" smtClean="0"/>
              <a:t> </a:t>
            </a:r>
            <a:r>
              <a:rPr lang="id-ID" sz="1600" dirty="0" smtClean="0"/>
              <a:t>perputaran. </a:t>
            </a:r>
          </a:p>
          <a:p>
            <a:pPr marL="342900" lvl="0" indent="-342900" algn="just" hangingPunct="0">
              <a:lnSpc>
                <a:spcPct val="150000"/>
              </a:lnSpc>
            </a:pPr>
            <a:endParaRPr lang="id-ID" sz="1600" dirty="0"/>
          </a:p>
        </p:txBody>
      </p:sp>
      <p:sp>
        <p:nvSpPr>
          <p:cNvPr id="11" name="TextBox 10"/>
          <p:cNvSpPr txBox="1"/>
          <p:nvPr/>
        </p:nvSpPr>
        <p:spPr>
          <a:xfrm>
            <a:off x="227012" y="914400"/>
            <a:ext cx="5638800" cy="2308324"/>
          </a:xfrm>
          <a:prstGeom prst="rect">
            <a:avLst/>
          </a:prstGeom>
          <a:noFill/>
        </p:spPr>
        <p:txBody>
          <a:bodyPr wrap="square" rtlCol="0">
            <a:spAutoFit/>
          </a:bodyPr>
          <a:lstStyle/>
          <a:p>
            <a:pPr algn="just" hangingPunct="0">
              <a:lnSpc>
                <a:spcPct val="150000"/>
              </a:lnSpc>
            </a:pPr>
            <a:r>
              <a:rPr lang="id-ID" sz="1600" dirty="0" smtClean="0"/>
              <a:t>Untuk memutar satu atau sekumpulan obyek dalam satu titik poros perintah yang digunakan adalah </a:t>
            </a:r>
            <a:r>
              <a:rPr lang="id-ID" sz="1600" b="1" dirty="0" smtClean="0"/>
              <a:t>ROTATE</a:t>
            </a:r>
            <a:r>
              <a:rPr lang="id-ID" sz="1600" dirty="0" smtClean="0"/>
              <a:t>.</a:t>
            </a:r>
          </a:p>
          <a:p>
            <a:pPr algn="just">
              <a:lnSpc>
                <a:spcPct val="150000"/>
              </a:lnSpc>
            </a:pPr>
            <a:r>
              <a:rPr lang="id-ID" sz="1600" dirty="0" smtClean="0"/>
              <a:t>Command: </a:t>
            </a:r>
            <a:r>
              <a:rPr lang="id-ID" sz="1600" b="1" dirty="0" smtClean="0"/>
              <a:t>ROTATE</a:t>
            </a:r>
            <a:endParaRPr lang="id-ID" sz="1600" dirty="0" smtClean="0"/>
          </a:p>
          <a:p>
            <a:pPr algn="just">
              <a:lnSpc>
                <a:spcPct val="150000"/>
              </a:lnSpc>
            </a:pPr>
            <a:r>
              <a:rPr lang="id-ID" sz="1600" dirty="0" smtClean="0"/>
              <a:t>Select objects:</a:t>
            </a:r>
          </a:p>
          <a:p>
            <a:pPr algn="just">
              <a:lnSpc>
                <a:spcPct val="150000"/>
              </a:lnSpc>
            </a:pPr>
            <a:r>
              <a:rPr lang="id-ID" sz="1600" dirty="0" smtClean="0"/>
              <a:t>Base point:</a:t>
            </a:r>
          </a:p>
          <a:p>
            <a:pPr algn="just">
              <a:lnSpc>
                <a:spcPct val="150000"/>
              </a:lnSpc>
            </a:pPr>
            <a:r>
              <a:rPr lang="id-ID" sz="1600" dirty="0" smtClean="0"/>
              <a:t>Reference/&lt;Rotation angle&gt;:</a:t>
            </a:r>
            <a:endParaRPr lang="id-ID" sz="1600" dirty="0"/>
          </a:p>
        </p:txBody>
      </p:sp>
      <p:sp>
        <p:nvSpPr>
          <p:cNvPr id="13" name="TextBox 12"/>
          <p:cNvSpPr txBox="1"/>
          <p:nvPr/>
        </p:nvSpPr>
        <p:spPr>
          <a:xfrm>
            <a:off x="6475412" y="5257800"/>
            <a:ext cx="5486400" cy="338554"/>
          </a:xfrm>
          <a:prstGeom prst="rect">
            <a:avLst/>
          </a:prstGeom>
          <a:noFill/>
        </p:spPr>
        <p:txBody>
          <a:bodyPr wrap="square" rtlCol="0">
            <a:spAutoFit/>
          </a:bodyPr>
          <a:lstStyle/>
          <a:p>
            <a:pPr algn="ctr"/>
            <a:r>
              <a:rPr lang="id-ID" sz="1600" b="1" dirty="0" smtClean="0"/>
              <a:t>Gambar 7.15.Obyek yang di putar 45</a:t>
            </a:r>
            <a:r>
              <a:rPr lang="id-ID" sz="1600" b="1" baseline="30000" dirty="0" smtClean="0"/>
              <a:t>0</a:t>
            </a:r>
            <a:endParaRPr lang="id-ID" sz="1600" dirty="0"/>
          </a:p>
        </p:txBody>
      </p:sp>
      <p:sp>
        <p:nvSpPr>
          <p:cNvPr id="14" name="TextBox 13"/>
          <p:cNvSpPr txBox="1"/>
          <p:nvPr/>
        </p:nvSpPr>
        <p:spPr>
          <a:xfrm>
            <a:off x="6475412" y="457200"/>
            <a:ext cx="5486400" cy="1524007"/>
          </a:xfrm>
          <a:prstGeom prst="rect">
            <a:avLst/>
          </a:prstGeom>
          <a:noFill/>
        </p:spPr>
        <p:txBody>
          <a:bodyPr wrap="square" rtlCol="0">
            <a:spAutoFit/>
          </a:bodyPr>
          <a:lstStyle/>
          <a:p>
            <a:pPr marL="342900" lvl="0" indent="-342900" algn="just" hangingPunct="0">
              <a:lnSpc>
                <a:spcPct val="150000"/>
              </a:lnSpc>
            </a:pPr>
            <a:r>
              <a:rPr lang="id-ID" sz="1600" b="1" dirty="0" smtClean="0"/>
              <a:t>c. 	 Holation angle </a:t>
            </a:r>
            <a:endParaRPr lang="id-ID" sz="1600" dirty="0" smtClean="0"/>
          </a:p>
          <a:p>
            <a:pPr marL="342900" indent="-342900" algn="just">
              <a:lnSpc>
                <a:spcPct val="150000"/>
              </a:lnSpc>
            </a:pPr>
            <a:r>
              <a:rPr lang="id-ID" sz="1600" dirty="0" smtClean="0"/>
              <a:t>	Pada pertanyaan ini, masukkanlah sudut perputaran. Obyek</a:t>
            </a:r>
            <a:r>
              <a:rPr lang="id-ID" sz="1600" b="1" dirty="0" smtClean="0"/>
              <a:t> </a:t>
            </a:r>
            <a:r>
              <a:rPr lang="id-ID" sz="1600" dirty="0" smtClean="0"/>
              <a:t>akan diputar sejauh sudut yang disebutkan mengelilingi suatu titik poros. </a:t>
            </a:r>
          </a:p>
        </p:txBody>
      </p:sp>
      <p:pic>
        <p:nvPicPr>
          <p:cNvPr id="9" name="Picture 8"/>
          <p:cNvPicPr/>
          <p:nvPr/>
        </p:nvPicPr>
        <p:blipFill>
          <a:blip r:embed="rId3" cstate="print"/>
          <a:srcRect/>
          <a:stretch>
            <a:fillRect/>
          </a:stretch>
        </p:blipFill>
        <p:spPr bwMode="auto">
          <a:xfrm>
            <a:off x="6856412" y="2286000"/>
            <a:ext cx="4419600" cy="2529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780212" y="6096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457200"/>
            <a:ext cx="5410200" cy="338554"/>
          </a:xfrm>
          <a:prstGeom prst="rect">
            <a:avLst/>
          </a:prstGeom>
          <a:noFill/>
        </p:spPr>
        <p:txBody>
          <a:bodyPr wrap="square" rtlCol="0">
            <a:spAutoFit/>
          </a:bodyPr>
          <a:lstStyle/>
          <a:p>
            <a:r>
              <a:rPr lang="id-ID" sz="1600" b="1" dirty="0" smtClean="0">
                <a:solidFill>
                  <a:srgbClr val="FF0000"/>
                </a:solidFill>
              </a:rPr>
              <a:t>7. 9. 	Mengubah Ukuran Obyek</a:t>
            </a:r>
            <a:endParaRPr lang="id-ID" sz="1600" dirty="0">
              <a:solidFill>
                <a:srgbClr val="FF0000"/>
              </a:solidFill>
            </a:endParaRPr>
          </a:p>
        </p:txBody>
      </p:sp>
      <p:sp>
        <p:nvSpPr>
          <p:cNvPr id="7" name="TextBox 6"/>
          <p:cNvSpPr txBox="1"/>
          <p:nvPr/>
        </p:nvSpPr>
        <p:spPr>
          <a:xfrm>
            <a:off x="227012" y="2743200"/>
            <a:ext cx="6477000" cy="4031873"/>
          </a:xfrm>
          <a:prstGeom prst="rect">
            <a:avLst/>
          </a:prstGeom>
          <a:noFill/>
        </p:spPr>
        <p:txBody>
          <a:bodyPr wrap="square" rtlCol="0">
            <a:spAutoFit/>
          </a:bodyPr>
          <a:lstStyle/>
          <a:p>
            <a:pPr marL="342900" lvl="0" indent="-342900" algn="just" hangingPunct="0">
              <a:buFont typeface="+mj-lt"/>
              <a:buAutoNum type="alphaLcPeriod"/>
            </a:pPr>
            <a:r>
              <a:rPr lang="id-ID" sz="1600" b="1" dirty="0" smtClean="0"/>
              <a:t>Select object </a:t>
            </a:r>
            <a:endParaRPr lang="id-ID" sz="1600" dirty="0" smtClean="0"/>
          </a:p>
          <a:p>
            <a:pPr marL="342900" indent="-342900" algn="just" hangingPunct="0"/>
            <a:r>
              <a:rPr lang="id-ID" sz="1600" dirty="0" smtClean="0"/>
              <a:t>	Pada pertanyaan ini, tunjuklah obyek yang ukurannya akan di ubah.</a:t>
            </a:r>
            <a:r>
              <a:rPr lang="id-ID" sz="1600" b="1" dirty="0" smtClean="0"/>
              <a:t> </a:t>
            </a:r>
            <a:endParaRPr lang="id-ID" sz="1600" dirty="0" smtClean="0"/>
          </a:p>
          <a:p>
            <a:pPr marL="342900" lvl="0" indent="-342900" algn="just" hangingPunct="0"/>
            <a:r>
              <a:rPr lang="id-ID" sz="1600" b="1" dirty="0" smtClean="0"/>
              <a:t>b.	Base point </a:t>
            </a:r>
            <a:endParaRPr lang="id-ID" sz="1600" dirty="0" smtClean="0"/>
          </a:p>
          <a:p>
            <a:pPr marL="342900" indent="-342900" algn="just"/>
            <a:r>
              <a:rPr lang="id-ID" sz="1600" dirty="0" smtClean="0"/>
              <a:t>	Pada baris ini tentukanlah titik acuan ke arah mana obyek akan</a:t>
            </a:r>
            <a:r>
              <a:rPr lang="id-ID" sz="1600" b="1" dirty="0" smtClean="0"/>
              <a:t> </a:t>
            </a:r>
            <a:r>
              <a:rPr lang="id-ID" sz="1600" dirty="0" smtClean="0"/>
              <a:t>diperbesar atau diperkecil.. </a:t>
            </a:r>
          </a:p>
          <a:p>
            <a:pPr lvl="0" hangingPunct="0"/>
            <a:r>
              <a:rPr lang="id-ID" sz="1600" b="1" dirty="0" smtClean="0"/>
              <a:t>c.   Seale factor </a:t>
            </a:r>
            <a:endParaRPr lang="id-ID" sz="1600" dirty="0" smtClean="0"/>
          </a:p>
          <a:p>
            <a:pPr marL="355600" indent="-355600" algn="just" hangingPunct="0"/>
            <a:r>
              <a:rPr lang="id-ID" sz="1600" dirty="0" smtClean="0"/>
              <a:t>	Pertanyaan ini mengharuskan Kita untuk memasukkan faktor</a:t>
            </a:r>
            <a:r>
              <a:rPr lang="id-ID" sz="1600" b="1" dirty="0" smtClean="0"/>
              <a:t> </a:t>
            </a:r>
            <a:r>
              <a:rPr lang="id-ID" sz="1600" dirty="0" smtClean="0"/>
              <a:t>sekala. Nilai lebih besar dari 1 akan memperbesar obyek dan nilai antara 0 dan 1 akan memperkecil obyek</a:t>
            </a:r>
          </a:p>
          <a:p>
            <a:pPr lvl="0" hangingPunct="0">
              <a:tabLst>
                <a:tab pos="355600" algn="l"/>
              </a:tabLst>
            </a:pPr>
            <a:r>
              <a:rPr lang="id-ID" sz="1600" b="1" dirty="0" smtClean="0"/>
              <a:t>d. 	Reference </a:t>
            </a:r>
            <a:endParaRPr lang="id-ID" sz="1600" dirty="0" smtClean="0"/>
          </a:p>
          <a:p>
            <a:pPr marL="355600" algn="just"/>
            <a:r>
              <a:rPr lang="id-ID" sz="1600" dirty="0" smtClean="0"/>
              <a:t>Pilihan ini digunakan bila yang ingin Kita masukkan bukan skala,</a:t>
            </a:r>
            <a:r>
              <a:rPr lang="id-ID" sz="1600" b="1" dirty="0" smtClean="0"/>
              <a:t> </a:t>
            </a:r>
            <a:r>
              <a:rPr lang="id-ID" sz="1600" dirty="0" smtClean="0"/>
              <a:t>melainkan panjang referensi dalam satuan unit yang kemudian menjadi panjang baru dalam satuan unit juga. Pilihan ini biasa digunakan jikaa faktor tidak diketahui atau sulit dihitung</a:t>
            </a:r>
          </a:p>
          <a:p>
            <a:pPr marL="355600" lvl="0" indent="-355600" algn="just" hangingPunct="0"/>
            <a:endParaRPr lang="id-ID" sz="1600" dirty="0"/>
          </a:p>
        </p:txBody>
      </p:sp>
      <p:sp>
        <p:nvSpPr>
          <p:cNvPr id="11" name="TextBox 10"/>
          <p:cNvSpPr txBox="1"/>
          <p:nvPr/>
        </p:nvSpPr>
        <p:spPr>
          <a:xfrm>
            <a:off x="303212" y="838200"/>
            <a:ext cx="5791200" cy="1815882"/>
          </a:xfrm>
          <a:prstGeom prst="rect">
            <a:avLst/>
          </a:prstGeom>
          <a:noFill/>
        </p:spPr>
        <p:txBody>
          <a:bodyPr wrap="square" rtlCol="0">
            <a:spAutoFit/>
          </a:bodyPr>
          <a:lstStyle/>
          <a:p>
            <a:pPr algn="just" hangingPunct="0"/>
            <a:r>
              <a:rPr lang="id-ID" sz="1600" dirty="0" smtClean="0"/>
              <a:t>Untuk mengubah ukuran satu atau sekumpulan obyek secara seragam menurut skala faktor tertentu digunakan perintah </a:t>
            </a:r>
            <a:r>
              <a:rPr lang="id-ID" sz="1600" b="1" dirty="0" smtClean="0"/>
              <a:t>SCALE</a:t>
            </a:r>
            <a:r>
              <a:rPr lang="id-ID" sz="1600" dirty="0" smtClean="0"/>
              <a:t>.</a:t>
            </a:r>
          </a:p>
          <a:p>
            <a:pPr lvl="1" algn="just"/>
            <a:r>
              <a:rPr lang="id-ID" sz="1600" dirty="0" smtClean="0"/>
              <a:t>Command: </a:t>
            </a:r>
            <a:r>
              <a:rPr lang="id-ID" sz="1600" b="1" dirty="0" smtClean="0"/>
              <a:t>SCALE</a:t>
            </a:r>
            <a:endParaRPr lang="id-ID" sz="1600" dirty="0" smtClean="0"/>
          </a:p>
          <a:p>
            <a:pPr lvl="1" algn="just"/>
            <a:r>
              <a:rPr lang="id-ID" sz="1600" dirty="0" smtClean="0"/>
              <a:t>Select objects:</a:t>
            </a:r>
          </a:p>
          <a:p>
            <a:pPr lvl="1" algn="just"/>
            <a:r>
              <a:rPr lang="id-ID" sz="1600" dirty="0" smtClean="0"/>
              <a:t>Base point:</a:t>
            </a:r>
          </a:p>
          <a:p>
            <a:pPr lvl="1" algn="just"/>
            <a:r>
              <a:rPr lang="id-ID" sz="1600" dirty="0" smtClean="0"/>
              <a:t>Reference/&lt;scale factor&gt;:</a:t>
            </a:r>
            <a:endParaRPr lang="id-ID" sz="1600" dirty="0"/>
          </a:p>
        </p:txBody>
      </p:sp>
      <p:sp>
        <p:nvSpPr>
          <p:cNvPr id="13" name="TextBox 12"/>
          <p:cNvSpPr txBox="1"/>
          <p:nvPr/>
        </p:nvSpPr>
        <p:spPr>
          <a:xfrm>
            <a:off x="7008812" y="3276600"/>
            <a:ext cx="4956174" cy="584775"/>
          </a:xfrm>
          <a:prstGeom prst="rect">
            <a:avLst/>
          </a:prstGeom>
          <a:noFill/>
        </p:spPr>
        <p:txBody>
          <a:bodyPr wrap="square" rtlCol="0">
            <a:spAutoFit/>
          </a:bodyPr>
          <a:lstStyle/>
          <a:p>
            <a:pPr algn="ctr"/>
            <a:r>
              <a:rPr lang="id-ID" sz="1600" b="1" dirty="0" smtClean="0"/>
              <a:t>Gambar 7.16 Obyek yang Ukurannya Diubah dengan Scale Reference</a:t>
            </a:r>
            <a:endParaRPr lang="id-ID" sz="1600" dirty="0"/>
          </a:p>
        </p:txBody>
      </p:sp>
      <p:pic>
        <p:nvPicPr>
          <p:cNvPr id="10" name="Picture 9"/>
          <p:cNvPicPr/>
          <p:nvPr/>
        </p:nvPicPr>
        <p:blipFill>
          <a:blip r:embed="rId3" cstate="print"/>
          <a:srcRect l="12200" t="20463" r="5176"/>
          <a:stretch>
            <a:fillRect/>
          </a:stretch>
        </p:blipFill>
        <p:spPr bwMode="auto">
          <a:xfrm>
            <a:off x="7008812" y="685800"/>
            <a:ext cx="4638675" cy="2343150"/>
          </a:xfrm>
          <a:prstGeom prst="rect">
            <a:avLst/>
          </a:prstGeom>
          <a:noFill/>
          <a:ln w="9525">
            <a:noFill/>
            <a:miter lim="800000"/>
            <a:headEnd/>
            <a:tailEnd/>
          </a:ln>
        </p:spPr>
      </p:pic>
      <p:sp>
        <p:nvSpPr>
          <p:cNvPr id="15" name="TextBox 14"/>
          <p:cNvSpPr txBox="1"/>
          <p:nvPr/>
        </p:nvSpPr>
        <p:spPr>
          <a:xfrm>
            <a:off x="7008812" y="4267200"/>
            <a:ext cx="4956174" cy="1569660"/>
          </a:xfrm>
          <a:prstGeom prst="rect">
            <a:avLst/>
          </a:prstGeom>
          <a:noFill/>
        </p:spPr>
        <p:txBody>
          <a:bodyPr wrap="square" rtlCol="0">
            <a:spAutoFit/>
          </a:bodyPr>
          <a:lstStyle/>
          <a:p>
            <a:pPr algn="just" hangingPunct="0"/>
            <a:r>
              <a:rPr lang="id-ID" sz="1600" dirty="0" smtClean="0"/>
              <a:t>Command: SCALE </a:t>
            </a:r>
            <a:r>
              <a:rPr lang="id-ID" sz="1600" i="1" dirty="0" smtClean="0"/>
              <a:t>&lt;ENTER&gt;</a:t>
            </a:r>
            <a:r>
              <a:rPr lang="id-ID" sz="1600" dirty="0" smtClean="0"/>
              <a:t> Select objects: &lt;tunjuk </a:t>
            </a:r>
            <a:r>
              <a:rPr lang="id-ID" sz="1600" i="1" dirty="0" smtClean="0"/>
              <a:t>kotak&gt;</a:t>
            </a:r>
            <a:r>
              <a:rPr lang="id-ID" sz="1600" dirty="0" smtClean="0"/>
              <a:t> Select objects: </a:t>
            </a:r>
            <a:r>
              <a:rPr lang="id-ID" sz="1600" i="1" dirty="0" smtClean="0"/>
              <a:t>&lt;ENTER&gt;</a:t>
            </a:r>
            <a:r>
              <a:rPr lang="id-ID" sz="1600" dirty="0" smtClean="0"/>
              <a:t> Base point: </a:t>
            </a:r>
            <a:r>
              <a:rPr lang="id-ID" sz="1600" b="1" dirty="0" smtClean="0"/>
              <a:t>END</a:t>
            </a:r>
            <a:r>
              <a:rPr lang="id-ID" sz="1600" dirty="0" smtClean="0"/>
              <a:t> </a:t>
            </a:r>
            <a:r>
              <a:rPr lang="id-ID" sz="1600" i="1" dirty="0" smtClean="0"/>
              <a:t>&lt;ENTER</a:t>
            </a:r>
            <a:r>
              <a:rPr lang="id-ID" sz="1600" dirty="0" smtClean="0"/>
              <a:t>  Or	</a:t>
            </a:r>
            <a:r>
              <a:rPr lang="id-ID" sz="1600" i="1" dirty="0" smtClean="0"/>
              <a:t>&lt; k l i k  t i t i k  A &gt;</a:t>
            </a:r>
            <a:endParaRPr lang="id-ID" sz="1600" dirty="0" smtClean="0"/>
          </a:p>
          <a:p>
            <a:pPr algn="just" hangingPunct="0"/>
            <a:r>
              <a:rPr lang="id-ID" sz="1600" dirty="0" smtClean="0"/>
              <a:t>Reference/&lt;Scale factor&gt;: R </a:t>
            </a:r>
            <a:r>
              <a:rPr lang="id-ID" sz="1600" i="1" dirty="0" smtClean="0"/>
              <a:t>&lt;ENTER&gt;</a:t>
            </a:r>
            <a:r>
              <a:rPr lang="id-ID" sz="1600" dirty="0" smtClean="0"/>
              <a:t> Reference length &lt;1&gt;: </a:t>
            </a:r>
            <a:r>
              <a:rPr lang="id-ID" sz="1600" i="1" dirty="0" smtClean="0"/>
              <a:t>5.5 &lt;ENTER&gt;</a:t>
            </a:r>
            <a:r>
              <a:rPr lang="id-ID" sz="1600" dirty="0" smtClean="0"/>
              <a:t> New length: 3.75 </a:t>
            </a:r>
            <a:r>
              <a:rPr lang="id-ID" sz="1600" i="1" dirty="0" smtClean="0"/>
              <a:t>&lt;ENTER&gt;</a:t>
            </a:r>
            <a:endParaRPr lang="id-ID"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8752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457200"/>
            <a:ext cx="5410200" cy="338554"/>
          </a:xfrm>
          <a:prstGeom prst="rect">
            <a:avLst/>
          </a:prstGeom>
          <a:noFill/>
        </p:spPr>
        <p:txBody>
          <a:bodyPr wrap="square" rtlCol="0">
            <a:spAutoFit/>
          </a:bodyPr>
          <a:lstStyle/>
          <a:p>
            <a:r>
              <a:rPr lang="id-ID" sz="1600" b="1" dirty="0" smtClean="0">
                <a:solidFill>
                  <a:srgbClr val="FF0000"/>
                </a:solidFill>
              </a:rPr>
              <a:t>7. 10. 	 Menggeser Obyek</a:t>
            </a:r>
            <a:endParaRPr lang="id-ID" sz="1600" dirty="0">
              <a:solidFill>
                <a:srgbClr val="FF0000"/>
              </a:solidFill>
            </a:endParaRPr>
          </a:p>
        </p:txBody>
      </p:sp>
      <p:sp>
        <p:nvSpPr>
          <p:cNvPr id="7" name="TextBox 6"/>
          <p:cNvSpPr txBox="1"/>
          <p:nvPr/>
        </p:nvSpPr>
        <p:spPr>
          <a:xfrm>
            <a:off x="303212" y="3200400"/>
            <a:ext cx="4495800" cy="2800767"/>
          </a:xfrm>
          <a:prstGeom prst="rect">
            <a:avLst/>
          </a:prstGeom>
          <a:noFill/>
        </p:spPr>
        <p:txBody>
          <a:bodyPr wrap="square" rtlCol="0">
            <a:spAutoFit/>
          </a:bodyPr>
          <a:lstStyle/>
          <a:p>
            <a:pPr marL="342900" lvl="0" indent="-342900" algn="just" hangingPunct="0">
              <a:buFont typeface="+mj-lt"/>
              <a:buAutoNum type="alphaLcPeriod"/>
            </a:pPr>
            <a:r>
              <a:rPr lang="id-ID" sz="1600" b="1" dirty="0" smtClean="0"/>
              <a:t>Select objects </a:t>
            </a:r>
            <a:endParaRPr lang="id-ID" sz="1600" dirty="0" smtClean="0"/>
          </a:p>
          <a:p>
            <a:pPr marL="342900" indent="-342900" algn="just" hangingPunct="0"/>
            <a:r>
              <a:rPr lang="id-ID" sz="1600" dirty="0" smtClean="0"/>
              <a:t>	Pada pertanyaan ini, tunjuklah obyek yang akan di-sstrech. Hanya</a:t>
            </a:r>
            <a:r>
              <a:rPr lang="id-ID" sz="1600" b="1" dirty="0" smtClean="0"/>
              <a:t> </a:t>
            </a:r>
            <a:r>
              <a:rPr lang="id-ID" sz="1600" dirty="0" smtClean="0"/>
              <a:t>ada dua metode yang cocok untuk digunakan di sini, yaitu Crosing Window dan Crossing Polygon. Bila Kita menggunakan metode lain, mungkinan besar hasil yang diperoleh tidak seperti yang diharapkan.</a:t>
            </a:r>
          </a:p>
          <a:p>
            <a:pPr marL="342900" lvl="0" indent="-342900" algn="just" hangingPunct="0"/>
            <a:r>
              <a:rPr lang="id-ID" sz="1600" b="1" dirty="0" smtClean="0"/>
              <a:t>b.	Base point or displacement </a:t>
            </a:r>
            <a:endParaRPr lang="id-ID" sz="1600" dirty="0" smtClean="0"/>
          </a:p>
          <a:p>
            <a:pPr marL="342900" indent="-342900" algn="just" hangingPunct="0"/>
            <a:r>
              <a:rPr lang="id-ID" sz="1600" dirty="0" smtClean="0"/>
              <a:t>	Pada baris ini, masukkanlah titik acuan.</a:t>
            </a:r>
            <a:r>
              <a:rPr lang="id-ID" sz="1600" b="1" dirty="0" smtClean="0"/>
              <a:t> </a:t>
            </a:r>
            <a:endParaRPr lang="id-ID" sz="1600" dirty="0" smtClean="0"/>
          </a:p>
          <a:p>
            <a:pPr marL="342900" lvl="0" indent="-342900" algn="just" hangingPunct="0"/>
            <a:r>
              <a:rPr lang="id-ID" sz="1600" b="1" dirty="0" smtClean="0"/>
              <a:t>c. 	Second point of displacement </a:t>
            </a:r>
            <a:endParaRPr lang="id-ID" sz="1600" dirty="0"/>
          </a:p>
        </p:txBody>
      </p:sp>
      <p:sp>
        <p:nvSpPr>
          <p:cNvPr id="11" name="TextBox 10"/>
          <p:cNvSpPr txBox="1"/>
          <p:nvPr/>
        </p:nvSpPr>
        <p:spPr>
          <a:xfrm>
            <a:off x="303212" y="838200"/>
            <a:ext cx="4495800" cy="2308324"/>
          </a:xfrm>
          <a:prstGeom prst="rect">
            <a:avLst/>
          </a:prstGeom>
          <a:noFill/>
        </p:spPr>
        <p:txBody>
          <a:bodyPr wrap="square" rtlCol="0">
            <a:spAutoFit/>
          </a:bodyPr>
          <a:lstStyle/>
          <a:p>
            <a:pPr hangingPunct="0"/>
            <a:r>
              <a:rPr lang="id-ID" sz="1600" dirty="0" smtClean="0"/>
              <a:t>Untuk menggeser obyek perintah yang digunakan adalah STRETCH. Menggeser di berarti bisa mengulur bisa pula memperpendek obyek.</a:t>
            </a:r>
          </a:p>
          <a:p>
            <a:pPr lvl="1"/>
            <a:r>
              <a:rPr lang="id-ID" sz="1600" dirty="0" smtClean="0"/>
              <a:t>command: </a:t>
            </a:r>
            <a:r>
              <a:rPr lang="id-ID" sz="1600" b="1" dirty="0" smtClean="0"/>
              <a:t>STRETCH</a:t>
            </a:r>
            <a:endParaRPr lang="id-ID" sz="1600" dirty="0" smtClean="0"/>
          </a:p>
          <a:p>
            <a:pPr lvl="1" hangingPunct="0"/>
            <a:r>
              <a:rPr lang="id-ID" sz="1600" dirty="0" smtClean="0"/>
              <a:t>Select objects by crossing-window or crossing-polygon Select objects:</a:t>
            </a:r>
          </a:p>
          <a:p>
            <a:pPr lvl="1"/>
            <a:r>
              <a:rPr lang="id-ID" sz="1600" dirty="0" smtClean="0"/>
              <a:t>Base point or displacement: Second point of displacement</a:t>
            </a:r>
            <a:endParaRPr lang="id-ID" sz="1600" dirty="0"/>
          </a:p>
        </p:txBody>
      </p:sp>
      <p:sp>
        <p:nvSpPr>
          <p:cNvPr id="13" name="TextBox 12"/>
          <p:cNvSpPr txBox="1"/>
          <p:nvPr/>
        </p:nvSpPr>
        <p:spPr>
          <a:xfrm>
            <a:off x="5256212" y="5943600"/>
            <a:ext cx="6556374" cy="338554"/>
          </a:xfrm>
          <a:prstGeom prst="rect">
            <a:avLst/>
          </a:prstGeom>
          <a:noFill/>
        </p:spPr>
        <p:txBody>
          <a:bodyPr wrap="square" rtlCol="0">
            <a:spAutoFit/>
          </a:bodyPr>
          <a:lstStyle/>
          <a:p>
            <a:pPr algn="ctr"/>
            <a:r>
              <a:rPr lang="id-ID" sz="1600" b="1" dirty="0" smtClean="0"/>
              <a:t>Gambar 7.17  Beberapa Obyek yang Diulur dengan Stretch</a:t>
            </a:r>
            <a:endParaRPr lang="id-ID" sz="1600" dirty="0"/>
          </a:p>
        </p:txBody>
      </p:sp>
      <p:sp>
        <p:nvSpPr>
          <p:cNvPr id="14" name="TextBox 13"/>
          <p:cNvSpPr txBox="1"/>
          <p:nvPr/>
        </p:nvSpPr>
        <p:spPr>
          <a:xfrm>
            <a:off x="6475412" y="533400"/>
            <a:ext cx="5486400" cy="338554"/>
          </a:xfrm>
          <a:prstGeom prst="rect">
            <a:avLst/>
          </a:prstGeom>
          <a:noFill/>
        </p:spPr>
        <p:txBody>
          <a:bodyPr wrap="square" rtlCol="0">
            <a:spAutoFit/>
          </a:bodyPr>
          <a:lstStyle/>
          <a:p>
            <a:pPr lvl="0" hangingPunct="0">
              <a:tabLst>
                <a:tab pos="355600" algn="l"/>
              </a:tabLst>
            </a:pPr>
            <a:r>
              <a:rPr lang="id-ID" sz="1600" dirty="0" smtClean="0"/>
              <a:t>... </a:t>
            </a:r>
          </a:p>
        </p:txBody>
      </p:sp>
      <p:sp>
        <p:nvSpPr>
          <p:cNvPr id="16" name="TextBox 15"/>
          <p:cNvSpPr txBox="1"/>
          <p:nvPr/>
        </p:nvSpPr>
        <p:spPr>
          <a:xfrm>
            <a:off x="5027612" y="533400"/>
            <a:ext cx="6861174" cy="2554545"/>
          </a:xfrm>
          <a:prstGeom prst="rect">
            <a:avLst/>
          </a:prstGeom>
          <a:noFill/>
        </p:spPr>
        <p:txBody>
          <a:bodyPr wrap="square" rtlCol="0">
            <a:spAutoFit/>
          </a:bodyPr>
          <a:lstStyle/>
          <a:p>
            <a:pPr hangingPunct="0"/>
            <a:r>
              <a:rPr lang="id-ID" sz="1600" dirty="0" smtClean="0"/>
              <a:t>Pertanyaan ini meminta Kita untuk</a:t>
            </a:r>
            <a:r>
              <a:rPr lang="id-ID" sz="1600" b="1" dirty="0" smtClean="0"/>
              <a:t> </a:t>
            </a:r>
            <a:r>
              <a:rPr lang="id-ID" sz="1600" dirty="0" smtClean="0"/>
              <a:t>memasukkan titik perpindahannya. </a:t>
            </a:r>
          </a:p>
          <a:p>
            <a:r>
              <a:rPr lang="id-ID" sz="1600" dirty="0" smtClean="0"/>
              <a:t>command: </a:t>
            </a:r>
            <a:r>
              <a:rPr lang="id-ID" sz="1600" b="1" dirty="0" smtClean="0"/>
              <a:t>STRETCH</a:t>
            </a:r>
            <a:r>
              <a:rPr lang="id-ID" sz="1600" dirty="0" smtClean="0"/>
              <a:t> </a:t>
            </a:r>
            <a:r>
              <a:rPr lang="id-ID" sz="1600" i="1" dirty="0" smtClean="0"/>
              <a:t>&lt;ENTER&gt;</a:t>
            </a:r>
            <a:endParaRPr lang="id-ID" sz="1600" dirty="0" smtClean="0"/>
          </a:p>
          <a:p>
            <a:r>
              <a:rPr lang="id-ID" sz="1600" dirty="0" smtClean="0"/>
              <a:t>Selct objects by crossing-window or crossing polygon…</a:t>
            </a:r>
          </a:p>
          <a:p>
            <a:r>
              <a:rPr lang="id-ID" sz="1600" dirty="0" smtClean="0"/>
              <a:t>Select objects: C   </a:t>
            </a:r>
            <a:r>
              <a:rPr lang="id-ID" sz="1600" i="1" dirty="0" smtClean="0"/>
              <a:t>&lt;ENTER&gt;</a:t>
            </a:r>
            <a:endParaRPr lang="id-ID" sz="1600" dirty="0" smtClean="0"/>
          </a:p>
          <a:p>
            <a:r>
              <a:rPr lang="id-ID" sz="1600" i="1" dirty="0" smtClean="0"/>
              <a:t>First </a:t>
            </a:r>
            <a:r>
              <a:rPr lang="id-ID" sz="1600" dirty="0" smtClean="0"/>
              <a:t>corner :	</a:t>
            </a:r>
            <a:r>
              <a:rPr lang="id-ID" sz="1600" i="1" dirty="0" smtClean="0"/>
              <a:t>&lt;klik titik A&gt;</a:t>
            </a:r>
            <a:endParaRPr lang="id-ID" sz="1600" dirty="0" smtClean="0"/>
          </a:p>
          <a:p>
            <a:r>
              <a:rPr lang="id-ID" sz="1600" i="1" dirty="0" smtClean="0"/>
              <a:t>Other  </a:t>
            </a:r>
            <a:r>
              <a:rPr lang="id-ID" sz="1600" dirty="0" smtClean="0"/>
              <a:t>corner:</a:t>
            </a:r>
            <a:r>
              <a:rPr lang="id-ID" sz="1600" i="1" dirty="0" smtClean="0"/>
              <a:t> &lt;klik titik B&gt;</a:t>
            </a:r>
            <a:endParaRPr lang="id-ID" sz="1600" dirty="0" smtClean="0"/>
          </a:p>
          <a:p>
            <a:r>
              <a:rPr lang="id-ID" sz="1600" i="1" dirty="0" smtClean="0"/>
              <a:t>S e l e c t  </a:t>
            </a:r>
            <a:r>
              <a:rPr lang="id-ID" sz="1600" dirty="0" smtClean="0"/>
              <a:t>objects:</a:t>
            </a:r>
            <a:r>
              <a:rPr lang="id-ID" sz="1600" i="1" dirty="0" smtClean="0"/>
              <a:t>&lt;ENTER&gt;</a:t>
            </a:r>
            <a:endParaRPr lang="id-ID" sz="1600" dirty="0" smtClean="0"/>
          </a:p>
          <a:p>
            <a:r>
              <a:rPr lang="id-ID" sz="1600" dirty="0" smtClean="0"/>
              <a:t>Base point or displacement:	END	</a:t>
            </a:r>
            <a:r>
              <a:rPr lang="id-ID" sz="1600" i="1" dirty="0" smtClean="0"/>
              <a:t>&lt;ENTER&gt;</a:t>
            </a:r>
            <a:endParaRPr lang="id-ID" sz="1600" dirty="0" smtClean="0"/>
          </a:p>
          <a:p>
            <a:r>
              <a:rPr lang="id-ID" sz="1600" i="1" dirty="0" smtClean="0"/>
              <a:t>Or &lt;klik titik I&gt;</a:t>
            </a:r>
            <a:endParaRPr lang="id-ID" sz="1600" dirty="0" smtClean="0"/>
          </a:p>
          <a:p>
            <a:pPr hangingPunct="0"/>
            <a:r>
              <a:rPr lang="id-ID" sz="1600" dirty="0" smtClean="0"/>
              <a:t>Second point of displacement: END </a:t>
            </a:r>
            <a:r>
              <a:rPr lang="id-ID" sz="1600" i="1" dirty="0" smtClean="0"/>
              <a:t>&lt;ENTER&gt;</a:t>
            </a:r>
            <a:r>
              <a:rPr lang="id-ID" sz="1600" dirty="0" smtClean="0"/>
              <a:t> </a:t>
            </a:r>
            <a:r>
              <a:rPr lang="id-ID" sz="1600" i="1" dirty="0" smtClean="0"/>
              <a:t>klik titik 2&gt;</a:t>
            </a:r>
            <a:endParaRPr lang="id-ID" sz="1600" dirty="0"/>
          </a:p>
        </p:txBody>
      </p:sp>
      <p:pic>
        <p:nvPicPr>
          <p:cNvPr id="17" name="Picture 16"/>
          <p:cNvPicPr/>
          <p:nvPr/>
        </p:nvPicPr>
        <p:blipFill>
          <a:blip r:embed="rId3" cstate="print"/>
          <a:srcRect/>
          <a:stretch>
            <a:fillRect/>
          </a:stretch>
        </p:blipFill>
        <p:spPr bwMode="auto">
          <a:xfrm>
            <a:off x="5637212" y="3088944"/>
            <a:ext cx="5638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8564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12" y="457200"/>
            <a:ext cx="4800600" cy="338554"/>
          </a:xfrm>
          <a:prstGeom prst="rect">
            <a:avLst/>
          </a:prstGeom>
          <a:noFill/>
        </p:spPr>
        <p:txBody>
          <a:bodyPr wrap="square" rtlCol="0">
            <a:spAutoFit/>
          </a:bodyPr>
          <a:lstStyle/>
          <a:p>
            <a:r>
              <a:rPr lang="id-ID" sz="1600" b="1" dirty="0" smtClean="0">
                <a:solidFill>
                  <a:srgbClr val="FF0000"/>
                </a:solidFill>
              </a:rPr>
              <a:t>7.11.  Membuat Busur pada Perpotongan Garis</a:t>
            </a:r>
            <a:endParaRPr lang="id-ID" sz="1600" dirty="0">
              <a:solidFill>
                <a:srgbClr val="FF0000"/>
              </a:solidFill>
            </a:endParaRPr>
          </a:p>
        </p:txBody>
      </p:sp>
      <p:sp>
        <p:nvSpPr>
          <p:cNvPr id="7" name="TextBox 6"/>
          <p:cNvSpPr txBox="1"/>
          <p:nvPr/>
        </p:nvSpPr>
        <p:spPr>
          <a:xfrm>
            <a:off x="379412" y="2751160"/>
            <a:ext cx="6324600" cy="3785652"/>
          </a:xfrm>
          <a:prstGeom prst="rect">
            <a:avLst/>
          </a:prstGeom>
          <a:noFill/>
        </p:spPr>
        <p:txBody>
          <a:bodyPr wrap="square" rtlCol="0">
            <a:spAutoFit/>
          </a:bodyPr>
          <a:lstStyle/>
          <a:p>
            <a:pPr marL="355600" lvl="0" indent="-355600" hangingPunct="0"/>
            <a:r>
              <a:rPr lang="id-ID" sz="1600" b="1" dirty="0" smtClean="0"/>
              <a:t>a. 	TRIM mode) Current fillet radius </a:t>
            </a:r>
            <a:r>
              <a:rPr lang="id-ID" sz="1600" dirty="0" smtClean="0"/>
              <a:t>=</a:t>
            </a:r>
            <a:r>
              <a:rPr lang="id-ID" sz="1600" b="1" dirty="0" smtClean="0"/>
              <a:t> 10.0000 </a:t>
            </a:r>
            <a:endParaRPr lang="id-ID" sz="1600" dirty="0" smtClean="0"/>
          </a:p>
          <a:p>
            <a:pPr marL="355600" hangingPunct="0"/>
            <a:r>
              <a:rPr lang="id-ID" sz="1600" dirty="0" smtClean="0"/>
              <a:t>Baris ini bukan pertanyaan, tapi</a:t>
            </a:r>
            <a:r>
              <a:rPr lang="id-ID" sz="1600" b="1" dirty="0" smtClean="0"/>
              <a:t> </a:t>
            </a:r>
            <a:r>
              <a:rPr lang="id-ID" sz="1600" dirty="0" smtClean="0"/>
              <a:t>informasi mengenai status fillet sekarang. Pada contoh di atas terlihat bahwa modus TRIM dalam keadaan hidup dan jari-jari busur fillet adalah 10.</a:t>
            </a:r>
          </a:p>
          <a:p>
            <a:pPr marL="355600" indent="-355600" hangingPunct="0"/>
            <a:r>
              <a:rPr lang="id-ID" sz="1600" b="1" dirty="0" smtClean="0"/>
              <a:t>b. 	Select first object </a:t>
            </a:r>
            <a:endParaRPr lang="id-ID" sz="1600" dirty="0" smtClean="0"/>
          </a:p>
          <a:p>
            <a:pPr marL="355600" hangingPunct="0"/>
            <a:r>
              <a:rPr lang="id-ID" sz="1600" dirty="0" smtClean="0"/>
              <a:t>Pada pertanyaan ini Kita harus menunjuk obyek pertama</a:t>
            </a:r>
            <a:r>
              <a:rPr lang="id-ID" sz="1600" b="1" dirty="0" smtClean="0"/>
              <a:t> </a:t>
            </a:r>
            <a:r>
              <a:rPr lang="id-ID" sz="1600" dirty="0" smtClean="0"/>
              <a:t>yang akan di-fillet. Kita hanya dapat menunjuk satu obyek saja. Penunjukan obyek harus dilakukan setelah Kita menentukan pilihan lain khususnya Radius.</a:t>
            </a:r>
          </a:p>
          <a:p>
            <a:pPr marL="355600" lvl="0" indent="-355600" hangingPunct="0"/>
            <a:r>
              <a:rPr lang="id-ID" sz="1600" b="1" dirty="0" smtClean="0"/>
              <a:t>c. 	Polyline </a:t>
            </a:r>
            <a:endParaRPr lang="id-ID" sz="1600" dirty="0" smtClean="0"/>
          </a:p>
          <a:p>
            <a:pPr marL="355600"/>
            <a:r>
              <a:rPr lang="id-ID" sz="1600" dirty="0" smtClean="0"/>
              <a:t>Pilihan ini digunakan bila Kita ingin mem-fillet sebuah pollyline 2D.</a:t>
            </a:r>
            <a:r>
              <a:rPr lang="id-ID" sz="1600" b="1" dirty="0" smtClean="0"/>
              <a:t> </a:t>
            </a:r>
            <a:r>
              <a:rPr lang="id-ID" sz="1600" dirty="0" smtClean="0"/>
              <a:t>AutoCAD akan meminta Kita menunjuk sebuah polyline, "Select Polyline:". Di sii Kita hanya bisa memilih satu polyline saja. AutoCAD akan menciptakan busur dengan jari-jari yang sama pada setiap ujung scpA polyline.</a:t>
            </a:r>
            <a:endParaRPr lang="id-ID" sz="1600" dirty="0"/>
          </a:p>
        </p:txBody>
      </p:sp>
      <p:sp>
        <p:nvSpPr>
          <p:cNvPr id="11" name="TextBox 10"/>
          <p:cNvSpPr txBox="1"/>
          <p:nvPr/>
        </p:nvSpPr>
        <p:spPr>
          <a:xfrm>
            <a:off x="303212" y="838200"/>
            <a:ext cx="5943600" cy="1815882"/>
          </a:xfrm>
          <a:prstGeom prst="rect">
            <a:avLst/>
          </a:prstGeom>
          <a:noFill/>
        </p:spPr>
        <p:txBody>
          <a:bodyPr wrap="square" rtlCol="0">
            <a:spAutoFit/>
          </a:bodyPr>
          <a:lstStyle/>
          <a:p>
            <a:pPr algn="just" hangingPunct="0"/>
            <a:r>
              <a:rPr lang="id-ID" sz="1600" dirty="0" smtClean="0"/>
              <a:t>Untuk menghubungkan ujung-ujung dari dua buah obyek dengan sebuah busur digunakan perintah </a:t>
            </a:r>
            <a:r>
              <a:rPr lang="id-ID" sz="1600" b="1" dirty="0" smtClean="0"/>
              <a:t>FILLET</a:t>
            </a:r>
            <a:r>
              <a:rPr lang="id-ID" sz="1600" dirty="0" smtClean="0"/>
              <a:t>. Kedua obyek bisa dalam keadaan bersilangan bisa pula dalam keadaan berpisahan.</a:t>
            </a:r>
          </a:p>
          <a:p>
            <a:pPr algn="just"/>
            <a:r>
              <a:rPr lang="id-ID" sz="1600" dirty="0" smtClean="0"/>
              <a:t>command: </a:t>
            </a:r>
            <a:r>
              <a:rPr lang="id-ID" sz="1600" b="1" dirty="0" smtClean="0"/>
              <a:t>FILLET</a:t>
            </a:r>
            <a:endParaRPr lang="id-ID" sz="1600" dirty="0" smtClean="0"/>
          </a:p>
          <a:p>
            <a:pPr algn="just" hangingPunct="0"/>
            <a:r>
              <a:rPr lang="id-ID" sz="1600" dirty="0" smtClean="0"/>
              <a:t>(TRIM mode) Current fillet radius = 10.0000 Polyline/Radius/Trim/&lt;Select first object&gt;:</a:t>
            </a:r>
            <a:endParaRPr lang="id-ID" sz="1600" dirty="0"/>
          </a:p>
        </p:txBody>
      </p:sp>
      <p:sp>
        <p:nvSpPr>
          <p:cNvPr id="13" name="TextBox 12"/>
          <p:cNvSpPr txBox="1"/>
          <p:nvPr/>
        </p:nvSpPr>
        <p:spPr>
          <a:xfrm>
            <a:off x="7389812" y="4191000"/>
            <a:ext cx="4422774" cy="338554"/>
          </a:xfrm>
          <a:prstGeom prst="rect">
            <a:avLst/>
          </a:prstGeom>
          <a:noFill/>
        </p:spPr>
        <p:txBody>
          <a:bodyPr wrap="square" rtlCol="0">
            <a:spAutoFit/>
          </a:bodyPr>
          <a:lstStyle/>
          <a:p>
            <a:r>
              <a:rPr lang="id-ID" sz="1600" b="1" dirty="0" smtClean="0"/>
              <a:t>Gambar 7.18  Fillet pads Obyek Polyline</a:t>
            </a:r>
            <a:endParaRPr lang="id-ID" sz="1600" dirty="0"/>
          </a:p>
        </p:txBody>
      </p:sp>
      <p:pic>
        <p:nvPicPr>
          <p:cNvPr id="10" name="Picture 9"/>
          <p:cNvPicPr/>
          <p:nvPr/>
        </p:nvPicPr>
        <p:blipFill>
          <a:blip r:embed="rId3" cstate="print"/>
          <a:srcRect/>
          <a:stretch>
            <a:fillRect/>
          </a:stretch>
        </p:blipFill>
        <p:spPr bwMode="auto">
          <a:xfrm>
            <a:off x="7085012" y="1371600"/>
            <a:ext cx="4800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8564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685800"/>
            <a:ext cx="6324600" cy="2062103"/>
          </a:xfrm>
          <a:prstGeom prst="rect">
            <a:avLst/>
          </a:prstGeom>
          <a:noFill/>
        </p:spPr>
        <p:txBody>
          <a:bodyPr wrap="square" rtlCol="0">
            <a:spAutoFit/>
          </a:bodyPr>
          <a:lstStyle/>
          <a:p>
            <a:pPr lvl="0" hangingPunct="0">
              <a:tabLst>
                <a:tab pos="355600" algn="l"/>
              </a:tabLst>
            </a:pPr>
            <a:r>
              <a:rPr lang="id-ID" sz="1600" b="1" dirty="0" smtClean="0"/>
              <a:t>d.  	 Radius </a:t>
            </a:r>
            <a:endParaRPr lang="id-ID" sz="1600" dirty="0" smtClean="0"/>
          </a:p>
          <a:p>
            <a:pPr marL="355600" lvl="1" indent="0" hangingPunct="0"/>
            <a:r>
              <a:rPr lang="id-ID" sz="1600" dirty="0" smtClean="0"/>
              <a:t>Pilihan ini harus Kita ambil untuk menentukan jari-jari busuryang</a:t>
            </a:r>
            <a:r>
              <a:rPr lang="id-ID" sz="1600" b="1" dirty="0" smtClean="0"/>
              <a:t> </a:t>
            </a:r>
            <a:r>
              <a:rPr lang="id-ID" sz="1600" dirty="0" smtClean="0"/>
              <a:t>diigunakan dalam menghubungkan dua obyek. AutoCAD akan menanyakan jari-jari busur, "Enter fillet radius &lt;nn.nnnn </a:t>
            </a:r>
          </a:p>
          <a:p>
            <a:pPr marL="355600" lvl="1" indent="-355600" hangingPunct="0">
              <a:tabLst>
                <a:tab pos="355600" algn="l"/>
              </a:tabLst>
            </a:pPr>
            <a:r>
              <a:rPr lang="id-ID" sz="1600" b="1" dirty="0" smtClean="0"/>
              <a:t>e. 	Trim </a:t>
            </a:r>
            <a:endParaRPr lang="id-ID" sz="1600" dirty="0" smtClean="0"/>
          </a:p>
          <a:p>
            <a:pPr marL="355600" lvl="1" indent="0"/>
            <a:r>
              <a:rPr lang="id-ID" sz="1600" dirty="0" smtClean="0"/>
              <a:t>Pilihan ini digunakan untuk menentukan apakah obyek-obyek yang ditunjuk</a:t>
            </a:r>
            <a:r>
              <a:rPr lang="id-ID" sz="1600" b="1" dirty="0" smtClean="0"/>
              <a:t> </a:t>
            </a:r>
            <a:r>
              <a:rPr lang="id-ID" sz="1600" dirty="0" smtClean="0"/>
              <a:t>harus dipotong/diperpanjang sampai ke busur atau tidak.</a:t>
            </a:r>
            <a:endParaRPr lang="id-ID" sz="1600" dirty="0"/>
          </a:p>
        </p:txBody>
      </p:sp>
      <p:pic>
        <p:nvPicPr>
          <p:cNvPr id="9" name="Picture 8"/>
          <p:cNvPicPr/>
          <p:nvPr/>
        </p:nvPicPr>
        <p:blipFill>
          <a:blip r:embed="rId3" cstate="print"/>
          <a:srcRect/>
          <a:stretch>
            <a:fillRect/>
          </a:stretch>
        </p:blipFill>
        <p:spPr bwMode="auto">
          <a:xfrm>
            <a:off x="836612" y="3048000"/>
            <a:ext cx="5410200" cy="2286000"/>
          </a:xfrm>
          <a:prstGeom prst="rect">
            <a:avLst/>
          </a:prstGeom>
          <a:noFill/>
          <a:ln w="9525">
            <a:noFill/>
            <a:miter lim="800000"/>
            <a:headEnd/>
            <a:tailEnd/>
          </a:ln>
        </p:spPr>
      </p:pic>
      <p:sp>
        <p:nvSpPr>
          <p:cNvPr id="15" name="TextBox 14"/>
          <p:cNvSpPr txBox="1"/>
          <p:nvPr/>
        </p:nvSpPr>
        <p:spPr>
          <a:xfrm>
            <a:off x="531812" y="5562600"/>
            <a:ext cx="5715000" cy="584775"/>
          </a:xfrm>
          <a:prstGeom prst="rect">
            <a:avLst/>
          </a:prstGeom>
          <a:noFill/>
        </p:spPr>
        <p:txBody>
          <a:bodyPr wrap="square" rtlCol="0">
            <a:spAutoFit/>
          </a:bodyPr>
          <a:lstStyle/>
          <a:p>
            <a:pPr algn="ctr"/>
            <a:r>
              <a:rPr lang="id-ID" sz="1600" b="1" dirty="0" smtClean="0"/>
              <a:t>Gambar 7.19 Obyek yang di-Fillet dengan Metode Trim dan No Trim</a:t>
            </a:r>
            <a:endParaRPr lang="id-ID"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6372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685800"/>
            <a:ext cx="5334000" cy="338554"/>
          </a:xfrm>
          <a:prstGeom prst="rect">
            <a:avLst/>
          </a:prstGeom>
          <a:noFill/>
        </p:spPr>
        <p:txBody>
          <a:bodyPr wrap="square" rtlCol="0">
            <a:spAutoFit/>
          </a:bodyPr>
          <a:lstStyle/>
          <a:p>
            <a:pPr lvl="0" hangingPunct="0">
              <a:tabLst>
                <a:tab pos="531813" algn="l"/>
              </a:tabLst>
            </a:pPr>
            <a:r>
              <a:rPr lang="id-ID" sz="1600" b="1" dirty="0" smtClean="0">
                <a:solidFill>
                  <a:srgbClr val="FF0000"/>
                </a:solidFill>
              </a:rPr>
              <a:t>7.12 	Membuat Garis Baru Antara Perpotongan Garis </a:t>
            </a:r>
            <a:endParaRPr lang="id-ID" sz="1600" dirty="0">
              <a:solidFill>
                <a:srgbClr val="FF0000"/>
              </a:solidFill>
            </a:endParaRPr>
          </a:p>
        </p:txBody>
      </p:sp>
      <p:sp>
        <p:nvSpPr>
          <p:cNvPr id="6" name="TextBox 5"/>
          <p:cNvSpPr txBox="1"/>
          <p:nvPr/>
        </p:nvSpPr>
        <p:spPr>
          <a:xfrm>
            <a:off x="303212" y="1295400"/>
            <a:ext cx="5181600" cy="4031873"/>
          </a:xfrm>
          <a:prstGeom prst="rect">
            <a:avLst/>
          </a:prstGeom>
          <a:noFill/>
        </p:spPr>
        <p:txBody>
          <a:bodyPr wrap="square" rtlCol="0">
            <a:spAutoFit/>
          </a:bodyPr>
          <a:lstStyle/>
          <a:p>
            <a:pPr lvl="0" algn="just" hangingPunct="0">
              <a:tabLst>
                <a:tab pos="531813" algn="l"/>
              </a:tabLst>
            </a:pPr>
            <a:r>
              <a:rPr lang="id-ID" sz="1600" dirty="0" smtClean="0"/>
              <a:t>Untuk menghubungkan dua garis dengan garis lurus baru yang mempunyai kemiringan tertentu digunakan perintah </a:t>
            </a:r>
            <a:r>
              <a:rPr lang="id-ID" sz="1600" b="1" dirty="0" smtClean="0"/>
              <a:t>CHAMFER</a:t>
            </a:r>
            <a:r>
              <a:rPr lang="id-ID" sz="1600" dirty="0" smtClean="0"/>
              <a:t>. Kemiringan di sini ditentukan oleh jarak chamfer atau sudut chamfer, tergantung dari metode chamfer yang aktif. Bila Kita memilih metode jarak, maka yang harus Kita tentukan adal jarak pertama dan jarak kedua. Bila Kita memilih metode sudut, yang harus Kita tentukan adalah panjang dan sudut chamfer.</a:t>
            </a:r>
          </a:p>
          <a:p>
            <a:endParaRPr lang="id-ID" sz="1600" dirty="0" smtClean="0"/>
          </a:p>
          <a:p>
            <a:pPr lvl="1"/>
            <a:r>
              <a:rPr lang="id-ID" sz="1600" dirty="0" smtClean="0"/>
              <a:t>command: </a:t>
            </a:r>
            <a:r>
              <a:rPr lang="id-ID" sz="1600" b="1" dirty="0" smtClean="0"/>
              <a:t>CHAMFER</a:t>
            </a:r>
            <a:endParaRPr lang="id-ID" sz="1600" dirty="0" smtClean="0"/>
          </a:p>
          <a:p>
            <a:pPr lvl="1" hangingPunct="0"/>
            <a:r>
              <a:rPr lang="id-ID" sz="1600" dirty="0" smtClean="0"/>
              <a:t>(TRIM mode) Current chamfer Dist1=0.0000, Dist2=0.0000 Polyline/Distance/Angle/Trim/Method/&lt;Select first line&gt;:</a:t>
            </a:r>
          </a:p>
          <a:p>
            <a:pPr lvl="0" algn="just" hangingPunct="0">
              <a:tabLst>
                <a:tab pos="531813" algn="l"/>
              </a:tabLst>
            </a:pPr>
            <a:endParaRPr lang="id-ID" sz="1600" dirty="0">
              <a:solidFill>
                <a:srgbClr val="FF0000"/>
              </a:solidFill>
            </a:endParaRPr>
          </a:p>
        </p:txBody>
      </p:sp>
      <p:sp>
        <p:nvSpPr>
          <p:cNvPr id="10" name="TextBox 9"/>
          <p:cNvSpPr txBox="1"/>
          <p:nvPr/>
        </p:nvSpPr>
        <p:spPr>
          <a:xfrm>
            <a:off x="5789612" y="914400"/>
            <a:ext cx="6248400" cy="4278094"/>
          </a:xfrm>
          <a:prstGeom prst="rect">
            <a:avLst/>
          </a:prstGeom>
          <a:noFill/>
        </p:spPr>
        <p:txBody>
          <a:bodyPr wrap="square" rtlCol="0">
            <a:spAutoFit/>
          </a:bodyPr>
          <a:lstStyle/>
          <a:p>
            <a:pPr lvl="0" hangingPunct="0">
              <a:tabLst>
                <a:tab pos="355600" algn="l"/>
              </a:tabLst>
            </a:pPr>
            <a:r>
              <a:rPr lang="id-ID" sz="1600" b="1" dirty="0" smtClean="0"/>
              <a:t>a. 	(TRIM mode) Current chamfer Dist1=0.0000, Dist2=0.0000 </a:t>
            </a:r>
            <a:endParaRPr lang="id-ID" sz="1600" dirty="0" smtClean="0"/>
          </a:p>
          <a:p>
            <a:pPr marL="355600" hangingPunct="0">
              <a:tabLst>
                <a:tab pos="355600" algn="l"/>
              </a:tabLst>
            </a:pPr>
            <a:r>
              <a:rPr lang="id-ID" sz="1600" dirty="0" smtClean="0"/>
              <a:t>Baris ini merupakan</a:t>
            </a:r>
            <a:r>
              <a:rPr lang="id-ID" sz="1600" b="1" dirty="0" smtClean="0"/>
              <a:t> </a:t>
            </a:r>
            <a:r>
              <a:rPr lang="id-ID" sz="1600" dirty="0" smtClean="0"/>
              <a:t>informasi mengenai status Chamfer sekarang. Pada contoh di atas terlihat bahwa modus Trim dalam keadaan hidup dan jarak-jarak Chamfer adalah 0.</a:t>
            </a:r>
          </a:p>
          <a:p>
            <a:pPr lvl="0">
              <a:tabLst>
                <a:tab pos="355600" algn="l"/>
              </a:tabLst>
            </a:pPr>
            <a:r>
              <a:rPr lang="id-ID" sz="1600" b="1" dirty="0" smtClean="0"/>
              <a:t>b.	Select first line </a:t>
            </a:r>
            <a:endParaRPr lang="id-ID" sz="1600" dirty="0" smtClean="0"/>
          </a:p>
          <a:p>
            <a:pPr marL="355600" lvl="1" indent="0"/>
            <a:r>
              <a:rPr lang="id-ID" sz="1600" dirty="0" smtClean="0"/>
              <a:t>Pada baris pertanyaan ini Kita harus menunjuk garis atau polyline yang akan di-chamfer. Jarak pertama Chamfer akan dikenakan pada garis pertama ini. Selanjutnya AutoCAD akan menanyakan garis kedua, "'select second line:".</a:t>
            </a:r>
          </a:p>
          <a:p>
            <a:pPr lvl="0" hangingPunct="0">
              <a:tabLst>
                <a:tab pos="355600" algn="l"/>
              </a:tabLst>
            </a:pPr>
            <a:r>
              <a:rPr lang="id-ID" sz="1600" b="1" dirty="0" smtClean="0"/>
              <a:t>c.	Polyline </a:t>
            </a:r>
            <a:endParaRPr lang="id-ID" sz="1600" dirty="0" smtClean="0"/>
          </a:p>
          <a:p>
            <a:pPr marL="355600" hangingPunct="0"/>
            <a:r>
              <a:rPr lang="id-ID" sz="1600" dirty="0" smtClean="0"/>
              <a:t>Pilihan ini digunakan bila Kita ingin men-chamfer polylin yang memiliki</a:t>
            </a:r>
            <a:r>
              <a:rPr lang="id-ID" sz="1600" b="1" dirty="0" smtClean="0"/>
              <a:t> </a:t>
            </a:r>
            <a:r>
              <a:rPr lang="id-ID" sz="1600" dirty="0" smtClean="0"/>
              <a:t>minimal 2 segmen. AutoCAD akan meminta Kita untuk memilih polyline, "Select 2D polyline:". Selanjutnya semua ujung segmen polyline di-chamfer dengan jarak yang seragam. </a:t>
            </a:r>
          </a:p>
          <a:p>
            <a:pPr lvl="0" hangingPunct="0">
              <a:tabLst>
                <a:tab pos="355600" algn="l"/>
              </a:tabLst>
            </a:pPr>
            <a:r>
              <a:rPr lang="id-ID" sz="1600" b="1" dirty="0" smtClean="0"/>
              <a:t>d.	Distance </a:t>
            </a:r>
            <a:endParaRPr lang="id-ID" sz="1600" dirty="0" smtClean="0"/>
          </a:p>
          <a:p>
            <a:pPr marL="355600"/>
            <a:r>
              <a:rPr lang="id-ID" sz="1600" dirty="0" smtClean="0"/>
              <a:t>Pilihan ini digunakan bila Kita ingin menggunakan metode jarak untuk</a:t>
            </a:r>
            <a:r>
              <a:rPr lang="id-ID" sz="1600" b="1" dirty="0" smtClean="0"/>
              <a:t> </a:t>
            </a:r>
            <a:r>
              <a:rPr lang="id-ID" sz="1600" dirty="0" smtClean="0"/>
              <a:t>menentukan kemiringan garis penghubung</a:t>
            </a:r>
            <a:endParaRPr lang="id-ID"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182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cstate="print"/>
          <a:srcRect/>
          <a:stretch>
            <a:fillRect/>
          </a:stretch>
        </p:blipFill>
        <p:spPr bwMode="auto">
          <a:xfrm>
            <a:off x="227012" y="762000"/>
            <a:ext cx="5638800" cy="2362200"/>
          </a:xfrm>
          <a:prstGeom prst="rect">
            <a:avLst/>
          </a:prstGeom>
          <a:noFill/>
          <a:ln w="9525">
            <a:noFill/>
            <a:miter lim="800000"/>
            <a:headEnd/>
            <a:tailEnd/>
          </a:ln>
        </p:spPr>
      </p:pic>
      <p:sp>
        <p:nvSpPr>
          <p:cNvPr id="11" name="TextBox 10"/>
          <p:cNvSpPr txBox="1"/>
          <p:nvPr/>
        </p:nvSpPr>
        <p:spPr>
          <a:xfrm>
            <a:off x="684212" y="3200400"/>
            <a:ext cx="4953000" cy="584775"/>
          </a:xfrm>
          <a:prstGeom prst="rect">
            <a:avLst/>
          </a:prstGeom>
          <a:noFill/>
        </p:spPr>
        <p:txBody>
          <a:bodyPr wrap="square" rtlCol="0">
            <a:spAutoFit/>
          </a:bodyPr>
          <a:lstStyle/>
          <a:p>
            <a:pPr lvl="0" algn="ctr" hangingPunct="0">
              <a:tabLst>
                <a:tab pos="531813" algn="l"/>
              </a:tabLst>
            </a:pPr>
            <a:r>
              <a:rPr lang="id-ID" sz="1600" b="1" dirty="0" smtClean="0"/>
              <a:t>Gambar 7.20 Garis yang Di-Chamfer dengan Metode Distance</a:t>
            </a:r>
            <a:endParaRPr lang="id-ID" sz="1600" dirty="0">
              <a:solidFill>
                <a:srgbClr val="FF0000"/>
              </a:solidFill>
            </a:endParaRPr>
          </a:p>
        </p:txBody>
      </p:sp>
      <p:sp>
        <p:nvSpPr>
          <p:cNvPr id="12" name="TextBox 11"/>
          <p:cNvSpPr txBox="1"/>
          <p:nvPr/>
        </p:nvSpPr>
        <p:spPr>
          <a:xfrm>
            <a:off x="6246812" y="762000"/>
            <a:ext cx="5029200" cy="1077218"/>
          </a:xfrm>
          <a:prstGeom prst="rect">
            <a:avLst/>
          </a:prstGeom>
          <a:noFill/>
        </p:spPr>
        <p:txBody>
          <a:bodyPr wrap="square" rtlCol="0">
            <a:spAutoFit/>
          </a:bodyPr>
          <a:lstStyle/>
          <a:p>
            <a:pPr lvl="0" algn="just" hangingPunct="0">
              <a:tabLst>
                <a:tab pos="355600" algn="l"/>
              </a:tabLst>
            </a:pPr>
            <a:r>
              <a:rPr lang="id-ID" sz="1600" b="1" dirty="0" smtClean="0"/>
              <a:t>e.	Angle </a:t>
            </a:r>
            <a:endParaRPr lang="id-ID" sz="1600" dirty="0" smtClean="0"/>
          </a:p>
          <a:p>
            <a:pPr marL="355600" algn="just">
              <a:tabLst>
                <a:tab pos="355600" algn="l"/>
              </a:tabLst>
            </a:pPr>
            <a:r>
              <a:rPr lang="id-ID" sz="1600" dirty="0" smtClean="0"/>
              <a:t>Pilihan ini digunakan bila Kita ingin menggunakan metode sudut polar untuk</a:t>
            </a:r>
            <a:r>
              <a:rPr lang="id-ID" sz="1600" b="1" dirty="0" smtClean="0"/>
              <a:t> </a:t>
            </a:r>
            <a:r>
              <a:rPr lang="id-ID" sz="1600" dirty="0" smtClean="0"/>
              <a:t>garis penghubung. Prompt berikutnya yang muncul adalah</a:t>
            </a:r>
            <a:endParaRPr lang="id-ID" sz="1600" dirty="0"/>
          </a:p>
        </p:txBody>
      </p:sp>
      <p:pic>
        <p:nvPicPr>
          <p:cNvPr id="13" name="Picture 12"/>
          <p:cNvPicPr/>
          <p:nvPr/>
        </p:nvPicPr>
        <p:blipFill>
          <a:blip r:embed="rId4" cstate="print"/>
          <a:srcRect/>
          <a:stretch>
            <a:fillRect/>
          </a:stretch>
        </p:blipFill>
        <p:spPr bwMode="auto">
          <a:xfrm>
            <a:off x="6551612" y="2590800"/>
            <a:ext cx="5410200" cy="2362200"/>
          </a:xfrm>
          <a:prstGeom prst="rect">
            <a:avLst/>
          </a:prstGeom>
          <a:noFill/>
          <a:ln w="9525">
            <a:noFill/>
            <a:miter lim="800000"/>
            <a:headEnd/>
            <a:tailEnd/>
          </a:ln>
        </p:spPr>
      </p:pic>
      <p:sp>
        <p:nvSpPr>
          <p:cNvPr id="14" name="TextBox 13"/>
          <p:cNvSpPr txBox="1"/>
          <p:nvPr/>
        </p:nvSpPr>
        <p:spPr>
          <a:xfrm>
            <a:off x="6475412" y="5181600"/>
            <a:ext cx="4953000" cy="584775"/>
          </a:xfrm>
          <a:prstGeom prst="rect">
            <a:avLst/>
          </a:prstGeom>
          <a:noFill/>
        </p:spPr>
        <p:txBody>
          <a:bodyPr wrap="square" rtlCol="0">
            <a:spAutoFit/>
          </a:bodyPr>
          <a:lstStyle/>
          <a:p>
            <a:pPr lvl="0" algn="ctr" hangingPunct="0">
              <a:tabLst>
                <a:tab pos="531813" algn="l"/>
              </a:tabLst>
            </a:pPr>
            <a:r>
              <a:rPr lang="id-ID" sz="1600" b="1" dirty="0" smtClean="0"/>
              <a:t>Gambar 7.21 Garis yang Di-Chamfer dengan Metode Angle</a:t>
            </a:r>
            <a:endParaRPr lang="id-ID" sz="16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73898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3212" y="5638800"/>
            <a:ext cx="6934200" cy="338554"/>
          </a:xfrm>
          <a:prstGeom prst="rect">
            <a:avLst/>
          </a:prstGeom>
          <a:noFill/>
        </p:spPr>
        <p:txBody>
          <a:bodyPr wrap="square" rtlCol="0">
            <a:spAutoFit/>
          </a:bodyPr>
          <a:lstStyle/>
          <a:p>
            <a:pPr lvl="0" algn="ctr" hangingPunct="0">
              <a:tabLst>
                <a:tab pos="531813" algn="l"/>
              </a:tabLst>
            </a:pPr>
            <a:r>
              <a:rPr lang="id-ID" sz="1600" b="1" dirty="0" smtClean="0"/>
              <a:t>Gambar 7.22 Garis yang Di-Chamfer dengan Modus Trim dan No Trim</a:t>
            </a:r>
            <a:endParaRPr lang="id-ID" sz="1600" dirty="0">
              <a:solidFill>
                <a:srgbClr val="FF0000"/>
              </a:solidFill>
            </a:endParaRPr>
          </a:p>
        </p:txBody>
      </p:sp>
      <p:sp>
        <p:nvSpPr>
          <p:cNvPr id="12" name="TextBox 11"/>
          <p:cNvSpPr txBox="1"/>
          <p:nvPr/>
        </p:nvSpPr>
        <p:spPr>
          <a:xfrm>
            <a:off x="227012" y="533400"/>
            <a:ext cx="6629400" cy="1815882"/>
          </a:xfrm>
          <a:prstGeom prst="rect">
            <a:avLst/>
          </a:prstGeom>
          <a:noFill/>
        </p:spPr>
        <p:txBody>
          <a:bodyPr wrap="square" rtlCol="0">
            <a:spAutoFit/>
          </a:bodyPr>
          <a:lstStyle/>
          <a:p>
            <a:pPr marL="355600" lvl="0" indent="-355600" algn="just"/>
            <a:r>
              <a:rPr lang="id-ID" sz="1600" b="1" dirty="0" smtClean="0"/>
              <a:t>f. .	 Trim </a:t>
            </a:r>
            <a:endParaRPr lang="id-ID" sz="1600" dirty="0" smtClean="0"/>
          </a:p>
          <a:p>
            <a:pPr marL="355600" algn="just"/>
            <a:r>
              <a:rPr lang="id-ID" sz="1600" dirty="0" smtClean="0"/>
              <a:t>Pilihan ini digunakan untuk menghidupkan/mematikan modus Trim.</a:t>
            </a:r>
          </a:p>
          <a:p>
            <a:pPr marL="355600" algn="just"/>
            <a:r>
              <a:rPr lang="id-ID" sz="1600" dirty="0" smtClean="0"/>
              <a:t>Trim/No trim &lt;Trim&gt; Bila Kita memilih trim, dua garis yang bersilangan akan dipotong sampai sebatas garis penghubung, dan dua garis yang terpisah akan diperpanjang sampai sebatas garis penghubung. Bila Kita memilih No trim, AutoCAD akan mempertahankan bentuk kedua garis tetap seperti semula h</a:t>
            </a:r>
            <a:endParaRPr lang="id-ID" sz="1600" dirty="0"/>
          </a:p>
        </p:txBody>
      </p:sp>
      <p:pic>
        <p:nvPicPr>
          <p:cNvPr id="10" name="Picture 9"/>
          <p:cNvPicPr/>
          <p:nvPr/>
        </p:nvPicPr>
        <p:blipFill>
          <a:blip r:embed="rId3" cstate="print"/>
          <a:srcRect/>
          <a:stretch>
            <a:fillRect/>
          </a:stretch>
        </p:blipFill>
        <p:spPr bwMode="auto">
          <a:xfrm>
            <a:off x="684212" y="2438400"/>
            <a:ext cx="6248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2468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12" y="929193"/>
            <a:ext cx="5867400" cy="4893647"/>
          </a:xfrm>
          <a:prstGeom prst="rect">
            <a:avLst/>
          </a:prstGeom>
          <a:noFill/>
        </p:spPr>
        <p:txBody>
          <a:bodyPr wrap="square" rtlCol="0">
            <a:spAutoFit/>
          </a:bodyPr>
          <a:lstStyle/>
          <a:p>
            <a:pPr marL="450850" lvl="0" indent="-273050" algn="just" hangingPunct="0">
              <a:lnSpc>
                <a:spcPct val="150000"/>
              </a:lnSpc>
            </a:pPr>
            <a:r>
              <a:rPr lang="id-ID" sz="1600" b="1" dirty="0" smtClean="0"/>
              <a:t>d.	Previous </a:t>
            </a:r>
            <a:endParaRPr lang="id-ID" sz="1600" dirty="0" smtClean="0"/>
          </a:p>
          <a:p>
            <a:pPr marL="450850" indent="-273050" algn="just" hangingPunct="0">
              <a:lnSpc>
                <a:spcPct val="150000"/>
              </a:lnSpc>
            </a:pPr>
            <a:r>
              <a:rPr lang="id-ID" sz="1600" dirty="0" smtClean="0"/>
              <a:t>	Cara ini akan memilih satu atau sekumpulan obyek yang sebelumnya telah</a:t>
            </a:r>
            <a:r>
              <a:rPr lang="id-ID" sz="1600" b="1" dirty="0" smtClean="0"/>
              <a:t> </a:t>
            </a:r>
            <a:r>
              <a:rPr lang="id-ID" sz="1600" dirty="0" smtClean="0"/>
              <a:t>dipilih. Misalkan Kita telah melakukan perintah </a:t>
            </a:r>
            <a:r>
              <a:rPr lang="id-ID" sz="1600" b="1" dirty="0" smtClean="0"/>
              <a:t>Copy</a:t>
            </a:r>
            <a:r>
              <a:rPr lang="id-ID" sz="1600" dirty="0" smtClean="0"/>
              <a:t> pada sebuah obyek. Kemudian obyek tersebut ingin diputar dengan Rotate. Untuk memilih obyek-obyek tersebut, Kita cukup mengetik </a:t>
            </a:r>
            <a:r>
              <a:rPr lang="id-ID" sz="1600" b="1" dirty="0" smtClean="0"/>
              <a:t>P</a:t>
            </a:r>
            <a:r>
              <a:rPr lang="id-ID" sz="1600" dirty="0" smtClean="0"/>
              <a:t> pada pertanyaan "Select object:" </a:t>
            </a:r>
          </a:p>
          <a:p>
            <a:pPr marL="450850" lvl="0" indent="-273050" algn="just" hangingPunct="0">
              <a:lnSpc>
                <a:spcPct val="150000"/>
              </a:lnSpc>
            </a:pPr>
            <a:r>
              <a:rPr lang="id-ID" sz="1600" b="1" dirty="0" smtClean="0"/>
              <a:t>e. 	Fence </a:t>
            </a:r>
            <a:endParaRPr lang="id-ID" sz="1600" dirty="0" smtClean="0"/>
          </a:p>
          <a:p>
            <a:pPr marL="450850" indent="-273050" algn="just" hangingPunct="0">
              <a:lnSpc>
                <a:spcPct val="150000"/>
              </a:lnSpc>
            </a:pPr>
            <a:r>
              <a:rPr lang="id-ID" sz="1600" dirty="0" smtClean="0"/>
              <a:t>	Fence digunakan dengan cara membuat garis-garis yang melalui atau</a:t>
            </a:r>
            <a:r>
              <a:rPr lang="id-ID" sz="1600" b="1" dirty="0" smtClean="0"/>
              <a:t> </a:t>
            </a:r>
            <a:r>
              <a:rPr lang="id-ID" sz="1600" dirty="0" smtClean="0"/>
              <a:t>menyinggung obyek yang akan dipilih. Garis pemilihan dibuat seperti halnya Kita membuat garis pada perintah Line. Ketiklah </a:t>
            </a:r>
            <a:r>
              <a:rPr lang="id-ID" sz="1600" b="1" dirty="0" smtClean="0"/>
              <a:t>F</a:t>
            </a:r>
            <a:r>
              <a:rPr lang="id-ID" sz="1600" dirty="0" smtClean="0"/>
              <a:t> pada pertanyaan "Select objects:“ </a:t>
            </a:r>
          </a:p>
        </p:txBody>
      </p:sp>
      <p:sp>
        <p:nvSpPr>
          <p:cNvPr id="11" name="TextBox 10"/>
          <p:cNvSpPr txBox="1"/>
          <p:nvPr/>
        </p:nvSpPr>
        <p:spPr>
          <a:xfrm>
            <a:off x="6317324" y="762000"/>
            <a:ext cx="5562600" cy="5217326"/>
          </a:xfrm>
          <a:prstGeom prst="rect">
            <a:avLst/>
          </a:prstGeom>
          <a:noFill/>
        </p:spPr>
        <p:txBody>
          <a:bodyPr wrap="square" rtlCol="0">
            <a:spAutoFit/>
          </a:bodyPr>
          <a:lstStyle/>
          <a:p>
            <a:pPr lvl="0" algn="just" hangingPunct="0">
              <a:lnSpc>
                <a:spcPct val="150000"/>
              </a:lnSpc>
              <a:tabLst>
                <a:tab pos="355600" algn="l"/>
              </a:tabLst>
            </a:pPr>
            <a:r>
              <a:rPr lang="id-ID" sz="1600" b="1" dirty="0" smtClean="0"/>
              <a:t>f. 	Melakukan Prapemilihan </a:t>
            </a:r>
            <a:endParaRPr lang="id-ID" sz="1600" dirty="0" smtClean="0"/>
          </a:p>
          <a:p>
            <a:pPr marL="355600" lvl="1" indent="0" algn="just" hangingPunct="0">
              <a:lnSpc>
                <a:spcPct val="150000"/>
              </a:lnSpc>
            </a:pPr>
            <a:r>
              <a:rPr lang="id-ID" sz="1600" dirty="0" smtClean="0"/>
              <a:t>Untuk memilih satu obyek atau lebih tanpa melakukan pengeditan khusus pada obyek yang dipilih digunakan perintag </a:t>
            </a:r>
            <a:r>
              <a:rPr lang="id-ID" sz="1600" b="1" dirty="0" smtClean="0"/>
              <a:t>SELECT</a:t>
            </a:r>
            <a:r>
              <a:rPr lang="id-ID" sz="1600" dirty="0" smtClean="0"/>
              <a:t>. Kita dapat menggunakan semua metode pemilihan yang telah dipelajari seperti All, Window, Crossing, Fence, dan sebagainya. Fungsinya hanya sebagai pra-pemilihan saja agar nantinya Kita dapat lebih mudah memilihnya lagi pada perintah pengeditan, yaitu dengan menggunakan metode Previous.</a:t>
            </a:r>
          </a:p>
          <a:p>
            <a:pPr marL="892175" lvl="2" indent="0" algn="just">
              <a:lnSpc>
                <a:spcPct val="150000"/>
              </a:lnSpc>
            </a:pPr>
            <a:r>
              <a:rPr lang="id-ID" sz="1600" dirty="0" smtClean="0"/>
              <a:t>command: SELECT </a:t>
            </a:r>
            <a:r>
              <a:rPr lang="id-ID" sz="1600" i="1" dirty="0" smtClean="0"/>
              <a:t>&lt;ENTER&gt;</a:t>
            </a:r>
            <a:endParaRPr lang="id-ID" sz="1600" dirty="0" smtClean="0"/>
          </a:p>
          <a:p>
            <a:pPr marL="892175" lvl="2" indent="0" algn="just">
              <a:lnSpc>
                <a:spcPct val="150000"/>
              </a:lnSpc>
            </a:pPr>
            <a:r>
              <a:rPr lang="id-ID" sz="1600" dirty="0" smtClean="0"/>
              <a:t>Select object:    &lt;pilih </a:t>
            </a:r>
            <a:r>
              <a:rPr lang="id-ID" sz="1600" i="1" dirty="0" smtClean="0"/>
              <a:t>obyek dengan metode pemilihan yang telah dipelajari&gt;</a:t>
            </a:r>
            <a:endParaRPr lang="id-ID" sz="1600" dirty="0" smtClean="0"/>
          </a:p>
          <a:p>
            <a:pPr marL="892175" lvl="2" indent="0" algn="just">
              <a:lnSpc>
                <a:spcPct val="150000"/>
              </a:lnSpc>
            </a:pPr>
            <a:r>
              <a:rPr lang="id-ID" sz="1600" dirty="0" smtClean="0"/>
              <a:t>Select object:    </a:t>
            </a:r>
            <a:r>
              <a:rPr lang="id-ID" sz="1600" i="1" dirty="0" smtClean="0"/>
              <a:t>&lt;ENTER&gt;</a:t>
            </a:r>
            <a:r>
              <a:rPr lang="id-ID" sz="1600" dirty="0" smtClean="0"/>
              <a:t>. </a:t>
            </a:r>
            <a:endParaRPr lang="id-ID"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706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685800"/>
            <a:ext cx="5334000" cy="338554"/>
          </a:xfrm>
          <a:prstGeom prst="rect">
            <a:avLst/>
          </a:prstGeom>
          <a:noFill/>
        </p:spPr>
        <p:txBody>
          <a:bodyPr wrap="square" rtlCol="0">
            <a:spAutoFit/>
          </a:bodyPr>
          <a:lstStyle/>
          <a:p>
            <a:r>
              <a:rPr lang="id-ID" sz="1600" b="1" dirty="0" smtClean="0">
                <a:solidFill>
                  <a:srgbClr val="FF0000"/>
                </a:solidFill>
              </a:rPr>
              <a:t>7.13. Latihan</a:t>
            </a:r>
            <a:endParaRPr lang="id-ID" sz="1600" dirty="0">
              <a:solidFill>
                <a:srgbClr val="FF0000"/>
              </a:solidFill>
            </a:endParaRPr>
          </a:p>
        </p:txBody>
      </p:sp>
      <p:sp>
        <p:nvSpPr>
          <p:cNvPr id="9" name="TextBox 8"/>
          <p:cNvSpPr txBox="1"/>
          <p:nvPr/>
        </p:nvSpPr>
        <p:spPr>
          <a:xfrm>
            <a:off x="227012" y="1143000"/>
            <a:ext cx="6096000" cy="338554"/>
          </a:xfrm>
          <a:prstGeom prst="rect">
            <a:avLst/>
          </a:prstGeom>
          <a:noFill/>
        </p:spPr>
        <p:txBody>
          <a:bodyPr wrap="square" rtlCol="0">
            <a:spAutoFit/>
          </a:bodyPr>
          <a:lstStyle/>
          <a:p>
            <a:r>
              <a:rPr lang="id-ID" sz="1600" dirty="0" smtClean="0"/>
              <a:t>Buat Gambar dengan ukuran seperti terlihat di gambar berikut</a:t>
            </a:r>
            <a:endParaRPr lang="id-ID" sz="1600" dirty="0">
              <a:solidFill>
                <a:srgbClr val="FF0000"/>
              </a:solidFill>
            </a:endParaRPr>
          </a:p>
        </p:txBody>
      </p:sp>
      <p:pic>
        <p:nvPicPr>
          <p:cNvPr id="11" name="Picture 10"/>
          <p:cNvPicPr/>
          <p:nvPr/>
        </p:nvPicPr>
        <p:blipFill>
          <a:blip r:embed="rId3" cstate="print"/>
          <a:srcRect l="5505" b="51320"/>
          <a:stretch>
            <a:fillRect/>
          </a:stretch>
        </p:blipFill>
        <p:spPr bwMode="auto">
          <a:xfrm>
            <a:off x="608012" y="2057400"/>
            <a:ext cx="5562600" cy="4038600"/>
          </a:xfrm>
          <a:prstGeom prst="rect">
            <a:avLst/>
          </a:prstGeom>
          <a:noFill/>
          <a:ln w="9525">
            <a:noFill/>
            <a:miter lim="800000"/>
            <a:headEnd/>
            <a:tailEnd/>
          </a:ln>
        </p:spPr>
      </p:pic>
      <p:pic>
        <p:nvPicPr>
          <p:cNvPr id="12" name="Picture 11"/>
          <p:cNvPicPr/>
          <p:nvPr/>
        </p:nvPicPr>
        <p:blipFill>
          <a:blip r:embed="rId3" cstate="print"/>
          <a:srcRect t="47269"/>
          <a:stretch>
            <a:fillRect/>
          </a:stretch>
        </p:blipFill>
        <p:spPr bwMode="auto">
          <a:xfrm>
            <a:off x="6323012" y="1066800"/>
            <a:ext cx="5562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38752"/>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latin typeface="Arial" pitchFamily="34" charset="0"/>
                <a:cs typeface="Arial" pitchFamily="34" charset="0"/>
              </a:rPr>
              <a:t>7.2. 	</a:t>
            </a:r>
            <a:r>
              <a:rPr lang="id-ID" sz="1800" b="1" dirty="0" smtClean="0">
                <a:solidFill>
                  <a:srgbClr val="FF0000"/>
                </a:solidFill>
              </a:rPr>
              <a:t> Menghapus Obyek</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3992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1148510"/>
            <a:ext cx="5943600" cy="5586658"/>
          </a:xfrm>
          <a:prstGeom prst="rect">
            <a:avLst/>
          </a:prstGeom>
          <a:noFill/>
        </p:spPr>
        <p:txBody>
          <a:bodyPr wrap="square" rtlCol="0">
            <a:spAutoFit/>
          </a:bodyPr>
          <a:lstStyle/>
          <a:p>
            <a:pPr algn="just">
              <a:lnSpc>
                <a:spcPct val="150000"/>
              </a:lnSpc>
            </a:pPr>
            <a:r>
              <a:rPr lang="id-ID" sz="1550" dirty="0" smtClean="0"/>
              <a:t>Untuk menghapus satu atau sekumpulan obyek digunakan perintah </a:t>
            </a:r>
            <a:r>
              <a:rPr lang="id-ID" sz="1550" b="1" dirty="0" smtClean="0"/>
              <a:t>ERASE</a:t>
            </a:r>
            <a:r>
              <a:rPr lang="id-ID" sz="1550" dirty="0" smtClean="0"/>
              <a:t>. AutoCAD akan menanyakan obyek yang akan dihapus, "Select object:". Kita dapat menggunakan semua metode pemilihan yang telah dipelajari.</a:t>
            </a:r>
          </a:p>
          <a:p>
            <a:pPr lvl="1" algn="just">
              <a:lnSpc>
                <a:spcPct val="150000"/>
              </a:lnSpc>
            </a:pPr>
            <a:r>
              <a:rPr lang="id-ID" sz="1550" dirty="0" smtClean="0"/>
              <a:t>Command: </a:t>
            </a:r>
            <a:r>
              <a:rPr lang="id-ID" sz="1550" b="1" dirty="0" smtClean="0"/>
              <a:t>ERASE</a:t>
            </a:r>
            <a:endParaRPr lang="id-ID" sz="1550" dirty="0" smtClean="0"/>
          </a:p>
          <a:p>
            <a:pPr lvl="1" algn="just">
              <a:lnSpc>
                <a:spcPct val="150000"/>
              </a:lnSpc>
            </a:pPr>
            <a:r>
              <a:rPr lang="id-ID" sz="1550" dirty="0" smtClean="0"/>
              <a:t>Select object:</a:t>
            </a:r>
          </a:p>
          <a:p>
            <a:pPr algn="just" hangingPunct="0">
              <a:lnSpc>
                <a:spcPct val="150000"/>
              </a:lnSpc>
            </a:pPr>
            <a:r>
              <a:rPr lang="id-ID" sz="1550" dirty="0" smtClean="0"/>
              <a:t>Pertanyaan Select object di atas akan terus diulang sampai Kita menekan tombol ENTER.</a:t>
            </a:r>
          </a:p>
          <a:p>
            <a:pPr lvl="1" algn="just">
              <a:lnSpc>
                <a:spcPct val="150000"/>
              </a:lnSpc>
            </a:pPr>
            <a:r>
              <a:rPr lang="id-ID" sz="1550" dirty="0" smtClean="0"/>
              <a:t>command: ERASE &lt;ENTER&gt;</a:t>
            </a:r>
          </a:p>
          <a:p>
            <a:pPr lvl="1" algn="just">
              <a:lnSpc>
                <a:spcPct val="150000"/>
              </a:lnSpc>
            </a:pPr>
            <a:r>
              <a:rPr lang="id-ID" sz="1550" dirty="0" smtClean="0"/>
              <a:t>select object: F &lt;ENTER&gt;</a:t>
            </a:r>
          </a:p>
          <a:p>
            <a:pPr lvl="1" algn="just">
              <a:lnSpc>
                <a:spcPct val="150000"/>
              </a:lnSpc>
            </a:pPr>
            <a:r>
              <a:rPr lang="id-ID" sz="1550" dirty="0" smtClean="0"/>
              <a:t>select first fence point: &lt;klik titik 1&gt;</a:t>
            </a:r>
          </a:p>
          <a:p>
            <a:pPr lvl="1" algn="just">
              <a:lnSpc>
                <a:spcPct val="150000"/>
              </a:lnSpc>
            </a:pPr>
            <a:r>
              <a:rPr lang="id-ID" sz="1550" dirty="0" smtClean="0"/>
              <a:t>&lt;end point of line&gt;/Undo: &lt;klik titik 2&gt;</a:t>
            </a:r>
          </a:p>
          <a:p>
            <a:pPr lvl="1" algn="just">
              <a:lnSpc>
                <a:spcPct val="150000"/>
              </a:lnSpc>
            </a:pPr>
            <a:r>
              <a:rPr lang="id-ID" sz="1550" dirty="0" smtClean="0"/>
              <a:t>&lt;end point of line&gt;/Undo: &lt;klik titik 3&gt;</a:t>
            </a:r>
          </a:p>
          <a:p>
            <a:pPr lvl="1" algn="just">
              <a:lnSpc>
                <a:spcPct val="150000"/>
              </a:lnSpc>
            </a:pPr>
            <a:r>
              <a:rPr lang="id-ID" sz="1550" dirty="0" smtClean="0"/>
              <a:t>&lt;end point of line&gt;/Undo: &lt;ENTER&gt;</a:t>
            </a:r>
          </a:p>
          <a:p>
            <a:pPr lvl="1" algn="just">
              <a:lnSpc>
                <a:spcPct val="150000"/>
              </a:lnSpc>
            </a:pPr>
            <a:r>
              <a:rPr lang="id-ID" sz="1550" dirty="0" smtClean="0"/>
              <a:t>Selecct object:  &lt;ENTER&gt;</a:t>
            </a:r>
            <a:endParaRPr lang="id-ID" sz="1550" dirty="0"/>
          </a:p>
        </p:txBody>
      </p:sp>
      <p:sp>
        <p:nvSpPr>
          <p:cNvPr id="12" name="Title 1"/>
          <p:cNvSpPr txBox="1">
            <a:spLocks/>
          </p:cNvSpPr>
          <p:nvPr/>
        </p:nvSpPr>
        <p:spPr>
          <a:xfrm>
            <a:off x="172420" y="519752"/>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7.2.1	Erase</a:t>
            </a:r>
            <a:endParaRPr lang="id-ID" sz="1800" dirty="0" smtClean="0">
              <a:solidFill>
                <a:srgbClr val="FF0000"/>
              </a:solidFill>
              <a:latin typeface="Arial" pitchFamily="34" charset="0"/>
              <a:cs typeface="Arial" pitchFamily="34" charset="0"/>
            </a:endParaRPr>
          </a:p>
        </p:txBody>
      </p:sp>
      <p:pic>
        <p:nvPicPr>
          <p:cNvPr id="13" name="Picture 12"/>
          <p:cNvPicPr/>
          <p:nvPr/>
        </p:nvPicPr>
        <p:blipFill>
          <a:blip r:embed="rId3" cstate="print"/>
          <a:srcRect r="47700" b="3333"/>
          <a:stretch>
            <a:fillRect/>
          </a:stretch>
        </p:blipFill>
        <p:spPr bwMode="auto">
          <a:xfrm>
            <a:off x="7133916" y="400336"/>
            <a:ext cx="3962400" cy="2667000"/>
          </a:xfrm>
          <a:prstGeom prst="rect">
            <a:avLst/>
          </a:prstGeom>
          <a:noFill/>
          <a:ln w="9525">
            <a:noFill/>
            <a:miter lim="800000"/>
            <a:headEnd/>
            <a:tailEnd/>
          </a:ln>
        </p:spPr>
      </p:pic>
      <p:pic>
        <p:nvPicPr>
          <p:cNvPr id="14" name="Picture 13"/>
          <p:cNvPicPr/>
          <p:nvPr/>
        </p:nvPicPr>
        <p:blipFill>
          <a:blip r:embed="rId3" cstate="print"/>
          <a:srcRect l="54915"/>
          <a:stretch>
            <a:fillRect/>
          </a:stretch>
        </p:blipFill>
        <p:spPr bwMode="auto">
          <a:xfrm>
            <a:off x="7237412" y="3434688"/>
            <a:ext cx="3886200" cy="2667000"/>
          </a:xfrm>
          <a:prstGeom prst="rect">
            <a:avLst/>
          </a:prstGeom>
          <a:noFill/>
          <a:ln w="9525">
            <a:noFill/>
            <a:miter lim="800000"/>
            <a:headEnd/>
            <a:tailEnd/>
          </a:ln>
        </p:spPr>
      </p:pic>
      <p:sp>
        <p:nvSpPr>
          <p:cNvPr id="15" name="TextBox 14"/>
          <p:cNvSpPr txBox="1"/>
          <p:nvPr/>
        </p:nvSpPr>
        <p:spPr>
          <a:xfrm>
            <a:off x="7542212" y="3053688"/>
            <a:ext cx="2743200" cy="307777"/>
          </a:xfrm>
          <a:prstGeom prst="rect">
            <a:avLst/>
          </a:prstGeom>
          <a:noFill/>
        </p:spPr>
        <p:txBody>
          <a:bodyPr wrap="square" rtlCol="0">
            <a:spAutoFit/>
          </a:bodyPr>
          <a:lstStyle/>
          <a:p>
            <a:pPr algn="ctr"/>
            <a:r>
              <a:rPr lang="id-ID" sz="1400" dirty="0" smtClean="0"/>
              <a:t>Sebelum  Erase</a:t>
            </a:r>
            <a:endParaRPr lang="id-ID" sz="1400" dirty="0"/>
          </a:p>
        </p:txBody>
      </p:sp>
      <p:sp>
        <p:nvSpPr>
          <p:cNvPr id="16" name="TextBox 15"/>
          <p:cNvSpPr txBox="1"/>
          <p:nvPr/>
        </p:nvSpPr>
        <p:spPr>
          <a:xfrm>
            <a:off x="7694612" y="6101688"/>
            <a:ext cx="2743200" cy="307777"/>
          </a:xfrm>
          <a:prstGeom prst="rect">
            <a:avLst/>
          </a:prstGeom>
          <a:noFill/>
        </p:spPr>
        <p:txBody>
          <a:bodyPr wrap="square" rtlCol="0">
            <a:spAutoFit/>
          </a:bodyPr>
          <a:lstStyle/>
          <a:p>
            <a:pPr algn="ctr"/>
            <a:r>
              <a:rPr lang="id-ID" sz="1400" dirty="0" smtClean="0"/>
              <a:t>Setelah  Erase</a:t>
            </a:r>
            <a:endParaRPr lang="id-ID"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706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990600"/>
            <a:ext cx="5715000" cy="5262979"/>
          </a:xfrm>
          <a:prstGeom prst="rect">
            <a:avLst/>
          </a:prstGeom>
          <a:noFill/>
        </p:spPr>
        <p:txBody>
          <a:bodyPr wrap="square" rtlCol="0">
            <a:spAutoFit/>
          </a:bodyPr>
          <a:lstStyle/>
          <a:p>
            <a:pPr marL="355600" indent="-355600" algn="just">
              <a:lnSpc>
                <a:spcPct val="150000"/>
              </a:lnSpc>
              <a:buFont typeface="Wingdings" pitchFamily="2" charset="2"/>
              <a:buChar char="q"/>
            </a:pPr>
            <a:r>
              <a:rPr lang="id-ID" sz="1600" dirty="0" smtClean="0"/>
              <a:t>Cara pemilihan ini dilakukan dengan membuat jendela alias kotak temporer yang melingkupi obyek-obyek yang akan dipilih. </a:t>
            </a:r>
          </a:p>
          <a:p>
            <a:pPr marL="355600" indent="-355600" algn="just">
              <a:lnSpc>
                <a:spcPct val="150000"/>
              </a:lnSpc>
              <a:buFont typeface="Wingdings" pitchFamily="2" charset="2"/>
              <a:buChar char="q"/>
            </a:pPr>
            <a:r>
              <a:rPr lang="id-ID" sz="1600" dirty="0" smtClean="0"/>
              <a:t>Kita harus mengetik </a:t>
            </a:r>
            <a:r>
              <a:rPr lang="id-ID" sz="1600" b="1" dirty="0" smtClean="0"/>
              <a:t>W</a:t>
            </a:r>
            <a:r>
              <a:rPr lang="id-ID" sz="1600" dirty="0" smtClean="0"/>
              <a:t> pada saat ditanya "Select objects:", lalu klik titik pertama jendela pada saat ditanya "First corner:" dan klik titik kedua yang letaknya diagonal terhadap titik pertama pada saat ditanya "Other corner:".</a:t>
            </a:r>
          </a:p>
          <a:p>
            <a:pPr marL="355600" indent="-355600" algn="just">
              <a:lnSpc>
                <a:spcPct val="150000"/>
              </a:lnSpc>
              <a:buFont typeface="Wingdings" pitchFamily="2" charset="2"/>
              <a:buChar char="q"/>
            </a:pPr>
            <a:r>
              <a:rPr lang="id-ID" sz="1600" dirty="0" smtClean="0"/>
              <a:t> Obyek yang akan dipilih harus masuk seluruhnya di dalam jendela yang didefinisikan. Bila variabel PICKAUTO dalam keadaan aktif, Kita tidak perlu mengetik </a:t>
            </a:r>
            <a:r>
              <a:rPr lang="id-ID" sz="1600" b="1" dirty="0" smtClean="0"/>
              <a:t>W</a:t>
            </a:r>
            <a:r>
              <a:rPr lang="id-ID" sz="1600" dirty="0" smtClean="0"/>
              <a:t> untuk menggunakan metode Window. </a:t>
            </a:r>
          </a:p>
          <a:p>
            <a:pPr marL="355600" indent="-355600" algn="just">
              <a:lnSpc>
                <a:spcPct val="150000"/>
              </a:lnSpc>
              <a:buFont typeface="Wingdings" pitchFamily="2" charset="2"/>
              <a:buChar char="q"/>
            </a:pPr>
            <a:r>
              <a:rPr lang="id-ID" sz="1600" dirty="0" smtClean="0"/>
              <a:t>Kliklah langsung sudut pertama jendela saat ditanya "Select objects:", lalu geser sebelah kanan dan klik titik kedua saat ditanya "Other corner:“.</a:t>
            </a:r>
            <a:endParaRPr lang="id-ID" sz="1550" dirty="0"/>
          </a:p>
        </p:txBody>
      </p:sp>
      <p:sp>
        <p:nvSpPr>
          <p:cNvPr id="12" name="Title 1"/>
          <p:cNvSpPr txBox="1">
            <a:spLocks/>
          </p:cNvSpPr>
          <p:nvPr/>
        </p:nvSpPr>
        <p:spPr>
          <a:xfrm>
            <a:off x="6475412" y="609600"/>
            <a:ext cx="4421187" cy="3810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7.2.3	Crossing Window</a:t>
            </a:r>
            <a:endParaRPr lang="id-ID" sz="1800" dirty="0" smtClean="0">
              <a:solidFill>
                <a:srgbClr val="FF0000"/>
              </a:solidFill>
              <a:latin typeface="Arial" pitchFamily="34" charset="0"/>
              <a:cs typeface="Arial" pitchFamily="34" charset="0"/>
            </a:endParaRPr>
          </a:p>
        </p:txBody>
      </p:sp>
      <p:cxnSp>
        <p:nvCxnSpPr>
          <p:cNvPr id="10" name="Straight Connector 9"/>
          <p:cNvCxnSpPr/>
          <p:nvPr/>
        </p:nvCxnSpPr>
        <p:spPr>
          <a:xfrm>
            <a:off x="12571412" y="604089"/>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5412" y="1371600"/>
            <a:ext cx="5335587" cy="3739998"/>
          </a:xfrm>
          <a:prstGeom prst="rect">
            <a:avLst/>
          </a:prstGeom>
          <a:noFill/>
        </p:spPr>
        <p:txBody>
          <a:bodyPr wrap="square" rtlCol="0">
            <a:spAutoFit/>
          </a:bodyPr>
          <a:lstStyle/>
          <a:p>
            <a:pPr marL="355600" indent="-355600" algn="just">
              <a:lnSpc>
                <a:spcPct val="150000"/>
              </a:lnSpc>
              <a:buFont typeface="Wingdings" pitchFamily="2" charset="2"/>
              <a:buChar char="q"/>
            </a:pPr>
            <a:r>
              <a:rPr lang="id-ID" sz="1600" dirty="0" smtClean="0"/>
              <a:t>Metode ini hampir sama dengan Window, yaitu membuat jendela temporer. Kita harus mengetik </a:t>
            </a:r>
            <a:r>
              <a:rPr lang="id-ID" sz="1600" b="1" dirty="0" smtClean="0"/>
              <a:t>C</a:t>
            </a:r>
            <a:r>
              <a:rPr lang="id-ID" sz="1600" dirty="0" smtClean="0"/>
              <a:t> pada saat ditanya "Select objects:". </a:t>
            </a:r>
          </a:p>
          <a:p>
            <a:pPr marL="355600" indent="-355600" algn="just">
              <a:lnSpc>
                <a:spcPct val="150000"/>
              </a:lnSpc>
              <a:buFont typeface="Wingdings" pitchFamily="2" charset="2"/>
              <a:buChar char="q"/>
            </a:pPr>
            <a:r>
              <a:rPr lang="id-ID" sz="1600" dirty="0" smtClean="0"/>
              <a:t>Perbedaan dengan Window adalah AutoCAD akan memilih semua obyek baik yang hanya masuk sebagian ke dalam jendela maupun yang seluruhnya. Bila variabel Pickauto dalam keadaan hidup, titik pertama jendela harus terletak di pojok kanan (bisa atas atau bawah) menuju pojok kiri diagonal.</a:t>
            </a:r>
            <a:endParaRPr lang="id-ID" sz="1550" dirty="0"/>
          </a:p>
        </p:txBody>
      </p:sp>
      <p:sp>
        <p:nvSpPr>
          <p:cNvPr id="17" name="Title 1"/>
          <p:cNvSpPr txBox="1">
            <a:spLocks/>
          </p:cNvSpPr>
          <p:nvPr/>
        </p:nvSpPr>
        <p:spPr>
          <a:xfrm>
            <a:off x="227012" y="457200"/>
            <a:ext cx="5715000" cy="432176"/>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7.2.2.	Window</a:t>
            </a:r>
            <a:endParaRPr lang="id-ID" sz="18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4942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a:blip r:embed="rId3" cstate="print"/>
          <a:srcRect r="50945" b="1322"/>
          <a:stretch>
            <a:fillRect/>
          </a:stretch>
        </p:blipFill>
        <p:spPr bwMode="auto">
          <a:xfrm>
            <a:off x="295236" y="381000"/>
            <a:ext cx="3886200" cy="2743200"/>
          </a:xfrm>
          <a:prstGeom prst="rect">
            <a:avLst/>
          </a:prstGeom>
          <a:noFill/>
          <a:ln w="9525">
            <a:noFill/>
            <a:miter lim="800000"/>
            <a:headEnd/>
            <a:tailEnd/>
          </a:ln>
        </p:spPr>
      </p:pic>
      <p:pic>
        <p:nvPicPr>
          <p:cNvPr id="14" name="Picture 13"/>
          <p:cNvPicPr/>
          <p:nvPr/>
        </p:nvPicPr>
        <p:blipFill>
          <a:blip r:embed="rId3" cstate="print"/>
          <a:srcRect l="54358"/>
          <a:stretch>
            <a:fillRect/>
          </a:stretch>
        </p:blipFill>
        <p:spPr bwMode="auto">
          <a:xfrm>
            <a:off x="219036" y="3657600"/>
            <a:ext cx="4038600" cy="2514600"/>
          </a:xfrm>
          <a:prstGeom prst="rect">
            <a:avLst/>
          </a:prstGeom>
          <a:noFill/>
          <a:ln w="9525">
            <a:noFill/>
            <a:miter lim="800000"/>
            <a:headEnd/>
            <a:tailEnd/>
          </a:ln>
        </p:spPr>
      </p:pic>
      <p:sp>
        <p:nvSpPr>
          <p:cNvPr id="16" name="TextBox 15"/>
          <p:cNvSpPr txBox="1"/>
          <p:nvPr/>
        </p:nvSpPr>
        <p:spPr>
          <a:xfrm>
            <a:off x="523836" y="3200400"/>
            <a:ext cx="3429000" cy="338554"/>
          </a:xfrm>
          <a:prstGeom prst="rect">
            <a:avLst/>
          </a:prstGeom>
          <a:noFill/>
        </p:spPr>
        <p:txBody>
          <a:bodyPr wrap="square" rtlCol="0">
            <a:spAutoFit/>
          </a:bodyPr>
          <a:lstStyle/>
          <a:p>
            <a:pPr algn="ctr"/>
            <a:r>
              <a:rPr lang="id-ID" sz="1600" dirty="0" smtClean="0"/>
              <a:t>Sebelum  Erase</a:t>
            </a:r>
            <a:endParaRPr lang="id-ID" sz="1600" dirty="0"/>
          </a:p>
        </p:txBody>
      </p:sp>
      <p:sp>
        <p:nvSpPr>
          <p:cNvPr id="18" name="TextBox 17"/>
          <p:cNvSpPr txBox="1"/>
          <p:nvPr/>
        </p:nvSpPr>
        <p:spPr>
          <a:xfrm>
            <a:off x="523836" y="6172200"/>
            <a:ext cx="3429000" cy="338554"/>
          </a:xfrm>
          <a:prstGeom prst="rect">
            <a:avLst/>
          </a:prstGeom>
          <a:noFill/>
        </p:spPr>
        <p:txBody>
          <a:bodyPr wrap="square" rtlCol="0">
            <a:spAutoFit/>
          </a:bodyPr>
          <a:lstStyle/>
          <a:p>
            <a:pPr algn="ctr"/>
            <a:r>
              <a:rPr lang="id-ID" sz="1600" dirty="0" smtClean="0"/>
              <a:t>Setelah  Erase</a:t>
            </a:r>
            <a:endParaRPr lang="id-ID" sz="1600" dirty="0"/>
          </a:p>
        </p:txBody>
      </p:sp>
      <p:pic>
        <p:nvPicPr>
          <p:cNvPr id="19" name="Picture 18"/>
          <p:cNvPicPr/>
          <p:nvPr/>
        </p:nvPicPr>
        <p:blipFill>
          <a:blip r:embed="rId4" cstate="print"/>
          <a:srcRect r="50546" b="1754"/>
          <a:stretch>
            <a:fillRect/>
          </a:stretch>
        </p:blipFill>
        <p:spPr bwMode="auto">
          <a:xfrm>
            <a:off x="4660260" y="394648"/>
            <a:ext cx="4038600" cy="2667000"/>
          </a:xfrm>
          <a:prstGeom prst="rect">
            <a:avLst/>
          </a:prstGeom>
          <a:noFill/>
          <a:ln w="9525">
            <a:noFill/>
            <a:miter lim="800000"/>
            <a:headEnd/>
            <a:tailEnd/>
          </a:ln>
        </p:spPr>
      </p:pic>
      <p:pic>
        <p:nvPicPr>
          <p:cNvPr id="20" name="Picture 19"/>
          <p:cNvPicPr/>
          <p:nvPr/>
        </p:nvPicPr>
        <p:blipFill>
          <a:blip r:embed="rId4" cstate="print"/>
          <a:srcRect l="53358"/>
          <a:stretch>
            <a:fillRect/>
          </a:stretch>
        </p:blipFill>
        <p:spPr bwMode="auto">
          <a:xfrm>
            <a:off x="4660260" y="3595048"/>
            <a:ext cx="4114800" cy="2514600"/>
          </a:xfrm>
          <a:prstGeom prst="rect">
            <a:avLst/>
          </a:prstGeom>
          <a:noFill/>
          <a:ln w="9525">
            <a:noFill/>
            <a:miter lim="800000"/>
            <a:headEnd/>
            <a:tailEnd/>
          </a:ln>
        </p:spPr>
      </p:pic>
      <p:sp>
        <p:nvSpPr>
          <p:cNvPr id="21" name="TextBox 20"/>
          <p:cNvSpPr txBox="1"/>
          <p:nvPr/>
        </p:nvSpPr>
        <p:spPr>
          <a:xfrm>
            <a:off x="4888860" y="3137848"/>
            <a:ext cx="3429000" cy="338554"/>
          </a:xfrm>
          <a:prstGeom prst="rect">
            <a:avLst/>
          </a:prstGeom>
          <a:noFill/>
        </p:spPr>
        <p:txBody>
          <a:bodyPr wrap="square" rtlCol="0">
            <a:spAutoFit/>
          </a:bodyPr>
          <a:lstStyle/>
          <a:p>
            <a:pPr algn="ctr"/>
            <a:r>
              <a:rPr lang="id-ID" sz="1600" dirty="0" smtClean="0"/>
              <a:t>Sebelum  Erase</a:t>
            </a:r>
            <a:endParaRPr lang="id-ID" sz="1600" dirty="0"/>
          </a:p>
        </p:txBody>
      </p:sp>
      <p:sp>
        <p:nvSpPr>
          <p:cNvPr id="22" name="TextBox 21"/>
          <p:cNvSpPr txBox="1"/>
          <p:nvPr/>
        </p:nvSpPr>
        <p:spPr>
          <a:xfrm>
            <a:off x="5269860" y="6109648"/>
            <a:ext cx="3429000" cy="338554"/>
          </a:xfrm>
          <a:prstGeom prst="rect">
            <a:avLst/>
          </a:prstGeom>
          <a:noFill/>
        </p:spPr>
        <p:txBody>
          <a:bodyPr wrap="square" rtlCol="0">
            <a:spAutoFit/>
          </a:bodyPr>
          <a:lstStyle/>
          <a:p>
            <a:pPr algn="ctr"/>
            <a:r>
              <a:rPr lang="id-ID" sz="1600" dirty="0" smtClean="0"/>
              <a:t>Setelah  Erase</a:t>
            </a:r>
            <a:endParaRPr lang="id-ID" sz="1600" dirty="0"/>
          </a:p>
        </p:txBody>
      </p:sp>
      <p:cxnSp>
        <p:nvCxnSpPr>
          <p:cNvPr id="23" name="Straight Connector 22"/>
          <p:cNvCxnSpPr/>
          <p:nvPr/>
        </p:nvCxnSpPr>
        <p:spPr>
          <a:xfrm>
            <a:off x="89138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294812" y="1066800"/>
            <a:ext cx="2590800" cy="1893339"/>
          </a:xfrm>
          <a:prstGeom prst="rect">
            <a:avLst/>
          </a:prstGeom>
          <a:noFill/>
        </p:spPr>
        <p:txBody>
          <a:bodyPr wrap="square" rtlCol="0">
            <a:spAutoFit/>
          </a:bodyPr>
          <a:lstStyle/>
          <a:p>
            <a:pPr>
              <a:lnSpc>
                <a:spcPct val="150000"/>
              </a:lnSpc>
            </a:pPr>
            <a:r>
              <a:rPr lang="id-ID" sz="1600" dirty="0" smtClean="0"/>
              <a:t>Command: </a:t>
            </a:r>
            <a:r>
              <a:rPr lang="id-ID" sz="1600" b="1" dirty="0" smtClean="0"/>
              <a:t>ERASE</a:t>
            </a:r>
            <a:r>
              <a:rPr lang="id-ID" sz="1600" dirty="0" smtClean="0"/>
              <a:t> &lt;ENTER&gt;</a:t>
            </a:r>
          </a:p>
          <a:p>
            <a:pPr>
              <a:lnSpc>
                <a:spcPct val="150000"/>
              </a:lnSpc>
            </a:pPr>
            <a:r>
              <a:rPr lang="id-ID" sz="1600" dirty="0" smtClean="0"/>
              <a:t>Select object: </a:t>
            </a:r>
            <a:r>
              <a:rPr lang="id-ID" sz="1600" i="1" dirty="0" smtClean="0"/>
              <a:t>&lt;klik titik I&gt;</a:t>
            </a:r>
            <a:endParaRPr lang="id-ID" sz="1600" dirty="0" smtClean="0"/>
          </a:p>
          <a:p>
            <a:pPr>
              <a:lnSpc>
                <a:spcPct val="150000"/>
              </a:lnSpc>
            </a:pPr>
            <a:r>
              <a:rPr lang="id-ID" sz="1600" dirty="0" smtClean="0"/>
              <a:t>Other corner: </a:t>
            </a:r>
            <a:r>
              <a:rPr lang="id-ID" sz="1600" i="1" dirty="0" smtClean="0"/>
              <a:t>&lt;klik titik 2&gt;</a:t>
            </a:r>
            <a:endParaRPr lang="id-ID" sz="1600" dirty="0" smtClean="0"/>
          </a:p>
          <a:p>
            <a:pPr>
              <a:lnSpc>
                <a:spcPct val="150000"/>
              </a:lnSpc>
            </a:pPr>
            <a:r>
              <a:rPr lang="id-ID" sz="1600" dirty="0" smtClean="0"/>
              <a:t>Select object:  </a:t>
            </a:r>
            <a:r>
              <a:rPr lang="id-ID" sz="1600" i="1" dirty="0" smtClean="0"/>
              <a:t>&lt;ENTER&gt;</a:t>
            </a:r>
            <a:endParaRPr lang="id-ID"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8658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990600"/>
            <a:ext cx="5334000" cy="1569660"/>
          </a:xfrm>
          <a:prstGeom prst="rect">
            <a:avLst/>
          </a:prstGeom>
          <a:noFill/>
        </p:spPr>
        <p:txBody>
          <a:bodyPr wrap="square" rtlCol="0">
            <a:spAutoFit/>
          </a:bodyPr>
          <a:lstStyle/>
          <a:p>
            <a:pPr algn="just" hangingPunct="0">
              <a:lnSpc>
                <a:spcPct val="150000"/>
              </a:lnSpc>
            </a:pPr>
            <a:r>
              <a:rPr lang="id-ID" sz="1600" dirty="0" smtClean="0"/>
              <a:t>Sedangkan perintah untuk membatalkan satu kali penghapusan yang dilakukan dengan ERASE adalah perintah OOPS.</a:t>
            </a:r>
          </a:p>
          <a:p>
            <a:pPr algn="just">
              <a:lnSpc>
                <a:spcPct val="150000"/>
              </a:lnSpc>
            </a:pPr>
            <a:r>
              <a:rPr lang="id-ID" sz="1600" dirty="0" smtClean="0"/>
              <a:t>	Command: OOPS</a:t>
            </a:r>
            <a:endParaRPr lang="id-ID" sz="1550" dirty="0"/>
          </a:p>
        </p:txBody>
      </p:sp>
      <p:cxnSp>
        <p:nvCxnSpPr>
          <p:cNvPr id="10" name="Straight Connector 9"/>
          <p:cNvCxnSpPr/>
          <p:nvPr/>
        </p:nvCxnSpPr>
        <p:spPr>
          <a:xfrm>
            <a:off x="12571412" y="604089"/>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412" y="609600"/>
            <a:ext cx="5716587" cy="3785652"/>
          </a:xfrm>
          <a:prstGeom prst="rect">
            <a:avLst/>
          </a:prstGeom>
          <a:noFill/>
        </p:spPr>
        <p:txBody>
          <a:bodyPr wrap="square" rtlCol="0">
            <a:spAutoFit/>
          </a:bodyPr>
          <a:lstStyle/>
          <a:p>
            <a:pPr marL="342900" lvl="0" indent="-342900" algn="just" hangingPunct="0">
              <a:lnSpc>
                <a:spcPct val="150000"/>
              </a:lnSpc>
              <a:buFont typeface="+mj-lt"/>
              <a:buAutoNum type="alphaLcPeriod"/>
            </a:pPr>
            <a:r>
              <a:rPr lang="id-ID" sz="1600" b="1" dirty="0" smtClean="0"/>
              <a:t>Select object - </a:t>
            </a:r>
            <a:r>
              <a:rPr lang="id-ID" sz="1600" dirty="0" smtClean="0"/>
              <a:t>Pada pertanyaan ini, kliklah obyek yang akan dipotong. metode</a:t>
            </a:r>
            <a:r>
              <a:rPr lang="id-ID" sz="1600" b="1" dirty="0" smtClean="0"/>
              <a:t> </a:t>
            </a:r>
            <a:r>
              <a:rPr lang="id-ID" sz="1600" dirty="0" smtClean="0"/>
              <a:t>pemilihan obyek yang diizinkan di sini hanya Menunjuk Langsung (pick). Jadi hanya satu obyek yang dapat dipilih dalam satu kali perintah. </a:t>
            </a:r>
          </a:p>
          <a:p>
            <a:pPr marL="342900" indent="-342900" algn="just">
              <a:lnSpc>
                <a:spcPct val="150000"/>
              </a:lnSpc>
              <a:buFont typeface="+mj-lt"/>
              <a:buAutoNum type="alphaLcPeriod"/>
            </a:pPr>
            <a:r>
              <a:rPr lang="id-ID" sz="1600" b="1" dirty="0" smtClean="0"/>
              <a:t>Enter secondpoint (or F for first point) - </a:t>
            </a:r>
            <a:r>
              <a:rPr lang="id-ID" sz="1600" dirty="0" smtClean="0"/>
              <a:t>Pada pertanyaan ini, tunjuklah kedua</a:t>
            </a:r>
            <a:r>
              <a:rPr lang="id-ID" sz="1600" b="1" dirty="0" smtClean="0"/>
              <a:t> </a:t>
            </a:r>
            <a:r>
              <a:rPr lang="id-ID" sz="1600" dirty="0" smtClean="0"/>
              <a:t>pemotongan. Bila Kita langsung mengklik di Layar, maka bagian obyek yang terletak di antara titik pertama dan titik kedua akan langsung di potong, dan Kita langsung kembali ke prompt Command</a:t>
            </a:r>
            <a:endParaRPr lang="id-ID" sz="1550" dirty="0"/>
          </a:p>
        </p:txBody>
      </p:sp>
      <p:sp>
        <p:nvSpPr>
          <p:cNvPr id="17" name="Title 1"/>
          <p:cNvSpPr txBox="1">
            <a:spLocks/>
          </p:cNvSpPr>
          <p:nvPr/>
        </p:nvSpPr>
        <p:spPr>
          <a:xfrm>
            <a:off x="227012" y="457200"/>
            <a:ext cx="5715000" cy="432176"/>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7.2.4	 Oops</a:t>
            </a:r>
            <a:endParaRPr lang="id-ID" sz="1800" dirty="0" smtClean="0">
              <a:solidFill>
                <a:srgbClr val="FF0000"/>
              </a:solidFill>
              <a:latin typeface="Arial" pitchFamily="34" charset="0"/>
              <a:cs typeface="Arial" pitchFamily="34" charset="0"/>
            </a:endParaRPr>
          </a:p>
        </p:txBody>
      </p:sp>
      <p:sp>
        <p:nvSpPr>
          <p:cNvPr id="9" name="Title 1"/>
          <p:cNvSpPr txBox="1">
            <a:spLocks/>
          </p:cNvSpPr>
          <p:nvPr/>
        </p:nvSpPr>
        <p:spPr>
          <a:xfrm>
            <a:off x="303212" y="2514600"/>
            <a:ext cx="5334000" cy="432176"/>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450850" algn="l"/>
              </a:tabLst>
            </a:pPr>
            <a:r>
              <a:rPr lang="id-ID" sz="1800" b="1" dirty="0" smtClean="0">
                <a:solidFill>
                  <a:srgbClr val="FF0000"/>
                </a:solidFill>
                <a:latin typeface="Arial" pitchFamily="34" charset="0"/>
                <a:cs typeface="Arial" pitchFamily="34" charset="0"/>
              </a:rPr>
              <a:t>7.3. 	Memotong Obyek Dengan Perintah BREAK</a:t>
            </a:r>
            <a:endParaRPr lang="id-ID" sz="1800" dirty="0" smtClean="0">
              <a:solidFill>
                <a:srgbClr val="FF0000"/>
              </a:solidFill>
              <a:latin typeface="Arial" pitchFamily="34" charset="0"/>
              <a:cs typeface="Arial" pitchFamily="34" charset="0"/>
            </a:endParaRPr>
          </a:p>
        </p:txBody>
      </p:sp>
      <p:sp>
        <p:nvSpPr>
          <p:cNvPr id="13" name="TextBox 12"/>
          <p:cNvSpPr txBox="1"/>
          <p:nvPr/>
        </p:nvSpPr>
        <p:spPr>
          <a:xfrm>
            <a:off x="379412" y="3429000"/>
            <a:ext cx="5029200" cy="1569660"/>
          </a:xfrm>
          <a:prstGeom prst="rect">
            <a:avLst/>
          </a:prstGeom>
          <a:noFill/>
        </p:spPr>
        <p:txBody>
          <a:bodyPr wrap="square" rtlCol="0">
            <a:spAutoFit/>
          </a:bodyPr>
          <a:lstStyle/>
          <a:p>
            <a:pPr hangingPunct="0">
              <a:lnSpc>
                <a:spcPct val="150000"/>
              </a:lnSpc>
            </a:pPr>
            <a:r>
              <a:rPr lang="id-ID" sz="1600" dirty="0" smtClean="0"/>
              <a:t>BREAK adalah perintah untuk memotong obyek yang berada di antara dua titik yang ditentukan.</a:t>
            </a:r>
          </a:p>
          <a:p>
            <a:pPr lvl="1" hangingPunct="0">
              <a:lnSpc>
                <a:spcPct val="150000"/>
              </a:lnSpc>
            </a:pPr>
            <a:r>
              <a:rPr lang="id-ID" sz="1600" dirty="0" smtClean="0"/>
              <a:t>Command : </a:t>
            </a:r>
            <a:r>
              <a:rPr lang="id-ID" sz="1600" b="1" dirty="0" smtClean="0"/>
              <a:t>BREAK</a:t>
            </a:r>
            <a:r>
              <a:rPr lang="id-ID" sz="1600" dirty="0" smtClean="0"/>
              <a:t> Select object:</a:t>
            </a:r>
          </a:p>
          <a:p>
            <a:pPr lvl="1">
              <a:lnSpc>
                <a:spcPct val="150000"/>
              </a:lnSpc>
            </a:pPr>
            <a:r>
              <a:rPr lang="id-ID" sz="1600" dirty="0" smtClean="0"/>
              <a:t>Enter second point (or F for first point):</a:t>
            </a:r>
            <a:endParaRPr lang="id-ID"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1812" y="3657600"/>
            <a:ext cx="53340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p:cNvCxnSpPr/>
          <p:nvPr/>
        </p:nvCxnSpPr>
        <p:spPr>
          <a:xfrm>
            <a:off x="60182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533400"/>
            <a:ext cx="5486400" cy="3046988"/>
          </a:xfrm>
          <a:prstGeom prst="rect">
            <a:avLst/>
          </a:prstGeom>
          <a:noFill/>
        </p:spPr>
        <p:txBody>
          <a:bodyPr wrap="square" rtlCol="0">
            <a:spAutoFit/>
          </a:bodyPr>
          <a:lstStyle/>
          <a:p>
            <a:pPr algn="just" hangingPunct="0">
              <a:lnSpc>
                <a:spcPct val="150000"/>
              </a:lnSpc>
            </a:pPr>
            <a:r>
              <a:rPr lang="id-ID" sz="1600" dirty="0" smtClean="0"/>
              <a:t>Di sini Kita dapat juga memasukkan jarak relatif agar pemotongan memiliki jarak tertentu.</a:t>
            </a:r>
          </a:p>
          <a:p>
            <a:pPr algn="just" hangingPunct="0">
              <a:lnSpc>
                <a:spcPct val="150000"/>
              </a:lnSpc>
            </a:pPr>
            <a:r>
              <a:rPr lang="id-ID" sz="1600" dirty="0" smtClean="0"/>
              <a:t>Command: </a:t>
            </a:r>
            <a:r>
              <a:rPr lang="id-ID" sz="1600" b="1" dirty="0" smtClean="0"/>
              <a:t>BREAK</a:t>
            </a:r>
            <a:r>
              <a:rPr lang="id-ID" sz="1600" dirty="0" smtClean="0"/>
              <a:t> </a:t>
            </a:r>
            <a:r>
              <a:rPr lang="id-ID" sz="1600" i="1" dirty="0" smtClean="0"/>
              <a:t>&lt;ENTER&gt;</a:t>
            </a:r>
            <a:r>
              <a:rPr lang="id-ID" sz="1600" dirty="0" smtClean="0"/>
              <a:t> Select object: </a:t>
            </a:r>
            <a:r>
              <a:rPr lang="id-ID" sz="1600" i="1" dirty="0" smtClean="0"/>
              <a:t>&lt;klik garis&gt;</a:t>
            </a:r>
            <a:endParaRPr lang="id-ID" sz="1600" dirty="0" smtClean="0"/>
          </a:p>
          <a:p>
            <a:pPr algn="just" hangingPunct="0">
              <a:lnSpc>
                <a:spcPct val="150000"/>
              </a:lnSpc>
            </a:pPr>
            <a:r>
              <a:rPr lang="id-ID" sz="1600" dirty="0" smtClean="0"/>
              <a:t>Enter second point (or F f or f ir st point) : F </a:t>
            </a:r>
            <a:r>
              <a:rPr lang="id-ID" sz="1600" i="1" dirty="0" smtClean="0"/>
              <a:t>&lt; ENTER&gt;</a:t>
            </a:r>
            <a:r>
              <a:rPr lang="id-ID" sz="1600" dirty="0" smtClean="0"/>
              <a:t> Enter f irst point: </a:t>
            </a:r>
            <a:r>
              <a:rPr lang="id-ID" sz="1600" b="1" dirty="0" smtClean="0"/>
              <a:t>FROM</a:t>
            </a:r>
            <a:r>
              <a:rPr lang="id-ID" sz="1600" dirty="0" smtClean="0"/>
              <a:t> </a:t>
            </a:r>
            <a:r>
              <a:rPr lang="id-ID" sz="1600" i="1" dirty="0" smtClean="0"/>
              <a:t>&lt;ENTER&gt;</a:t>
            </a:r>
            <a:endParaRPr lang="id-ID" sz="1600" dirty="0" smtClean="0"/>
          </a:p>
          <a:p>
            <a:pPr algn="just" hangingPunct="0">
              <a:lnSpc>
                <a:spcPct val="150000"/>
              </a:lnSpc>
            </a:pPr>
            <a:r>
              <a:rPr lang="id-ID" sz="1600" dirty="0" smtClean="0"/>
              <a:t>Base point: </a:t>
            </a:r>
            <a:r>
              <a:rPr lang="id-ID" sz="1600" b="1" dirty="0" smtClean="0"/>
              <a:t>END</a:t>
            </a:r>
            <a:r>
              <a:rPr lang="id-ID" sz="1600" dirty="0" smtClean="0"/>
              <a:t> </a:t>
            </a:r>
            <a:r>
              <a:rPr lang="id-ID" sz="1600" i="1" dirty="0" smtClean="0"/>
              <a:t>&lt;ENTER&gt;</a:t>
            </a:r>
            <a:r>
              <a:rPr lang="id-ID" sz="1600" dirty="0" smtClean="0"/>
              <a:t> </a:t>
            </a:r>
            <a:r>
              <a:rPr lang="id-ID" sz="1600" i="1" dirty="0" smtClean="0"/>
              <a:t>o</a:t>
            </a:r>
            <a:r>
              <a:rPr lang="id-ID" sz="1600" dirty="0" smtClean="0"/>
              <a:t>f</a:t>
            </a:r>
            <a:r>
              <a:rPr lang="id-ID" sz="1600" i="1" dirty="0" smtClean="0"/>
              <a:t> &lt;klik titik A&gt;</a:t>
            </a:r>
            <a:endParaRPr lang="id-ID" sz="1600" dirty="0" smtClean="0"/>
          </a:p>
          <a:p>
            <a:pPr algn="just">
              <a:lnSpc>
                <a:spcPct val="150000"/>
              </a:lnSpc>
            </a:pPr>
            <a:r>
              <a:rPr lang="id-ID" sz="1600" dirty="0" smtClean="0"/>
              <a:t>of f s et : </a:t>
            </a:r>
            <a:r>
              <a:rPr lang="id-ID" sz="1600" b="1" i="1" dirty="0" smtClean="0"/>
              <a:t>@ 1&lt; 0</a:t>
            </a:r>
            <a:r>
              <a:rPr lang="id-ID" sz="1600" dirty="0" smtClean="0"/>
              <a:t> </a:t>
            </a:r>
            <a:r>
              <a:rPr lang="id-ID" sz="1600" i="1" dirty="0" smtClean="0"/>
              <a:t>&lt; E N TE R &gt;</a:t>
            </a:r>
            <a:endParaRPr lang="id-ID" sz="1600" dirty="0" smtClean="0"/>
          </a:p>
          <a:p>
            <a:pPr algn="just">
              <a:lnSpc>
                <a:spcPct val="150000"/>
              </a:lnSpc>
            </a:pPr>
            <a:r>
              <a:rPr lang="id-ID" sz="1600" dirty="0" smtClean="0"/>
              <a:t>Enter second point: @2&lt;0 </a:t>
            </a:r>
            <a:r>
              <a:rPr lang="id-ID" sz="1600" i="1" dirty="0" smtClean="0"/>
              <a:t>&lt;ENTER&gt;</a:t>
            </a:r>
            <a:endParaRPr lang="id-ID" sz="1600" dirty="0"/>
          </a:p>
        </p:txBody>
      </p:sp>
      <p:sp>
        <p:nvSpPr>
          <p:cNvPr id="11" name="TextBox 10"/>
          <p:cNvSpPr txBox="1"/>
          <p:nvPr/>
        </p:nvSpPr>
        <p:spPr>
          <a:xfrm>
            <a:off x="6094412" y="609600"/>
            <a:ext cx="5943600" cy="2677656"/>
          </a:xfrm>
          <a:prstGeom prst="rect">
            <a:avLst/>
          </a:prstGeom>
          <a:noFill/>
        </p:spPr>
        <p:txBody>
          <a:bodyPr wrap="square" rtlCol="0">
            <a:spAutoFit/>
          </a:bodyPr>
          <a:lstStyle/>
          <a:p>
            <a:pPr marL="355600" lvl="0" indent="-355600" algn="just">
              <a:lnSpc>
                <a:spcPct val="150000"/>
              </a:lnSpc>
            </a:pPr>
            <a:r>
              <a:rPr lang="id-ID" sz="1550" dirty="0" smtClean="0"/>
              <a:t>c. 	</a:t>
            </a:r>
            <a:r>
              <a:rPr lang="id-ID" sz="1600" b="1" dirty="0" smtClean="0"/>
              <a:t>Memotong Obyek Dengan Perintah Trim</a:t>
            </a:r>
            <a:endParaRPr lang="id-ID" sz="1600" dirty="0" smtClean="0"/>
          </a:p>
          <a:p>
            <a:pPr marL="355600" indent="-355600" algn="just">
              <a:lnSpc>
                <a:spcPct val="150000"/>
              </a:lnSpc>
            </a:pPr>
            <a:r>
              <a:rPr lang="id-ID" sz="1600" dirty="0" smtClean="0"/>
              <a:t>	TRIM adalah perintah untuk memotong obyek dengan menggunakan obyek-obyek lain sebagai batas potongnya.</a:t>
            </a:r>
          </a:p>
          <a:p>
            <a:pPr marL="531813" lvl="1" indent="3175" algn="just">
              <a:lnSpc>
                <a:spcPct val="150000"/>
              </a:lnSpc>
            </a:pPr>
            <a:r>
              <a:rPr lang="id-ID" sz="1600" dirty="0" smtClean="0"/>
              <a:t>Command: TRIM</a:t>
            </a:r>
          </a:p>
          <a:p>
            <a:pPr marL="531813" lvl="1" indent="3175" algn="just" hangingPunct="0">
              <a:lnSpc>
                <a:spcPct val="150000"/>
              </a:lnSpc>
            </a:pPr>
            <a:r>
              <a:rPr lang="id-ID" sz="1600" dirty="0" smtClean="0"/>
              <a:t>select cutting edges: (Projmode = UCS, Edgemode = No extend)</a:t>
            </a:r>
          </a:p>
          <a:p>
            <a:pPr marL="531813" lvl="1" indent="3175" algn="just">
              <a:lnSpc>
                <a:spcPct val="150000"/>
              </a:lnSpc>
            </a:pPr>
            <a:r>
              <a:rPr lang="id-ID" sz="1600" dirty="0" smtClean="0"/>
              <a:t>select objects:&lt;select object to trim&gt;/Project/Edge/Undo</a:t>
            </a:r>
            <a:endParaRPr lang="id-ID" sz="1550" dirty="0"/>
          </a:p>
        </p:txBody>
      </p:sp>
      <p:pic>
        <p:nvPicPr>
          <p:cNvPr id="12" name="Picture 11"/>
          <p:cNvPicPr/>
          <p:nvPr/>
        </p:nvPicPr>
        <p:blipFill>
          <a:blip r:embed="rId3" cstate="print"/>
          <a:srcRect l="5556" t="13636" r="6944"/>
          <a:stretch>
            <a:fillRect/>
          </a:stretch>
        </p:blipFill>
        <p:spPr bwMode="auto">
          <a:xfrm>
            <a:off x="531812" y="3657600"/>
            <a:ext cx="5257800" cy="1752600"/>
          </a:xfrm>
          <a:prstGeom prst="rect">
            <a:avLst/>
          </a:prstGeom>
          <a:noFill/>
          <a:ln w="9525">
            <a:noFill/>
            <a:miter lim="800000"/>
            <a:headEnd/>
            <a:tailEnd/>
          </a:ln>
        </p:spPr>
      </p:pic>
      <p:sp>
        <p:nvSpPr>
          <p:cNvPr id="14" name="TextBox 13"/>
          <p:cNvSpPr txBox="1"/>
          <p:nvPr/>
        </p:nvSpPr>
        <p:spPr>
          <a:xfrm>
            <a:off x="303212" y="5715000"/>
            <a:ext cx="5562600" cy="584775"/>
          </a:xfrm>
          <a:prstGeom prst="rect">
            <a:avLst/>
          </a:prstGeom>
          <a:noFill/>
        </p:spPr>
        <p:txBody>
          <a:bodyPr wrap="square" rtlCol="0">
            <a:spAutoFit/>
          </a:bodyPr>
          <a:lstStyle/>
          <a:p>
            <a:pPr algn="ctr"/>
            <a:r>
              <a:rPr lang="id-ID" sz="1600" dirty="0" smtClean="0"/>
              <a:t>Gambar 7.3. Pemotongan dengan Break yang Dilakukan pada Jarak Tertentu</a:t>
            </a:r>
            <a:endParaRPr lang="id-ID" sz="1600" dirty="0"/>
          </a:p>
        </p:txBody>
      </p:sp>
      <p:sp>
        <p:nvSpPr>
          <p:cNvPr id="16" name="TextBox 15"/>
          <p:cNvSpPr txBox="1"/>
          <p:nvPr/>
        </p:nvSpPr>
        <p:spPr>
          <a:xfrm>
            <a:off x="6094412" y="3733800"/>
            <a:ext cx="5943600" cy="2262671"/>
          </a:xfrm>
          <a:prstGeom prst="rect">
            <a:avLst/>
          </a:prstGeom>
          <a:noFill/>
        </p:spPr>
        <p:txBody>
          <a:bodyPr wrap="square" rtlCol="0">
            <a:spAutoFit/>
          </a:bodyPr>
          <a:lstStyle/>
          <a:p>
            <a:pPr algn="just">
              <a:lnSpc>
                <a:spcPct val="150000"/>
              </a:lnSpc>
            </a:pPr>
            <a:r>
              <a:rPr lang="id-ID" sz="1600" dirty="0" smtClean="0"/>
              <a:t>keterangan:</a:t>
            </a:r>
          </a:p>
          <a:p>
            <a:pPr algn="just" hangingPunct="0">
              <a:lnSpc>
                <a:spcPct val="150000"/>
              </a:lnSpc>
            </a:pPr>
            <a:r>
              <a:rPr lang="id-ID" sz="1600" b="1" dirty="0" smtClean="0"/>
              <a:t>Select cutting edges: (Projmode </a:t>
            </a:r>
            <a:r>
              <a:rPr lang="id-ID" sz="1600" dirty="0" smtClean="0"/>
              <a:t>=</a:t>
            </a:r>
            <a:r>
              <a:rPr lang="id-ID" sz="1600" b="1" dirty="0" smtClean="0"/>
              <a:t> UCS, Edgemode </a:t>
            </a:r>
            <a:r>
              <a:rPr lang="id-ID" sz="1600" dirty="0" smtClean="0"/>
              <a:t>=</a:t>
            </a:r>
            <a:r>
              <a:rPr lang="id-ID" sz="1600" b="1" dirty="0" smtClean="0"/>
              <a:t> No extend) </a:t>
            </a:r>
            <a:endParaRPr lang="id-ID" sz="1600" dirty="0" smtClean="0"/>
          </a:p>
          <a:p>
            <a:pPr algn="just" hangingPunct="0">
              <a:lnSpc>
                <a:spcPct val="150000"/>
              </a:lnSpc>
            </a:pPr>
            <a:r>
              <a:rPr lang="id-ID" sz="1600" b="1" dirty="0" smtClean="0"/>
              <a:t> </a:t>
            </a:r>
            <a:r>
              <a:rPr lang="id-ID" sz="1600" dirty="0" smtClean="0"/>
              <a:t>Baris Ini bukan</a:t>
            </a:r>
            <a:r>
              <a:rPr lang="id-ID" sz="1600" b="1" dirty="0" smtClean="0"/>
              <a:t> </a:t>
            </a:r>
            <a:r>
              <a:rPr lang="id-ID" sz="1600" dirty="0" smtClean="0"/>
              <a:t>merupakan pertanyaan, melainkan informasi atas modus TRIM yang sedang berlaku yang menentukan kriteria obyek yang dapat dijadikan sebagai betas potong.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182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3212" y="533400"/>
            <a:ext cx="5638800" cy="5632311"/>
          </a:xfrm>
          <a:prstGeom prst="rect">
            <a:avLst/>
          </a:prstGeom>
          <a:noFill/>
        </p:spPr>
        <p:txBody>
          <a:bodyPr wrap="square" rtlCol="0">
            <a:spAutoFit/>
          </a:bodyPr>
          <a:lstStyle/>
          <a:p>
            <a:pPr algn="just" hangingPunct="0">
              <a:lnSpc>
                <a:spcPct val="150000"/>
              </a:lnSpc>
            </a:pPr>
            <a:r>
              <a:rPr lang="id-ID" sz="1600" b="1" dirty="0" smtClean="0"/>
              <a:t>Select object </a:t>
            </a:r>
            <a:endParaRPr lang="id-ID" sz="1600" dirty="0" smtClean="0"/>
          </a:p>
          <a:p>
            <a:pPr algn="just" hangingPunct="0">
              <a:lnSpc>
                <a:spcPct val="150000"/>
              </a:lnSpc>
            </a:pPr>
            <a:r>
              <a:rPr lang="id-ID" sz="1600" dirty="0" smtClean="0"/>
              <a:t>Pada pertanyaan ini, pilihlah obyek-obyek yang akan jadikan</a:t>
            </a:r>
            <a:r>
              <a:rPr lang="id-ID" sz="1600" b="1" dirty="0" smtClean="0"/>
              <a:t> </a:t>
            </a:r>
            <a:r>
              <a:rPr lang="id-ID" sz="1600" dirty="0" smtClean="0"/>
              <a:t>sebagai batas potong. Batas potong ini dapat berpotongan secara langsung dengan obyek yang akan di-Trim dapat pula tidak, tergantung dari harga parameter Projmode dan Edgemodenya. Obyek seperti Hatch, Block, Mitpe, Mesh, 3D Face, Points dan Traces tidak dapat dijadikan sebagai batas poong.</a:t>
            </a:r>
          </a:p>
          <a:p>
            <a:pPr algn="just" hangingPunct="0">
              <a:lnSpc>
                <a:spcPct val="150000"/>
              </a:lnSpc>
            </a:pPr>
            <a:r>
              <a:rPr lang="id-ID" sz="1600" b="1" dirty="0" smtClean="0"/>
              <a:t>&lt;Select object to trim&gt; </a:t>
            </a:r>
            <a:endParaRPr lang="id-ID" sz="1600" dirty="0" smtClean="0"/>
          </a:p>
          <a:p>
            <a:pPr algn="just">
              <a:lnSpc>
                <a:spcPct val="150000"/>
              </a:lnSpc>
            </a:pPr>
            <a:r>
              <a:rPr lang="id-ID" sz="1600" dirty="0" smtClean="0"/>
              <a:t>Pilihan ini meminta Kita untuk menunjuk obyek yang akan</a:t>
            </a:r>
            <a:r>
              <a:rPr lang="id-ID" sz="1600" b="1" dirty="0" smtClean="0"/>
              <a:t> </a:t>
            </a:r>
            <a:r>
              <a:rPr lang="id-ID" sz="1600" dirty="0" smtClean="0"/>
              <a:t>dipotong. Kliklah bagian yang akan dibuang saat ditanya "&lt;Select object to trim&gt;/Project/Edge/Undo:". AutoCAD akan membuang obyek yang berada di antara batas-batas potong yang telah dipilih. Obyek seperti Hatch, blockk, Shape, Text, 3D Faces, Solid, Point dan Mesh tidak dapat di-Trim.</a:t>
            </a:r>
            <a:endParaRPr lang="id-ID" sz="1600" dirty="0"/>
          </a:p>
        </p:txBody>
      </p:sp>
      <p:sp>
        <p:nvSpPr>
          <p:cNvPr id="11" name="TextBox 10"/>
          <p:cNvSpPr txBox="1"/>
          <p:nvPr/>
        </p:nvSpPr>
        <p:spPr>
          <a:xfrm>
            <a:off x="6170613" y="609600"/>
            <a:ext cx="5791200" cy="2677656"/>
          </a:xfrm>
          <a:prstGeom prst="rect">
            <a:avLst/>
          </a:prstGeom>
          <a:noFill/>
        </p:spPr>
        <p:txBody>
          <a:bodyPr wrap="square" rtlCol="0">
            <a:spAutoFit/>
          </a:bodyPr>
          <a:lstStyle/>
          <a:p>
            <a:pPr algn="just">
              <a:lnSpc>
                <a:spcPct val="150000"/>
              </a:lnSpc>
            </a:pPr>
            <a:r>
              <a:rPr lang="id-ID" sz="1600" dirty="0" smtClean="0"/>
              <a:t>Command: </a:t>
            </a:r>
            <a:r>
              <a:rPr lang="id-ID" sz="1600" b="1" dirty="0" smtClean="0"/>
              <a:t>TRIM</a:t>
            </a:r>
            <a:r>
              <a:rPr lang="id-ID" sz="1600" dirty="0" smtClean="0"/>
              <a:t> </a:t>
            </a:r>
            <a:r>
              <a:rPr lang="id-ID" sz="1600" i="1" dirty="0" smtClean="0"/>
              <a:t>&lt;ENTER&gt;</a:t>
            </a:r>
            <a:endParaRPr lang="id-ID" sz="1600" dirty="0" smtClean="0"/>
          </a:p>
          <a:p>
            <a:pPr algn="just">
              <a:lnSpc>
                <a:spcPct val="150000"/>
              </a:lnSpc>
            </a:pPr>
            <a:r>
              <a:rPr lang="id-ID" sz="1600" dirty="0" smtClean="0"/>
              <a:t>Select cutting edges: (Projmode=UCS, Edgemode=No extend) Select objects:</a:t>
            </a:r>
          </a:p>
          <a:p>
            <a:pPr algn="just">
              <a:lnSpc>
                <a:spcPct val="150000"/>
              </a:lnSpc>
            </a:pPr>
            <a:r>
              <a:rPr lang="id-ID" sz="1600" i="1" dirty="0" smtClean="0"/>
              <a:t>&lt;klik keempat garis&gt;</a:t>
            </a:r>
            <a:endParaRPr lang="id-ID" sz="1600" dirty="0" smtClean="0"/>
          </a:p>
          <a:p>
            <a:pPr algn="just" hangingPunct="0">
              <a:lnSpc>
                <a:spcPct val="150000"/>
              </a:lnSpc>
            </a:pPr>
            <a:r>
              <a:rPr lang="id-ID" sz="1600" dirty="0" smtClean="0"/>
              <a:t>&lt;Select object to trim&gt;/Project/Edge/Undo: </a:t>
            </a:r>
            <a:r>
              <a:rPr lang="id-ID" sz="1600" i="1" dirty="0" smtClean="0"/>
              <a:t>&lt;klik titik 1, 2, 3, 4, 5, 6, 7 daii,4)</a:t>
            </a:r>
            <a:r>
              <a:rPr lang="id-ID" sz="1600" dirty="0" smtClean="0"/>
              <a:t> &lt;Select object to trim&gt;/Project/Edge/Undo: </a:t>
            </a:r>
            <a:r>
              <a:rPr lang="id-ID" sz="1600" i="1" dirty="0" smtClean="0"/>
              <a:t>&lt;ENTER&gt;</a:t>
            </a:r>
            <a:endParaRPr lang="id-ID" sz="1600" dirty="0"/>
          </a:p>
        </p:txBody>
      </p:sp>
      <p:pic>
        <p:nvPicPr>
          <p:cNvPr id="9" name="Picture 8"/>
          <p:cNvPicPr/>
          <p:nvPr/>
        </p:nvPicPr>
        <p:blipFill>
          <a:blip r:embed="rId3" cstate="print"/>
          <a:srcRect/>
          <a:stretch>
            <a:fillRect/>
          </a:stretch>
        </p:blipFill>
        <p:spPr bwMode="auto">
          <a:xfrm>
            <a:off x="6551612" y="3581400"/>
            <a:ext cx="5029200" cy="1905000"/>
          </a:xfrm>
          <a:prstGeom prst="rect">
            <a:avLst/>
          </a:prstGeom>
          <a:noFill/>
          <a:ln w="9525">
            <a:noFill/>
            <a:miter lim="800000"/>
            <a:headEnd/>
            <a:tailEnd/>
          </a:ln>
        </p:spPr>
      </p:pic>
      <p:sp>
        <p:nvSpPr>
          <p:cNvPr id="10" name="TextBox 9"/>
          <p:cNvSpPr txBox="1"/>
          <p:nvPr/>
        </p:nvSpPr>
        <p:spPr>
          <a:xfrm>
            <a:off x="6399212" y="5715000"/>
            <a:ext cx="5257800" cy="338554"/>
          </a:xfrm>
          <a:prstGeom prst="rect">
            <a:avLst/>
          </a:prstGeom>
          <a:noFill/>
        </p:spPr>
        <p:txBody>
          <a:bodyPr wrap="square" rtlCol="0">
            <a:spAutoFit/>
          </a:bodyPr>
          <a:lstStyle/>
          <a:p>
            <a:pPr algn="ctr"/>
            <a:r>
              <a:rPr lang="id-ID" sz="1600" b="1" dirty="0" smtClean="0"/>
              <a:t>Gambar 7.4. Pemotongan dengan Trim</a:t>
            </a:r>
            <a:endParaRPr lang="id-ID"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6061</TotalTime>
  <Words>2737</Words>
  <Application>Microsoft Office PowerPoint</Application>
  <PresentationFormat>Custom</PresentationFormat>
  <Paragraphs>311</Paragraphs>
  <Slides>30</Slides>
  <Notes>30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Oriel</vt:lpstr>
      <vt:lpstr>2_Custom Design</vt:lpstr>
      <vt:lpstr>3_Custom Design</vt: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hpmini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673</cp:revision>
  <dcterms:created xsi:type="dcterms:W3CDTF">2011-11-04T08:26:49Z</dcterms:created>
  <dcterms:modified xsi:type="dcterms:W3CDTF">2014-02-18T22:46:45Z</dcterms:modified>
</cp:coreProperties>
</file>