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56"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80"/>
    <a:srgbClr val="003399"/>
    <a:srgbClr val="0066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60"/>
  </p:normalViewPr>
  <p:slideViewPr>
    <p:cSldViewPr>
      <p:cViewPr>
        <p:scale>
          <a:sx n="66" d="100"/>
          <a:sy n="66" d="100"/>
        </p:scale>
        <p:origin x="-1554" y="-96"/>
      </p:cViewPr>
      <p:guideLst>
        <p:guide orient="horz" pos="2112"/>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C9BA700-EBA3-434D-8048-779DC92D4044}" type="datetimeFigureOut">
              <a:rPr lang="en-US"/>
              <a:pPr>
                <a:defRPr/>
              </a:pPr>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D7DBBA6-862C-4AF0-A326-D5C4907B10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59CAFDE-ED36-4E36-836F-6EAA139C0A69}"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D3003-6E7E-4781-AECE-5A6380D72AC9}"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FD7DBBA6-862C-4AF0-A326-D5C4907B1015}"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ED46A9D-35BB-4FF1-824A-AFDBF2E580C6}" type="slidenum">
              <a:rPr lang="id-ID" smtClean="0"/>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266A3-D99D-4DF1-ABA4-19DEEC3718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A3AFD-977B-486C-A154-4731A65950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03604-10E1-4117-A9D4-A9336D6624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07826B-AA25-43D2-A15A-9CC2C447CB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81469C1-5AE8-4709-81F4-F918B7A4A5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08A478-04D4-4059-82CC-A0193DFC12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26EEF-E40F-4F53-BB52-46ECE4FD43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42229C-6D30-402D-833E-0605DC3E09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E49E2E-A7F6-44D0-B398-22BBB15906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8DE5D4-FDF4-4733-BF15-032ED16465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2957F-2242-4B1F-BF52-1E45F5CF0B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ABF7E0-A77B-45A4-B5C0-33438A2249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A3D92A-BCD5-49B0-8C6D-780C9A845E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87A677D-456E-441A-86F1-F18D41DA31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Task%20Force\Materi%20ajar\Agama%20Islam\Al%20Ghaasyiyah.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470025"/>
          </a:xfrm>
        </p:spPr>
        <p:txBody>
          <a:bodyPr/>
          <a:lstStyle/>
          <a:p>
            <a:pPr eaLnBrk="1" hangingPunct="1"/>
            <a:r>
              <a:rPr lang="id-ID" dirty="0" smtClean="0">
                <a:solidFill>
                  <a:srgbClr val="336699"/>
                </a:solidFill>
                <a:latin typeface="Arial Black" pitchFamily="34" charset="0"/>
              </a:rPr>
              <a:t>DINAMIKA TEKNIK</a:t>
            </a:r>
            <a:endParaRPr lang="en-US" dirty="0" smtClean="0">
              <a:solidFill>
                <a:srgbClr val="336699"/>
              </a:solidFill>
              <a:latin typeface="Arial Black" pitchFamily="34" charset="0"/>
            </a:endParaRPr>
          </a:p>
        </p:txBody>
      </p:sp>
      <p:sp>
        <p:nvSpPr>
          <p:cNvPr id="2051" name="Rectangle 3"/>
          <p:cNvSpPr>
            <a:spLocks noGrp="1" noChangeArrowheads="1"/>
          </p:cNvSpPr>
          <p:nvPr>
            <p:ph type="subTitle" idx="1"/>
          </p:nvPr>
        </p:nvSpPr>
        <p:spPr>
          <a:xfrm>
            <a:off x="1219200" y="2133600"/>
            <a:ext cx="7010400" cy="1752600"/>
          </a:xfrm>
        </p:spPr>
        <p:txBody>
          <a:bodyPr/>
          <a:lstStyle/>
          <a:p>
            <a:pPr algn="l"/>
            <a:r>
              <a:rPr lang="id-ID" dirty="0" smtClean="0">
                <a:latin typeface="+mj-lt"/>
              </a:rPr>
              <a:t>Kode 		:  MES 4312 </a:t>
            </a:r>
          </a:p>
          <a:p>
            <a:pPr algn="l"/>
            <a:r>
              <a:rPr lang="id-ID" dirty="0" smtClean="0">
                <a:latin typeface="+mj-lt"/>
              </a:rPr>
              <a:t>Semester		:  IV</a:t>
            </a:r>
          </a:p>
          <a:p>
            <a:pPr algn="l"/>
            <a:r>
              <a:rPr lang="id-ID" dirty="0" smtClean="0">
                <a:latin typeface="+mj-lt"/>
              </a:rPr>
              <a:t>Waktu		:  2 x 2x 50 Menit</a:t>
            </a:r>
          </a:p>
          <a:p>
            <a:pPr algn="l"/>
            <a:r>
              <a:rPr lang="en-US" dirty="0" err="1" smtClean="0">
                <a:latin typeface="+mj-lt"/>
              </a:rPr>
              <a:t>Sks</a:t>
            </a:r>
            <a:r>
              <a:rPr lang="id-ID" dirty="0" smtClean="0">
                <a:latin typeface="+mj-lt"/>
              </a:rPr>
              <a:t>			:  2</a:t>
            </a:r>
          </a:p>
          <a:p>
            <a:pPr algn="l"/>
            <a:r>
              <a:rPr lang="id-ID" dirty="0" smtClean="0">
                <a:latin typeface="+mj-lt"/>
              </a:rPr>
              <a:t>Pengasuh MK	: Rozi Saferi</a:t>
            </a:r>
            <a:endParaRPr lang="en-US" dirty="0" smtClean="0">
              <a:latin typeface="+mj-lt"/>
            </a:endParaRPr>
          </a:p>
        </p:txBody>
      </p:sp>
      <p:pic>
        <p:nvPicPr>
          <p:cNvPr id="6" name="Al Ghaasyiyah.mp3">
            <a:hlinkClick r:id="" action="ppaction://media"/>
          </p:cNvPr>
          <p:cNvPicPr>
            <a:picLocks noRot="1" noChangeAspect="1"/>
          </p:cNvPicPr>
          <p:nvPr>
            <a:audioFile r:link="rId1"/>
          </p:nvPr>
        </p:nvPicPr>
        <p:blipFill>
          <a:blip r:embed="rId4" cstate="print"/>
          <a:srcRect/>
          <a:stretch>
            <a:fillRect/>
          </a:stretch>
        </p:blipFill>
        <p:spPr bwMode="auto">
          <a:xfrm>
            <a:off x="-304800" y="6553200"/>
            <a:ext cx="304800" cy="304800"/>
          </a:xfrm>
          <a:prstGeom prst="rect">
            <a:avLst/>
          </a:prstGeom>
          <a:noFill/>
          <a:ln w="9525">
            <a:noFill/>
            <a:miter lim="800000"/>
            <a:headEnd/>
            <a:tailEnd/>
          </a:ln>
        </p:spPr>
      </p:pic>
    </p:spTree>
  </p:cSld>
  <p:clrMapOvr>
    <a:masterClrMapping/>
  </p:clrMapOvr>
  <p:transition advTm="162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90600"/>
          </a:xfrm>
        </p:spPr>
        <p:txBody>
          <a:bodyPr rtlCol="0">
            <a:noAutofit/>
          </a:bodyPr>
          <a:lstStyle/>
          <a:p>
            <a:pPr fontAlgn="auto">
              <a:spcAft>
                <a:spcPts val="0"/>
              </a:spcAft>
              <a:defRPr/>
            </a:pPr>
            <a:r>
              <a:rPr lang="en-US" sz="3600" dirty="0" smtClean="0">
                <a:effectLst>
                  <a:outerShdw blurRad="38100" dist="38100" dir="2700000" algn="tl">
                    <a:srgbClr val="000000">
                      <a:alpha val="43137"/>
                    </a:srgbClr>
                  </a:outerShdw>
                </a:effectLst>
              </a:rPr>
              <a:t>Gaya </a:t>
            </a:r>
            <a:r>
              <a:rPr lang="en-US" sz="3600" dirty="0" err="1" smtClean="0">
                <a:effectLst>
                  <a:outerShdw blurRad="38100" dist="38100" dir="2700000" algn="tl">
                    <a:srgbClr val="000000">
                      <a:alpha val="43137"/>
                    </a:srgbClr>
                  </a:outerShdw>
                </a:effectLst>
              </a:rPr>
              <a:t>kelembaman</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dan</a:t>
            </a:r>
            <a:r>
              <a:rPr lang="en-US" sz="3600" dirty="0" smtClean="0">
                <a:effectLst>
                  <a:outerShdw blurRad="38100" dist="38100" dir="2700000" algn="tl">
                    <a:srgbClr val="000000">
                      <a:alpha val="43137"/>
                    </a:srgbClr>
                  </a:outerShdw>
                </a:effectLst>
              </a:rPr>
              <a:t> moment </a:t>
            </a:r>
            <a:r>
              <a:rPr lang="en-US" sz="3600" dirty="0" err="1" smtClean="0">
                <a:effectLst>
                  <a:outerShdw blurRad="38100" dist="38100" dir="2700000" algn="tl">
                    <a:srgbClr val="000000">
                      <a:alpha val="43137"/>
                    </a:srgbClr>
                  </a:outerShdw>
                </a:effectLst>
              </a:rPr>
              <a:t>puntir</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kelembaman</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1905000"/>
            <a:ext cx="8077200" cy="4648200"/>
          </a:xfrm>
        </p:spPr>
        <p:txBody>
          <a:bodyPr rtlCol="0">
            <a:normAutofit fontScale="92500" lnSpcReduction="10000"/>
          </a:bodyPr>
          <a:lstStyle/>
          <a:p>
            <a:pPr algn="l" fontAlgn="auto">
              <a:spcAft>
                <a:spcPts val="0"/>
              </a:spcAft>
              <a:defRPr/>
            </a:pPr>
            <a:r>
              <a:rPr lang="en-US" sz="3300" dirty="0" smtClean="0">
                <a:latin typeface="Arial" pitchFamily="34" charset="0"/>
                <a:cs typeface="Arial" pitchFamily="34" charset="0"/>
              </a:rPr>
              <a:t>Gaya </a:t>
            </a:r>
            <a:r>
              <a:rPr lang="en-US" sz="3300" dirty="0" err="1" smtClean="0">
                <a:latin typeface="Arial" pitchFamily="34" charset="0"/>
                <a:cs typeface="Arial" pitchFamily="34" charset="0"/>
              </a:rPr>
              <a:t>kelembaman</a:t>
            </a:r>
            <a:r>
              <a:rPr lang="en-US" sz="3300" dirty="0" smtClean="0">
                <a:latin typeface="Arial" pitchFamily="34" charset="0"/>
                <a:cs typeface="Arial" pitchFamily="34" charset="0"/>
              </a:rPr>
              <a:t> ( </a:t>
            </a:r>
            <a:r>
              <a:rPr lang="en-US" sz="3300" dirty="0" err="1" smtClean="0">
                <a:latin typeface="Arial" pitchFamily="34" charset="0"/>
                <a:cs typeface="Arial" pitchFamily="34" charset="0"/>
              </a:rPr>
              <a:t>gaya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inersia</a:t>
            </a:r>
            <a:r>
              <a:rPr lang="en-US" sz="3300" dirty="0" smtClean="0">
                <a:latin typeface="Arial" pitchFamily="34" charset="0"/>
                <a:cs typeface="Arial" pitchFamily="34" charset="0"/>
              </a:rPr>
              <a:t> ) </a:t>
            </a:r>
            <a:r>
              <a:rPr lang="en-US" sz="3300" dirty="0" err="1" smtClean="0">
                <a:latin typeface="Arial" pitchFamily="34" charset="0"/>
                <a:cs typeface="Arial" pitchFamily="34" charset="0"/>
              </a:rPr>
              <a:t>didefinisikan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sebagai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kebalikan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dari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resultan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gaya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dan</a:t>
            </a:r>
            <a:r>
              <a:rPr lang="en-US" sz="3300" dirty="0" smtClean="0">
                <a:latin typeface="Arial" pitchFamily="34" charset="0"/>
                <a:cs typeface="Arial" pitchFamily="34" charset="0"/>
              </a:rPr>
              <a:t> moment </a:t>
            </a:r>
            <a:r>
              <a:rPr lang="en-US" sz="3300" dirty="0" err="1" smtClean="0">
                <a:latin typeface="Arial" pitchFamily="34" charset="0"/>
                <a:cs typeface="Arial" pitchFamily="34" charset="0"/>
              </a:rPr>
              <a:t>puntir</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kelembaman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didefinisikan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sebagai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kebalikan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dari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resultan</a:t>
            </a:r>
            <a:r>
              <a:rPr lang="en-US" sz="3300" dirty="0" smtClean="0">
                <a:latin typeface="Arial" pitchFamily="34" charset="0"/>
                <a:cs typeface="Arial" pitchFamily="34" charset="0"/>
              </a:rPr>
              <a:t> moment </a:t>
            </a:r>
            <a:r>
              <a:rPr lang="en-US" sz="3300" dirty="0" err="1" smtClean="0">
                <a:latin typeface="Arial" pitchFamily="34" charset="0"/>
                <a:cs typeface="Arial" pitchFamily="34" charset="0"/>
              </a:rPr>
              <a:t>puntir</a:t>
            </a:r>
            <a:r>
              <a:rPr lang="en-US" sz="3300" dirty="0" smtClean="0">
                <a:latin typeface="Arial" pitchFamily="34" charset="0"/>
                <a:cs typeface="Arial" pitchFamily="34" charset="0"/>
              </a:rPr>
              <a:t>.</a:t>
            </a:r>
          </a:p>
          <a:p>
            <a:pPr algn="l" fontAlgn="auto">
              <a:spcAft>
                <a:spcPts val="0"/>
              </a:spcAft>
              <a:defRPr/>
            </a:pPr>
            <a:r>
              <a:rPr lang="en-US" sz="3300" dirty="0" err="1" smtClean="0">
                <a:latin typeface="Arial" pitchFamily="34" charset="0"/>
                <a:cs typeface="Arial" pitchFamily="34" charset="0"/>
              </a:rPr>
              <a:t>Besar</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gaya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inersia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dan</a:t>
            </a:r>
            <a:r>
              <a:rPr lang="en-US" sz="3300" dirty="0" smtClean="0">
                <a:latin typeface="Arial" pitchFamily="34" charset="0"/>
                <a:cs typeface="Arial" pitchFamily="34" charset="0"/>
              </a:rPr>
              <a:t> moment </a:t>
            </a:r>
            <a:r>
              <a:rPr lang="en-US" sz="3300" dirty="0" err="1" smtClean="0">
                <a:latin typeface="Arial" pitchFamily="34" charset="0"/>
                <a:cs typeface="Arial" pitchFamily="34" charset="0"/>
              </a:rPr>
              <a:t>inersia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adalah</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sama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dengan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besar</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gaya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resultan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momen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puntir</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resultan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hanya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arahnya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berlawanan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mempunyai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garis</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kerja</a:t>
            </a:r>
            <a:r>
              <a:rPr lang="en-US" sz="3300" dirty="0" smtClean="0">
                <a:latin typeface="Arial" pitchFamily="34" charset="0"/>
                <a:cs typeface="Arial" pitchFamily="34" charset="0"/>
              </a:rPr>
              <a:t> yang </a:t>
            </a:r>
            <a:r>
              <a:rPr lang="en-US" sz="3300" dirty="0" err="1" smtClean="0">
                <a:latin typeface="Arial" pitchFamily="34" charset="0"/>
                <a:cs typeface="Arial" pitchFamily="34" charset="0"/>
              </a:rPr>
              <a:t>sama</a:t>
            </a:r>
            <a:r>
              <a:rPr lang="en-US" sz="3300" dirty="0" smtClean="0">
                <a:latin typeface="Arial" pitchFamily="34" charset="0"/>
                <a:cs typeface="Arial" pitchFamily="34" charset="0"/>
              </a:rPr>
              <a:t>.</a:t>
            </a:r>
          </a:p>
          <a:p>
            <a:pPr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dirty="0" smtClean="0"/>
              <a:t>Gaya </a:t>
            </a:r>
            <a:r>
              <a:rPr lang="en-US" dirty="0" err="1" smtClean="0"/>
              <a:t>inersia</a:t>
            </a:r>
            <a:r>
              <a:rPr lang="id-ID" dirty="0" smtClean="0"/>
              <a:t> Batang</a:t>
            </a:r>
            <a:endParaRPr lang="en-US" dirty="0" smtClean="0"/>
          </a:p>
        </p:txBody>
      </p:sp>
      <p:pic>
        <p:nvPicPr>
          <p:cNvPr id="11267" name="Picture 2"/>
          <p:cNvPicPr>
            <a:picLocks noGrp="1" noChangeAspect="1" noChangeArrowheads="1"/>
          </p:cNvPicPr>
          <p:nvPr>
            <p:ph idx="1"/>
          </p:nvPr>
        </p:nvPicPr>
        <p:blipFill>
          <a:blip r:embed="rId3" cstate="print"/>
          <a:srcRect l="2986" b="16023"/>
          <a:stretch>
            <a:fillRect/>
          </a:stretch>
        </p:blipFill>
        <p:spPr>
          <a:xfrm>
            <a:off x="1905000" y="1447800"/>
            <a:ext cx="5791200" cy="50784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Gaya </a:t>
            </a:r>
            <a:r>
              <a:rPr lang="en-US" dirty="0" err="1" smtClean="0">
                <a:effectLst>
                  <a:outerShdw blurRad="38100" dist="38100" dir="2700000" algn="tl">
                    <a:srgbClr val="000000">
                      <a:alpha val="43137"/>
                    </a:srgbClr>
                  </a:outerShdw>
                </a:effectLst>
              </a:rPr>
              <a:t>inersia</a:t>
            </a:r>
            <a:endParaRPr lang="en-US" dirty="0" smtClean="0">
              <a:effectLst>
                <a:outerShdw blurRad="38100" dist="38100" dir="2700000" algn="tl">
                  <a:srgbClr val="000000">
                    <a:alpha val="43137"/>
                  </a:srgbClr>
                </a:outerShdw>
              </a:effectLst>
            </a:endParaRPr>
          </a:p>
        </p:txBody>
      </p:sp>
      <p:sp>
        <p:nvSpPr>
          <p:cNvPr id="12291" name="Content Placeholder 3"/>
          <p:cNvSpPr>
            <a:spLocks noGrp="1"/>
          </p:cNvSpPr>
          <p:nvPr>
            <p:ph idx="1"/>
          </p:nvPr>
        </p:nvSpPr>
        <p:spPr/>
        <p:txBody>
          <a:bodyPr/>
          <a:lstStyle/>
          <a:p>
            <a:pPr>
              <a:buNone/>
            </a:pPr>
            <a:r>
              <a:rPr lang="id-ID" dirty="0" smtClean="0"/>
              <a:t>	</a:t>
            </a:r>
            <a:r>
              <a:rPr lang="en-US" dirty="0" err="1" smtClean="0"/>
              <a:t>Dengan</a:t>
            </a:r>
            <a:r>
              <a:rPr lang="en-US" dirty="0" smtClean="0"/>
              <a:t> </a:t>
            </a:r>
            <a:r>
              <a:rPr lang="en-US" dirty="0" err="1" smtClean="0"/>
              <a:t>menambahkan</a:t>
            </a:r>
            <a:r>
              <a:rPr lang="en-US" dirty="0" smtClean="0"/>
              <a:t> </a:t>
            </a:r>
            <a:r>
              <a:rPr lang="en-US" dirty="0" err="1" smtClean="0"/>
              <a:t>gaya</a:t>
            </a:r>
            <a:r>
              <a:rPr lang="en-US" dirty="0" smtClean="0"/>
              <a:t> </a:t>
            </a:r>
            <a:r>
              <a:rPr lang="en-US" dirty="0" err="1" smtClean="0"/>
              <a:t>kelembaman</a:t>
            </a:r>
            <a:r>
              <a:rPr lang="en-US" dirty="0" smtClean="0"/>
              <a:t> </a:t>
            </a:r>
            <a:r>
              <a:rPr lang="en-US" dirty="0" err="1" smtClean="0"/>
              <a:t>dan</a:t>
            </a:r>
            <a:r>
              <a:rPr lang="en-US" dirty="0" smtClean="0"/>
              <a:t> </a:t>
            </a:r>
            <a:r>
              <a:rPr lang="en-US" dirty="0" err="1" smtClean="0"/>
              <a:t>momen</a:t>
            </a:r>
            <a:r>
              <a:rPr lang="en-US" dirty="0" smtClean="0"/>
              <a:t> </a:t>
            </a:r>
            <a:r>
              <a:rPr lang="en-US" dirty="0" err="1" smtClean="0"/>
              <a:t>puntir</a:t>
            </a:r>
            <a:r>
              <a:rPr lang="en-US" dirty="0" smtClean="0"/>
              <a:t> </a:t>
            </a:r>
            <a:r>
              <a:rPr lang="en-US" dirty="0" err="1" smtClean="0"/>
              <a:t>kelembaman</a:t>
            </a:r>
            <a:r>
              <a:rPr lang="en-US" dirty="0" smtClean="0"/>
              <a:t> </a:t>
            </a:r>
            <a:r>
              <a:rPr lang="en-US" dirty="0" err="1" smtClean="0"/>
              <a:t>pada</a:t>
            </a:r>
            <a:r>
              <a:rPr lang="en-US" dirty="0" smtClean="0"/>
              <a:t> </a:t>
            </a:r>
            <a:r>
              <a:rPr lang="en-US" dirty="0" err="1" smtClean="0"/>
              <a:t>sebuah</a:t>
            </a:r>
            <a:r>
              <a:rPr lang="en-US" dirty="0" smtClean="0"/>
              <a:t> </a:t>
            </a:r>
            <a:r>
              <a:rPr lang="en-US" dirty="0" err="1" smtClean="0"/>
              <a:t>benda</a:t>
            </a:r>
            <a:r>
              <a:rPr lang="en-US" dirty="0" smtClean="0"/>
              <a:t> yang </a:t>
            </a:r>
            <a:r>
              <a:rPr lang="en-US" dirty="0" err="1" smtClean="0"/>
              <a:t>dipengaruhi</a:t>
            </a:r>
            <a:r>
              <a:rPr lang="en-US" dirty="0" smtClean="0"/>
              <a:t> </a:t>
            </a:r>
            <a:r>
              <a:rPr lang="en-US" dirty="0" err="1" smtClean="0"/>
              <a:t>oleh</a:t>
            </a:r>
            <a:r>
              <a:rPr lang="en-US" dirty="0" smtClean="0"/>
              <a:t> </a:t>
            </a:r>
            <a:r>
              <a:rPr lang="en-US" dirty="0" err="1" smtClean="0"/>
              <a:t>resultan</a:t>
            </a:r>
            <a:r>
              <a:rPr lang="en-US" dirty="0" smtClean="0"/>
              <a:t> </a:t>
            </a:r>
            <a:r>
              <a:rPr lang="en-US" dirty="0" err="1" smtClean="0"/>
              <a:t>gaya</a:t>
            </a:r>
            <a:r>
              <a:rPr lang="en-US" dirty="0" smtClean="0"/>
              <a:t> </a:t>
            </a:r>
            <a:r>
              <a:rPr lang="en-US" dirty="0" err="1" smtClean="0"/>
              <a:t>dan</a:t>
            </a:r>
            <a:r>
              <a:rPr lang="en-US" dirty="0" smtClean="0"/>
              <a:t> </a:t>
            </a:r>
            <a:r>
              <a:rPr lang="en-US" dirty="0" err="1" smtClean="0"/>
              <a:t>resultan</a:t>
            </a:r>
            <a:r>
              <a:rPr lang="en-US" dirty="0" smtClean="0"/>
              <a:t> </a:t>
            </a:r>
            <a:r>
              <a:rPr lang="en-US" dirty="0" err="1" smtClean="0"/>
              <a:t>momen</a:t>
            </a:r>
            <a:r>
              <a:rPr lang="en-US" dirty="0" smtClean="0"/>
              <a:t> </a:t>
            </a:r>
            <a:r>
              <a:rPr lang="en-US" dirty="0" err="1" smtClean="0"/>
              <a:t>puntir</a:t>
            </a:r>
            <a:r>
              <a:rPr lang="en-US" dirty="0" smtClean="0"/>
              <a:t>, </a:t>
            </a:r>
            <a:r>
              <a:rPr lang="en-US" dirty="0" err="1" smtClean="0"/>
              <a:t>maka</a:t>
            </a:r>
            <a:r>
              <a:rPr lang="en-US" dirty="0" smtClean="0"/>
              <a:t> </a:t>
            </a:r>
            <a:r>
              <a:rPr lang="en-US" dirty="0" err="1" smtClean="0"/>
              <a:t>benda</a:t>
            </a:r>
            <a:r>
              <a:rPr lang="en-US" dirty="0" smtClean="0"/>
              <a:t> </a:t>
            </a:r>
            <a:r>
              <a:rPr lang="en-US" dirty="0" err="1" smtClean="0"/>
              <a:t>tersebut</a:t>
            </a:r>
            <a:r>
              <a:rPr lang="en-US" dirty="0" smtClean="0"/>
              <a:t> </a:t>
            </a:r>
            <a:r>
              <a:rPr lang="en-US" dirty="0" err="1" smtClean="0"/>
              <a:t>akan</a:t>
            </a:r>
            <a:r>
              <a:rPr lang="en-US" dirty="0" smtClean="0"/>
              <a:t> </a:t>
            </a:r>
            <a:r>
              <a:rPr lang="en-US" dirty="0" err="1" smtClean="0"/>
              <a:t>daapat</a:t>
            </a:r>
            <a:r>
              <a:rPr lang="en-US" dirty="0" smtClean="0"/>
              <a:t> </a:t>
            </a:r>
            <a:r>
              <a:rPr lang="en-US" dirty="0" err="1" smtClean="0"/>
              <a:t>dibawa</a:t>
            </a:r>
            <a:r>
              <a:rPr lang="en-US" dirty="0" smtClean="0"/>
              <a:t> </a:t>
            </a:r>
            <a:r>
              <a:rPr lang="en-US" dirty="0" err="1" smtClean="0"/>
              <a:t>dalam</a:t>
            </a:r>
            <a:r>
              <a:rPr lang="en-US" dirty="0" smtClean="0"/>
              <a:t> </a:t>
            </a:r>
            <a:r>
              <a:rPr lang="en-US" dirty="0" err="1" smtClean="0"/>
              <a:t>keadaan</a:t>
            </a:r>
            <a:r>
              <a:rPr lang="en-US" dirty="0" smtClean="0"/>
              <a:t> </a:t>
            </a:r>
            <a:r>
              <a:rPr lang="en-US" dirty="0" err="1" smtClean="0"/>
              <a:t>seimbang</a:t>
            </a:r>
            <a:r>
              <a:rPr lang="en-US" dirty="0" smtClean="0"/>
              <a:t> ( </a:t>
            </a:r>
            <a:r>
              <a:rPr lang="en-US" dirty="0" err="1" smtClean="0"/>
              <a:t>prinsip</a:t>
            </a:r>
            <a:r>
              <a:rPr lang="en-US" dirty="0" smtClean="0"/>
              <a:t> </a:t>
            </a:r>
            <a:r>
              <a:rPr lang="en-US" dirty="0" err="1" smtClean="0"/>
              <a:t>D’alembert’s</a:t>
            </a:r>
            <a:r>
              <a:rPr lang="en-US" dirty="0" smtClean="0"/>
              <a:t>). </a:t>
            </a:r>
            <a:r>
              <a:rPr lang="en-US" dirty="0" err="1" smtClean="0"/>
              <a:t>Prinsip</a:t>
            </a:r>
            <a:r>
              <a:rPr lang="en-US" dirty="0" smtClean="0"/>
              <a:t> </a:t>
            </a:r>
            <a:r>
              <a:rPr lang="en-US" dirty="0" err="1" smtClean="0"/>
              <a:t>ini</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membantu</a:t>
            </a:r>
            <a:r>
              <a:rPr lang="en-US" dirty="0" smtClean="0"/>
              <a:t> </a:t>
            </a:r>
            <a:r>
              <a:rPr lang="en-US" dirty="0" err="1" smtClean="0"/>
              <a:t>dalam</a:t>
            </a:r>
            <a:r>
              <a:rPr lang="en-US" dirty="0" smtClean="0"/>
              <a:t> </a:t>
            </a:r>
            <a:r>
              <a:rPr lang="en-US" dirty="0" err="1" smtClean="0"/>
              <a:t>pemecahan</a:t>
            </a:r>
            <a:r>
              <a:rPr lang="en-US" dirty="0" smtClean="0"/>
              <a:t> </a:t>
            </a:r>
            <a:r>
              <a:rPr lang="en-US" dirty="0" err="1" smtClean="0"/>
              <a:t>persoalan-persoalan</a:t>
            </a:r>
            <a:r>
              <a:rPr lang="en-US" dirty="0" smtClean="0"/>
              <a:t> </a:t>
            </a:r>
            <a:r>
              <a:rPr lang="en-US" dirty="0" err="1" smtClean="0"/>
              <a:t>dinamika</a:t>
            </a:r>
            <a:r>
              <a:rPr lang="en-US" dirty="0" smtClean="0"/>
              <a:t> </a:t>
            </a:r>
            <a:r>
              <a:rPr lang="en-US" dirty="0" err="1" smtClean="0"/>
              <a:t>seperti</a:t>
            </a:r>
            <a:r>
              <a:rPr lang="en-US" dirty="0" smtClean="0"/>
              <a:t> </a:t>
            </a:r>
            <a:r>
              <a:rPr lang="en-US" dirty="0" err="1" smtClean="0"/>
              <a:t>persoalan-persoalan</a:t>
            </a:r>
            <a:r>
              <a:rPr lang="en-US" dirty="0" smtClean="0"/>
              <a:t> </a:t>
            </a:r>
            <a:r>
              <a:rPr lang="en-US" dirty="0" err="1" smtClean="0"/>
              <a:t>dalam</a:t>
            </a:r>
            <a:r>
              <a:rPr lang="en-US" dirty="0" smtClean="0"/>
              <a:t> </a:t>
            </a:r>
            <a:r>
              <a:rPr lang="en-US" dirty="0" err="1" smtClean="0"/>
              <a:t>statika</a:t>
            </a: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8153400" cy="457200"/>
          </a:xfrm>
        </p:spPr>
        <p:txBody>
          <a:bodyPr rtlCol="0">
            <a:noAutofit/>
          </a:bodyPr>
          <a:lstStyle/>
          <a:p>
            <a:pPr fontAlgn="auto">
              <a:spcAft>
                <a:spcPts val="0"/>
              </a:spcAft>
              <a:defRPr/>
            </a:pPr>
            <a:r>
              <a:rPr lang="id-ID" sz="2800" dirty="0" smtClean="0"/>
              <a:t>Analisa Gaya Inersia </a:t>
            </a:r>
            <a:r>
              <a:rPr lang="en-US" sz="2800" dirty="0" err="1" smtClean="0"/>
              <a:t>Mekanisme</a:t>
            </a:r>
            <a:r>
              <a:rPr lang="en-US" sz="2800" dirty="0" smtClean="0"/>
              <a:t> </a:t>
            </a:r>
            <a:r>
              <a:rPr lang="en-US" sz="2800" dirty="0" err="1" smtClean="0"/>
              <a:t>engkol</a:t>
            </a:r>
            <a:r>
              <a:rPr lang="en-US" sz="2800" dirty="0" smtClean="0"/>
              <a:t> </a:t>
            </a:r>
            <a:r>
              <a:rPr lang="en-US" sz="2800" dirty="0" err="1" smtClean="0"/>
              <a:t>peluncur</a:t>
            </a:r>
            <a:endParaRPr lang="en-US" sz="2800" dirty="0"/>
          </a:p>
        </p:txBody>
      </p:sp>
      <p:sp>
        <p:nvSpPr>
          <p:cNvPr id="3" name="Subtitle 2"/>
          <p:cNvSpPr>
            <a:spLocks noGrp="1"/>
          </p:cNvSpPr>
          <p:nvPr>
            <p:ph type="subTitle" idx="1"/>
          </p:nvPr>
        </p:nvSpPr>
        <p:spPr>
          <a:xfrm>
            <a:off x="685800" y="1295400"/>
            <a:ext cx="7772400" cy="4953000"/>
          </a:xfrm>
        </p:spPr>
        <p:txBody>
          <a:bodyPr rtlCol="0">
            <a:normAutofit/>
          </a:bodyPr>
          <a:lstStyle/>
          <a:p>
            <a:pPr marL="514350" indent="-514350" algn="l" fontAlgn="auto">
              <a:spcAft>
                <a:spcPts val="0"/>
              </a:spcAft>
              <a:buFont typeface="Arial" pitchFamily="34" charset="0"/>
              <a:buAutoNum type="arabicPeriod"/>
              <a:defRPr/>
            </a:pPr>
            <a:r>
              <a:rPr lang="en-US" sz="2400" dirty="0" err="1" smtClean="0"/>
              <a:t>Analisa</a:t>
            </a:r>
            <a:r>
              <a:rPr lang="en-US" sz="2400" dirty="0" smtClean="0"/>
              <a:t> </a:t>
            </a:r>
            <a:r>
              <a:rPr lang="en-US" sz="2400" dirty="0" err="1" smtClean="0"/>
              <a:t>kecepatan</a:t>
            </a:r>
            <a:endParaRPr lang="en-US" sz="2400" dirty="0" smtClean="0"/>
          </a:p>
          <a:p>
            <a:pPr marL="514350" indent="-514350" algn="l" fontAlgn="auto">
              <a:spcAft>
                <a:spcPts val="0"/>
              </a:spcAft>
              <a:buFont typeface="Arial" pitchFamily="34" charset="0"/>
              <a:buNone/>
              <a:defRPr/>
            </a:pPr>
            <a:endParaRPr lang="en-US" dirty="0" smtClean="0"/>
          </a:p>
          <a:p>
            <a:pPr marL="514350" indent="-514350" fontAlgn="auto">
              <a:spcAft>
                <a:spcPts val="0"/>
              </a:spcAft>
              <a:buFont typeface="Arial" pitchFamily="34" charset="0"/>
              <a:buAutoNum type="arabicPeriod"/>
              <a:defRPr/>
            </a:pPr>
            <a:endParaRPr lang="en-US" dirty="0"/>
          </a:p>
        </p:txBody>
      </p:sp>
      <p:pic>
        <p:nvPicPr>
          <p:cNvPr id="13316" name="Picture 2"/>
          <p:cNvPicPr>
            <a:picLocks noChangeAspect="1" noChangeArrowheads="1"/>
          </p:cNvPicPr>
          <p:nvPr/>
        </p:nvPicPr>
        <p:blipFill>
          <a:blip r:embed="rId3" cstate="print"/>
          <a:srcRect l="12500" t="51302" r="10931" b="3259"/>
          <a:stretch>
            <a:fillRect/>
          </a:stretch>
        </p:blipFill>
        <p:spPr bwMode="auto">
          <a:xfrm>
            <a:off x="5029200" y="2209800"/>
            <a:ext cx="3736258" cy="378169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r="5000" b="47232"/>
          <a:stretch>
            <a:fillRect/>
          </a:stretch>
        </p:blipFill>
        <p:spPr bwMode="auto">
          <a:xfrm>
            <a:off x="762000" y="2209800"/>
            <a:ext cx="3810000" cy="3609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381000"/>
            <a:ext cx="7772400" cy="1066800"/>
          </a:xfrm>
        </p:spPr>
        <p:txBody>
          <a:bodyPr/>
          <a:lstStyle/>
          <a:p>
            <a:pPr algn="l"/>
            <a:r>
              <a:rPr lang="en-US" sz="3600" dirty="0" smtClean="0"/>
              <a:t>2. </a:t>
            </a:r>
            <a:r>
              <a:rPr lang="en-US" sz="3600" dirty="0" err="1" smtClean="0"/>
              <a:t>Analisa</a:t>
            </a:r>
            <a:r>
              <a:rPr lang="en-US" sz="3600" dirty="0" smtClean="0"/>
              <a:t> </a:t>
            </a:r>
            <a:r>
              <a:rPr lang="en-US" sz="3600" dirty="0" err="1" smtClean="0"/>
              <a:t>percepatan</a:t>
            </a:r>
            <a:endParaRPr lang="en-US" sz="3600" dirty="0" smtClean="0"/>
          </a:p>
        </p:txBody>
      </p:sp>
      <p:pic>
        <p:nvPicPr>
          <p:cNvPr id="14340" name="Picture 2"/>
          <p:cNvPicPr>
            <a:picLocks noChangeAspect="1" noChangeArrowheads="1"/>
          </p:cNvPicPr>
          <p:nvPr/>
        </p:nvPicPr>
        <p:blipFill>
          <a:blip r:embed="rId3" cstate="print"/>
          <a:srcRect l="980" b="9266"/>
          <a:stretch>
            <a:fillRect/>
          </a:stretch>
        </p:blipFill>
        <p:spPr bwMode="auto">
          <a:xfrm>
            <a:off x="838200" y="16002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ctrTitle"/>
          </p:nvPr>
        </p:nvSpPr>
        <p:spPr>
          <a:xfrm>
            <a:off x="304800" y="228600"/>
            <a:ext cx="7772400" cy="914400"/>
          </a:xfrm>
        </p:spPr>
        <p:txBody>
          <a:bodyPr/>
          <a:lstStyle/>
          <a:p>
            <a:pPr algn="l"/>
            <a:r>
              <a:rPr lang="en-US" sz="3200" dirty="0" smtClean="0">
                <a:effectLst>
                  <a:outerShdw blurRad="38100" dist="38100" dir="2700000" algn="tl">
                    <a:srgbClr val="000000">
                      <a:alpha val="43137"/>
                    </a:srgbClr>
                  </a:outerShdw>
                </a:effectLst>
              </a:rPr>
              <a:t>3. </a:t>
            </a:r>
            <a:r>
              <a:rPr lang="en-US" sz="3200" dirty="0" err="1" smtClean="0">
                <a:effectLst>
                  <a:outerShdw blurRad="38100" dist="38100" dir="2700000" algn="tl">
                    <a:srgbClr val="000000">
                      <a:alpha val="43137"/>
                    </a:srgbClr>
                  </a:outerShdw>
                </a:effectLst>
              </a:rPr>
              <a:t>Analisa</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gaya</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inersia</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batang</a:t>
            </a:r>
            <a:r>
              <a:rPr lang="en-US" sz="3200" dirty="0" smtClean="0">
                <a:effectLst>
                  <a:outerShdw blurRad="38100" dist="38100" dir="2700000" algn="tl">
                    <a:srgbClr val="000000">
                      <a:alpha val="43137"/>
                    </a:srgbClr>
                  </a:outerShdw>
                </a:effectLst>
              </a:rPr>
              <a:t> 2</a:t>
            </a:r>
          </a:p>
        </p:txBody>
      </p:sp>
      <p:sp>
        <p:nvSpPr>
          <p:cNvPr id="3" name="Subtitle 2"/>
          <p:cNvSpPr>
            <a:spLocks noGrp="1"/>
          </p:cNvSpPr>
          <p:nvPr>
            <p:ph type="subTitle" idx="1"/>
          </p:nvPr>
        </p:nvSpPr>
        <p:spPr>
          <a:xfrm>
            <a:off x="762000" y="1219200"/>
            <a:ext cx="7848600" cy="5029200"/>
          </a:xfrm>
        </p:spPr>
        <p:txBody>
          <a:bodyPr rtlCol="0">
            <a:normAutofit/>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algn="l" fontAlgn="auto">
              <a:spcAft>
                <a:spcPts val="0"/>
              </a:spcAft>
              <a:buFont typeface="Arial" pitchFamily="34" charset="0"/>
              <a:buNone/>
              <a:defRPr/>
            </a:pPr>
            <a:r>
              <a:rPr lang="en-US" dirty="0" err="1" smtClean="0"/>
              <a:t>Dimana</a:t>
            </a:r>
            <a:r>
              <a:rPr lang="en-US" dirty="0" smtClean="0"/>
              <a:t>                                =        </a:t>
            </a:r>
          </a:p>
          <a:p>
            <a:pPr algn="l" fontAlgn="auto">
              <a:spcAft>
                <a:spcPts val="0"/>
              </a:spcAft>
              <a:buFont typeface="Arial" pitchFamily="34" charset="0"/>
              <a:buNone/>
              <a:defRPr/>
            </a:pPr>
            <a:r>
              <a:rPr lang="en-US" dirty="0" smtClean="0"/>
              <a:t>F2 </a:t>
            </a:r>
            <a:r>
              <a:rPr lang="en-US" dirty="0" err="1" smtClean="0"/>
              <a:t>gaya</a:t>
            </a:r>
            <a:r>
              <a:rPr lang="en-US" dirty="0" smtClean="0"/>
              <a:t> </a:t>
            </a:r>
            <a:r>
              <a:rPr lang="en-US" dirty="0" err="1" smtClean="0"/>
              <a:t>resultan</a:t>
            </a:r>
            <a:r>
              <a:rPr lang="en-US" dirty="0" smtClean="0"/>
              <a:t> </a:t>
            </a:r>
            <a:r>
              <a:rPr lang="en-US" dirty="0" err="1" smtClean="0"/>
              <a:t>dan</a:t>
            </a:r>
            <a:r>
              <a:rPr lang="en-US" dirty="0" smtClean="0"/>
              <a:t> f2 </a:t>
            </a:r>
            <a:r>
              <a:rPr lang="en-US" dirty="0" err="1" smtClean="0"/>
              <a:t>gaya</a:t>
            </a:r>
            <a:r>
              <a:rPr lang="en-US" dirty="0" smtClean="0"/>
              <a:t> </a:t>
            </a:r>
            <a:r>
              <a:rPr lang="en-US" dirty="0" err="1" smtClean="0"/>
              <a:t>inersia</a:t>
            </a:r>
            <a:r>
              <a:rPr lang="en-US" dirty="0" smtClean="0"/>
              <a:t> </a:t>
            </a:r>
            <a:endParaRPr lang="en-US" dirty="0"/>
          </a:p>
        </p:txBody>
      </p:sp>
      <p:pic>
        <p:nvPicPr>
          <p:cNvPr id="2054" name="Picture 2"/>
          <p:cNvPicPr>
            <a:picLocks noChangeAspect="1" noChangeArrowheads="1"/>
          </p:cNvPicPr>
          <p:nvPr/>
        </p:nvPicPr>
        <p:blipFill>
          <a:blip r:embed="rId4" cstate="print"/>
          <a:srcRect/>
          <a:stretch>
            <a:fillRect/>
          </a:stretch>
        </p:blipFill>
        <p:spPr bwMode="auto">
          <a:xfrm>
            <a:off x="533400" y="1066800"/>
            <a:ext cx="7906680" cy="3276600"/>
          </a:xfrm>
          <a:prstGeom prst="rect">
            <a:avLst/>
          </a:prstGeom>
          <a:noFill/>
          <a:ln w="9525">
            <a:noFill/>
            <a:miter lim="800000"/>
            <a:headEnd/>
            <a:tailEnd/>
          </a:ln>
        </p:spPr>
      </p:pic>
      <p:graphicFrame>
        <p:nvGraphicFramePr>
          <p:cNvPr id="2050" name="Object 3"/>
          <p:cNvGraphicFramePr>
            <a:graphicFrameLocks noChangeAspect="1"/>
          </p:cNvGraphicFramePr>
          <p:nvPr/>
        </p:nvGraphicFramePr>
        <p:xfrm>
          <a:off x="2362200" y="4648200"/>
          <a:ext cx="2566988" cy="762000"/>
        </p:xfrm>
        <a:graphic>
          <a:graphicData uri="http://schemas.openxmlformats.org/presentationml/2006/ole">
            <p:oleObj spid="_x0000_s178178" name="Equation" r:id="rId5" imgW="812520" imgH="241200" progId="Equation.3">
              <p:embed/>
            </p:oleObj>
          </a:graphicData>
        </a:graphic>
      </p:graphicFrame>
      <p:graphicFrame>
        <p:nvGraphicFramePr>
          <p:cNvPr id="2051" name="Object 4"/>
          <p:cNvGraphicFramePr>
            <a:graphicFrameLocks noChangeAspect="1"/>
          </p:cNvGraphicFramePr>
          <p:nvPr/>
        </p:nvGraphicFramePr>
        <p:xfrm>
          <a:off x="5410200" y="4800600"/>
          <a:ext cx="457200" cy="555625"/>
        </p:xfrm>
        <a:graphic>
          <a:graphicData uri="http://schemas.openxmlformats.org/presentationml/2006/ole">
            <p:oleObj spid="_x0000_s178179" name="Equation" r:id="rId6" imgW="177480" imgH="21564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rtlCol="0">
            <a:normAutofit/>
          </a:bodyPr>
          <a:lstStyle/>
          <a:p>
            <a:pPr algn="l" fontAlgn="auto">
              <a:spcAft>
                <a:spcPts val="0"/>
              </a:spcAft>
              <a:defRPr/>
            </a:pPr>
            <a:r>
              <a:rPr lang="en-US" sz="3200" dirty="0" smtClean="0"/>
              <a:t>4. </a:t>
            </a:r>
            <a:r>
              <a:rPr lang="en-US" sz="3200" dirty="0" err="1" smtClean="0"/>
              <a:t>Analisa</a:t>
            </a:r>
            <a:r>
              <a:rPr lang="en-US" sz="3200" dirty="0" smtClean="0"/>
              <a:t> </a:t>
            </a:r>
            <a:r>
              <a:rPr lang="en-US" sz="3200" dirty="0" err="1" smtClean="0"/>
              <a:t>gaya</a:t>
            </a:r>
            <a:r>
              <a:rPr lang="en-US" sz="3200" dirty="0" smtClean="0"/>
              <a:t> </a:t>
            </a:r>
            <a:r>
              <a:rPr lang="en-US" sz="3200" dirty="0" err="1" smtClean="0"/>
              <a:t>inersia</a:t>
            </a:r>
            <a:r>
              <a:rPr lang="en-US" sz="3200" dirty="0" smtClean="0"/>
              <a:t> </a:t>
            </a:r>
            <a:r>
              <a:rPr lang="en-US" sz="3200" dirty="0" err="1" smtClean="0"/>
              <a:t>batang</a:t>
            </a:r>
            <a:r>
              <a:rPr lang="en-US" sz="3200" dirty="0" smtClean="0"/>
              <a:t> 3</a:t>
            </a:r>
            <a:endParaRPr lang="en-US" sz="3200" dirty="0"/>
          </a:p>
        </p:txBody>
      </p:sp>
      <p:pic>
        <p:nvPicPr>
          <p:cNvPr id="15364" name="Picture 2"/>
          <p:cNvPicPr>
            <a:picLocks noChangeAspect="1" noChangeArrowheads="1"/>
          </p:cNvPicPr>
          <p:nvPr/>
        </p:nvPicPr>
        <p:blipFill>
          <a:blip r:embed="rId3" cstate="print"/>
          <a:srcRect l="1449" b="5495"/>
          <a:stretch>
            <a:fillRect/>
          </a:stretch>
        </p:blipFill>
        <p:spPr bwMode="auto">
          <a:xfrm>
            <a:off x="1371600" y="990600"/>
            <a:ext cx="5943600" cy="5856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85800"/>
          </a:xfrm>
        </p:spPr>
        <p:txBody>
          <a:bodyPr rtlCol="0">
            <a:normAutofit/>
          </a:bodyPr>
          <a:lstStyle/>
          <a:p>
            <a:pPr algn="l" fontAlgn="auto">
              <a:spcAft>
                <a:spcPts val="0"/>
              </a:spcAft>
              <a:defRPr/>
            </a:pPr>
            <a:r>
              <a:rPr lang="en-US" sz="3200" dirty="0" smtClean="0"/>
              <a:t>5. </a:t>
            </a:r>
            <a:r>
              <a:rPr lang="en-US" sz="3200" dirty="0" err="1" smtClean="0"/>
              <a:t>Analisa</a:t>
            </a:r>
            <a:r>
              <a:rPr lang="en-US" sz="3200" dirty="0" smtClean="0"/>
              <a:t> </a:t>
            </a:r>
            <a:r>
              <a:rPr lang="en-US" sz="3200" dirty="0" err="1" smtClean="0"/>
              <a:t>gaya</a:t>
            </a:r>
            <a:r>
              <a:rPr lang="en-US" sz="3200" dirty="0" smtClean="0"/>
              <a:t> </a:t>
            </a:r>
            <a:r>
              <a:rPr lang="en-US" sz="3200" dirty="0" err="1" smtClean="0"/>
              <a:t>inersia</a:t>
            </a:r>
            <a:r>
              <a:rPr lang="en-US" sz="3200" dirty="0" smtClean="0"/>
              <a:t> </a:t>
            </a:r>
            <a:r>
              <a:rPr lang="en-US" sz="3200" dirty="0" err="1" smtClean="0"/>
              <a:t>batang</a:t>
            </a:r>
            <a:r>
              <a:rPr lang="en-US" sz="3200" dirty="0" smtClean="0"/>
              <a:t> 4</a:t>
            </a:r>
            <a:endParaRPr lang="en-US" sz="3200" dirty="0"/>
          </a:p>
        </p:txBody>
      </p:sp>
      <p:pic>
        <p:nvPicPr>
          <p:cNvPr id="16388" name="Picture 2"/>
          <p:cNvPicPr>
            <a:picLocks noChangeAspect="1" noChangeArrowheads="1"/>
          </p:cNvPicPr>
          <p:nvPr/>
        </p:nvPicPr>
        <p:blipFill>
          <a:blip r:embed="rId3" cstate="print"/>
          <a:srcRect l="18477" r="9562" b="27119"/>
          <a:stretch>
            <a:fillRect/>
          </a:stretch>
        </p:blipFill>
        <p:spPr bwMode="auto">
          <a:xfrm>
            <a:off x="533400" y="1295400"/>
            <a:ext cx="734355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33400"/>
          </a:xfrm>
        </p:spPr>
        <p:txBody>
          <a:bodyPr rtlCol="0">
            <a:noAutofit/>
          </a:bodyPr>
          <a:lstStyle/>
          <a:p>
            <a:pPr fontAlgn="auto">
              <a:spcAft>
                <a:spcPts val="0"/>
              </a:spcAft>
              <a:defRPr/>
            </a:pPr>
            <a:r>
              <a:rPr lang="en-US" sz="3200" dirty="0" err="1" smtClean="0"/>
              <a:t>Mekanisme</a:t>
            </a:r>
            <a:r>
              <a:rPr lang="en-US" sz="3200" dirty="0" smtClean="0"/>
              <a:t> 4 </a:t>
            </a:r>
            <a:r>
              <a:rPr lang="en-US" sz="3200" dirty="0" err="1" smtClean="0"/>
              <a:t>batang</a:t>
            </a:r>
            <a:r>
              <a:rPr lang="en-US" sz="3200" dirty="0" smtClean="0"/>
              <a:t> </a:t>
            </a:r>
            <a:r>
              <a:rPr lang="en-US" sz="3200" dirty="0" err="1" smtClean="0"/>
              <a:t>penghubung</a:t>
            </a:r>
            <a:endParaRPr lang="en-US" sz="3200" dirty="0"/>
          </a:p>
        </p:txBody>
      </p:sp>
      <p:pic>
        <p:nvPicPr>
          <p:cNvPr id="17412" name="Picture 3"/>
          <p:cNvPicPr>
            <a:picLocks noChangeAspect="1" noChangeArrowheads="1"/>
          </p:cNvPicPr>
          <p:nvPr/>
        </p:nvPicPr>
        <p:blipFill>
          <a:blip r:embed="rId3" cstate="print"/>
          <a:srcRect l="7040" r="1442" b="31579"/>
          <a:stretch>
            <a:fillRect/>
          </a:stretch>
        </p:blipFill>
        <p:spPr bwMode="auto">
          <a:xfrm>
            <a:off x="381000" y="1219200"/>
            <a:ext cx="7924800" cy="3962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8213" t="78947" r="10829" b="1754"/>
          <a:stretch>
            <a:fillRect/>
          </a:stretch>
        </p:blipFill>
        <p:spPr bwMode="auto">
          <a:xfrm>
            <a:off x="838200" y="5410200"/>
            <a:ext cx="7647709"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228600"/>
            <a:ext cx="7772400" cy="762000"/>
          </a:xfrm>
        </p:spPr>
        <p:txBody>
          <a:bodyPr/>
          <a:lstStyle/>
          <a:p>
            <a:r>
              <a:rPr lang="en-US" sz="3200" dirty="0" err="1" smtClean="0"/>
              <a:t>Analisa</a:t>
            </a:r>
            <a:r>
              <a:rPr lang="en-US" sz="3200" dirty="0" smtClean="0"/>
              <a:t> </a:t>
            </a:r>
            <a:r>
              <a:rPr lang="en-US" sz="3200" dirty="0" err="1" smtClean="0"/>
              <a:t>gaya</a:t>
            </a:r>
            <a:r>
              <a:rPr lang="en-US" sz="3200" dirty="0" smtClean="0"/>
              <a:t> </a:t>
            </a:r>
            <a:r>
              <a:rPr lang="en-US" sz="3200" dirty="0" err="1" smtClean="0"/>
              <a:t>inersia</a:t>
            </a:r>
            <a:endParaRPr lang="en-US" sz="3200" dirty="0" smtClean="0"/>
          </a:p>
        </p:txBody>
      </p:sp>
      <p:pic>
        <p:nvPicPr>
          <p:cNvPr id="18436" name="Picture 2"/>
          <p:cNvPicPr>
            <a:picLocks noChangeAspect="1" noChangeArrowheads="1"/>
          </p:cNvPicPr>
          <p:nvPr/>
        </p:nvPicPr>
        <p:blipFill>
          <a:blip r:embed="rId3" cstate="print"/>
          <a:srcRect l="19445" t="54511" r="19444" b="4606"/>
          <a:stretch>
            <a:fillRect/>
          </a:stretch>
        </p:blipFill>
        <p:spPr bwMode="auto">
          <a:xfrm>
            <a:off x="2133600" y="3962400"/>
            <a:ext cx="4346222" cy="2667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389" b="53060"/>
          <a:stretch>
            <a:fillRect/>
          </a:stretch>
        </p:blipFill>
        <p:spPr bwMode="auto">
          <a:xfrm>
            <a:off x="1219200" y="914400"/>
            <a:ext cx="6631858" cy="2895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d-ID" sz="3200" dirty="0" smtClean="0">
                <a:effectLst>
                  <a:outerShdw blurRad="38100" dist="38100" dir="2700000" algn="tl">
                    <a:srgbClr val="000000">
                      <a:alpha val="43137"/>
                    </a:srgbClr>
                  </a:outerShdw>
                </a:effectLst>
              </a:rPr>
              <a:t>Gaya Inersia pada suatu mekanisme</a:t>
            </a:r>
            <a:endParaRPr lang="en-US" sz="3200" b="1"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838200" y="2514600"/>
            <a:ext cx="7696200" cy="2971800"/>
          </a:xfrm>
        </p:spPr>
        <p:txBody>
          <a:bodyPr/>
          <a:lstStyle/>
          <a:p>
            <a:pPr lvl="0"/>
            <a:r>
              <a:rPr lang="en-US" dirty="0" smtClean="0"/>
              <a:t>Gaya </a:t>
            </a:r>
            <a:r>
              <a:rPr lang="en-US" dirty="0" err="1" smtClean="0"/>
              <a:t>dalam</a:t>
            </a:r>
            <a:r>
              <a:rPr lang="en-US" dirty="0" smtClean="0"/>
              <a:t> </a:t>
            </a:r>
            <a:r>
              <a:rPr lang="en-US" dirty="0" err="1" smtClean="0"/>
              <a:t>gerak</a:t>
            </a:r>
            <a:r>
              <a:rPr lang="en-US" dirty="0" smtClean="0"/>
              <a:t> </a:t>
            </a:r>
            <a:r>
              <a:rPr lang="en-US" dirty="0" err="1" smtClean="0"/>
              <a:t>bidang</a:t>
            </a:r>
            <a:r>
              <a:rPr lang="en-US" dirty="0" smtClean="0"/>
              <a:t> </a:t>
            </a:r>
            <a:endParaRPr lang="id-ID" b="1" dirty="0" smtClean="0"/>
          </a:p>
          <a:p>
            <a:pPr lvl="0"/>
            <a:r>
              <a:rPr lang="id-ID" dirty="0" smtClean="0"/>
              <a:t>Gaya inersia batang</a:t>
            </a:r>
          </a:p>
          <a:p>
            <a:pPr lvl="0"/>
            <a:r>
              <a:rPr lang="id-ID" dirty="0" smtClean="0"/>
              <a:t>Mekanisme engkol luncur</a:t>
            </a:r>
          </a:p>
          <a:p>
            <a:pPr lvl="0"/>
            <a:r>
              <a:rPr lang="id-ID" dirty="0" smtClean="0"/>
              <a:t>Mekanisme empat penghubung</a:t>
            </a:r>
          </a:p>
          <a:p>
            <a:r>
              <a:rPr lang="id-ID" dirty="0" smtClean="0"/>
              <a:t>Penentuan momen inersia massa</a:t>
            </a:r>
            <a:endParaRPr lang="en-US" dirty="0" smtClean="0"/>
          </a:p>
        </p:txBody>
      </p:sp>
      <p:sp>
        <p:nvSpPr>
          <p:cNvPr id="4" name="TextBox 3"/>
          <p:cNvSpPr txBox="1"/>
          <p:nvPr/>
        </p:nvSpPr>
        <p:spPr>
          <a:xfrm>
            <a:off x="381000" y="1676400"/>
            <a:ext cx="4876800" cy="523220"/>
          </a:xfrm>
          <a:prstGeom prst="rect">
            <a:avLst/>
          </a:prstGeom>
          <a:noFill/>
        </p:spPr>
        <p:txBody>
          <a:bodyPr wrap="square" rtlCol="0">
            <a:spAutoFit/>
          </a:bodyPr>
          <a:lstStyle/>
          <a:p>
            <a:r>
              <a:rPr lang="id-ID" sz="2800" b="1" dirty="0" smtClean="0">
                <a:effectLst>
                  <a:outerShdw blurRad="38100" dist="38100" dir="2700000" algn="tl">
                    <a:srgbClr val="000000">
                      <a:alpha val="43137"/>
                    </a:srgbClr>
                  </a:outerShdw>
                </a:effectLst>
              </a:rPr>
              <a:t>Topik Pembahasan</a:t>
            </a:r>
            <a:endParaRPr lang="id-ID"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3" cstate="print"/>
          <a:srcRect/>
          <a:stretch>
            <a:fillRect/>
          </a:stretch>
        </p:blipFill>
        <p:spPr bwMode="auto">
          <a:xfrm>
            <a:off x="1219200" y="14514"/>
            <a:ext cx="7239000" cy="6856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57200" y="274638"/>
            <a:ext cx="8229600" cy="792162"/>
          </a:xfrm>
        </p:spPr>
        <p:txBody>
          <a:bodyPr/>
          <a:lstStyle/>
          <a:p>
            <a:r>
              <a:rPr lang="en-US" sz="2400" dirty="0" err="1" smtClean="0">
                <a:effectLst>
                  <a:outerShdw blurRad="38100" dist="38100" dir="2700000" algn="tl">
                    <a:srgbClr val="000000">
                      <a:alpha val="43137"/>
                    </a:srgbClr>
                  </a:outerShdw>
                </a:effectLst>
              </a:rPr>
              <a:t>Analisa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gabungan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antara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gaya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inersia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dan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gaya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statis</a:t>
            </a:r>
            <a:endParaRPr lang="en-US" sz="2400" dirty="0" smtClean="0">
              <a:effectLst>
                <a:outerShdw blurRad="38100" dist="38100" dir="2700000" algn="tl">
                  <a:srgbClr val="000000">
                    <a:alpha val="43137"/>
                  </a:srgbClr>
                </a:outerShdw>
              </a:effectLst>
            </a:endParaRPr>
          </a:p>
        </p:txBody>
      </p:sp>
      <p:pic>
        <p:nvPicPr>
          <p:cNvPr id="20483" name="Picture 2"/>
          <p:cNvPicPr>
            <a:picLocks noGrp="1" noChangeAspect="1" noChangeArrowheads="1"/>
          </p:cNvPicPr>
          <p:nvPr>
            <p:ph idx="1"/>
          </p:nvPr>
        </p:nvPicPr>
        <p:blipFill>
          <a:blip r:embed="rId3" cstate="print"/>
          <a:srcRect r="4336" b="46338"/>
          <a:stretch>
            <a:fillRect/>
          </a:stretch>
        </p:blipFill>
        <p:spPr>
          <a:xfrm>
            <a:off x="762000" y="1524000"/>
            <a:ext cx="7630589" cy="4495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l="5035" t="52730"/>
          <a:stretch>
            <a:fillRect/>
          </a:stretch>
        </p:blipFill>
        <p:spPr bwMode="auto">
          <a:xfrm>
            <a:off x="174168" y="990600"/>
            <a:ext cx="8617201" cy="450595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Gaya </a:t>
            </a:r>
            <a:r>
              <a:rPr lang="en-US" dirty="0" err="1" smtClean="0"/>
              <a:t>inersia</a:t>
            </a:r>
            <a:endParaRPr lang="en-US" dirty="0" smtClean="0"/>
          </a:p>
        </p:txBody>
      </p:sp>
      <p:sp>
        <p:nvSpPr>
          <p:cNvPr id="9219" name="Subtitle 2"/>
          <p:cNvSpPr>
            <a:spLocks noGrp="1"/>
          </p:cNvSpPr>
          <p:nvPr>
            <p:ph idx="1"/>
          </p:nvPr>
        </p:nvSpPr>
        <p:spPr/>
        <p:txBody>
          <a:bodyPr rtlCol="0">
            <a:normAutofit fontScale="92500" lnSpcReduction="10000"/>
          </a:bodyPr>
          <a:lstStyle/>
          <a:p>
            <a:pPr algn="l" fontAlgn="auto">
              <a:spcAft>
                <a:spcPts val="0"/>
              </a:spcAft>
              <a:defRPr/>
            </a:pPr>
            <a:r>
              <a:rPr lang="en-US" sz="2800" dirty="0" smtClean="0"/>
              <a:t>Gaya </a:t>
            </a:r>
            <a:r>
              <a:rPr lang="en-US" sz="2800" dirty="0" err="1" smtClean="0"/>
              <a:t>inersia</a:t>
            </a:r>
            <a:r>
              <a:rPr lang="en-US" sz="2800" dirty="0" smtClean="0"/>
              <a:t> </a:t>
            </a:r>
            <a:r>
              <a:rPr lang="en-US" sz="2800" dirty="0" err="1" smtClean="0"/>
              <a:t>adalah</a:t>
            </a:r>
            <a:r>
              <a:rPr lang="en-US" sz="2800" dirty="0" smtClean="0"/>
              <a:t> </a:t>
            </a:r>
            <a:r>
              <a:rPr lang="en-US" sz="2800" dirty="0" err="1" smtClean="0"/>
              <a:t>gaya</a:t>
            </a:r>
            <a:r>
              <a:rPr lang="en-US" sz="2800" dirty="0" smtClean="0"/>
              <a:t> yang </a:t>
            </a:r>
            <a:r>
              <a:rPr lang="en-US" sz="2800" dirty="0" err="1" smtClean="0"/>
              <a:t>disebabkan</a:t>
            </a:r>
            <a:r>
              <a:rPr lang="en-US" sz="2800" dirty="0" smtClean="0"/>
              <a:t> </a:t>
            </a:r>
            <a:r>
              <a:rPr lang="en-US" sz="2800" dirty="0" err="1" smtClean="0"/>
              <a:t>oleh</a:t>
            </a:r>
            <a:r>
              <a:rPr lang="en-US" sz="2800" dirty="0" smtClean="0"/>
              <a:t> </a:t>
            </a:r>
            <a:r>
              <a:rPr lang="en-US" sz="2800" dirty="0" err="1" smtClean="0"/>
              <a:t>percepatan</a:t>
            </a:r>
            <a:r>
              <a:rPr lang="en-US" sz="2800" dirty="0" smtClean="0"/>
              <a:t>.</a:t>
            </a:r>
          </a:p>
          <a:p>
            <a:pPr algn="l" fontAlgn="auto">
              <a:spcAft>
                <a:spcPts val="0"/>
              </a:spcAft>
              <a:defRPr/>
            </a:pPr>
            <a:r>
              <a:rPr lang="en-US" sz="2800" dirty="0" err="1" smtClean="0"/>
              <a:t>Analisa</a:t>
            </a:r>
            <a:r>
              <a:rPr lang="en-US" sz="2800" dirty="0" smtClean="0"/>
              <a:t> </a:t>
            </a:r>
            <a:r>
              <a:rPr lang="en-US" sz="2800" dirty="0" err="1" smtClean="0"/>
              <a:t>percepatan</a:t>
            </a:r>
            <a:r>
              <a:rPr lang="en-US" sz="2800" dirty="0" smtClean="0"/>
              <a:t> </a:t>
            </a:r>
            <a:r>
              <a:rPr lang="en-US" sz="2800" dirty="0" err="1" smtClean="0"/>
              <a:t>telah</a:t>
            </a:r>
            <a:r>
              <a:rPr lang="en-US" sz="2800" dirty="0" smtClean="0"/>
              <a:t> </a:t>
            </a:r>
            <a:r>
              <a:rPr lang="en-US" sz="2800" dirty="0" err="1" smtClean="0"/>
              <a:t>menunjukan</a:t>
            </a:r>
            <a:r>
              <a:rPr lang="en-US" sz="2800" dirty="0" smtClean="0"/>
              <a:t> </a:t>
            </a:r>
            <a:r>
              <a:rPr lang="en-US" sz="2800" dirty="0" err="1" smtClean="0"/>
              <a:t>bahwa</a:t>
            </a:r>
            <a:r>
              <a:rPr lang="en-US" sz="2800" dirty="0" smtClean="0"/>
              <a:t> </a:t>
            </a:r>
            <a:r>
              <a:rPr lang="en-US" sz="2800" dirty="0" err="1" smtClean="0"/>
              <a:t>dalam</a:t>
            </a:r>
            <a:r>
              <a:rPr lang="en-US" sz="2800" dirty="0" smtClean="0"/>
              <a:t> </a:t>
            </a:r>
            <a:r>
              <a:rPr lang="en-US" sz="2800" dirty="0" err="1" smtClean="0"/>
              <a:t>suatu</a:t>
            </a:r>
            <a:r>
              <a:rPr lang="en-US" sz="2800" dirty="0" smtClean="0"/>
              <a:t> </a:t>
            </a:r>
            <a:r>
              <a:rPr lang="en-US" sz="2800" dirty="0" err="1" smtClean="0"/>
              <a:t>mekanisme</a:t>
            </a:r>
            <a:r>
              <a:rPr lang="en-US" sz="2800" dirty="0" smtClean="0"/>
              <a:t> </a:t>
            </a:r>
            <a:r>
              <a:rPr lang="en-US" sz="2800" dirty="0" err="1" smtClean="0"/>
              <a:t>yg</a:t>
            </a:r>
            <a:r>
              <a:rPr lang="en-US" sz="2800" dirty="0" smtClean="0"/>
              <a:t> </a:t>
            </a:r>
            <a:r>
              <a:rPr lang="en-US" sz="2800" dirty="0" err="1" smtClean="0"/>
              <a:t>penghubung-penghubungnya</a:t>
            </a:r>
            <a:r>
              <a:rPr lang="en-US" sz="2800" dirty="0" smtClean="0"/>
              <a:t> </a:t>
            </a:r>
            <a:r>
              <a:rPr lang="en-US" sz="2800" dirty="0" err="1" smtClean="0"/>
              <a:t>bergerak</a:t>
            </a:r>
            <a:r>
              <a:rPr lang="en-US" sz="2800" dirty="0" smtClean="0"/>
              <a:t>, </a:t>
            </a:r>
            <a:r>
              <a:rPr lang="en-US" sz="2800" dirty="0" err="1" smtClean="0"/>
              <a:t>terdapat</a:t>
            </a:r>
            <a:r>
              <a:rPr lang="en-US" sz="2800" dirty="0" smtClean="0"/>
              <a:t> </a:t>
            </a:r>
            <a:r>
              <a:rPr lang="en-US" sz="2800" dirty="0" err="1" smtClean="0"/>
              <a:t>percepatan-percepatan</a:t>
            </a:r>
            <a:r>
              <a:rPr lang="en-US" sz="2800" dirty="0" smtClean="0"/>
              <a:t> </a:t>
            </a:r>
            <a:r>
              <a:rPr lang="en-US" sz="2800" dirty="0" err="1" smtClean="0"/>
              <a:t>tertentu</a:t>
            </a:r>
            <a:r>
              <a:rPr lang="en-US" sz="2800" dirty="0" smtClean="0"/>
              <a:t>, </a:t>
            </a:r>
            <a:r>
              <a:rPr lang="en-US" sz="2800" dirty="0" err="1" smtClean="0"/>
              <a:t>yg</a:t>
            </a:r>
            <a:r>
              <a:rPr lang="en-US" sz="2800" dirty="0" smtClean="0"/>
              <a:t> </a:t>
            </a:r>
            <a:r>
              <a:rPr lang="en-US" sz="2800" dirty="0" err="1" smtClean="0"/>
              <a:t>dapat</a:t>
            </a:r>
            <a:r>
              <a:rPr lang="en-US" sz="2800" dirty="0" smtClean="0"/>
              <a:t> </a:t>
            </a:r>
            <a:r>
              <a:rPr lang="en-US" sz="2800" dirty="0" err="1" smtClean="0"/>
              <a:t>ditentukan</a:t>
            </a:r>
            <a:r>
              <a:rPr lang="en-US" sz="2800" dirty="0" smtClean="0"/>
              <a:t>.</a:t>
            </a:r>
          </a:p>
          <a:p>
            <a:pPr algn="l" fontAlgn="auto">
              <a:spcAft>
                <a:spcPts val="0"/>
              </a:spcAft>
              <a:defRPr/>
            </a:pPr>
            <a:r>
              <a:rPr lang="en-US" sz="2800" dirty="0" err="1" smtClean="0"/>
              <a:t>Hukum</a:t>
            </a:r>
            <a:r>
              <a:rPr lang="en-US" sz="2800" dirty="0" smtClean="0"/>
              <a:t> 2 Newton </a:t>
            </a:r>
            <a:r>
              <a:rPr lang="en-US" sz="2800" dirty="0" err="1" smtClean="0"/>
              <a:t>memberitahukan</a:t>
            </a:r>
            <a:r>
              <a:rPr lang="en-US" sz="2800" dirty="0" smtClean="0"/>
              <a:t> </a:t>
            </a:r>
            <a:r>
              <a:rPr lang="en-US" sz="2800" dirty="0" err="1" smtClean="0"/>
              <a:t>kita</a:t>
            </a:r>
            <a:r>
              <a:rPr lang="en-US" sz="2800" dirty="0" smtClean="0"/>
              <a:t>  </a:t>
            </a:r>
            <a:r>
              <a:rPr lang="en-US" sz="2800" dirty="0" err="1" smtClean="0"/>
              <a:t>bahwa</a:t>
            </a:r>
            <a:r>
              <a:rPr lang="en-US" sz="2800" dirty="0" smtClean="0"/>
              <a:t> </a:t>
            </a:r>
            <a:r>
              <a:rPr lang="en-US" sz="2800" dirty="0" err="1" smtClean="0"/>
              <a:t>harus</a:t>
            </a:r>
            <a:r>
              <a:rPr lang="en-US" sz="2800" dirty="0" smtClean="0"/>
              <a:t> </a:t>
            </a:r>
            <a:r>
              <a:rPr lang="en-US" sz="2800" dirty="0" err="1" smtClean="0"/>
              <a:t>ada</a:t>
            </a:r>
            <a:r>
              <a:rPr lang="en-US" sz="2800" dirty="0" smtClean="0"/>
              <a:t> </a:t>
            </a:r>
            <a:r>
              <a:rPr lang="en-US" sz="2800" dirty="0" err="1" smtClean="0"/>
              <a:t>gaya-gaya</a:t>
            </a:r>
            <a:r>
              <a:rPr lang="en-US" sz="2800" dirty="0" smtClean="0"/>
              <a:t> </a:t>
            </a:r>
            <a:r>
              <a:rPr lang="en-US" sz="2800" dirty="0" err="1" smtClean="0"/>
              <a:t>atau</a:t>
            </a:r>
            <a:r>
              <a:rPr lang="en-US" sz="2800" dirty="0" smtClean="0"/>
              <a:t> </a:t>
            </a:r>
            <a:r>
              <a:rPr lang="en-US" sz="2800" dirty="0" err="1" smtClean="0"/>
              <a:t>kopel-kopel</a:t>
            </a:r>
            <a:r>
              <a:rPr lang="en-US" sz="2800" dirty="0" smtClean="0"/>
              <a:t> </a:t>
            </a:r>
            <a:r>
              <a:rPr lang="en-US" sz="2800" dirty="0" err="1" smtClean="0"/>
              <a:t>yg</a:t>
            </a:r>
            <a:r>
              <a:rPr lang="en-US" sz="2800" dirty="0" smtClean="0"/>
              <a:t> </a:t>
            </a:r>
            <a:r>
              <a:rPr lang="en-US" sz="2800" dirty="0" err="1" smtClean="0"/>
              <a:t>menyebabkan</a:t>
            </a:r>
            <a:r>
              <a:rPr lang="en-US" sz="2800" dirty="0" smtClean="0"/>
              <a:t> </a:t>
            </a:r>
            <a:r>
              <a:rPr lang="en-US" sz="2800" dirty="0" err="1" smtClean="0"/>
              <a:t>percepatan-percepatan</a:t>
            </a:r>
            <a:r>
              <a:rPr lang="en-US" sz="2800" dirty="0" smtClean="0"/>
              <a:t> </a:t>
            </a:r>
            <a:r>
              <a:rPr lang="en-US" sz="2800" dirty="0" err="1" smtClean="0"/>
              <a:t>ini</a:t>
            </a:r>
            <a:endParaRPr lang="en-US" sz="2800" dirty="0" smtClean="0"/>
          </a:p>
          <a:p>
            <a:pPr algn="l" fontAlgn="auto">
              <a:spcAft>
                <a:spcPts val="0"/>
              </a:spcAft>
              <a:defRPr/>
            </a:pPr>
            <a:r>
              <a:rPr lang="en-US" sz="2800" dirty="0" err="1" smtClean="0"/>
              <a:t>Konsep</a:t>
            </a:r>
            <a:r>
              <a:rPr lang="en-US" sz="2800" dirty="0" smtClean="0"/>
              <a:t> </a:t>
            </a:r>
            <a:r>
              <a:rPr lang="en-US" sz="2800" dirty="0" err="1" smtClean="0"/>
              <a:t>gaya</a:t>
            </a:r>
            <a:r>
              <a:rPr lang="en-US" sz="2800" dirty="0" smtClean="0"/>
              <a:t> </a:t>
            </a:r>
            <a:r>
              <a:rPr lang="en-US" sz="2800" dirty="0" err="1" smtClean="0"/>
              <a:t>inersia</a:t>
            </a:r>
            <a:r>
              <a:rPr lang="en-US" sz="2800" dirty="0" smtClean="0"/>
              <a:t> </a:t>
            </a:r>
            <a:r>
              <a:rPr lang="en-US" sz="2800" dirty="0" err="1" smtClean="0"/>
              <a:t>diberikan</a:t>
            </a:r>
            <a:r>
              <a:rPr lang="en-US" sz="2800" dirty="0" smtClean="0"/>
              <a:t> </a:t>
            </a:r>
            <a:r>
              <a:rPr lang="en-US" sz="2800" dirty="0" err="1" smtClean="0"/>
              <a:t>setelah</a:t>
            </a:r>
            <a:r>
              <a:rPr lang="en-US" sz="2800" dirty="0" smtClean="0"/>
              <a:t> </a:t>
            </a:r>
            <a:r>
              <a:rPr lang="en-US" sz="2800" dirty="0" err="1" smtClean="0"/>
              <a:t>dipelajari</a:t>
            </a:r>
            <a:r>
              <a:rPr lang="en-US" sz="2800" dirty="0" smtClean="0"/>
              <a:t> </a:t>
            </a:r>
            <a:r>
              <a:rPr lang="en-US" sz="2800" dirty="0" err="1" smtClean="0"/>
              <a:t>gaya-gaya</a:t>
            </a:r>
            <a:r>
              <a:rPr lang="en-US" sz="2800" dirty="0" smtClean="0"/>
              <a:t> yang </a:t>
            </a:r>
            <a:r>
              <a:rPr lang="en-US" sz="2800" dirty="0" err="1" smtClean="0"/>
              <a:t>menyebabkan</a:t>
            </a:r>
            <a:r>
              <a:rPr lang="en-US" sz="2800" dirty="0" smtClean="0"/>
              <a:t> </a:t>
            </a:r>
            <a:r>
              <a:rPr lang="en-US" sz="2800" dirty="0" err="1" smtClean="0"/>
              <a:t>gerak</a:t>
            </a:r>
            <a:r>
              <a:rPr lang="en-US" sz="2800" dirty="0" smtClean="0"/>
              <a:t> </a:t>
            </a:r>
            <a:r>
              <a:rPr lang="en-US" sz="2800" dirty="0" err="1" smtClean="0"/>
              <a:t>tersebut</a:t>
            </a:r>
            <a:r>
              <a:rPr lang="en-US" sz="28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Gaya inersia</a:t>
            </a:r>
          </a:p>
        </p:txBody>
      </p:sp>
      <p:sp>
        <p:nvSpPr>
          <p:cNvPr id="5123" name="Content Placeholder 4"/>
          <p:cNvSpPr>
            <a:spLocks noGrp="1"/>
          </p:cNvSpPr>
          <p:nvPr>
            <p:ph idx="1"/>
          </p:nvPr>
        </p:nvSpPr>
        <p:spPr/>
        <p:txBody>
          <a:bodyPr/>
          <a:lstStyle/>
          <a:p>
            <a:pPr>
              <a:buFont typeface="Wingdings 3" pitchFamily="18" charset="2"/>
              <a:buNone/>
            </a:pPr>
            <a:r>
              <a:rPr lang="en-US" dirty="0" err="1" smtClean="0"/>
              <a:t>Pada</a:t>
            </a:r>
            <a:r>
              <a:rPr lang="en-US" dirty="0" smtClean="0"/>
              <a:t> </a:t>
            </a:r>
            <a:r>
              <a:rPr lang="en-US" dirty="0" err="1" smtClean="0"/>
              <a:t>umumnya</a:t>
            </a:r>
            <a:r>
              <a:rPr lang="en-US" dirty="0" smtClean="0"/>
              <a:t> </a:t>
            </a:r>
            <a:r>
              <a:rPr lang="en-US" dirty="0" err="1" smtClean="0"/>
              <a:t>batang-batang</a:t>
            </a:r>
            <a:r>
              <a:rPr lang="en-US" dirty="0" smtClean="0"/>
              <a:t> </a:t>
            </a:r>
            <a:r>
              <a:rPr lang="en-US" dirty="0" err="1" smtClean="0"/>
              <a:t>hubung</a:t>
            </a:r>
            <a:r>
              <a:rPr lang="en-US" dirty="0" smtClean="0"/>
              <a:t> </a:t>
            </a:r>
            <a:r>
              <a:rPr lang="en-US" dirty="0" err="1" smtClean="0"/>
              <a:t>akan</a:t>
            </a:r>
            <a:r>
              <a:rPr lang="en-US" dirty="0" smtClean="0"/>
              <a:t> </a:t>
            </a:r>
            <a:r>
              <a:rPr lang="en-US" dirty="0" err="1" smtClean="0"/>
              <a:t>mendapatkan</a:t>
            </a:r>
            <a:r>
              <a:rPr lang="en-US" dirty="0" smtClean="0"/>
              <a:t> </a:t>
            </a:r>
            <a:r>
              <a:rPr lang="en-US" dirty="0" smtClean="0"/>
              <a:t>:</a:t>
            </a:r>
          </a:p>
          <a:p>
            <a:r>
              <a:rPr lang="en-US" dirty="0" smtClean="0"/>
              <a:t>Gaya </a:t>
            </a:r>
            <a:r>
              <a:rPr lang="en-US" dirty="0" err="1" smtClean="0"/>
              <a:t>statis</a:t>
            </a:r>
            <a:endParaRPr lang="en-US" dirty="0" smtClean="0"/>
          </a:p>
          <a:p>
            <a:r>
              <a:rPr lang="en-US" dirty="0" smtClean="0"/>
              <a:t>Gaya </a:t>
            </a:r>
            <a:r>
              <a:rPr lang="en-US" dirty="0" err="1" smtClean="0"/>
              <a:t>inersia</a:t>
            </a:r>
            <a:endParaRPr lang="en-US" dirty="0" smtClean="0"/>
          </a:p>
          <a:p>
            <a:pPr>
              <a:buFont typeface="Wingdings 3" pitchFamily="18" charset="2"/>
              <a:buNone/>
            </a:pPr>
            <a:r>
              <a:rPr lang="en-US" dirty="0" err="1" smtClean="0"/>
              <a:t>Pada</a:t>
            </a:r>
            <a:r>
              <a:rPr lang="en-US" dirty="0" smtClean="0"/>
              <a:t> </a:t>
            </a:r>
            <a:r>
              <a:rPr lang="en-US" dirty="0" err="1" smtClean="0"/>
              <a:t>mesin</a:t>
            </a:r>
            <a:r>
              <a:rPr lang="en-US" dirty="0" smtClean="0"/>
              <a:t> </a:t>
            </a:r>
            <a:r>
              <a:rPr lang="en-US" dirty="0" err="1" smtClean="0"/>
              <a:t>berkecepatan</a:t>
            </a:r>
            <a:r>
              <a:rPr lang="en-US" dirty="0" smtClean="0"/>
              <a:t> </a:t>
            </a:r>
            <a:r>
              <a:rPr lang="en-US" dirty="0" err="1" smtClean="0"/>
              <a:t>tinggi</a:t>
            </a:r>
            <a:r>
              <a:rPr lang="en-US" dirty="0" smtClean="0"/>
              <a:t> </a:t>
            </a:r>
            <a:r>
              <a:rPr lang="en-US" dirty="0" err="1" smtClean="0"/>
              <a:t>percepatan</a:t>
            </a:r>
            <a:r>
              <a:rPr lang="en-US" dirty="0" smtClean="0"/>
              <a:t> </a:t>
            </a:r>
            <a:r>
              <a:rPr lang="en-US" dirty="0" err="1" smtClean="0"/>
              <a:t>dan</a:t>
            </a:r>
            <a:r>
              <a:rPr lang="en-US" dirty="0" smtClean="0"/>
              <a:t> </a:t>
            </a:r>
            <a:r>
              <a:rPr lang="en-US" dirty="0" err="1" smtClean="0"/>
              <a:t>gaya</a:t>
            </a:r>
            <a:r>
              <a:rPr lang="en-US" dirty="0" smtClean="0"/>
              <a:t> </a:t>
            </a:r>
            <a:r>
              <a:rPr lang="en-US" dirty="0" err="1" smtClean="0"/>
              <a:t>kelembaman</a:t>
            </a:r>
            <a:r>
              <a:rPr lang="en-US" dirty="0" smtClean="0"/>
              <a:t> </a:t>
            </a:r>
            <a:r>
              <a:rPr lang="en-US" dirty="0" err="1" smtClean="0"/>
              <a:t>yg</a:t>
            </a:r>
            <a:r>
              <a:rPr lang="en-US" dirty="0" smtClean="0"/>
              <a:t> </a:t>
            </a:r>
            <a:r>
              <a:rPr lang="en-US" dirty="0" err="1" smtClean="0"/>
              <a:t>dihasilkan</a:t>
            </a:r>
            <a:r>
              <a:rPr lang="en-US" dirty="0" smtClean="0"/>
              <a:t> </a:t>
            </a:r>
            <a:r>
              <a:rPr lang="en-US" dirty="0" err="1" smtClean="0"/>
              <a:t>dpt</a:t>
            </a:r>
            <a:r>
              <a:rPr lang="en-US" dirty="0" smtClean="0"/>
              <a:t> </a:t>
            </a:r>
            <a:r>
              <a:rPr lang="en-US" dirty="0" err="1" smtClean="0"/>
              <a:t>menjadi</a:t>
            </a:r>
            <a:r>
              <a:rPr lang="en-US" dirty="0" smtClean="0"/>
              <a:t> </a:t>
            </a:r>
            <a:r>
              <a:rPr lang="en-US" dirty="0" err="1" smtClean="0"/>
              <a:t>sangat</a:t>
            </a:r>
            <a:r>
              <a:rPr lang="en-US" dirty="0" smtClean="0"/>
              <a:t> </a:t>
            </a:r>
            <a:r>
              <a:rPr lang="en-US" dirty="0" err="1" smtClean="0"/>
              <a:t>besar</a:t>
            </a:r>
            <a:r>
              <a:rPr lang="en-US" dirty="0" smtClean="0"/>
              <a:t> </a:t>
            </a:r>
            <a:r>
              <a:rPr lang="en-US" dirty="0" err="1" smtClean="0"/>
              <a:t>dalam</a:t>
            </a:r>
            <a:r>
              <a:rPr lang="en-US" dirty="0" smtClean="0"/>
              <a:t> </a:t>
            </a:r>
            <a:r>
              <a:rPr lang="en-US" dirty="0" err="1" smtClean="0"/>
              <a:t>hubungannya</a:t>
            </a:r>
            <a:r>
              <a:rPr lang="en-US" dirty="0" smtClean="0"/>
              <a:t> </a:t>
            </a:r>
            <a:r>
              <a:rPr lang="en-US" dirty="0" err="1" smtClean="0"/>
              <a:t>dengan</a:t>
            </a:r>
            <a:r>
              <a:rPr lang="en-US" dirty="0" smtClean="0"/>
              <a:t> </a:t>
            </a:r>
            <a:r>
              <a:rPr lang="en-US" dirty="0" err="1" smtClean="0"/>
              <a:t>gaya</a:t>
            </a:r>
            <a:r>
              <a:rPr lang="en-US" dirty="0" smtClean="0"/>
              <a:t> </a:t>
            </a:r>
            <a:r>
              <a:rPr lang="en-US" dirty="0" err="1" smtClean="0"/>
              <a:t>statis</a:t>
            </a:r>
            <a:r>
              <a:rPr lang="en-US" dirty="0" smtClean="0"/>
              <a:t>, </a:t>
            </a:r>
            <a:r>
              <a:rPr lang="en-US" dirty="0" err="1" smtClean="0"/>
              <a:t>yg</a:t>
            </a:r>
            <a:r>
              <a:rPr lang="en-US" dirty="0" smtClean="0"/>
              <a:t> </a:t>
            </a:r>
            <a:r>
              <a:rPr lang="en-US" dirty="0" err="1" smtClean="0"/>
              <a:t>menghasilkan</a:t>
            </a:r>
            <a:r>
              <a:rPr lang="en-US" dirty="0" smtClean="0"/>
              <a:t> </a:t>
            </a:r>
            <a:r>
              <a:rPr lang="en-US" dirty="0" err="1" smtClean="0"/>
              <a:t>kerja</a:t>
            </a:r>
            <a:r>
              <a:rPr lang="en-US" dirty="0" smtClean="0"/>
              <a:t> </a:t>
            </a:r>
            <a:r>
              <a:rPr lang="en-US" dirty="0" err="1" smtClean="0"/>
              <a:t>bermanfaat</a:t>
            </a:r>
            <a:r>
              <a:rPr lang="en-US"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t>Gaya </a:t>
            </a:r>
            <a:r>
              <a:rPr lang="en-US" dirty="0" err="1" smtClean="0"/>
              <a:t>inersia</a:t>
            </a:r>
            <a:endParaRPr lang="en-US" dirty="0"/>
          </a:p>
        </p:txBody>
      </p:sp>
      <p:sp>
        <p:nvSpPr>
          <p:cNvPr id="2" name="Content Placeholder 1"/>
          <p:cNvSpPr>
            <a:spLocks noGrp="1"/>
          </p:cNvSpPr>
          <p:nvPr>
            <p:ph idx="1"/>
          </p:nvPr>
        </p:nvSpPr>
        <p:spPr>
          <a:xfrm>
            <a:off x="457200" y="1066800"/>
            <a:ext cx="8229600" cy="5486400"/>
          </a:xfrm>
        </p:spPr>
        <p:txBody>
          <a:bodyPr rtlCol="0">
            <a:normAutofit fontScale="92500"/>
          </a:bodyPr>
          <a:lstStyle/>
          <a:p>
            <a:pPr fontAlgn="auto">
              <a:spcAft>
                <a:spcPts val="0"/>
              </a:spcAft>
              <a:buFont typeface="Arial" pitchFamily="34" charset="0"/>
              <a:buChar char="•"/>
              <a:defRPr/>
            </a:pPr>
            <a:r>
              <a:rPr lang="en-US" dirty="0" err="1" smtClean="0"/>
              <a:t>Contoh</a:t>
            </a:r>
            <a:r>
              <a:rPr lang="en-US" dirty="0" smtClean="0"/>
              <a:t> :</a:t>
            </a:r>
          </a:p>
          <a:p>
            <a:pPr fontAlgn="auto">
              <a:spcAft>
                <a:spcPts val="0"/>
              </a:spcAft>
              <a:buFont typeface="Arial" pitchFamily="34" charset="0"/>
              <a:buChar char="•"/>
              <a:defRPr/>
            </a:pPr>
            <a:r>
              <a:rPr lang="en-US" dirty="0" err="1" smtClean="0"/>
              <a:t>Sebuah</a:t>
            </a:r>
            <a:r>
              <a:rPr lang="en-US" dirty="0" smtClean="0"/>
              <a:t> </a:t>
            </a:r>
            <a:r>
              <a:rPr lang="en-US" dirty="0" err="1" smtClean="0"/>
              <a:t>mesin</a:t>
            </a:r>
            <a:r>
              <a:rPr lang="en-US" dirty="0" smtClean="0"/>
              <a:t> </a:t>
            </a:r>
            <a:r>
              <a:rPr lang="en-US" dirty="0" err="1" smtClean="0"/>
              <a:t>mobil</a:t>
            </a:r>
            <a:r>
              <a:rPr lang="en-US" dirty="0" smtClean="0"/>
              <a:t> </a:t>
            </a:r>
            <a:r>
              <a:rPr lang="en-US" dirty="0" err="1" smtClean="0"/>
              <a:t>pada</a:t>
            </a:r>
            <a:r>
              <a:rPr lang="en-US" dirty="0" smtClean="0"/>
              <a:t> </a:t>
            </a:r>
            <a:r>
              <a:rPr lang="en-US" dirty="0" err="1" smtClean="0"/>
              <a:t>kecepatan</a:t>
            </a:r>
            <a:r>
              <a:rPr lang="en-US" dirty="0" smtClean="0"/>
              <a:t> </a:t>
            </a:r>
            <a:r>
              <a:rPr lang="en-US" dirty="0" err="1" smtClean="0"/>
              <a:t>tinggi</a:t>
            </a:r>
            <a:r>
              <a:rPr lang="en-US" dirty="0" smtClean="0"/>
              <a:t>, </a:t>
            </a:r>
            <a:r>
              <a:rPr lang="en-US" dirty="0" err="1" smtClean="0"/>
              <a:t>gaya</a:t>
            </a:r>
            <a:r>
              <a:rPr lang="en-US" dirty="0" smtClean="0"/>
              <a:t> </a:t>
            </a:r>
            <a:r>
              <a:rPr lang="en-US" dirty="0" err="1" smtClean="0"/>
              <a:t>kelembamannya</a:t>
            </a:r>
            <a:r>
              <a:rPr lang="en-US" dirty="0" smtClean="0"/>
              <a:t> </a:t>
            </a:r>
            <a:r>
              <a:rPr lang="en-US" dirty="0" err="1" smtClean="0"/>
              <a:t>dapat</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dibanding</a:t>
            </a:r>
            <a:r>
              <a:rPr lang="en-US" dirty="0" smtClean="0"/>
              <a:t> </a:t>
            </a:r>
            <a:r>
              <a:rPr lang="en-US" dirty="0" err="1" smtClean="0"/>
              <a:t>gaya</a:t>
            </a:r>
            <a:r>
              <a:rPr lang="en-US" dirty="0" smtClean="0"/>
              <a:t> </a:t>
            </a:r>
            <a:r>
              <a:rPr lang="en-US" dirty="0" err="1" smtClean="0"/>
              <a:t>yg</a:t>
            </a:r>
            <a:r>
              <a:rPr lang="en-US" dirty="0" smtClean="0"/>
              <a:t> </a:t>
            </a:r>
            <a:r>
              <a:rPr lang="en-US" dirty="0" err="1" smtClean="0"/>
              <a:t>dihasilkan</a:t>
            </a:r>
            <a:r>
              <a:rPr lang="en-US" dirty="0" smtClean="0"/>
              <a:t> </a:t>
            </a:r>
            <a:r>
              <a:rPr lang="en-US" dirty="0" err="1" smtClean="0"/>
              <a:t>pada</a:t>
            </a:r>
            <a:r>
              <a:rPr lang="en-US" dirty="0" smtClean="0"/>
              <a:t> </a:t>
            </a:r>
            <a:r>
              <a:rPr lang="en-US" dirty="0" err="1" smtClean="0"/>
              <a:t>torak</a:t>
            </a:r>
            <a:r>
              <a:rPr lang="en-US" dirty="0" smtClean="0"/>
              <a:t> </a:t>
            </a:r>
            <a:r>
              <a:rPr lang="en-US" dirty="0" err="1" smtClean="0"/>
              <a:t>akibat</a:t>
            </a:r>
            <a:r>
              <a:rPr lang="en-US" dirty="0" smtClean="0"/>
              <a:t> </a:t>
            </a:r>
            <a:r>
              <a:rPr lang="en-US" dirty="0" err="1" smtClean="0"/>
              <a:t>tekanan</a:t>
            </a:r>
            <a:r>
              <a:rPr lang="en-US" dirty="0" smtClean="0"/>
              <a:t> gas.</a:t>
            </a:r>
          </a:p>
          <a:p>
            <a:pPr fontAlgn="auto">
              <a:spcAft>
                <a:spcPts val="0"/>
              </a:spcAft>
              <a:buFont typeface="Arial" pitchFamily="34" charset="0"/>
              <a:buChar char="•"/>
              <a:defRPr/>
            </a:pPr>
            <a:r>
              <a:rPr lang="en-US" dirty="0" err="1" smtClean="0"/>
              <a:t>Dalam</a:t>
            </a:r>
            <a:r>
              <a:rPr lang="en-US" dirty="0" smtClean="0"/>
              <a:t> </a:t>
            </a:r>
            <a:r>
              <a:rPr lang="en-US" dirty="0" err="1" smtClean="0"/>
              <a:t>turbin</a:t>
            </a:r>
            <a:r>
              <a:rPr lang="en-US" dirty="0" smtClean="0"/>
              <a:t> gas </a:t>
            </a:r>
            <a:r>
              <a:rPr lang="en-US" dirty="0" err="1" smtClean="0"/>
              <a:t>gaya</a:t>
            </a:r>
            <a:r>
              <a:rPr lang="en-US" dirty="0" smtClean="0"/>
              <a:t> </a:t>
            </a:r>
            <a:r>
              <a:rPr lang="en-US" dirty="0" err="1" smtClean="0"/>
              <a:t>kelembaman</a:t>
            </a:r>
            <a:r>
              <a:rPr lang="en-US" dirty="0" smtClean="0"/>
              <a:t> </a:t>
            </a:r>
            <a:r>
              <a:rPr lang="en-US" dirty="0" err="1" smtClean="0"/>
              <a:t>akibat</a:t>
            </a:r>
            <a:r>
              <a:rPr lang="en-US" dirty="0" smtClean="0"/>
              <a:t> </a:t>
            </a:r>
            <a:r>
              <a:rPr lang="en-US" dirty="0" err="1" smtClean="0"/>
              <a:t>ketidakseimbangan-ketidakseimbangan</a:t>
            </a:r>
            <a:r>
              <a:rPr lang="en-US" dirty="0" smtClean="0"/>
              <a:t> </a:t>
            </a:r>
            <a:r>
              <a:rPr lang="en-US" dirty="0" err="1" smtClean="0"/>
              <a:t>kecil</a:t>
            </a:r>
            <a:r>
              <a:rPr lang="en-US" dirty="0" smtClean="0"/>
              <a:t> </a:t>
            </a:r>
            <a:r>
              <a:rPr lang="en-US" dirty="0" err="1" smtClean="0"/>
              <a:t>yg</a:t>
            </a:r>
            <a:r>
              <a:rPr lang="en-US" dirty="0" smtClean="0"/>
              <a:t> </a:t>
            </a:r>
            <a:r>
              <a:rPr lang="en-US" dirty="0" err="1" smtClean="0"/>
              <a:t>terdapat</a:t>
            </a:r>
            <a:r>
              <a:rPr lang="en-US" dirty="0" smtClean="0"/>
              <a:t> </a:t>
            </a:r>
            <a:r>
              <a:rPr lang="en-US" dirty="0" err="1" smtClean="0"/>
              <a:t>pada</a:t>
            </a:r>
            <a:r>
              <a:rPr lang="en-US" dirty="0" smtClean="0"/>
              <a:t> rotor, </a:t>
            </a:r>
            <a:r>
              <a:rPr lang="en-US" dirty="0" err="1" smtClean="0"/>
              <a:t>akan</a:t>
            </a:r>
            <a:r>
              <a:rPr lang="en-US" dirty="0" smtClean="0"/>
              <a:t> </a:t>
            </a:r>
            <a:r>
              <a:rPr lang="en-US" dirty="0" err="1" smtClean="0"/>
              <a:t>menghasilkan</a:t>
            </a:r>
            <a:r>
              <a:rPr lang="en-US" dirty="0" smtClean="0"/>
              <a:t>, </a:t>
            </a:r>
            <a:r>
              <a:rPr lang="en-US" dirty="0" err="1" smtClean="0"/>
              <a:t>pada</a:t>
            </a:r>
            <a:r>
              <a:rPr lang="en-US" dirty="0" smtClean="0"/>
              <a:t> </a:t>
            </a:r>
            <a:r>
              <a:rPr lang="en-US" dirty="0" err="1" smtClean="0"/>
              <a:t>bantalan</a:t>
            </a:r>
            <a:r>
              <a:rPr lang="en-US" dirty="0" smtClean="0"/>
              <a:t> </a:t>
            </a:r>
            <a:r>
              <a:rPr lang="en-US" dirty="0" err="1" smtClean="0"/>
              <a:t>yg</a:t>
            </a:r>
            <a:r>
              <a:rPr lang="en-US" dirty="0" smtClean="0"/>
              <a:t> </a:t>
            </a:r>
            <a:r>
              <a:rPr lang="en-US" dirty="0" err="1" smtClean="0"/>
              <a:t>menumpu</a:t>
            </a:r>
            <a:r>
              <a:rPr lang="en-US" dirty="0" smtClean="0"/>
              <a:t> </a:t>
            </a:r>
            <a:r>
              <a:rPr lang="en-US" dirty="0" err="1" smtClean="0"/>
              <a:t>pada</a:t>
            </a:r>
            <a:r>
              <a:rPr lang="en-US" dirty="0" smtClean="0"/>
              <a:t> rotor, </a:t>
            </a:r>
            <a:r>
              <a:rPr lang="en-US" dirty="0" err="1" smtClean="0"/>
              <a:t>gaya-gaya</a:t>
            </a:r>
            <a:r>
              <a:rPr lang="en-US" dirty="0" smtClean="0"/>
              <a:t> </a:t>
            </a:r>
            <a:r>
              <a:rPr lang="en-US" dirty="0" err="1" smtClean="0"/>
              <a:t>yg</a:t>
            </a:r>
            <a:r>
              <a:rPr lang="en-US" dirty="0" smtClean="0"/>
              <a:t> </a:t>
            </a:r>
            <a:r>
              <a:rPr lang="en-US" dirty="0" err="1" smtClean="0"/>
              <a:t>berkali</a:t>
            </a:r>
            <a:r>
              <a:rPr lang="en-US" dirty="0" smtClean="0"/>
              <a:t>-kali </a:t>
            </a:r>
            <a:r>
              <a:rPr lang="en-US" dirty="0" err="1" smtClean="0"/>
              <a:t>besarnya</a:t>
            </a:r>
            <a:r>
              <a:rPr lang="en-US" dirty="0" smtClean="0"/>
              <a:t> </a:t>
            </a:r>
            <a:r>
              <a:rPr lang="en-US" dirty="0" err="1" smtClean="0"/>
              <a:t>dibandingkan</a:t>
            </a:r>
            <a:r>
              <a:rPr lang="en-US" dirty="0" smtClean="0"/>
              <a:t> </a:t>
            </a:r>
            <a:r>
              <a:rPr lang="en-US" dirty="0" err="1" smtClean="0"/>
              <a:t>gaya</a:t>
            </a:r>
            <a:r>
              <a:rPr lang="en-US" dirty="0" smtClean="0"/>
              <a:t> </a:t>
            </a:r>
            <a:r>
              <a:rPr lang="en-US" dirty="0" err="1" smtClean="0"/>
              <a:t>gravitasi</a:t>
            </a:r>
            <a:r>
              <a:rPr lang="en-US" dirty="0" smtClean="0"/>
              <a:t> </a:t>
            </a:r>
            <a:r>
              <a:rPr lang="en-US" dirty="0" err="1" smtClean="0"/>
              <a:t>pada</a:t>
            </a:r>
            <a:r>
              <a:rPr lang="en-US" dirty="0" smtClean="0"/>
              <a:t> rotor.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
          <p:cNvSpPr>
            <a:spLocks noGrp="1"/>
          </p:cNvSpPr>
          <p:nvPr>
            <p:ph type="title"/>
          </p:nvPr>
        </p:nvSpPr>
        <p:spPr/>
        <p:txBody>
          <a:bodyPr/>
          <a:lstStyle/>
          <a:p>
            <a:r>
              <a:rPr lang="en-US" smtClean="0"/>
              <a:t>Persamaan gerakan</a:t>
            </a:r>
          </a:p>
        </p:txBody>
      </p:sp>
      <p:graphicFrame>
        <p:nvGraphicFramePr>
          <p:cNvPr id="1026" name="Object 3"/>
          <p:cNvGraphicFramePr>
            <a:graphicFrameLocks noChangeAspect="1"/>
          </p:cNvGraphicFramePr>
          <p:nvPr/>
        </p:nvGraphicFramePr>
        <p:xfrm>
          <a:off x="2514600" y="1447800"/>
          <a:ext cx="3962400" cy="685800"/>
        </p:xfrm>
        <a:graphic>
          <a:graphicData uri="http://schemas.openxmlformats.org/presentationml/2006/ole">
            <p:oleObj spid="_x0000_s177154" name="Equation" r:id="rId4" imgW="1650960" imgH="241200" progId="Equation.3">
              <p:embed/>
            </p:oleObj>
          </a:graphicData>
        </a:graphic>
      </p:graphicFrame>
      <p:pic>
        <p:nvPicPr>
          <p:cNvPr id="1028" name="Picture 5"/>
          <p:cNvPicPr>
            <a:picLocks noGrp="1" noChangeAspect="1" noChangeArrowheads="1"/>
          </p:cNvPicPr>
          <p:nvPr>
            <p:ph idx="1"/>
          </p:nvPr>
        </p:nvPicPr>
        <p:blipFill>
          <a:blip r:embed="rId5" cstate="print"/>
          <a:srcRect b="11905"/>
          <a:stretch>
            <a:fillRect/>
          </a:stretch>
        </p:blipFill>
        <p:spPr>
          <a:xfrm>
            <a:off x="1752600" y="2514600"/>
            <a:ext cx="6564355" cy="3505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362200"/>
          </a:xfrm>
        </p:spPr>
        <p:txBody>
          <a:bodyPr rtlCol="0">
            <a:normAutofit fontScale="90000"/>
          </a:bodyPr>
          <a:lstStyle/>
          <a:p>
            <a:pPr algn="l" fontAlgn="auto">
              <a:spcAft>
                <a:spcPts val="0"/>
              </a:spcAft>
              <a:defRPr/>
            </a:pPr>
            <a:r>
              <a:rPr lang="en-US" sz="2200" dirty="0" err="1" smtClean="0">
                <a:latin typeface="Arial" pitchFamily="34" charset="0"/>
                <a:cs typeface="Arial" pitchFamily="34" charset="0"/>
              </a:rPr>
              <a:t>Lintasan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sebuah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dapat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dianggap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sebagai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lintasan</a:t>
            </a:r>
            <a:r>
              <a:rPr lang="en-US" sz="2200" dirty="0" smtClean="0">
                <a:latin typeface="Arial" pitchFamily="34" charset="0"/>
                <a:cs typeface="Arial" pitchFamily="34" charset="0"/>
              </a:rPr>
              <a:t> linier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solidFill>
                  <a:srgbClr val="FF0000"/>
                </a:solidFill>
                <a:latin typeface="Arial" pitchFamily="34" charset="0"/>
                <a:cs typeface="Arial" pitchFamily="34" charset="0"/>
              </a:rPr>
              <a:t>suatu</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titik</a:t>
            </a:r>
            <a:r>
              <a:rPr lang="en-US" sz="2200" dirty="0" smtClean="0">
                <a:solidFill>
                  <a:srgbClr val="FF0000"/>
                </a:solidFill>
                <a:latin typeface="Arial" pitchFamily="34" charset="0"/>
                <a:cs typeface="Arial" pitchFamily="34" charset="0"/>
              </a:rPr>
              <a:t> </a:t>
            </a:r>
            <a:r>
              <a:rPr lang="en-US" sz="2200" dirty="0" err="1" smtClean="0">
                <a:latin typeface="Arial" pitchFamily="34" charset="0"/>
                <a:cs typeface="Arial" pitchFamily="34" charset="0"/>
              </a:rPr>
              <a:t>yg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berada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tersebut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ditambah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lintasan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menyudut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tsb</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Konsep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yg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sama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berlaku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bagi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kecepatan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suatu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Akibatnya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percepatan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sebuah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dapat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dianggap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sebagai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percepatan</a:t>
            </a:r>
            <a:r>
              <a:rPr lang="en-US" sz="2200" dirty="0" smtClean="0">
                <a:latin typeface="Arial" pitchFamily="34" charset="0"/>
                <a:cs typeface="Arial" pitchFamily="34" charset="0"/>
              </a:rPr>
              <a:t> linier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sebuah</a:t>
            </a:r>
            <a:r>
              <a:rPr lang="en-US" sz="2200" dirty="0" smtClean="0">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titik</a:t>
            </a:r>
            <a:r>
              <a:rPr lang="en-US" sz="2200" dirty="0" smtClean="0">
                <a:solidFill>
                  <a:srgbClr val="FF0000"/>
                </a:solidFill>
                <a:latin typeface="Arial" pitchFamily="34" charset="0"/>
                <a:cs typeface="Arial" pitchFamily="34" charset="0"/>
              </a:rPr>
              <a: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tersebut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ditambah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percepatan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menyudut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tersebut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terhadap</a:t>
            </a:r>
            <a:r>
              <a:rPr lang="en-US" sz="2200" dirty="0" smtClean="0">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titik</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i</a:t>
            </a:r>
            <a:r>
              <a:rPr lang="en-US" sz="2200" dirty="0" err="1" smtClean="0">
                <a:latin typeface="Arial" pitchFamily="34" charset="0"/>
                <a:cs typeface="Arial" pitchFamily="34" charset="0"/>
              </a:rPr>
              <a:t>ni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cukup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memadai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mengambil</a:t>
            </a:r>
            <a:r>
              <a:rPr lang="en-US" sz="2200" dirty="0" smtClean="0">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titik</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pusat</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massa</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sebagai</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titik</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ini</a:t>
            </a:r>
            <a:r>
              <a:rPr lang="en-US" sz="2000" dirty="0" smtClean="0">
                <a:solidFill>
                  <a:srgbClr val="FF0000"/>
                </a:solidFill>
                <a:latin typeface="Arial" pitchFamily="34" charset="0"/>
                <a:cs typeface="Arial" pitchFamily="34" charset="0"/>
              </a:rPr>
              <a:t>.</a:t>
            </a:r>
            <a:endParaRPr lang="en-US" sz="2000" dirty="0">
              <a:latin typeface="Arial" pitchFamily="34" charset="0"/>
              <a:cs typeface="Arial" pitchFamily="34" charset="0"/>
            </a:endParaRPr>
          </a:p>
        </p:txBody>
      </p:sp>
      <p:sp>
        <p:nvSpPr>
          <p:cNvPr id="3" name="Subtitle 2"/>
          <p:cNvSpPr>
            <a:spLocks noGrp="1"/>
          </p:cNvSpPr>
          <p:nvPr>
            <p:ph type="subTitle" idx="1"/>
          </p:nvPr>
        </p:nvSpPr>
        <p:spPr>
          <a:xfrm>
            <a:off x="609600" y="2895600"/>
            <a:ext cx="8001000" cy="3581400"/>
          </a:xfrm>
        </p:spPr>
        <p:txBody>
          <a:bodyPr rtlCol="0">
            <a:normAutofit/>
          </a:bodyPr>
          <a:lstStyle/>
          <a:p>
            <a:pPr algn="l" fontAlgn="auto">
              <a:spcAft>
                <a:spcPts val="0"/>
              </a:spcAft>
              <a:buFont typeface="Arial" pitchFamily="34" charset="0"/>
              <a:buNone/>
              <a:defRPr/>
            </a:pPr>
            <a:r>
              <a:rPr lang="en-US" sz="2400" dirty="0" err="1" smtClean="0"/>
              <a:t>Perhatikan</a:t>
            </a:r>
            <a:r>
              <a:rPr lang="en-US" sz="2400" dirty="0" smtClean="0"/>
              <a:t> </a:t>
            </a:r>
            <a:r>
              <a:rPr lang="en-US" sz="2400" dirty="0" err="1" smtClean="0"/>
              <a:t>gambar</a:t>
            </a:r>
            <a:r>
              <a:rPr lang="en-US" sz="2400" dirty="0" smtClean="0"/>
              <a:t> </a:t>
            </a:r>
            <a:r>
              <a:rPr lang="en-US" sz="2400" dirty="0" err="1" smtClean="0"/>
              <a:t>dibawah</a:t>
            </a:r>
            <a:r>
              <a:rPr lang="en-US" sz="2400" dirty="0" smtClean="0"/>
              <a:t> </a:t>
            </a:r>
            <a:r>
              <a:rPr lang="en-US" sz="2400" dirty="0" err="1" smtClean="0"/>
              <a:t>ini</a:t>
            </a:r>
            <a:r>
              <a:rPr lang="en-US" sz="2400" dirty="0" smtClean="0"/>
              <a:t> : G =  </a:t>
            </a:r>
            <a:r>
              <a:rPr lang="en-US" sz="2400" dirty="0" err="1" smtClean="0"/>
              <a:t>titik</a:t>
            </a:r>
            <a:r>
              <a:rPr lang="en-US" sz="2400" dirty="0" smtClean="0"/>
              <a:t> </a:t>
            </a:r>
            <a:r>
              <a:rPr lang="en-US" sz="2400" dirty="0" err="1" smtClean="0"/>
              <a:t>pusat</a:t>
            </a:r>
            <a:r>
              <a:rPr lang="en-US" sz="2400" dirty="0" smtClean="0"/>
              <a:t> </a:t>
            </a:r>
            <a:r>
              <a:rPr lang="en-US" sz="2400" dirty="0" err="1" smtClean="0"/>
              <a:t>masaa</a:t>
            </a:r>
            <a:r>
              <a:rPr lang="en-US" sz="2400" dirty="0" smtClean="0"/>
              <a:t>,      = </a:t>
            </a:r>
            <a:r>
              <a:rPr lang="en-US" sz="2400" dirty="0" err="1" smtClean="0"/>
              <a:t>percepatan</a:t>
            </a:r>
            <a:r>
              <a:rPr lang="en-US" sz="2400" dirty="0" smtClean="0"/>
              <a:t> </a:t>
            </a:r>
            <a:r>
              <a:rPr lang="en-US" sz="2400" dirty="0" err="1" smtClean="0"/>
              <a:t>titik</a:t>
            </a:r>
            <a:r>
              <a:rPr lang="en-US" sz="2400" dirty="0" smtClean="0"/>
              <a:t> </a:t>
            </a:r>
            <a:r>
              <a:rPr lang="en-US" sz="2400" dirty="0" err="1" smtClean="0"/>
              <a:t>ini</a:t>
            </a:r>
            <a:r>
              <a:rPr lang="en-US" sz="2400" dirty="0" smtClean="0"/>
              <a:t>,       = </a:t>
            </a:r>
            <a:r>
              <a:rPr lang="en-US" sz="2400" dirty="0" err="1" smtClean="0"/>
              <a:t>percepatan</a:t>
            </a:r>
            <a:r>
              <a:rPr lang="en-US" sz="2400" dirty="0" smtClean="0"/>
              <a:t> </a:t>
            </a:r>
            <a:r>
              <a:rPr lang="en-US" sz="2400" dirty="0" err="1" smtClean="0"/>
              <a:t>sudut</a:t>
            </a:r>
            <a:r>
              <a:rPr lang="en-US" sz="2400" dirty="0" smtClean="0"/>
              <a:t> </a:t>
            </a:r>
            <a:r>
              <a:rPr lang="en-US" sz="2400" dirty="0" err="1" smtClean="0"/>
              <a:t>yg</a:t>
            </a:r>
            <a:r>
              <a:rPr lang="en-US" sz="2400" dirty="0" smtClean="0"/>
              <a:t> </a:t>
            </a:r>
            <a:r>
              <a:rPr lang="en-US" sz="2400" dirty="0" err="1" smtClean="0"/>
              <a:t>diketahui</a:t>
            </a:r>
            <a:r>
              <a:rPr lang="en-US" sz="2400" dirty="0" smtClean="0"/>
              <a:t>.</a:t>
            </a:r>
          </a:p>
          <a:p>
            <a:pPr fontAlgn="auto">
              <a:spcAft>
                <a:spcPts val="0"/>
              </a:spcAft>
              <a:buFont typeface="Arial" pitchFamily="34" charset="0"/>
              <a:buNone/>
              <a:defRPr/>
            </a:pPr>
            <a:endParaRPr lang="en-US" dirty="0"/>
          </a:p>
        </p:txBody>
      </p:sp>
      <p:pic>
        <p:nvPicPr>
          <p:cNvPr id="7172" name="Picture 2"/>
          <p:cNvPicPr>
            <a:picLocks noChangeAspect="1" noChangeArrowheads="1"/>
          </p:cNvPicPr>
          <p:nvPr/>
        </p:nvPicPr>
        <p:blipFill>
          <a:blip r:embed="rId3" cstate="print"/>
          <a:srcRect/>
          <a:stretch>
            <a:fillRect/>
          </a:stretch>
        </p:blipFill>
        <p:spPr bwMode="auto">
          <a:xfrm>
            <a:off x="3624942" y="3356424"/>
            <a:ext cx="428625" cy="342900"/>
          </a:xfrm>
          <a:prstGeom prst="rect">
            <a:avLst/>
          </a:prstGeom>
          <a:noFill/>
          <a:ln w="9525">
            <a:noFill/>
            <a:miter lim="800000"/>
            <a:headEnd/>
            <a:tailEnd/>
          </a:ln>
        </p:spPr>
      </p:pic>
      <p:pic>
        <p:nvPicPr>
          <p:cNvPr id="7173" name="Picture 3"/>
          <p:cNvPicPr>
            <a:picLocks noChangeAspect="1" noChangeArrowheads="1"/>
          </p:cNvPicPr>
          <p:nvPr/>
        </p:nvPicPr>
        <p:blipFill>
          <a:blip r:embed="rId4" cstate="print"/>
          <a:srcRect/>
          <a:stretch>
            <a:fillRect/>
          </a:stretch>
        </p:blipFill>
        <p:spPr bwMode="auto">
          <a:xfrm>
            <a:off x="8153400" y="2971800"/>
            <a:ext cx="438150" cy="428625"/>
          </a:xfrm>
          <a:prstGeom prst="rect">
            <a:avLst/>
          </a:prstGeom>
          <a:noFill/>
          <a:ln w="9525">
            <a:noFill/>
            <a:miter lim="800000"/>
            <a:headEnd/>
            <a:tailEnd/>
          </a:ln>
        </p:spPr>
      </p:pic>
      <p:pic>
        <p:nvPicPr>
          <p:cNvPr id="7174" name="Picture 4"/>
          <p:cNvPicPr>
            <a:picLocks noChangeAspect="1" noChangeArrowheads="1"/>
          </p:cNvPicPr>
          <p:nvPr/>
        </p:nvPicPr>
        <p:blipFill>
          <a:blip r:embed="rId5" cstate="print"/>
          <a:srcRect l="3980" t="4982" b="12820"/>
          <a:stretch>
            <a:fillRect/>
          </a:stretch>
        </p:blipFill>
        <p:spPr bwMode="auto">
          <a:xfrm>
            <a:off x="3886200" y="3886200"/>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457200"/>
            <a:ext cx="7772400" cy="1600200"/>
          </a:xfrm>
        </p:spPr>
        <p:txBody>
          <a:bodyPr/>
          <a:lstStyle/>
          <a:p>
            <a:pPr algn="l"/>
            <a:r>
              <a:rPr lang="en-US" sz="2400" smtClean="0"/>
              <a:t>Kita ingin menemukan gaya, momen puntir, atau gaya dan momen puntir apa yang harus dikenakan pada benda tsb untuk menghasilakan          dan  </a:t>
            </a:r>
          </a:p>
        </p:txBody>
      </p:sp>
      <p:sp>
        <p:nvSpPr>
          <p:cNvPr id="3" name="Subtitle 2"/>
          <p:cNvSpPr>
            <a:spLocks noGrp="1"/>
          </p:cNvSpPr>
          <p:nvPr>
            <p:ph type="subTitle" idx="1"/>
          </p:nvPr>
        </p:nvSpPr>
        <p:spPr>
          <a:xfrm>
            <a:off x="762000" y="1981200"/>
            <a:ext cx="7772400" cy="4267200"/>
          </a:xfrm>
        </p:spPr>
        <p:txBody>
          <a:bodyPr rtlCol="0">
            <a:normAutofit/>
          </a:bodyPr>
          <a:lstStyle/>
          <a:p>
            <a:pPr fontAlgn="auto">
              <a:spcAft>
                <a:spcPts val="0"/>
              </a:spcAft>
              <a:buFont typeface="Arial" pitchFamily="34" charset="0"/>
              <a:buNone/>
              <a:defRPr/>
            </a:pPr>
            <a:endParaRPr lang="en-US" dirty="0"/>
          </a:p>
        </p:txBody>
      </p:sp>
      <p:pic>
        <p:nvPicPr>
          <p:cNvPr id="8196" name="Picture 2"/>
          <p:cNvPicPr>
            <a:picLocks noChangeAspect="1" noChangeArrowheads="1"/>
          </p:cNvPicPr>
          <p:nvPr/>
        </p:nvPicPr>
        <p:blipFill>
          <a:blip r:embed="rId3" cstate="print"/>
          <a:srcRect/>
          <a:stretch>
            <a:fillRect/>
          </a:stretch>
        </p:blipFill>
        <p:spPr bwMode="auto">
          <a:xfrm>
            <a:off x="3581400" y="1447800"/>
            <a:ext cx="438150" cy="428625"/>
          </a:xfrm>
          <a:prstGeom prst="rect">
            <a:avLst/>
          </a:prstGeom>
          <a:noFill/>
          <a:ln w="9525">
            <a:noFill/>
            <a:miter lim="800000"/>
            <a:headEnd/>
            <a:tailEnd/>
          </a:ln>
        </p:spPr>
      </p:pic>
      <p:pic>
        <p:nvPicPr>
          <p:cNvPr id="8197" name="Picture 3"/>
          <p:cNvPicPr>
            <a:picLocks noChangeAspect="1" noChangeArrowheads="1"/>
          </p:cNvPicPr>
          <p:nvPr/>
        </p:nvPicPr>
        <p:blipFill>
          <a:blip r:embed="rId4" cstate="print"/>
          <a:srcRect/>
          <a:stretch>
            <a:fillRect/>
          </a:stretch>
        </p:blipFill>
        <p:spPr bwMode="auto">
          <a:xfrm>
            <a:off x="4648200" y="1524000"/>
            <a:ext cx="238125" cy="257175"/>
          </a:xfrm>
          <a:prstGeom prst="rect">
            <a:avLst/>
          </a:prstGeom>
          <a:noFill/>
          <a:ln w="9525">
            <a:noFill/>
            <a:miter lim="800000"/>
            <a:headEnd/>
            <a:tailEnd/>
          </a:ln>
        </p:spPr>
      </p:pic>
      <p:pic>
        <p:nvPicPr>
          <p:cNvPr id="8198" name="Picture 4"/>
          <p:cNvPicPr>
            <a:picLocks noChangeAspect="1" noChangeArrowheads="1"/>
          </p:cNvPicPr>
          <p:nvPr/>
        </p:nvPicPr>
        <p:blipFill>
          <a:blip r:embed="rId5" cstate="print"/>
          <a:srcRect/>
          <a:stretch>
            <a:fillRect/>
          </a:stretch>
        </p:blipFill>
        <p:spPr bwMode="auto">
          <a:xfrm>
            <a:off x="838200" y="2133600"/>
            <a:ext cx="3001963" cy="3505200"/>
          </a:xfrm>
          <a:prstGeom prst="rect">
            <a:avLst/>
          </a:prstGeom>
          <a:noFill/>
          <a:ln w="9525">
            <a:noFill/>
            <a:miter lim="800000"/>
            <a:headEnd/>
            <a:tailEnd/>
          </a:ln>
        </p:spPr>
      </p:pic>
      <p:sp>
        <p:nvSpPr>
          <p:cNvPr id="7" name="Rectangle 6"/>
          <p:cNvSpPr/>
          <p:nvPr/>
        </p:nvSpPr>
        <p:spPr>
          <a:xfrm>
            <a:off x="4648200" y="1905000"/>
            <a:ext cx="38100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err="1">
                <a:latin typeface="Arial" pitchFamily="34" charset="0"/>
                <a:cs typeface="Arial" pitchFamily="34" charset="0"/>
              </a:rPr>
              <a:t>Hukum</a:t>
            </a:r>
            <a:r>
              <a:rPr lang="en-US" sz="2000" dirty="0">
                <a:latin typeface="Arial" pitchFamily="34" charset="0"/>
                <a:cs typeface="Arial" pitchFamily="34" charset="0"/>
              </a:rPr>
              <a:t> </a:t>
            </a:r>
            <a:r>
              <a:rPr lang="en-US" sz="2000" dirty="0" err="1">
                <a:latin typeface="Arial" pitchFamily="34" charset="0"/>
                <a:cs typeface="Arial" pitchFamily="34" charset="0"/>
              </a:rPr>
              <a:t>newton</a:t>
            </a:r>
            <a:r>
              <a:rPr lang="en-US" sz="2000" dirty="0">
                <a:latin typeface="Arial" pitchFamily="34" charset="0"/>
                <a:cs typeface="Arial" pitchFamily="34" charset="0"/>
              </a:rPr>
              <a:t> </a:t>
            </a:r>
            <a:r>
              <a:rPr lang="en-US" sz="2000" dirty="0" err="1">
                <a:latin typeface="Arial" pitchFamily="34" charset="0"/>
                <a:cs typeface="Arial" pitchFamily="34" charset="0"/>
              </a:rPr>
              <a:t>untuk</a:t>
            </a:r>
            <a:r>
              <a:rPr lang="en-US" sz="2000" dirty="0">
                <a:latin typeface="Arial" pitchFamily="34" charset="0"/>
                <a:cs typeface="Arial" pitchFamily="34" charset="0"/>
              </a:rPr>
              <a:t> </a:t>
            </a:r>
            <a:r>
              <a:rPr lang="en-US" sz="2000" dirty="0" err="1">
                <a:latin typeface="Arial" pitchFamily="34" charset="0"/>
                <a:cs typeface="Arial" pitchFamily="34" charset="0"/>
              </a:rPr>
              <a:t>gerakan</a:t>
            </a:r>
            <a:r>
              <a:rPr lang="en-US" sz="2000" dirty="0">
                <a:latin typeface="Arial" pitchFamily="34" charset="0"/>
                <a:cs typeface="Arial" pitchFamily="34" charset="0"/>
              </a:rPr>
              <a:t> linier</a:t>
            </a:r>
          </a:p>
          <a:p>
            <a:pPr>
              <a:defRPr/>
            </a:pP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r>
              <a:rPr lang="en-US" sz="2000" dirty="0">
                <a:latin typeface="Arial" pitchFamily="34" charset="0"/>
                <a:cs typeface="Arial" pitchFamily="34" charset="0"/>
              </a:rPr>
              <a:t>F = </a:t>
            </a:r>
            <a:r>
              <a:rPr lang="en-US" sz="2000" dirty="0" err="1">
                <a:latin typeface="Arial" pitchFamily="34" charset="0"/>
                <a:cs typeface="Arial" pitchFamily="34" charset="0"/>
              </a:rPr>
              <a:t>gaya</a:t>
            </a:r>
            <a:r>
              <a:rPr lang="en-US" sz="2000" dirty="0">
                <a:latin typeface="Arial" pitchFamily="34" charset="0"/>
                <a:cs typeface="Arial" pitchFamily="34" charset="0"/>
              </a:rPr>
              <a:t> </a:t>
            </a:r>
            <a:r>
              <a:rPr lang="en-US" sz="2000" dirty="0" err="1">
                <a:latin typeface="Arial" pitchFamily="34" charset="0"/>
                <a:cs typeface="Arial" pitchFamily="34" charset="0"/>
              </a:rPr>
              <a:t>resultan</a:t>
            </a: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r>
              <a:rPr lang="en-US" sz="2000" dirty="0" err="1">
                <a:latin typeface="Arial" pitchFamily="34" charset="0"/>
                <a:cs typeface="Arial" pitchFamily="34" charset="0"/>
              </a:rPr>
              <a:t>Hukum</a:t>
            </a:r>
            <a:r>
              <a:rPr lang="en-US" sz="2000" dirty="0">
                <a:latin typeface="Arial" pitchFamily="34" charset="0"/>
                <a:cs typeface="Arial" pitchFamily="34" charset="0"/>
              </a:rPr>
              <a:t> Newton </a:t>
            </a:r>
            <a:r>
              <a:rPr lang="en-US" sz="2000" dirty="0" err="1">
                <a:latin typeface="Arial" pitchFamily="34" charset="0"/>
                <a:cs typeface="Arial" pitchFamily="34" charset="0"/>
              </a:rPr>
              <a:t>untuk</a:t>
            </a:r>
            <a:r>
              <a:rPr lang="en-US" sz="2000" dirty="0">
                <a:latin typeface="Arial" pitchFamily="34" charset="0"/>
                <a:cs typeface="Arial" pitchFamily="34" charset="0"/>
              </a:rPr>
              <a:t> </a:t>
            </a:r>
            <a:r>
              <a:rPr lang="en-US" sz="2000" dirty="0" err="1">
                <a:latin typeface="Arial" pitchFamily="34" charset="0"/>
                <a:cs typeface="Arial" pitchFamily="34" charset="0"/>
              </a:rPr>
              <a:t>gerakan</a:t>
            </a:r>
            <a:r>
              <a:rPr lang="en-US" sz="2000" dirty="0">
                <a:latin typeface="Arial" pitchFamily="34" charset="0"/>
                <a:cs typeface="Arial" pitchFamily="34" charset="0"/>
              </a:rPr>
              <a:t> </a:t>
            </a:r>
            <a:r>
              <a:rPr lang="en-US" sz="2000" dirty="0" err="1">
                <a:latin typeface="Arial" pitchFamily="34" charset="0"/>
                <a:cs typeface="Arial" pitchFamily="34" charset="0"/>
              </a:rPr>
              <a:t>menyudut</a:t>
            </a: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r>
              <a:rPr lang="en-US" sz="2000" dirty="0">
                <a:latin typeface="Arial" pitchFamily="34" charset="0"/>
                <a:cs typeface="Arial" pitchFamily="34" charset="0"/>
              </a:rPr>
              <a:t>T = </a:t>
            </a:r>
            <a:r>
              <a:rPr lang="en-US" sz="2000" dirty="0" err="1">
                <a:latin typeface="Arial" pitchFamily="34" charset="0"/>
                <a:cs typeface="Arial" pitchFamily="34" charset="0"/>
              </a:rPr>
              <a:t>momen</a:t>
            </a:r>
            <a:r>
              <a:rPr lang="en-US" sz="2000" dirty="0">
                <a:latin typeface="Arial" pitchFamily="34" charset="0"/>
                <a:cs typeface="Arial" pitchFamily="34" charset="0"/>
              </a:rPr>
              <a:t> </a:t>
            </a:r>
            <a:r>
              <a:rPr lang="en-US" sz="2000" dirty="0" err="1">
                <a:latin typeface="Arial" pitchFamily="34" charset="0"/>
                <a:cs typeface="Arial" pitchFamily="34" charset="0"/>
              </a:rPr>
              <a:t>puntir</a:t>
            </a:r>
            <a:r>
              <a:rPr lang="en-US" sz="2000" dirty="0">
                <a:latin typeface="Arial" pitchFamily="34" charset="0"/>
                <a:cs typeface="Arial" pitchFamily="34" charset="0"/>
              </a:rPr>
              <a:t> </a:t>
            </a:r>
            <a:r>
              <a:rPr lang="en-US" sz="2000" dirty="0" err="1">
                <a:latin typeface="Arial" pitchFamily="34" charset="0"/>
                <a:cs typeface="Arial" pitchFamily="34" charset="0"/>
              </a:rPr>
              <a:t>resultan</a:t>
            </a: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p:txBody>
      </p:sp>
      <p:pic>
        <p:nvPicPr>
          <p:cNvPr id="8200" name="Picture 5"/>
          <p:cNvPicPr>
            <a:picLocks noChangeAspect="1" noChangeArrowheads="1"/>
          </p:cNvPicPr>
          <p:nvPr/>
        </p:nvPicPr>
        <p:blipFill>
          <a:blip r:embed="rId6" cstate="print"/>
          <a:srcRect/>
          <a:stretch>
            <a:fillRect/>
          </a:stretch>
        </p:blipFill>
        <p:spPr bwMode="auto">
          <a:xfrm>
            <a:off x="5334000" y="2514600"/>
            <a:ext cx="1982788" cy="685800"/>
          </a:xfrm>
          <a:prstGeom prst="rect">
            <a:avLst/>
          </a:prstGeom>
          <a:noFill/>
          <a:ln w="9525">
            <a:noFill/>
            <a:miter lim="800000"/>
            <a:headEnd/>
            <a:tailEnd/>
          </a:ln>
        </p:spPr>
      </p:pic>
      <p:pic>
        <p:nvPicPr>
          <p:cNvPr id="8201" name="Picture 6"/>
          <p:cNvPicPr>
            <a:picLocks noChangeAspect="1" noChangeArrowheads="1"/>
          </p:cNvPicPr>
          <p:nvPr/>
        </p:nvPicPr>
        <p:blipFill>
          <a:blip r:embed="rId7" cstate="print"/>
          <a:srcRect/>
          <a:stretch>
            <a:fillRect/>
          </a:stretch>
        </p:blipFill>
        <p:spPr bwMode="auto">
          <a:xfrm>
            <a:off x="5638800" y="4724400"/>
            <a:ext cx="1763713" cy="685800"/>
          </a:xfrm>
          <a:prstGeom prst="rect">
            <a:avLst/>
          </a:prstGeom>
          <a:noFill/>
          <a:ln w="9525">
            <a:noFill/>
            <a:miter lim="800000"/>
            <a:headEnd/>
            <a:tailEnd/>
          </a:ln>
        </p:spPr>
      </p:pic>
      <p:cxnSp>
        <p:nvCxnSpPr>
          <p:cNvPr id="11" name="Straight Arrow Connector 10"/>
          <p:cNvCxnSpPr/>
          <p:nvPr/>
        </p:nvCxnSpPr>
        <p:spPr>
          <a:xfrm flipV="1">
            <a:off x="2438400" y="3200400"/>
            <a:ext cx="2057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19400" y="3505200"/>
            <a:ext cx="1676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057400"/>
          </a:xfrm>
        </p:spPr>
        <p:txBody>
          <a:bodyPr rtlCol="0">
            <a:normAutofit fontScale="90000"/>
          </a:bodyPr>
          <a:lstStyle/>
          <a:p>
            <a:pPr algn="l" fontAlgn="auto">
              <a:spcAft>
                <a:spcPts val="0"/>
              </a:spcAft>
              <a:defRPr/>
            </a:pPr>
            <a:r>
              <a:rPr lang="en-US" sz="2800" dirty="0" err="1" smtClean="0"/>
              <a:t>Prinsip</a:t>
            </a:r>
            <a:r>
              <a:rPr lang="en-US" sz="2800" dirty="0" smtClean="0"/>
              <a:t> </a:t>
            </a:r>
            <a:r>
              <a:rPr lang="en-US" sz="2800" dirty="0" err="1" smtClean="0"/>
              <a:t>mekanika</a:t>
            </a:r>
            <a:r>
              <a:rPr lang="en-US" sz="2800" dirty="0" smtClean="0"/>
              <a:t> </a:t>
            </a:r>
            <a:r>
              <a:rPr lang="en-US" sz="2800" dirty="0" err="1" smtClean="0"/>
              <a:t>mengatakan</a:t>
            </a:r>
            <a:r>
              <a:rPr lang="en-US" sz="2800" dirty="0" smtClean="0"/>
              <a:t> </a:t>
            </a:r>
            <a:r>
              <a:rPr lang="en-US" sz="2800" dirty="0" err="1" smtClean="0"/>
              <a:t>bahwa</a:t>
            </a:r>
            <a:r>
              <a:rPr lang="en-US" sz="2800" dirty="0" smtClean="0"/>
              <a:t> </a:t>
            </a:r>
            <a:r>
              <a:rPr lang="en-US" sz="2800" dirty="0" err="1" smtClean="0"/>
              <a:t>sebuah</a:t>
            </a:r>
            <a:r>
              <a:rPr lang="en-US" sz="2800" dirty="0" smtClean="0"/>
              <a:t> </a:t>
            </a:r>
            <a:r>
              <a:rPr lang="en-US" sz="2800" dirty="0" err="1" smtClean="0"/>
              <a:t>gaya</a:t>
            </a:r>
            <a:r>
              <a:rPr lang="en-US" sz="2800" dirty="0" smtClean="0"/>
              <a:t> </a:t>
            </a:r>
            <a:r>
              <a:rPr lang="en-US" sz="2800" dirty="0" err="1" smtClean="0"/>
              <a:t>dan</a:t>
            </a:r>
            <a:r>
              <a:rPr lang="en-US" sz="2800" dirty="0" smtClean="0"/>
              <a:t> </a:t>
            </a:r>
            <a:r>
              <a:rPr lang="en-US" sz="2800" dirty="0" err="1" smtClean="0"/>
              <a:t>sebuah</a:t>
            </a:r>
            <a:r>
              <a:rPr lang="en-US" sz="2800" dirty="0" smtClean="0"/>
              <a:t> </a:t>
            </a:r>
            <a:r>
              <a:rPr lang="en-US" sz="2800" dirty="0" err="1" smtClean="0"/>
              <a:t>kopel</a:t>
            </a:r>
            <a:r>
              <a:rPr lang="en-US" sz="2800" dirty="0" smtClean="0"/>
              <a:t> </a:t>
            </a:r>
            <a:r>
              <a:rPr lang="en-US" sz="2800" dirty="0" err="1" smtClean="0"/>
              <a:t>dapat</a:t>
            </a:r>
            <a:r>
              <a:rPr lang="en-US" sz="2800" dirty="0" smtClean="0"/>
              <a:t> </a:t>
            </a:r>
            <a:r>
              <a:rPr lang="en-US" sz="2800" dirty="0" err="1" smtClean="0"/>
              <a:t>diganti</a:t>
            </a:r>
            <a:r>
              <a:rPr lang="en-US" sz="2800" dirty="0" smtClean="0"/>
              <a:t> </a:t>
            </a:r>
            <a:r>
              <a:rPr lang="en-US" sz="2800" dirty="0" err="1" smtClean="0"/>
              <a:t>dgn</a:t>
            </a:r>
            <a:r>
              <a:rPr lang="en-US" sz="2800" dirty="0" smtClean="0"/>
              <a:t> </a:t>
            </a:r>
            <a:r>
              <a:rPr lang="en-US" sz="2800" dirty="0" err="1" smtClean="0"/>
              <a:t>sebuah</a:t>
            </a:r>
            <a:r>
              <a:rPr lang="en-US" sz="2800" dirty="0" smtClean="0"/>
              <a:t> </a:t>
            </a:r>
            <a:r>
              <a:rPr lang="en-US" sz="2800" dirty="0" err="1" smtClean="0">
                <a:solidFill>
                  <a:srgbClr val="FF0000"/>
                </a:solidFill>
              </a:rPr>
              <a:t>gaya</a:t>
            </a:r>
            <a:r>
              <a:rPr lang="en-US" sz="2800" dirty="0" smtClean="0">
                <a:solidFill>
                  <a:srgbClr val="FF0000"/>
                </a:solidFill>
              </a:rPr>
              <a:t> </a:t>
            </a:r>
            <a:r>
              <a:rPr lang="en-US" sz="2800" dirty="0" err="1" smtClean="0">
                <a:solidFill>
                  <a:srgbClr val="FF0000"/>
                </a:solidFill>
              </a:rPr>
              <a:t>tunggal</a:t>
            </a:r>
            <a:r>
              <a:rPr lang="en-US" sz="2800" dirty="0" smtClean="0"/>
              <a:t>.</a:t>
            </a:r>
            <a:br>
              <a:rPr lang="en-US" sz="2800" dirty="0" smtClean="0"/>
            </a:br>
            <a:r>
              <a:rPr lang="en-US" sz="2800" dirty="0" err="1" smtClean="0">
                <a:solidFill>
                  <a:srgbClr val="FF0000"/>
                </a:solidFill>
              </a:rPr>
              <a:t>Pertanyaannya</a:t>
            </a:r>
            <a:r>
              <a:rPr lang="en-US" sz="2800" dirty="0" smtClean="0">
                <a:solidFill>
                  <a:srgbClr val="FF0000"/>
                </a:solidFill>
              </a:rPr>
              <a:t> </a:t>
            </a:r>
            <a:r>
              <a:rPr lang="en-US" sz="2800" dirty="0" err="1" smtClean="0"/>
              <a:t>adalah</a:t>
            </a:r>
            <a:r>
              <a:rPr lang="en-US" sz="2800" dirty="0" smtClean="0"/>
              <a:t> </a:t>
            </a:r>
            <a:r>
              <a:rPr lang="en-US" sz="2800" dirty="0" err="1" smtClean="0"/>
              <a:t>bagaimana</a:t>
            </a:r>
            <a:r>
              <a:rPr lang="en-US" sz="2800" dirty="0" smtClean="0"/>
              <a:t> </a:t>
            </a:r>
            <a:r>
              <a:rPr lang="en-US" sz="2800" dirty="0" err="1" smtClean="0"/>
              <a:t>meletakkan</a:t>
            </a:r>
            <a:r>
              <a:rPr lang="en-US" sz="2800" dirty="0" smtClean="0"/>
              <a:t> </a:t>
            </a:r>
            <a:r>
              <a:rPr lang="en-US" sz="2800" dirty="0" err="1" smtClean="0"/>
              <a:t>gaya</a:t>
            </a:r>
            <a:r>
              <a:rPr lang="en-US" sz="2800" dirty="0" smtClean="0"/>
              <a:t> </a:t>
            </a:r>
            <a:r>
              <a:rPr lang="en-US" sz="2800" dirty="0" err="1" smtClean="0"/>
              <a:t>tunggal</a:t>
            </a:r>
            <a:r>
              <a:rPr lang="en-US" sz="2800" dirty="0" smtClean="0"/>
              <a:t> </a:t>
            </a:r>
            <a:r>
              <a:rPr lang="en-US" sz="2800" dirty="0" err="1" smtClean="0"/>
              <a:t>tersebut</a:t>
            </a:r>
            <a:r>
              <a:rPr lang="en-US" sz="2800" dirty="0" smtClean="0"/>
              <a:t>?</a:t>
            </a:r>
            <a:endParaRPr lang="en-US" sz="2800" dirty="0"/>
          </a:p>
        </p:txBody>
      </p:sp>
      <p:sp>
        <p:nvSpPr>
          <p:cNvPr id="3" name="Subtitle 2"/>
          <p:cNvSpPr>
            <a:spLocks noGrp="1"/>
          </p:cNvSpPr>
          <p:nvPr>
            <p:ph type="subTitle" idx="1"/>
          </p:nvPr>
        </p:nvSpPr>
        <p:spPr>
          <a:xfrm>
            <a:off x="685800" y="2895600"/>
            <a:ext cx="7772400" cy="3429000"/>
          </a:xfrm>
        </p:spPr>
        <p:txBody>
          <a:bodyPr rtlCol="0">
            <a:normAutofit lnSpcReduction="10000"/>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algn="l" fontAlgn="auto">
              <a:spcAft>
                <a:spcPts val="0"/>
              </a:spcAft>
              <a:buFont typeface="Arial" pitchFamily="34" charset="0"/>
              <a:buNone/>
              <a:defRPr/>
            </a:pPr>
            <a:r>
              <a:rPr lang="en-US" sz="2600" dirty="0" smtClean="0"/>
              <a:t>Gaya </a:t>
            </a:r>
            <a:r>
              <a:rPr lang="en-US" sz="2600" dirty="0" err="1" smtClean="0"/>
              <a:t>tunggal</a:t>
            </a:r>
            <a:r>
              <a:rPr lang="en-US" sz="2600" dirty="0" smtClean="0"/>
              <a:t> </a:t>
            </a:r>
            <a:r>
              <a:rPr lang="en-US" sz="2600" i="1" dirty="0" smtClean="0">
                <a:solidFill>
                  <a:srgbClr val="FF0000"/>
                </a:solidFill>
              </a:rPr>
              <a:t>F</a:t>
            </a:r>
            <a:r>
              <a:rPr lang="en-US" sz="2600" dirty="0" smtClean="0"/>
              <a:t> </a:t>
            </a:r>
            <a:r>
              <a:rPr lang="en-US" sz="2600" dirty="0" err="1" smtClean="0"/>
              <a:t>pada</a:t>
            </a:r>
            <a:r>
              <a:rPr lang="en-US" sz="2600" dirty="0" smtClean="0"/>
              <a:t> </a:t>
            </a:r>
            <a:r>
              <a:rPr lang="en-US" sz="2600" dirty="0" err="1" smtClean="0"/>
              <a:t>jarak</a:t>
            </a:r>
            <a:r>
              <a:rPr lang="en-US" sz="2600" dirty="0" smtClean="0"/>
              <a:t> </a:t>
            </a:r>
            <a:r>
              <a:rPr lang="en-US" sz="2600" i="1" dirty="0" smtClean="0">
                <a:solidFill>
                  <a:srgbClr val="FF0000"/>
                </a:solidFill>
              </a:rPr>
              <a:t>h</a:t>
            </a:r>
            <a:r>
              <a:rPr lang="en-US" sz="2600" dirty="0" smtClean="0"/>
              <a:t> </a:t>
            </a:r>
            <a:r>
              <a:rPr lang="en-US" sz="2600" dirty="0" err="1" smtClean="0"/>
              <a:t>dari</a:t>
            </a:r>
            <a:r>
              <a:rPr lang="en-US" sz="2600" dirty="0" smtClean="0"/>
              <a:t> </a:t>
            </a:r>
            <a:r>
              <a:rPr lang="en-US" sz="2600" dirty="0" err="1" smtClean="0"/>
              <a:t>titik</a:t>
            </a:r>
            <a:r>
              <a:rPr lang="en-US" sz="2600" dirty="0" smtClean="0"/>
              <a:t> </a:t>
            </a:r>
            <a:r>
              <a:rPr lang="en-US" sz="2600" dirty="0" err="1" smtClean="0"/>
              <a:t>pusat</a:t>
            </a:r>
            <a:r>
              <a:rPr lang="en-US" sz="2600" dirty="0" smtClean="0"/>
              <a:t> </a:t>
            </a:r>
            <a:r>
              <a:rPr lang="en-US" sz="2600" dirty="0" err="1" smtClean="0"/>
              <a:t>massa</a:t>
            </a:r>
            <a:r>
              <a:rPr lang="en-US" sz="2600" dirty="0" smtClean="0"/>
              <a:t> </a:t>
            </a:r>
            <a:r>
              <a:rPr lang="en-US" sz="2600" dirty="0" err="1" smtClean="0"/>
              <a:t>pada</a:t>
            </a:r>
            <a:r>
              <a:rPr lang="en-US" sz="2600" dirty="0" smtClean="0"/>
              <a:t> </a:t>
            </a:r>
            <a:r>
              <a:rPr lang="en-US" sz="2600" dirty="0" err="1" smtClean="0"/>
              <a:t>gambar</a:t>
            </a:r>
            <a:r>
              <a:rPr lang="en-US" sz="2600" dirty="0" smtClean="0"/>
              <a:t> (b) </a:t>
            </a:r>
            <a:r>
              <a:rPr lang="en-US" sz="2600" dirty="0" err="1" smtClean="0"/>
              <a:t>mengganti</a:t>
            </a:r>
            <a:r>
              <a:rPr lang="en-US" sz="2600" dirty="0" smtClean="0"/>
              <a:t> </a:t>
            </a:r>
            <a:r>
              <a:rPr lang="en-US" sz="2600" dirty="0" err="1" smtClean="0"/>
              <a:t>gaya</a:t>
            </a:r>
            <a:r>
              <a:rPr lang="en-US" sz="2600" dirty="0" smtClean="0"/>
              <a:t> F </a:t>
            </a:r>
            <a:r>
              <a:rPr lang="en-US" sz="2600" dirty="0" err="1" smtClean="0"/>
              <a:t>dan</a:t>
            </a:r>
            <a:r>
              <a:rPr lang="en-US" sz="2600" dirty="0" smtClean="0"/>
              <a:t> </a:t>
            </a:r>
            <a:r>
              <a:rPr lang="en-US" sz="2600" dirty="0" err="1" smtClean="0"/>
              <a:t>kopel</a:t>
            </a:r>
            <a:r>
              <a:rPr lang="en-US" sz="2600" dirty="0" smtClean="0"/>
              <a:t> T </a:t>
            </a:r>
            <a:r>
              <a:rPr lang="en-US" sz="2600" dirty="0" err="1" smtClean="0"/>
              <a:t>pada</a:t>
            </a:r>
            <a:r>
              <a:rPr lang="en-US" sz="2600" dirty="0" smtClean="0"/>
              <a:t> </a:t>
            </a:r>
            <a:r>
              <a:rPr lang="en-US" sz="2600" dirty="0" err="1" smtClean="0"/>
              <a:t>gambar</a:t>
            </a:r>
            <a:r>
              <a:rPr lang="en-US" sz="2600" dirty="0" smtClean="0"/>
              <a:t> (a). </a:t>
            </a:r>
            <a:r>
              <a:rPr lang="en-US" sz="2600" dirty="0" err="1" smtClean="0"/>
              <a:t>Diman</a:t>
            </a:r>
            <a:r>
              <a:rPr lang="en-US" sz="2600" dirty="0" smtClean="0"/>
              <a:t> </a:t>
            </a:r>
            <a:r>
              <a:rPr lang="en-US" sz="2600" i="1" dirty="0" smtClean="0">
                <a:solidFill>
                  <a:srgbClr val="FF0000"/>
                </a:solidFill>
              </a:rPr>
              <a:t>h</a:t>
            </a:r>
            <a:r>
              <a:rPr lang="en-US" sz="2600" dirty="0" smtClean="0"/>
              <a:t> </a:t>
            </a:r>
            <a:r>
              <a:rPr lang="en-US" sz="2600" dirty="0" err="1" smtClean="0"/>
              <a:t>adalah</a:t>
            </a:r>
            <a:r>
              <a:rPr lang="en-US" sz="2600" dirty="0" smtClean="0"/>
              <a:t> </a:t>
            </a:r>
            <a:r>
              <a:rPr lang="en-US" sz="2600" dirty="0" err="1" smtClean="0"/>
              <a:t>jari-jari</a:t>
            </a:r>
            <a:r>
              <a:rPr lang="en-US" sz="2600" dirty="0" smtClean="0"/>
              <a:t> </a:t>
            </a:r>
            <a:r>
              <a:rPr lang="en-US" sz="2600" dirty="0" err="1" smtClean="0"/>
              <a:t>girasi</a:t>
            </a:r>
            <a:endParaRPr lang="en-US" sz="2600" dirty="0" smtClean="0"/>
          </a:p>
          <a:p>
            <a:pPr fontAlgn="auto">
              <a:spcAft>
                <a:spcPts val="0"/>
              </a:spcAft>
              <a:buFont typeface="Arial" pitchFamily="34" charset="0"/>
              <a:buNone/>
              <a:defRPr/>
            </a:pPr>
            <a:endParaRPr lang="en-US" dirty="0"/>
          </a:p>
        </p:txBody>
      </p:sp>
      <p:pic>
        <p:nvPicPr>
          <p:cNvPr id="9220" name="Picture 3"/>
          <p:cNvPicPr>
            <a:picLocks noChangeAspect="1" noChangeArrowheads="1"/>
          </p:cNvPicPr>
          <p:nvPr/>
        </p:nvPicPr>
        <p:blipFill>
          <a:blip r:embed="rId3" cstate="print"/>
          <a:srcRect/>
          <a:stretch>
            <a:fillRect/>
          </a:stretch>
        </p:blipFill>
        <p:spPr bwMode="auto">
          <a:xfrm>
            <a:off x="6096000" y="2438400"/>
            <a:ext cx="2719388" cy="2057400"/>
          </a:xfrm>
          <a:prstGeom prst="rect">
            <a:avLst/>
          </a:prstGeom>
          <a:noFill/>
          <a:ln w="9525">
            <a:noFill/>
            <a:miter lim="800000"/>
            <a:headEnd/>
            <a:tailEnd/>
          </a:ln>
        </p:spPr>
      </p:pic>
      <p:pic>
        <p:nvPicPr>
          <p:cNvPr id="9221" name="Picture 4"/>
          <p:cNvPicPr>
            <a:picLocks noChangeAspect="1" noChangeArrowheads="1"/>
          </p:cNvPicPr>
          <p:nvPr/>
        </p:nvPicPr>
        <p:blipFill>
          <a:blip r:embed="rId4" cstate="print"/>
          <a:srcRect/>
          <a:stretch>
            <a:fillRect/>
          </a:stretch>
        </p:blipFill>
        <p:spPr bwMode="auto">
          <a:xfrm>
            <a:off x="762000" y="2514600"/>
            <a:ext cx="1878868" cy="2362200"/>
          </a:xfrm>
          <a:prstGeom prst="rect">
            <a:avLst/>
          </a:prstGeom>
          <a:noFill/>
          <a:ln w="9525">
            <a:noFill/>
            <a:miter lim="800000"/>
            <a:headEnd/>
            <a:tailEnd/>
          </a:ln>
        </p:spPr>
      </p:pic>
      <p:pic>
        <p:nvPicPr>
          <p:cNvPr id="9222" name="Picture 5"/>
          <p:cNvPicPr>
            <a:picLocks noChangeAspect="1" noChangeArrowheads="1"/>
          </p:cNvPicPr>
          <p:nvPr/>
        </p:nvPicPr>
        <p:blipFill>
          <a:blip r:embed="rId5" cstate="print"/>
          <a:srcRect/>
          <a:stretch>
            <a:fillRect/>
          </a:stretch>
        </p:blipFill>
        <p:spPr bwMode="auto">
          <a:xfrm>
            <a:off x="3200400" y="2514600"/>
            <a:ext cx="2057400" cy="2459648"/>
          </a:xfrm>
          <a:prstGeom prst="rect">
            <a:avLst/>
          </a:prstGeom>
          <a:noFill/>
          <a:ln w="9525">
            <a:noFill/>
            <a:miter lim="800000"/>
            <a:headEnd/>
            <a:tailEnd/>
          </a:ln>
        </p:spPr>
      </p:pic>
      <p:cxnSp>
        <p:nvCxnSpPr>
          <p:cNvPr id="9" name="Straight Arrow Connector 8"/>
          <p:cNvCxnSpPr/>
          <p:nvPr/>
        </p:nvCxnSpPr>
        <p:spPr>
          <a:xfrm rot="10800000" flipV="1">
            <a:off x="4724400" y="3581400"/>
            <a:ext cx="1295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flipV="1">
            <a:off x="2514600" y="35052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TotalTime>
  <Words>507</Words>
  <Application>Microsoft Office PowerPoint</Application>
  <PresentationFormat>On-screen Show (4:3)</PresentationFormat>
  <Paragraphs>93</Paragraphs>
  <Slides>22</Slides>
  <Notes>22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Equation</vt:lpstr>
      <vt:lpstr>DINAMIKA TEKNIK</vt:lpstr>
      <vt:lpstr>Gaya Inersia pada suatu mekanisme</vt:lpstr>
      <vt:lpstr>Gaya inersia</vt:lpstr>
      <vt:lpstr>Gaya inersia</vt:lpstr>
      <vt:lpstr>Gaya inersia</vt:lpstr>
      <vt:lpstr>Persamaan gerakan</vt:lpstr>
      <vt:lpstr>Lintasan dari sebuah benda dapat dianggap sebagai lintasan linier dari suatu titik yg berada dalam benda tersebut ditambah lintasan menyudut dari benda tsb.  Konsep yg sama berlaku bagi kecepatan suatu benda. Akibatnya percepatan dari sebuah benda dapat dianggap sebagai percepatan linier dari sebuah titik dalam benda tersebut ditambah percepatan menyudut dari benda tersebut terhadap titik ini. Adalah cukup memadai untuk mengambil titik pusat massa sebagai titik ini.</vt:lpstr>
      <vt:lpstr>Kita ingin menemukan gaya, momen puntir, atau gaya dan momen puntir apa yang harus dikenakan pada benda tsb untuk menghasilakan          dan  </vt:lpstr>
      <vt:lpstr>Prinsip mekanika mengatakan bahwa sebuah gaya dan sebuah kopel dapat diganti dgn sebuah gaya tunggal. Pertanyaannya adalah bagaimana meletakkan gaya tunggal tersebut?</vt:lpstr>
      <vt:lpstr>Gaya kelembaman dan moment puntir kelembaman</vt:lpstr>
      <vt:lpstr>Gaya inersia Batang</vt:lpstr>
      <vt:lpstr>Gaya inersia</vt:lpstr>
      <vt:lpstr>Analisa Gaya Inersia Mekanisme engkol peluncur</vt:lpstr>
      <vt:lpstr>2. Analisa percepatan</vt:lpstr>
      <vt:lpstr>3. Analisa gaya inersia batang 2</vt:lpstr>
      <vt:lpstr>4. Analisa gaya inersia batang 3</vt:lpstr>
      <vt:lpstr>5. Analisa gaya inersia batang 4</vt:lpstr>
      <vt:lpstr>Mekanisme 4 batang penghubung</vt:lpstr>
      <vt:lpstr>Analisa gaya inersia</vt:lpstr>
      <vt:lpstr>Slide 20</vt:lpstr>
      <vt:lpstr>Analisa gabungan antara gaya inersia dan gaya statis</vt:lpstr>
      <vt:lpstr>Slide 22</vt:lpstr>
    </vt:vector>
  </TitlesOfParts>
  <Company>UMY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Analisa Gaya Dinamis</dc:title>
  <dc:creator>W</dc:creator>
  <cp:lastModifiedBy>acer</cp:lastModifiedBy>
  <cp:revision>150</cp:revision>
  <dcterms:created xsi:type="dcterms:W3CDTF">2006-02-21T13:53:48Z</dcterms:created>
  <dcterms:modified xsi:type="dcterms:W3CDTF">2013-02-18T09:17:48Z</dcterms:modified>
</cp:coreProperties>
</file>