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63" r:id="rId2"/>
    <p:sldId id="260" r:id="rId3"/>
    <p:sldId id="261" r:id="rId4"/>
    <p:sldId id="259" r:id="rId5"/>
    <p:sldId id="258" r:id="rId6"/>
    <p:sldId id="264" r:id="rId7"/>
    <p:sldId id="273" r:id="rId8"/>
    <p:sldId id="257" r:id="rId9"/>
    <p:sldId id="268" r:id="rId10"/>
    <p:sldId id="267" r:id="rId11"/>
    <p:sldId id="266" r:id="rId12"/>
    <p:sldId id="265" r:id="rId13"/>
    <p:sldId id="269" r:id="rId14"/>
    <p:sldId id="270" r:id="rId15"/>
    <p:sldId id="271" r:id="rId16"/>
    <p:sldId id="272" r:id="rId17"/>
    <p:sldId id="276" r:id="rId18"/>
    <p:sldId id="277" r:id="rId19"/>
    <p:sldId id="274" r:id="rId20"/>
    <p:sldId id="278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26B0DA-A72A-4B85-82F4-2574BE11F39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0AA5F-C7EC-430F-A36E-BFC7B64FE76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0AA5F-C7EC-430F-A36E-BFC7B64FE763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2E5A3-5E74-411D-8011-9DB68795C49D}" type="datetimeFigureOut">
              <a:rPr lang="en-US" smtClean="0"/>
              <a:pPr/>
              <a:t>27-Jan-14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C9C7-D5D1-447E-981A-BA55E7146A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2E5A3-5E74-411D-8011-9DB68795C49D}" type="datetimeFigureOut">
              <a:rPr lang="en-US" smtClean="0"/>
              <a:pPr/>
              <a:t>27-Jan-14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C9C7-D5D1-447E-981A-BA55E7146A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2E5A3-5E74-411D-8011-9DB68795C49D}" type="datetimeFigureOut">
              <a:rPr lang="en-US" smtClean="0"/>
              <a:pPr/>
              <a:t>27-Jan-14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C9C7-D5D1-447E-981A-BA55E7146A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2E5A3-5E74-411D-8011-9DB68795C49D}" type="datetimeFigureOut">
              <a:rPr lang="en-US" smtClean="0"/>
              <a:pPr/>
              <a:t>27-Jan-14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C9C7-D5D1-447E-981A-BA55E7146A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2E5A3-5E74-411D-8011-9DB68795C49D}" type="datetimeFigureOut">
              <a:rPr lang="en-US" smtClean="0"/>
              <a:pPr/>
              <a:t>27-Jan-14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C9C7-D5D1-447E-981A-BA55E7146A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2E5A3-5E74-411D-8011-9DB68795C49D}" type="datetimeFigureOut">
              <a:rPr lang="en-US" smtClean="0"/>
              <a:pPr/>
              <a:t>27-Jan-14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C9C7-D5D1-447E-981A-BA55E7146A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2E5A3-5E74-411D-8011-9DB68795C49D}" type="datetimeFigureOut">
              <a:rPr lang="en-US" smtClean="0"/>
              <a:pPr/>
              <a:t>27-Jan-14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C9C7-D5D1-447E-981A-BA55E7146A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2E5A3-5E74-411D-8011-9DB68795C49D}" type="datetimeFigureOut">
              <a:rPr lang="en-US" smtClean="0"/>
              <a:pPr/>
              <a:t>27-Jan-14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C9C7-D5D1-447E-981A-BA55E7146A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2E5A3-5E74-411D-8011-9DB68795C49D}" type="datetimeFigureOut">
              <a:rPr lang="en-US" smtClean="0"/>
              <a:pPr/>
              <a:t>27-Jan-14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C9C7-D5D1-447E-981A-BA55E7146A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2E5A3-5E74-411D-8011-9DB68795C49D}" type="datetimeFigureOut">
              <a:rPr lang="en-US" smtClean="0"/>
              <a:pPr/>
              <a:t>27-Jan-14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C9C7-D5D1-447E-981A-BA55E7146A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2E5A3-5E74-411D-8011-9DB68795C49D}" type="datetimeFigureOut">
              <a:rPr lang="en-US" smtClean="0"/>
              <a:pPr/>
              <a:t>27-Jan-14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C9C7-D5D1-447E-981A-BA55E7146A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2E5A3-5E74-411D-8011-9DB68795C49D}" type="datetimeFigureOut">
              <a:rPr lang="en-US" smtClean="0"/>
              <a:pPr/>
              <a:t>27-Jan-14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2C9C7-D5D1-447E-981A-BA55E7146A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381000"/>
            <a:ext cx="3276600" cy="1446550"/>
          </a:xfrm>
          <a:prstGeom prst="rect">
            <a:avLst/>
          </a:prstGeom>
          <a:solidFill>
            <a:srgbClr val="00B050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FF00"/>
                </a:solidFill>
                <a:latin typeface="Bernard MT Condensed" pitchFamily="18" charset="0"/>
                <a:cs typeface="Arial" pitchFamily="34" charset="0"/>
              </a:rPr>
              <a:t>BAHAN BAKAR</a:t>
            </a:r>
          </a:p>
          <a:p>
            <a:pPr algn="ctr"/>
            <a:r>
              <a:rPr lang="en-US" sz="4400" dirty="0" smtClean="0">
                <a:solidFill>
                  <a:srgbClr val="FFFF00"/>
                </a:solidFill>
                <a:latin typeface="Bernard MT Condensed" pitchFamily="18" charset="0"/>
                <a:cs typeface="Arial" pitchFamily="34" charset="0"/>
              </a:rPr>
              <a:t> FOSIL</a:t>
            </a:r>
            <a:endParaRPr lang="en-US" sz="4400" dirty="0">
              <a:solidFill>
                <a:srgbClr val="FFFF00"/>
              </a:solidFill>
              <a:latin typeface="Bernard MT Condensed" pitchFamily="18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09800" y="2819400"/>
            <a:ext cx="3733800" cy="2123658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736600" indent="-736600">
              <a:buFont typeface="Wingdings" pitchFamily="2" charset="2"/>
              <a:buChar char="q"/>
            </a:pPr>
            <a:r>
              <a:rPr lang="en-US" sz="4400" b="1" dirty="0" smtClean="0">
                <a:solidFill>
                  <a:schemeClr val="tx1"/>
                </a:solidFill>
                <a:latin typeface="Bernard MT Condensed" pitchFamily="18" charset="0"/>
                <a:cs typeface="Arial" pitchFamily="34" charset="0"/>
              </a:rPr>
              <a:t>Batubara</a:t>
            </a:r>
          </a:p>
          <a:p>
            <a:pPr marL="736600" indent="-736600">
              <a:buFont typeface="Wingdings" pitchFamily="2" charset="2"/>
              <a:buChar char="q"/>
            </a:pPr>
            <a:r>
              <a:rPr lang="en-US" sz="4400" b="1" dirty="0" err="1" smtClean="0">
                <a:solidFill>
                  <a:schemeClr val="tx1"/>
                </a:solidFill>
                <a:latin typeface="Bernard MT Condensed" pitchFamily="18" charset="0"/>
                <a:cs typeface="Arial" pitchFamily="34" charset="0"/>
              </a:rPr>
              <a:t>Minyak</a:t>
            </a:r>
            <a:r>
              <a:rPr lang="en-US" sz="4400" b="1" dirty="0" smtClean="0">
                <a:solidFill>
                  <a:schemeClr val="tx1"/>
                </a:solidFill>
                <a:latin typeface="Bernard MT Condensed" pitchFamily="18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Bernard MT Condensed" pitchFamily="18" charset="0"/>
                <a:cs typeface="Arial" pitchFamily="34" charset="0"/>
              </a:rPr>
              <a:t>Bumi</a:t>
            </a:r>
            <a:endParaRPr lang="en-US" sz="4400" b="1" dirty="0" smtClean="0">
              <a:solidFill>
                <a:schemeClr val="tx1"/>
              </a:solidFill>
              <a:latin typeface="Bernard MT Condensed" pitchFamily="18" charset="0"/>
              <a:cs typeface="Arial" pitchFamily="34" charset="0"/>
            </a:endParaRPr>
          </a:p>
          <a:p>
            <a:pPr marL="736600" indent="-736600">
              <a:buFont typeface="Wingdings" pitchFamily="2" charset="2"/>
              <a:buChar char="q"/>
            </a:pPr>
            <a:r>
              <a:rPr lang="en-US" sz="4400" b="1" dirty="0" smtClean="0">
                <a:solidFill>
                  <a:schemeClr val="tx1"/>
                </a:solidFill>
                <a:latin typeface="Bernard MT Condensed" pitchFamily="18" charset="0"/>
                <a:cs typeface="Arial" pitchFamily="34" charset="0"/>
              </a:rPr>
              <a:t>Gas </a:t>
            </a:r>
            <a:r>
              <a:rPr lang="en-US" sz="4400" b="1" dirty="0" err="1" smtClean="0">
                <a:solidFill>
                  <a:schemeClr val="tx1"/>
                </a:solidFill>
                <a:latin typeface="Bernard MT Condensed" pitchFamily="18" charset="0"/>
                <a:cs typeface="Arial" pitchFamily="34" charset="0"/>
              </a:rPr>
              <a:t>alam</a:t>
            </a:r>
            <a:endParaRPr lang="en-US" sz="4400" b="1" dirty="0" smtClean="0">
              <a:solidFill>
                <a:schemeClr val="tx1"/>
              </a:solidFill>
              <a:latin typeface="Bernard MT Condensed" pitchFamily="18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81800" y="2895600"/>
            <a:ext cx="1557717" cy="2123658"/>
          </a:xfrm>
          <a:prstGeom prst="rect">
            <a:avLst/>
          </a:prstGeom>
          <a:solidFill>
            <a:schemeClr val="accent6">
              <a:lumMod val="50000"/>
            </a:schemeClr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Bernard MT Condensed" pitchFamily="18" charset="0"/>
                <a:cs typeface="Arial" pitchFamily="34" charset="0"/>
              </a:rPr>
              <a:t>PLTU</a:t>
            </a:r>
          </a:p>
          <a:p>
            <a:pPr algn="ctr"/>
            <a:r>
              <a:rPr lang="en-US" sz="4400" dirty="0" smtClean="0">
                <a:latin typeface="Bernard MT Condensed" pitchFamily="18" charset="0"/>
                <a:cs typeface="Arial" pitchFamily="34" charset="0"/>
              </a:rPr>
              <a:t>PLTD</a:t>
            </a:r>
          </a:p>
          <a:p>
            <a:pPr algn="ctr"/>
            <a:r>
              <a:rPr lang="en-US" sz="4400" dirty="0" smtClean="0">
                <a:latin typeface="Bernard MT Condensed" pitchFamily="18" charset="0"/>
                <a:cs typeface="Arial" pitchFamily="34" charset="0"/>
              </a:rPr>
              <a:t>PLTG</a:t>
            </a:r>
            <a:endParaRPr lang="en-US" sz="4400" dirty="0">
              <a:latin typeface="Bernard MT Condensed" pitchFamily="18" charset="0"/>
              <a:cs typeface="Arial" pitchFamily="34" charset="0"/>
            </a:endParaRPr>
          </a:p>
        </p:txBody>
      </p:sp>
      <p:sp>
        <p:nvSpPr>
          <p:cNvPr id="31" name="Right Arrow 30"/>
          <p:cNvSpPr/>
          <p:nvPr/>
        </p:nvSpPr>
        <p:spPr>
          <a:xfrm>
            <a:off x="5943600" y="2971800"/>
            <a:ext cx="762000" cy="18288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Bent Arrow 31"/>
          <p:cNvSpPr/>
          <p:nvPr/>
        </p:nvSpPr>
        <p:spPr>
          <a:xfrm flipV="1">
            <a:off x="685800" y="1828800"/>
            <a:ext cx="1447800" cy="1828800"/>
          </a:xfrm>
          <a:prstGeom prst="bent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33800" y="381000"/>
            <a:ext cx="3179332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4400" dirty="0" smtClean="0"/>
              <a:t>Pertemuan-8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28600"/>
            <a:ext cx="4260077" cy="52322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>
                <a:latin typeface="Bernard MT Condensed" pitchFamily="18" charset="0"/>
              </a:rPr>
              <a:t>NILAI PEMBAKARAN BATUBARA</a:t>
            </a:r>
            <a:endParaRPr lang="en-US" sz="2800" dirty="0">
              <a:latin typeface="Bernard MT Condensed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762000"/>
            <a:ext cx="80010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pemkbakaran</a:t>
            </a:r>
            <a:r>
              <a:rPr lang="en-US" sz="2400" dirty="0" smtClean="0"/>
              <a:t> </a:t>
            </a:r>
            <a:r>
              <a:rPr lang="en-US" sz="2400" dirty="0" err="1" smtClean="0"/>
              <a:t>batubar</a:t>
            </a:r>
            <a:r>
              <a:rPr lang="en-US" sz="2400" dirty="0" smtClean="0"/>
              <a:t> </a:t>
            </a:r>
            <a:r>
              <a:rPr lang="en-US" sz="2400" dirty="0" err="1" smtClean="0"/>
              <a:t>dinyatakan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:</a:t>
            </a:r>
          </a:p>
          <a:p>
            <a:pPr marL="573088" indent="-573088">
              <a:buFont typeface="Wingdings" pitchFamily="2" charset="2"/>
              <a:buChar char="Ø"/>
            </a:pPr>
            <a:r>
              <a:rPr lang="en-US" sz="2400" b="1" i="1" dirty="0" smtClean="0"/>
              <a:t>British thermal units pound-</a:t>
            </a:r>
            <a:r>
              <a:rPr lang="en-US" sz="2400" b="1" i="1" dirty="0" err="1" smtClean="0"/>
              <a:t>massa</a:t>
            </a:r>
            <a:r>
              <a:rPr lang="en-US" sz="2400" b="1" i="1" dirty="0" smtClean="0"/>
              <a:t> </a:t>
            </a:r>
            <a:r>
              <a:rPr lang="en-US" sz="2400" dirty="0" smtClean="0"/>
              <a:t>(Btu/</a:t>
            </a:r>
            <a:r>
              <a:rPr lang="en-US" sz="2400" dirty="0" err="1" smtClean="0"/>
              <a:t>lbm</a:t>
            </a:r>
            <a:r>
              <a:rPr lang="en-US" sz="2400" dirty="0" smtClean="0"/>
              <a:t>)</a:t>
            </a:r>
          </a:p>
          <a:p>
            <a:pPr marL="573088" indent="-573088">
              <a:buFont typeface="Wingdings" pitchFamily="2" charset="2"/>
              <a:buChar char="Ø"/>
            </a:pPr>
            <a:r>
              <a:rPr lang="en-US" sz="2400" b="1" i="1" dirty="0" err="1" smtClean="0"/>
              <a:t>kiloJoule</a:t>
            </a:r>
            <a:r>
              <a:rPr lang="en-US" sz="2400" b="1" i="1" dirty="0" smtClean="0"/>
              <a:t> per </a:t>
            </a:r>
            <a:r>
              <a:rPr lang="en-US" sz="2400" b="1" i="1" dirty="0" err="1" smtClean="0"/>
              <a:t>kilogran</a:t>
            </a:r>
            <a:r>
              <a:rPr lang="en-US" sz="2400" b="1" i="1" dirty="0" smtClean="0"/>
              <a:t> </a:t>
            </a:r>
            <a:r>
              <a:rPr lang="en-US" sz="2400" dirty="0" smtClean="0"/>
              <a:t>(kJ/kg)</a:t>
            </a:r>
          </a:p>
          <a:p>
            <a:pPr marL="573088" indent="-573088"/>
            <a:endParaRPr lang="en-US" sz="2400" dirty="0" smtClean="0"/>
          </a:p>
          <a:p>
            <a:pPr marL="573088" indent="-573088"/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pemkbakaran</a:t>
            </a:r>
            <a:r>
              <a:rPr lang="en-US" sz="2400" dirty="0" smtClean="0"/>
              <a:t> </a:t>
            </a:r>
            <a:r>
              <a:rPr lang="en-US" sz="2400" dirty="0" err="1" smtClean="0"/>
              <a:t>batubara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macam</a:t>
            </a:r>
            <a:r>
              <a:rPr lang="en-US" sz="2400" dirty="0" smtClean="0"/>
              <a:t> :</a:t>
            </a:r>
          </a:p>
          <a:p>
            <a:pPr marL="573088" indent="-573088">
              <a:buFont typeface="+mj-lt"/>
              <a:buAutoNum type="arabicPeriod"/>
            </a:pPr>
            <a:r>
              <a:rPr lang="en-US" sz="2400" b="1" i="1" dirty="0" err="1" smtClean="0"/>
              <a:t>Nilai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pembakaran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tinggi</a:t>
            </a:r>
            <a:r>
              <a:rPr lang="en-US" sz="2400" b="1" i="1" dirty="0" smtClean="0"/>
              <a:t> (</a:t>
            </a:r>
            <a:r>
              <a:rPr lang="en-US" sz="2400" b="1" i="1" dirty="0" err="1" smtClean="0"/>
              <a:t>bruto</a:t>
            </a:r>
            <a:r>
              <a:rPr lang="en-US" sz="2400" b="1" i="1" dirty="0" smtClean="0"/>
              <a:t>)</a:t>
            </a:r>
          </a:p>
          <a:p>
            <a:pPr marL="573088" indent="-573088">
              <a:buFont typeface="+mj-lt"/>
              <a:buAutoNum type="arabicPeriod"/>
            </a:pPr>
            <a:r>
              <a:rPr lang="en-US" sz="2400" b="1" i="1" dirty="0" err="1" smtClean="0"/>
              <a:t>Nilai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pembakaran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rendah</a:t>
            </a:r>
            <a:r>
              <a:rPr lang="en-US" sz="2400" b="1" i="1" dirty="0" smtClean="0"/>
              <a:t> (</a:t>
            </a:r>
            <a:r>
              <a:rPr lang="en-US" sz="2400" b="1" i="1" dirty="0" err="1" smtClean="0"/>
              <a:t>netto</a:t>
            </a:r>
            <a:r>
              <a:rPr lang="en-US" sz="2400" b="1" i="1" dirty="0" smtClean="0"/>
              <a:t>)</a:t>
            </a:r>
          </a:p>
          <a:p>
            <a:pPr marL="573088" indent="-573088"/>
            <a:endParaRPr lang="en-US" sz="2400" dirty="0" smtClean="0"/>
          </a:p>
          <a:p>
            <a:r>
              <a:rPr lang="en-US" sz="2400" dirty="0" err="1" smtClean="0"/>
              <a:t>Perbedaan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pemkbakaran</a:t>
            </a:r>
            <a:r>
              <a:rPr lang="en-US" sz="2400" dirty="0" smtClean="0"/>
              <a:t> </a:t>
            </a:r>
            <a:r>
              <a:rPr lang="en-US" sz="2400" dirty="0" err="1" smtClean="0"/>
              <a:t>tinggi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pembakaran</a:t>
            </a:r>
            <a:r>
              <a:rPr lang="en-US" sz="2400" dirty="0" smtClean="0"/>
              <a:t> </a:t>
            </a:r>
            <a:r>
              <a:rPr lang="en-US" sz="2400" dirty="0" err="1" smtClean="0"/>
              <a:t>rendah</a:t>
            </a:r>
            <a:r>
              <a:rPr lang="en-US" sz="2400" dirty="0" smtClean="0"/>
              <a:t> </a:t>
            </a:r>
            <a:r>
              <a:rPr lang="en-US" sz="2400" dirty="0" err="1" smtClean="0"/>
              <a:t>dinyatakan</a:t>
            </a:r>
            <a:r>
              <a:rPr lang="en-US" sz="2400" dirty="0" smtClean="0"/>
              <a:t> </a:t>
            </a:r>
            <a:r>
              <a:rPr lang="en-US" sz="2400" dirty="0" err="1" smtClean="0"/>
              <a:t>sbb</a:t>
            </a:r>
            <a:r>
              <a:rPr lang="en-US" sz="2400" dirty="0" smtClean="0"/>
              <a:t> :</a:t>
            </a:r>
          </a:p>
          <a:p>
            <a:pPr lvl="0"/>
            <a:r>
              <a:rPr lang="en-US" sz="2400" dirty="0" smtClean="0"/>
              <a:t>	</a:t>
            </a:r>
            <a:r>
              <a:rPr lang="en-US" sz="2800" b="1" dirty="0" smtClean="0"/>
              <a:t>HHV-LHV  =  2400 (M + 9</a:t>
            </a:r>
            <a:r>
              <a:rPr lang="en-US" sz="2800" b="1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H</a:t>
            </a:r>
            <a:r>
              <a:rPr lang="en-US" sz="2800" b="1" baseline="-30000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en-US" sz="2800" b="1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) kJ/kg</a:t>
            </a:r>
          </a:p>
          <a:p>
            <a:pPr lvl="0"/>
            <a:endParaRPr lang="en-US" sz="2800" b="1" dirty="0" smtClean="0">
              <a:latin typeface="Arial Narrow" pitchFamily="34" charset="0"/>
              <a:ea typeface="Calibri" pitchFamily="34" charset="0"/>
              <a:cs typeface="Times New Roman" pitchFamily="18" charset="0"/>
            </a:endParaRPr>
          </a:p>
          <a:p>
            <a:pPr lvl="0"/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pemkbakaran</a:t>
            </a:r>
            <a:r>
              <a:rPr lang="en-US" sz="2800" dirty="0" smtClean="0"/>
              <a:t> </a:t>
            </a:r>
            <a:r>
              <a:rPr lang="en-US" sz="2800" dirty="0" err="1" smtClean="0"/>
              <a:t>tinggi</a:t>
            </a:r>
            <a:r>
              <a:rPr lang="en-US" sz="2800" dirty="0" smtClean="0"/>
              <a:t> (</a:t>
            </a:r>
            <a:r>
              <a:rPr lang="en-US" sz="2800" b="1" dirty="0" err="1" smtClean="0"/>
              <a:t>Rumus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Dulong</a:t>
            </a:r>
            <a:r>
              <a:rPr lang="en-US" sz="2800" dirty="0" smtClean="0"/>
              <a:t>)</a:t>
            </a:r>
          </a:p>
          <a:p>
            <a:pPr lvl="0"/>
            <a:endParaRPr lang="en-US" sz="2800" b="1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47800" y="5791200"/>
            <a:ext cx="7010400" cy="1066800"/>
          </a:xfrm>
          <a:prstGeom prst="rect">
            <a:avLst/>
          </a:prstGeom>
          <a:noFill/>
        </p:spPr>
      </p:pic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10191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81000"/>
            <a:ext cx="4293355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200" b="1" dirty="0" err="1" smtClean="0"/>
              <a:t>Contoh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soal</a:t>
            </a:r>
            <a:r>
              <a:rPr lang="en-US" sz="3200" b="1" dirty="0" smtClean="0"/>
              <a:t> 2.1 ( </a:t>
            </a:r>
            <a:r>
              <a:rPr lang="en-US" sz="3200" b="1" dirty="0" err="1" smtClean="0"/>
              <a:t>hal</a:t>
            </a:r>
            <a:r>
              <a:rPr lang="en-US" sz="3200" b="1" dirty="0" smtClean="0"/>
              <a:t> 46)</a:t>
            </a:r>
            <a:endParaRPr lang="en-US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295400"/>
            <a:ext cx="7620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latin typeface="Arial Narrow" pitchFamily="34" charset="0"/>
              </a:rPr>
              <a:t>Hitung</a:t>
            </a:r>
            <a:r>
              <a:rPr lang="en-US" sz="2800" b="1" i="1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analisa</a:t>
            </a:r>
            <a:r>
              <a:rPr lang="en-US" sz="2800" b="1" i="1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ultimasi</a:t>
            </a:r>
            <a:r>
              <a:rPr lang="en-US" sz="2800" b="1" i="1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dan</a:t>
            </a:r>
            <a:r>
              <a:rPr lang="en-US" sz="2800" b="1" i="1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proksimasi</a:t>
            </a:r>
            <a:r>
              <a:rPr lang="en-US" sz="2800" b="1" i="1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dengan</a:t>
            </a:r>
            <a:r>
              <a:rPr lang="en-US" sz="2800" b="1" i="1" dirty="0" smtClean="0">
                <a:latin typeface="Arial Narrow" pitchFamily="34" charset="0"/>
              </a:rPr>
              <a:t> basis </a:t>
            </a:r>
            <a:r>
              <a:rPr lang="en-US" sz="2800" b="1" i="1" dirty="0" err="1" smtClean="0">
                <a:latin typeface="Arial Narrow" pitchFamily="34" charset="0"/>
              </a:rPr>
              <a:t>begitu</a:t>
            </a:r>
            <a:r>
              <a:rPr lang="en-US" sz="2800" b="1" i="1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diterima</a:t>
            </a:r>
            <a:r>
              <a:rPr lang="en-US" sz="2800" b="1" i="1" dirty="0" smtClean="0">
                <a:latin typeface="Arial Narrow" pitchFamily="34" charset="0"/>
              </a:rPr>
              <a:t>, </a:t>
            </a:r>
            <a:r>
              <a:rPr lang="en-US" sz="2800" b="1" i="1" dirty="0" err="1" smtClean="0">
                <a:latin typeface="Arial Narrow" pitchFamily="34" charset="0"/>
              </a:rPr>
              <a:t>taksiran</a:t>
            </a:r>
            <a:r>
              <a:rPr lang="en-US" sz="2800" b="1" i="1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nilai</a:t>
            </a:r>
            <a:r>
              <a:rPr lang="en-US" sz="2800" b="1" i="1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pembakaran</a:t>
            </a:r>
            <a:r>
              <a:rPr lang="en-US" sz="2800" b="1" i="1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rendah</a:t>
            </a:r>
            <a:r>
              <a:rPr lang="en-US" sz="2800" b="1" i="1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dan</a:t>
            </a:r>
            <a:r>
              <a:rPr lang="en-US" sz="2800" b="1" i="1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tinggi</a:t>
            </a:r>
            <a:r>
              <a:rPr lang="en-US" sz="2800" b="1" i="1" dirty="0" smtClean="0">
                <a:latin typeface="Arial Narrow" pitchFamily="34" charset="0"/>
              </a:rPr>
              <a:t> yang </a:t>
            </a:r>
            <a:r>
              <a:rPr lang="en-US" sz="2800" b="1" i="1" dirty="0" err="1" smtClean="0">
                <a:latin typeface="Arial Narrow" pitchFamily="34" charset="0"/>
              </a:rPr>
              <a:t>tercantum</a:t>
            </a:r>
            <a:r>
              <a:rPr lang="en-US" sz="2800" b="1" i="1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difdaftar</a:t>
            </a:r>
            <a:r>
              <a:rPr lang="en-US" sz="2800" b="1" i="1" dirty="0" smtClean="0">
                <a:latin typeface="Arial Narrow" pitchFamily="34" charset="0"/>
              </a:rPr>
              <a:t>, </a:t>
            </a:r>
            <a:r>
              <a:rPr lang="en-US" sz="2800" b="1" i="1" dirty="0" err="1" smtClean="0">
                <a:latin typeface="Arial Narrow" pitchFamily="34" charset="0"/>
              </a:rPr>
              <a:t>nilai</a:t>
            </a:r>
            <a:r>
              <a:rPr lang="en-US" sz="2800" b="1" i="1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pemkaran</a:t>
            </a:r>
            <a:r>
              <a:rPr lang="en-US" sz="2800" b="1" i="1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tinggi</a:t>
            </a:r>
            <a:r>
              <a:rPr lang="en-US" sz="2800" b="1" i="1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dihitung</a:t>
            </a:r>
            <a:r>
              <a:rPr lang="en-US" sz="2800" b="1" i="1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dengan</a:t>
            </a:r>
            <a:r>
              <a:rPr lang="en-US" sz="2800" b="1" i="1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Rumus</a:t>
            </a:r>
            <a:r>
              <a:rPr lang="en-US" sz="2800" b="1" i="1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Dulong</a:t>
            </a:r>
            <a:r>
              <a:rPr lang="en-US" sz="2800" b="1" i="1" dirty="0" smtClean="0">
                <a:latin typeface="Arial Narrow" pitchFamily="34" charset="0"/>
              </a:rPr>
              <a:t>, </a:t>
            </a:r>
            <a:r>
              <a:rPr lang="en-US" sz="2800" b="1" i="1" dirty="0" err="1" smtClean="0">
                <a:latin typeface="Arial Narrow" pitchFamily="34" charset="0"/>
              </a:rPr>
              <a:t>dan</a:t>
            </a:r>
            <a:r>
              <a:rPr lang="en-US" sz="2800" b="1" i="1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tentukan</a:t>
            </a:r>
            <a:r>
              <a:rPr lang="en-US" sz="2800" b="1" i="1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klasifikasi</a:t>
            </a:r>
            <a:r>
              <a:rPr lang="en-US" sz="2800" b="1" i="1" dirty="0" smtClean="0">
                <a:latin typeface="Arial Narrow" pitchFamily="34" charset="0"/>
              </a:rPr>
              <a:t> ATSM (</a:t>
            </a:r>
            <a:r>
              <a:rPr lang="en-US" sz="2800" b="1" i="1" dirty="0" err="1" smtClean="0">
                <a:latin typeface="Arial Narrow" pitchFamily="34" charset="0"/>
              </a:rPr>
              <a:t>kelas</a:t>
            </a:r>
            <a:r>
              <a:rPr lang="en-US" sz="2800" b="1" i="1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dan</a:t>
            </a:r>
            <a:r>
              <a:rPr lang="en-US" sz="2800" b="1" i="1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kelompok</a:t>
            </a:r>
            <a:r>
              <a:rPr lang="en-US" sz="2800" b="1" i="1" dirty="0" smtClean="0">
                <a:latin typeface="Arial Narrow" pitchFamily="34" charset="0"/>
              </a:rPr>
              <a:t>) </a:t>
            </a:r>
            <a:r>
              <a:rPr lang="en-US" sz="2800" b="1" i="1" dirty="0" err="1" smtClean="0">
                <a:latin typeface="Arial Narrow" pitchFamily="34" charset="0"/>
              </a:rPr>
              <a:t>dari</a:t>
            </a:r>
            <a:r>
              <a:rPr lang="en-US" sz="2800" b="1" i="1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batubara</a:t>
            </a:r>
            <a:r>
              <a:rPr lang="en-US" sz="2800" b="1" i="1" dirty="0" smtClean="0">
                <a:latin typeface="Arial Narrow" pitchFamily="34" charset="0"/>
              </a:rPr>
              <a:t> Stark Country, North </a:t>
            </a:r>
            <a:r>
              <a:rPr lang="en-US" sz="2800" b="1" i="1" dirty="0" err="1" smtClean="0">
                <a:latin typeface="Arial Narrow" pitchFamily="34" charset="0"/>
              </a:rPr>
              <a:t>dakota</a:t>
            </a:r>
            <a:r>
              <a:rPr lang="en-US" sz="2800" b="1" i="1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dengan</a:t>
            </a:r>
            <a:r>
              <a:rPr lang="en-US" sz="2800" b="1" i="1" dirty="0" smtClean="0">
                <a:latin typeface="Arial Narrow" pitchFamily="34" charset="0"/>
              </a:rPr>
              <a:t> A=9 </a:t>
            </a:r>
            <a:r>
              <a:rPr lang="en-US" sz="2800" b="1" i="1" dirty="0" err="1" smtClean="0">
                <a:latin typeface="Arial Narrow" pitchFamily="34" charset="0"/>
              </a:rPr>
              <a:t>dan</a:t>
            </a:r>
            <a:r>
              <a:rPr lang="en-US" sz="2800" b="1" i="1" dirty="0" smtClean="0">
                <a:latin typeface="Arial Narrow" pitchFamily="34" charset="0"/>
              </a:rPr>
              <a:t> M=39</a:t>
            </a:r>
            <a:endParaRPr lang="en-US" sz="2800" b="1" i="1" dirty="0">
              <a:latin typeface="Arial Narrow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4343400"/>
            <a:ext cx="3228769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200" b="1" dirty="0" err="1" smtClean="0"/>
              <a:t>Lihat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Lampiran</a:t>
            </a:r>
            <a:r>
              <a:rPr lang="en-US" sz="3200" b="1" dirty="0" smtClean="0"/>
              <a:t> - C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371600" y="304800"/>
            <a:ext cx="5334000" cy="646331"/>
            <a:chOff x="457200" y="304800"/>
            <a:chExt cx="2266950" cy="646331"/>
          </a:xfrm>
        </p:grpSpPr>
        <p:sp>
          <p:nvSpPr>
            <p:cNvPr id="3" name="TextBox 2"/>
            <p:cNvSpPr txBox="1"/>
            <p:nvPr/>
          </p:nvSpPr>
          <p:spPr>
            <a:xfrm>
              <a:off x="781050" y="304800"/>
              <a:ext cx="1943100" cy="646331"/>
            </a:xfrm>
            <a:prstGeom prst="rect">
              <a:avLst/>
            </a:prstGeom>
            <a:solidFill>
              <a:srgbClr val="FFFF00"/>
            </a:solidFill>
            <a:ln w="57150">
              <a:solidFill>
                <a:srgbClr val="00B050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US" sz="3600" dirty="0" err="1" smtClean="0">
                  <a:solidFill>
                    <a:schemeClr val="tx1"/>
                  </a:solidFill>
                  <a:latin typeface="Bernard MT Condensed" pitchFamily="18" charset="0"/>
                  <a:cs typeface="Arial" pitchFamily="34" charset="0"/>
                </a:rPr>
                <a:t>Minyak</a:t>
              </a:r>
              <a:r>
                <a:rPr lang="en-US" sz="3600" dirty="0" smtClean="0">
                  <a:solidFill>
                    <a:schemeClr val="tx1"/>
                  </a:solidFill>
                  <a:latin typeface="Bernard MT Condensed" pitchFamily="18" charset="0"/>
                  <a:cs typeface="Arial" pitchFamily="34" charset="0"/>
                </a:rPr>
                <a:t> </a:t>
              </a:r>
              <a:r>
                <a:rPr lang="en-US" sz="3600" dirty="0" err="1" smtClean="0">
                  <a:solidFill>
                    <a:schemeClr val="tx1"/>
                  </a:solidFill>
                  <a:latin typeface="Bernard MT Condensed" pitchFamily="18" charset="0"/>
                  <a:cs typeface="Arial" pitchFamily="34" charset="0"/>
                </a:rPr>
                <a:t>Bumi</a:t>
              </a:r>
              <a:r>
                <a:rPr lang="en-US" sz="3600" dirty="0" smtClean="0">
                  <a:solidFill>
                    <a:schemeClr val="tx1"/>
                  </a:solidFill>
                  <a:latin typeface="Bernard MT Condensed" pitchFamily="18" charset="0"/>
                  <a:cs typeface="Arial" pitchFamily="34" charset="0"/>
                </a:rPr>
                <a:t> (Petroleum</a:t>
              </a:r>
              <a:endParaRPr lang="en-US" sz="3600" dirty="0">
                <a:solidFill>
                  <a:schemeClr val="tx1"/>
                </a:solidFill>
                <a:latin typeface="Bernard MT Condensed" pitchFamily="18" charset="0"/>
                <a:cs typeface="Arial" pitchFamily="34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457200" y="304800"/>
              <a:ext cx="259080" cy="646331"/>
            </a:xfrm>
            <a:prstGeom prst="rect">
              <a:avLst/>
            </a:prstGeom>
            <a:solidFill>
              <a:srgbClr val="FFFF00"/>
            </a:solidFill>
            <a:ln w="57150">
              <a:solidFill>
                <a:srgbClr val="00B050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US" sz="3600" dirty="0" smtClean="0">
                  <a:solidFill>
                    <a:schemeClr val="tx1"/>
                  </a:solidFill>
                  <a:latin typeface="Bernard MT Condensed" pitchFamily="18" charset="0"/>
                  <a:cs typeface="Arial" pitchFamily="34" charset="0"/>
                </a:rPr>
                <a:t>B.</a:t>
              </a:r>
              <a:endParaRPr lang="en-US" sz="3600" dirty="0">
                <a:solidFill>
                  <a:schemeClr val="tx1"/>
                </a:solidFill>
                <a:latin typeface="Bernard MT Condensed" pitchFamily="18" charset="0"/>
                <a:cs typeface="Arial" pitchFamily="34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228600" y="1219200"/>
            <a:ext cx="8382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indent="-463550">
              <a:buFont typeface="Wingdings" pitchFamily="2" charset="2"/>
              <a:buChar char="q"/>
            </a:pPr>
            <a:r>
              <a:rPr lang="en-US" sz="2400" dirty="0" err="1" smtClean="0">
                <a:latin typeface="Arial Narrow" pitchFamily="34" charset="0"/>
              </a:rPr>
              <a:t>Minyak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bumi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berasal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dari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kehidupan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laut</a:t>
            </a:r>
            <a:r>
              <a:rPr lang="en-US" sz="2400" dirty="0" smtClean="0">
                <a:latin typeface="Arial Narrow" pitchFamily="34" charset="0"/>
              </a:rPr>
              <a:t> yang </a:t>
            </a:r>
            <a:r>
              <a:rPr lang="en-US" sz="2400" dirty="0" err="1" smtClean="0">
                <a:latin typeface="Arial Narrow" pitchFamily="34" charset="0"/>
              </a:rPr>
              <a:t>membusuk</a:t>
            </a:r>
            <a:r>
              <a:rPr lang="en-US" sz="2400" dirty="0" smtClean="0">
                <a:latin typeface="Arial Narrow" pitchFamily="34" charset="0"/>
              </a:rPr>
              <a:t>, </a:t>
            </a:r>
            <a:r>
              <a:rPr lang="en-US" sz="2400" dirty="0" err="1" smtClean="0">
                <a:latin typeface="Arial Narrow" pitchFamily="34" charset="0"/>
              </a:rPr>
              <a:t>dan</a:t>
            </a:r>
            <a:r>
              <a:rPr lang="en-US" sz="2400" dirty="0" smtClean="0">
                <a:latin typeface="Arial Narrow" pitchFamily="34" charset="0"/>
              </a:rPr>
              <a:t>  </a:t>
            </a:r>
            <a:r>
              <a:rPr lang="en-US" sz="2400" dirty="0" err="1" smtClean="0">
                <a:latin typeface="Arial Narrow" pitchFamily="34" charset="0"/>
              </a:rPr>
              <a:t>ditemukan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dalam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kubah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karang</a:t>
            </a:r>
            <a:r>
              <a:rPr lang="en-US" sz="2400" dirty="0" smtClean="0">
                <a:latin typeface="Arial Narrow" pitchFamily="34" charset="0"/>
              </a:rPr>
              <a:t> yang </a:t>
            </a:r>
            <a:r>
              <a:rPr lang="en-US" sz="2400" dirty="0" err="1" smtClean="0">
                <a:latin typeface="Arial Narrow" pitchFamily="34" charset="0"/>
              </a:rPr>
              <a:t>berpori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besar</a:t>
            </a:r>
            <a:r>
              <a:rPr lang="en-US" sz="2400" dirty="0" smtClean="0">
                <a:latin typeface="Arial Narrow" pitchFamily="34" charset="0"/>
              </a:rPr>
              <a:t>.</a:t>
            </a:r>
          </a:p>
          <a:p>
            <a:pPr marL="463550" indent="-463550"/>
            <a:endParaRPr lang="en-US" sz="2400" dirty="0" smtClean="0">
              <a:latin typeface="Arial Narrow" pitchFamily="34" charset="0"/>
            </a:endParaRPr>
          </a:p>
          <a:p>
            <a:pPr marL="463550" indent="-463550">
              <a:buFont typeface="Wingdings" pitchFamily="2" charset="2"/>
              <a:buChar char="q"/>
            </a:pPr>
            <a:r>
              <a:rPr lang="en-US" sz="2400" b="1" dirty="0" err="1" smtClean="0">
                <a:latin typeface="Arial Narrow" pitchFamily="34" charset="0"/>
              </a:rPr>
              <a:t>Klasifikasi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minyak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bumi</a:t>
            </a:r>
            <a:r>
              <a:rPr lang="en-US" sz="2400" b="1" dirty="0" smtClean="0">
                <a:latin typeface="Arial Narrow" pitchFamily="34" charset="0"/>
              </a:rPr>
              <a:t> /</a:t>
            </a:r>
            <a:r>
              <a:rPr lang="en-US" sz="2400" b="1" dirty="0" err="1" smtClean="0">
                <a:latin typeface="Arial Narrow" pitchFamily="34" charset="0"/>
              </a:rPr>
              <a:t>minyak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mentah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tdd</a:t>
            </a:r>
            <a:r>
              <a:rPr lang="en-US" sz="2400" b="1" dirty="0" smtClean="0">
                <a:latin typeface="Arial Narrow" pitchFamily="34" charset="0"/>
              </a:rPr>
              <a:t> :</a:t>
            </a:r>
          </a:p>
          <a:p>
            <a:pPr marL="914400" indent="-450850">
              <a:buFont typeface="+mj-lt"/>
              <a:buAutoNum type="arabicPeriod"/>
            </a:pPr>
            <a:r>
              <a:rPr lang="en-US" sz="2400" dirty="0" smtClean="0">
                <a:latin typeface="Arial Narrow" pitchFamily="34" charset="0"/>
              </a:rPr>
              <a:t>basis </a:t>
            </a:r>
            <a:r>
              <a:rPr lang="en-US" sz="2400" dirty="0" err="1" smtClean="0">
                <a:latin typeface="Arial Narrow" pitchFamily="34" charset="0"/>
              </a:rPr>
              <a:t>parafin</a:t>
            </a:r>
            <a:endParaRPr lang="en-US" sz="2400" dirty="0" smtClean="0">
              <a:latin typeface="Arial Narrow" pitchFamily="34" charset="0"/>
            </a:endParaRPr>
          </a:p>
          <a:p>
            <a:pPr marL="914400" indent="-450850">
              <a:buFont typeface="+mj-lt"/>
              <a:buAutoNum type="arabicPeriod"/>
            </a:pPr>
            <a:r>
              <a:rPr lang="en-US" sz="2400" dirty="0" smtClean="0">
                <a:latin typeface="Arial Narrow" pitchFamily="34" charset="0"/>
              </a:rPr>
              <a:t>basis </a:t>
            </a:r>
            <a:r>
              <a:rPr lang="en-US" sz="2400" dirty="0" err="1" smtClean="0">
                <a:latin typeface="Arial Narrow" pitchFamily="34" charset="0"/>
              </a:rPr>
              <a:t>aspal</a:t>
            </a:r>
            <a:endParaRPr lang="en-US" sz="2400" dirty="0" smtClean="0">
              <a:latin typeface="Arial Narrow" pitchFamily="34" charset="0"/>
            </a:endParaRPr>
          </a:p>
          <a:p>
            <a:pPr marL="914400" indent="-450850">
              <a:buFont typeface="+mj-lt"/>
              <a:buAutoNum type="arabicPeriod"/>
            </a:pPr>
            <a:r>
              <a:rPr lang="en-US" sz="2400" dirty="0" smtClean="0">
                <a:latin typeface="Arial Narrow" pitchFamily="34" charset="0"/>
              </a:rPr>
              <a:t>basis </a:t>
            </a:r>
            <a:r>
              <a:rPr lang="en-US" sz="2400" dirty="0" err="1" smtClean="0">
                <a:latin typeface="Arial Narrow" pitchFamily="34" charset="0"/>
              </a:rPr>
              <a:t>campuran</a:t>
            </a:r>
            <a:endParaRPr lang="en-US" sz="2400" b="1" dirty="0" smtClean="0">
              <a:latin typeface="Arial Narrow" pitchFamily="34" charset="0"/>
            </a:endParaRPr>
          </a:p>
          <a:p>
            <a:pPr marL="914400" indent="-450850"/>
            <a:endParaRPr lang="en-US" sz="2400" b="1" dirty="0" smtClean="0">
              <a:latin typeface="Arial Narrow" pitchFamily="34" charset="0"/>
            </a:endParaRPr>
          </a:p>
          <a:p>
            <a:pPr marL="463550" indent="-463550">
              <a:buFont typeface="Wingdings" pitchFamily="2" charset="2"/>
              <a:buChar char="q"/>
            </a:pPr>
            <a:r>
              <a:rPr lang="en-US" sz="2400" b="1" dirty="0" err="1" smtClean="0">
                <a:latin typeface="Arial Narrow" pitchFamily="34" charset="0"/>
              </a:rPr>
              <a:t>Sifat-sifat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hasil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minyak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bumi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sbb</a:t>
            </a:r>
            <a:r>
              <a:rPr lang="en-US" sz="2400" b="1" dirty="0" smtClean="0">
                <a:latin typeface="Arial Narrow" pitchFamily="34" charset="0"/>
              </a:rPr>
              <a:t> :</a:t>
            </a:r>
          </a:p>
          <a:p>
            <a:pPr marL="914400" indent="-450850">
              <a:buFont typeface="+mj-lt"/>
              <a:buAutoNum type="arabicPeriod"/>
            </a:pPr>
            <a:r>
              <a:rPr lang="en-US" sz="2400" dirty="0" err="1" smtClean="0">
                <a:latin typeface="Arial Narrow" pitchFamily="34" charset="0"/>
              </a:rPr>
              <a:t>Nilai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pembakaran</a:t>
            </a:r>
            <a:endParaRPr lang="en-US" sz="2400" dirty="0" smtClean="0">
              <a:latin typeface="Arial Narrow" pitchFamily="34" charset="0"/>
            </a:endParaRPr>
          </a:p>
          <a:p>
            <a:pPr marL="914400" indent="-450850">
              <a:buFont typeface="+mj-lt"/>
              <a:buAutoNum type="arabicPeriod"/>
            </a:pPr>
            <a:r>
              <a:rPr lang="en-US" sz="2400" dirty="0" err="1" smtClean="0">
                <a:latin typeface="Arial Narrow" pitchFamily="34" charset="0"/>
              </a:rPr>
              <a:t>Berat</a:t>
            </a:r>
            <a:r>
              <a:rPr lang="en-US" sz="2400" dirty="0" smtClean="0">
                <a:latin typeface="Arial Narrow" pitchFamily="34" charset="0"/>
              </a:rPr>
              <a:t>/</a:t>
            </a:r>
            <a:r>
              <a:rPr lang="en-US" sz="2400" dirty="0" err="1" smtClean="0">
                <a:latin typeface="Arial Narrow" pitchFamily="34" charset="0"/>
              </a:rPr>
              <a:t>bobot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jenis</a:t>
            </a:r>
            <a:endParaRPr lang="en-US" sz="2400" dirty="0" smtClean="0">
              <a:latin typeface="Arial Narrow" pitchFamily="34" charset="0"/>
            </a:endParaRPr>
          </a:p>
          <a:p>
            <a:pPr marL="914400" indent="-450850">
              <a:buFont typeface="+mj-lt"/>
              <a:buAutoNum type="arabicPeriod"/>
            </a:pPr>
            <a:r>
              <a:rPr lang="en-US" sz="2400" dirty="0" err="1" smtClean="0">
                <a:latin typeface="Arial Narrow" pitchFamily="34" charset="0"/>
              </a:rPr>
              <a:t>Titik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nyala</a:t>
            </a:r>
            <a:endParaRPr lang="en-US" sz="2400" dirty="0" smtClean="0">
              <a:latin typeface="Arial Narrow" pitchFamily="34" charset="0"/>
            </a:endParaRPr>
          </a:p>
          <a:p>
            <a:pPr marL="914400" indent="-450850">
              <a:buFont typeface="+mj-lt"/>
              <a:buAutoNum type="arabicPeriod"/>
            </a:pPr>
            <a:r>
              <a:rPr lang="en-US" sz="2400" dirty="0" err="1" smtClean="0">
                <a:latin typeface="Arial Narrow" pitchFamily="34" charset="0"/>
              </a:rPr>
              <a:t>Titik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lumer</a:t>
            </a:r>
            <a:endParaRPr lang="en-US" sz="2400" dirty="0" smtClean="0">
              <a:latin typeface="Arial Narrow" pitchFamily="34" charset="0"/>
            </a:endParaRPr>
          </a:p>
          <a:p>
            <a:pPr marL="914400" indent="-450850">
              <a:buFont typeface="+mj-lt"/>
              <a:buAutoNum type="arabicPeriod"/>
            </a:pPr>
            <a:endParaRPr lang="en-US" sz="2400" dirty="0" smtClean="0">
              <a:latin typeface="Arial Narrow" pitchFamily="34" charset="0"/>
            </a:endParaRPr>
          </a:p>
          <a:p>
            <a:pPr marL="463550" indent="-463550"/>
            <a:endParaRPr lang="en-US" sz="2400" dirty="0" smtClean="0">
              <a:latin typeface="Arial Narrow" pitchFamily="34" charset="0"/>
            </a:endParaRPr>
          </a:p>
          <a:p>
            <a:endParaRPr lang="en-US" sz="24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457200" y="228600"/>
            <a:ext cx="8229600" cy="6453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1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Nilai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pembakaran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dinyatakan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dalam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kJ/kg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atau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kJ/liter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berat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atau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bobot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jenis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adalah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kerapatan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cairan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tersebut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dibagi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dengan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kerapatan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air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pada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60</a:t>
            </a:r>
            <a:r>
              <a:rPr kumimoji="0" lang="en-US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0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C.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Bobot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jenis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minyak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bumi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dinyatakan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dalam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satuan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0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Be 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atau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0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API.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Hubungan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antara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bobot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jenis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 s 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dengan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satuan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ini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adalah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sbb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:</a:t>
            </a:r>
          </a:p>
          <a:p>
            <a:pPr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ea typeface="Times New Roman" pitchFamily="18" charset="0"/>
              <a:cs typeface="Arial" pitchFamily="34" charset="0"/>
            </a:endParaRPr>
          </a:p>
          <a:p>
            <a:pPr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lang="en-US" sz="2000" dirty="0" smtClean="0">
              <a:latin typeface="Arial Narrow" pitchFamily="34" charset="0"/>
              <a:cs typeface="Arial" pitchFamily="34" charset="0"/>
            </a:endParaRPr>
          </a:p>
          <a:p>
            <a:pPr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000" baseline="30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       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000" baseline="30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          0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Be  = Baume </a:t>
            </a:r>
            <a:endParaRPr lang="en-US" sz="2000" dirty="0" smtClean="0">
              <a:latin typeface="Arial Narrow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       </a:t>
            </a:r>
            <a:r>
              <a:rPr lang="en-US" sz="2000" baseline="30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0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API=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adalah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singkatan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dari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the American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Petrolium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Institute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dirty="0" smtClean="0">
              <a:latin typeface="Arial Narrow" pitchFamily="34" charset="0"/>
            </a:endParaRPr>
          </a:p>
          <a:p>
            <a:pPr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en-US" sz="2000" b="1" i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Titik</a:t>
            </a:r>
            <a:r>
              <a:rPr lang="en-US" sz="2000" b="1" i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b="1" i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nyala</a:t>
            </a:r>
            <a:r>
              <a:rPr lang="en-US" sz="2000" b="1" i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(flash point)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dari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suatu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cairan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bahan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bakar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adalah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temperatur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minimum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fluida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pada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waktu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uap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keluar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dari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permukaan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fluida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lansung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menyala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en-US" sz="2000" dirty="0" smtClean="0">
              <a:latin typeface="Arial Narrow" pitchFamily="34" charset="0"/>
            </a:endParaRPr>
          </a:p>
          <a:p>
            <a:pPr lvl="1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en-US" sz="2000" b="1" i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Titik</a:t>
            </a:r>
            <a:r>
              <a:rPr lang="en-US" sz="2000" b="1" i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b="1" i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lumer</a:t>
            </a:r>
            <a:r>
              <a:rPr lang="en-US" sz="2000" b="1" i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(pour </a:t>
            </a:r>
            <a:r>
              <a:rPr lang="en-US" sz="2000" b="1" i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pount</a:t>
            </a:r>
            <a:r>
              <a:rPr lang="en-US" sz="2000" b="1" i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)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dari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suatu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produk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minyak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adalah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temperatur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terendah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pada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mana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suatu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minyak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akan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mengalir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dibawah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kondisi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standar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Titik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ini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ditentukan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dengan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mencari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temperatur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maksimum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pada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mana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permukaansuatu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sampel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minyak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dalam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suatu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tabung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percobaan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tidak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bergerak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selama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5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detik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ketika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tabung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percobaan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diputar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keposisi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horizontal. </a:t>
            </a:r>
            <a:r>
              <a:rPr lang="en-US" sz="2000" b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Titik</a:t>
            </a:r>
            <a:r>
              <a:rPr lang="en-US" sz="2000" b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Lumer</a:t>
            </a:r>
            <a:r>
              <a:rPr lang="en-US" sz="2000" b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adalah</a:t>
            </a:r>
            <a:r>
              <a:rPr lang="en-US" sz="2000" b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sama</a:t>
            </a:r>
            <a:r>
              <a:rPr lang="en-US" sz="2000" b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dengan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tempertur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ditambah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lima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derajat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Fahreinheit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graphicFrame>
        <p:nvGraphicFramePr>
          <p:cNvPr id="4097" name="Object 1"/>
          <p:cNvGraphicFramePr>
            <a:graphicFrameLocks noChangeAspect="1"/>
          </p:cNvGraphicFramePr>
          <p:nvPr/>
        </p:nvGraphicFramePr>
        <p:xfrm>
          <a:off x="2895600" y="1676400"/>
          <a:ext cx="2590800" cy="1096108"/>
        </p:xfrm>
        <a:graphic>
          <a:graphicData uri="http://schemas.openxmlformats.org/presentationml/2006/ole">
            <p:oleObj spid="_x0000_s4097" name="Equation" r:id="rId3" imgW="1981200" imgH="838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81000" y="304800"/>
            <a:ext cx="4038600" cy="646331"/>
            <a:chOff x="457200" y="304800"/>
            <a:chExt cx="1716405" cy="646331"/>
          </a:xfrm>
        </p:grpSpPr>
        <p:sp>
          <p:nvSpPr>
            <p:cNvPr id="4" name="TextBox 3"/>
            <p:cNvSpPr txBox="1"/>
            <p:nvPr/>
          </p:nvSpPr>
          <p:spPr>
            <a:xfrm>
              <a:off x="781050" y="304800"/>
              <a:ext cx="1392555" cy="646331"/>
            </a:xfrm>
            <a:prstGeom prst="rect">
              <a:avLst/>
            </a:prstGeom>
            <a:solidFill>
              <a:srgbClr val="FFFF00"/>
            </a:solidFill>
            <a:ln w="57150">
              <a:solidFill>
                <a:srgbClr val="00B050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US" sz="3600" dirty="0" err="1" smtClean="0">
                  <a:solidFill>
                    <a:schemeClr val="tx1"/>
                  </a:solidFill>
                  <a:latin typeface="Bernard MT Condensed" pitchFamily="18" charset="0"/>
                  <a:cs typeface="Arial" pitchFamily="34" charset="0"/>
                </a:rPr>
                <a:t>Bahan</a:t>
              </a:r>
              <a:r>
                <a:rPr lang="en-US" sz="3600" dirty="0" smtClean="0">
                  <a:solidFill>
                    <a:schemeClr val="tx1"/>
                  </a:solidFill>
                  <a:latin typeface="Bernard MT Condensed" pitchFamily="18" charset="0"/>
                  <a:cs typeface="Arial" pitchFamily="34" charset="0"/>
                </a:rPr>
                <a:t> </a:t>
              </a:r>
              <a:r>
                <a:rPr lang="en-US" sz="3600" dirty="0" err="1" smtClean="0">
                  <a:solidFill>
                    <a:schemeClr val="tx1"/>
                  </a:solidFill>
                  <a:latin typeface="Bernard MT Condensed" pitchFamily="18" charset="0"/>
                  <a:cs typeface="Arial" pitchFamily="34" charset="0"/>
                </a:rPr>
                <a:t>bakar</a:t>
              </a:r>
              <a:r>
                <a:rPr lang="en-US" sz="3600" dirty="0" smtClean="0">
                  <a:solidFill>
                    <a:schemeClr val="tx1"/>
                  </a:solidFill>
                  <a:latin typeface="Bernard MT Condensed" pitchFamily="18" charset="0"/>
                  <a:cs typeface="Arial" pitchFamily="34" charset="0"/>
                </a:rPr>
                <a:t> Gas</a:t>
              </a:r>
              <a:endParaRPr lang="en-US" sz="3600" dirty="0">
                <a:solidFill>
                  <a:schemeClr val="tx1"/>
                </a:solidFill>
                <a:latin typeface="Bernard MT Condensed" pitchFamily="18" charset="0"/>
                <a:cs typeface="Arial" pitchFamily="34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57200" y="304800"/>
              <a:ext cx="259080" cy="646331"/>
            </a:xfrm>
            <a:prstGeom prst="rect">
              <a:avLst/>
            </a:prstGeom>
            <a:solidFill>
              <a:srgbClr val="FFFF00"/>
            </a:solidFill>
            <a:ln w="57150">
              <a:solidFill>
                <a:srgbClr val="00B050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US" sz="3600" dirty="0" smtClean="0">
                  <a:solidFill>
                    <a:schemeClr val="tx1"/>
                  </a:solidFill>
                  <a:latin typeface="Bernard MT Condensed" pitchFamily="18" charset="0"/>
                  <a:cs typeface="Arial" pitchFamily="34" charset="0"/>
                </a:rPr>
                <a:t>C.</a:t>
              </a:r>
              <a:endParaRPr lang="en-US" sz="3600" dirty="0">
                <a:solidFill>
                  <a:schemeClr val="tx1"/>
                </a:solidFill>
                <a:latin typeface="Bernard MT Condensed" pitchFamily="18" charset="0"/>
                <a:cs typeface="Arial" pitchFamily="34" charset="0"/>
              </a:endParaRPr>
            </a:p>
          </p:txBody>
        </p:sp>
      </p:grp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81000" y="1219200"/>
            <a:ext cx="82296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63550" marR="0" lvl="0" indent="-4635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Hampir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semua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bahan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bakar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gas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adalah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bahan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bakar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fosil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atau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hasil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sampingan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dari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bahan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bakar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fosil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463550" marR="0" lvl="0" indent="-4635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Gas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alam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terdiri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dari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metana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dengan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sedikit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fraksi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gas-gas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lainnya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Komposisi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bahan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bakar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gas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umumnya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dinyatakan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dalam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bentuk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fraksi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mole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atau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volume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dari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komponen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gas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tersebut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analisa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dapat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juga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dinyatakan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dalam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bentuk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fraksi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massa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elemental.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463550" marR="0" lvl="0" indent="-4635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Nilai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pembakaran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dari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suatu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bahan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bakar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gas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dinyatakan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dalam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satuan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volume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seperti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kilojoule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per meter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kubik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atau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Btu ( British thermal unit per kaki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kubik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)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juga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dapat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dinaytakan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dalam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per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satuan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massa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kilijoule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perkilogram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).</a:t>
            </a:r>
            <a:endParaRPr kumimoji="0" lang="en-US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457200"/>
            <a:ext cx="8305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3550" indent="-463550">
              <a:buFont typeface="Wingdings" pitchFamily="2" charset="2"/>
              <a:buChar char="q"/>
            </a:pPr>
            <a:r>
              <a:rPr lang="en-US" sz="2400" b="1" dirty="0" err="1" smtClean="0">
                <a:latin typeface="Arial Narrow" pitchFamily="34" charset="0"/>
              </a:rPr>
              <a:t>Nilai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pembakaran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volumetrik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dari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suatu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campuran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bahan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bakar</a:t>
            </a:r>
            <a:r>
              <a:rPr lang="en-US" sz="2400" dirty="0" smtClean="0">
                <a:latin typeface="Arial Narrow" pitchFamily="34" charset="0"/>
              </a:rPr>
              <a:t> gas </a:t>
            </a:r>
            <a:r>
              <a:rPr lang="en-US" sz="2400" b="1" i="1" dirty="0" err="1" smtClean="0">
                <a:latin typeface="Arial Narrow" pitchFamily="34" charset="0"/>
              </a:rPr>
              <a:t>adalah</a:t>
            </a:r>
            <a:r>
              <a:rPr lang="en-US" sz="2400" b="1" i="1" dirty="0" smtClean="0">
                <a:latin typeface="Arial Narrow" pitchFamily="34" charset="0"/>
              </a:rPr>
              <a:t> </a:t>
            </a:r>
            <a:r>
              <a:rPr lang="en-US" sz="2400" b="1" i="1" dirty="0" err="1" smtClean="0">
                <a:latin typeface="Arial Narrow" pitchFamily="34" charset="0"/>
              </a:rPr>
              <a:t>sama</a:t>
            </a:r>
            <a:r>
              <a:rPr lang="en-US" sz="2400" b="1" i="1" dirty="0" smtClean="0">
                <a:latin typeface="Arial Narrow" pitchFamily="34" charset="0"/>
              </a:rPr>
              <a:t> </a:t>
            </a:r>
            <a:r>
              <a:rPr lang="en-US" sz="2400" b="1" i="1" dirty="0" err="1" smtClean="0">
                <a:latin typeface="Arial Narrow" pitchFamily="34" charset="0"/>
              </a:rPr>
              <a:t>dengan</a:t>
            </a:r>
            <a:r>
              <a:rPr lang="en-US" sz="2400" b="1" i="1" dirty="0" smtClean="0">
                <a:latin typeface="Arial Narrow" pitchFamily="34" charset="0"/>
              </a:rPr>
              <a:t> </a:t>
            </a:r>
            <a:r>
              <a:rPr lang="en-US" sz="2400" b="1" i="1" dirty="0" err="1" smtClean="0">
                <a:latin typeface="Arial Narrow" pitchFamily="34" charset="0"/>
              </a:rPr>
              <a:t>jumlah</a:t>
            </a:r>
            <a:r>
              <a:rPr lang="en-US" sz="2400" b="1" i="1" dirty="0" smtClean="0">
                <a:latin typeface="Arial Narrow" pitchFamily="34" charset="0"/>
              </a:rPr>
              <a:t> </a:t>
            </a:r>
            <a:r>
              <a:rPr lang="en-US" sz="2400" b="1" i="1" dirty="0" err="1" smtClean="0">
                <a:latin typeface="Arial Narrow" pitchFamily="34" charset="0"/>
              </a:rPr>
              <a:t>dari</a:t>
            </a:r>
            <a:r>
              <a:rPr lang="en-US" sz="2400" b="1" i="1" dirty="0" smtClean="0">
                <a:latin typeface="Arial Narrow" pitchFamily="34" charset="0"/>
              </a:rPr>
              <a:t>  </a:t>
            </a:r>
            <a:r>
              <a:rPr lang="en-US" sz="2400" b="1" i="1" dirty="0" err="1" smtClean="0">
                <a:latin typeface="Arial Narrow" pitchFamily="34" charset="0"/>
              </a:rPr>
              <a:t>perkalian</a:t>
            </a:r>
            <a:r>
              <a:rPr lang="en-US" sz="2400" b="1" i="1" dirty="0" smtClean="0">
                <a:latin typeface="Arial Narrow" pitchFamily="34" charset="0"/>
              </a:rPr>
              <a:t> volume </a:t>
            </a:r>
            <a:r>
              <a:rPr lang="en-US" sz="2400" b="1" i="1" dirty="0" err="1" smtClean="0">
                <a:latin typeface="Arial Narrow" pitchFamily="34" charset="0"/>
              </a:rPr>
              <a:t>dengan</a:t>
            </a:r>
            <a:r>
              <a:rPr lang="en-US" sz="2400" b="1" i="1" dirty="0" smtClean="0">
                <a:latin typeface="Arial Narrow" pitchFamily="34" charset="0"/>
              </a:rPr>
              <a:t> </a:t>
            </a:r>
            <a:r>
              <a:rPr lang="en-US" sz="2400" b="1" i="1" dirty="0" err="1" smtClean="0">
                <a:latin typeface="Arial Narrow" pitchFamily="34" charset="0"/>
              </a:rPr>
              <a:t>nilai</a:t>
            </a:r>
            <a:r>
              <a:rPr lang="en-US" sz="2400" b="1" i="1" dirty="0" smtClean="0">
                <a:latin typeface="Arial Narrow" pitchFamily="34" charset="0"/>
              </a:rPr>
              <a:t> </a:t>
            </a:r>
            <a:r>
              <a:rPr lang="en-US" sz="2400" b="1" i="1" dirty="0" err="1" smtClean="0">
                <a:latin typeface="Arial Narrow" pitchFamily="34" charset="0"/>
              </a:rPr>
              <a:t>pembakaran</a:t>
            </a:r>
            <a:r>
              <a:rPr lang="en-US" sz="2400" b="1" i="1" dirty="0" smtClean="0">
                <a:latin typeface="Arial Narrow" pitchFamily="34" charset="0"/>
              </a:rPr>
              <a:t> </a:t>
            </a:r>
            <a:r>
              <a:rPr lang="en-US" sz="2400" b="1" i="1" dirty="0" err="1" smtClean="0">
                <a:latin typeface="Arial Narrow" pitchFamily="34" charset="0"/>
              </a:rPr>
              <a:t>volumetrik</a:t>
            </a:r>
            <a:r>
              <a:rPr lang="en-US" sz="2400" b="1" i="1" dirty="0" smtClean="0">
                <a:latin typeface="Arial Narrow" pitchFamily="34" charset="0"/>
              </a:rPr>
              <a:t> </a:t>
            </a:r>
            <a:r>
              <a:rPr lang="en-US" sz="2400" b="1" i="1" dirty="0" err="1" smtClean="0">
                <a:latin typeface="Arial Narrow" pitchFamily="34" charset="0"/>
              </a:rPr>
              <a:t>komponen</a:t>
            </a:r>
            <a:r>
              <a:rPr lang="en-US" sz="2400" b="1" i="1" dirty="0" smtClean="0">
                <a:latin typeface="Arial Narrow" pitchFamily="34" charset="0"/>
              </a:rPr>
              <a:t> yang </a:t>
            </a:r>
            <a:r>
              <a:rPr lang="en-US" sz="2400" b="1" i="1" dirty="0" err="1" smtClean="0">
                <a:latin typeface="Arial Narrow" pitchFamily="34" charset="0"/>
              </a:rPr>
              <a:t>bersangkutan</a:t>
            </a:r>
            <a:r>
              <a:rPr lang="en-US" sz="2400" dirty="0" smtClean="0">
                <a:latin typeface="Arial Narrow" pitchFamily="34" charset="0"/>
              </a:rPr>
              <a:t>. </a:t>
            </a:r>
          </a:p>
          <a:p>
            <a:pPr marL="463550" indent="-463550"/>
            <a:endParaRPr lang="en-US" sz="2400" dirty="0" smtClean="0">
              <a:latin typeface="Arial Narrow" pitchFamily="34" charset="0"/>
            </a:endParaRPr>
          </a:p>
          <a:p>
            <a:pPr marL="463550" indent="-463550">
              <a:buFont typeface="Wingdings" pitchFamily="2" charset="2"/>
              <a:buChar char="q"/>
            </a:pPr>
            <a:r>
              <a:rPr lang="en-US" sz="2400" dirty="0" err="1" smtClean="0">
                <a:latin typeface="Arial Narrow" pitchFamily="34" charset="0"/>
              </a:rPr>
              <a:t>Bila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nilai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pembakaran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volumetrik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dari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suatu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komponen</a:t>
            </a:r>
            <a:r>
              <a:rPr lang="en-US" sz="2400" dirty="0" smtClean="0">
                <a:latin typeface="Arial Narrow" pitchFamily="34" charset="0"/>
              </a:rPr>
              <a:t>  gas </a:t>
            </a:r>
            <a:r>
              <a:rPr lang="en-US" sz="2400" dirty="0" err="1" smtClean="0">
                <a:latin typeface="Arial Narrow" pitchFamily="34" charset="0"/>
              </a:rPr>
              <a:t>pada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suatu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temperatur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referensi</a:t>
            </a:r>
            <a:r>
              <a:rPr lang="en-US" sz="2400" b="1" dirty="0" smtClean="0">
                <a:latin typeface="Arial Narrow" pitchFamily="34" charset="0"/>
              </a:rPr>
              <a:t> (</a:t>
            </a:r>
            <a:r>
              <a:rPr lang="en-US" sz="2400" b="1" dirty="0" err="1" smtClean="0">
                <a:latin typeface="Arial Narrow" pitchFamily="34" charset="0"/>
              </a:rPr>
              <a:t>Tr</a:t>
            </a:r>
            <a:r>
              <a:rPr lang="en-US" sz="2400" b="1" dirty="0" smtClean="0">
                <a:latin typeface="Arial Narrow" pitchFamily="34" charset="0"/>
              </a:rPr>
              <a:t>), </a:t>
            </a:r>
            <a:r>
              <a:rPr lang="en-US" sz="2400" dirty="0" err="1" smtClean="0">
                <a:latin typeface="Arial Narrow" pitchFamily="34" charset="0"/>
              </a:rPr>
              <a:t>dan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tekanan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referensi</a:t>
            </a:r>
            <a:r>
              <a:rPr lang="en-US" sz="2400" b="1" dirty="0" smtClean="0">
                <a:latin typeface="Arial Narrow" pitchFamily="34" charset="0"/>
              </a:rPr>
              <a:t> (Pr) </a:t>
            </a:r>
            <a:r>
              <a:rPr lang="en-US" sz="2400" dirty="0" err="1" smtClean="0">
                <a:latin typeface="Arial Narrow" pitchFamily="34" charset="0"/>
              </a:rPr>
              <a:t>diketahui</a:t>
            </a:r>
            <a:r>
              <a:rPr lang="en-US" sz="2400" dirty="0" smtClean="0">
                <a:latin typeface="Arial Narrow" pitchFamily="34" charset="0"/>
              </a:rPr>
              <a:t>, </a:t>
            </a:r>
            <a:r>
              <a:rPr lang="en-US" sz="2400" dirty="0" err="1" smtClean="0">
                <a:latin typeface="Arial Narrow" pitchFamily="34" charset="0"/>
              </a:rPr>
              <a:t>maka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nilai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pembakaran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volumetrik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dari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campuran</a:t>
            </a:r>
            <a:r>
              <a:rPr lang="en-US" sz="2400" dirty="0" smtClean="0">
                <a:latin typeface="Arial Narrow" pitchFamily="34" charset="0"/>
              </a:rPr>
              <a:t> gas, </a:t>
            </a:r>
            <a:r>
              <a:rPr lang="en-US" sz="2400" b="1" dirty="0" err="1" smtClean="0">
                <a:latin typeface="Arial Narrow" pitchFamily="34" charset="0"/>
              </a:rPr>
              <a:t>HHVv</a:t>
            </a:r>
            <a:r>
              <a:rPr lang="en-US" sz="2400" b="1" dirty="0" smtClean="0">
                <a:latin typeface="Arial Narrow" pitchFamily="34" charset="0"/>
              </a:rPr>
              <a:t>,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diperoleh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dari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persamaan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sbb</a:t>
            </a:r>
            <a:r>
              <a:rPr lang="en-US" sz="2400" dirty="0" smtClean="0">
                <a:latin typeface="Arial Narrow" pitchFamily="34" charset="0"/>
              </a:rPr>
              <a:t> :</a:t>
            </a:r>
          </a:p>
          <a:p>
            <a:pPr marL="463550" indent="-463550">
              <a:buFont typeface="Wingdings" pitchFamily="2" charset="2"/>
              <a:buChar char="q"/>
            </a:pPr>
            <a:endParaRPr lang="en-US" sz="2400" dirty="0" smtClean="0">
              <a:latin typeface="Arial Narrow" pitchFamily="34" charset="0"/>
            </a:endParaRPr>
          </a:p>
          <a:p>
            <a:pPr marL="463550" indent="-463550">
              <a:buFont typeface="Wingdings" pitchFamily="2" charset="2"/>
              <a:buChar char="q"/>
            </a:pPr>
            <a:endParaRPr lang="en-US" sz="2400" dirty="0" smtClean="0">
              <a:latin typeface="Arial Narrow" pitchFamily="34" charset="0"/>
            </a:endParaRPr>
          </a:p>
          <a:p>
            <a:pPr marL="463550" indent="-463550">
              <a:buFont typeface="Wingdings" pitchFamily="2" charset="2"/>
              <a:buChar char="q"/>
            </a:pPr>
            <a:endParaRPr lang="en-US" sz="2400" dirty="0" smtClean="0">
              <a:latin typeface="Arial Narrow" pitchFamily="34" charset="0"/>
            </a:endParaRPr>
          </a:p>
          <a:p>
            <a:pPr marL="463550" indent="-463550">
              <a:buFont typeface="Wingdings" pitchFamily="2" charset="2"/>
              <a:buChar char="q"/>
            </a:pPr>
            <a:r>
              <a:rPr lang="en-US" sz="2400" dirty="0" err="1" smtClean="0">
                <a:latin typeface="Arial Narrow" pitchFamily="34" charset="0"/>
              </a:rPr>
              <a:t>Untuk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menkonversi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nilai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pembakaran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tinggi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volumetrik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pada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tekanan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temperatur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referensi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tertentu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ke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tekanan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temperatur</a:t>
            </a:r>
            <a:r>
              <a:rPr lang="en-US" sz="2400" dirty="0" smtClean="0">
                <a:latin typeface="Arial Narrow" pitchFamily="34" charset="0"/>
              </a:rPr>
              <a:t> lain </a:t>
            </a:r>
            <a:r>
              <a:rPr lang="en-US" sz="2400" dirty="0" err="1" smtClean="0">
                <a:latin typeface="Arial Narrow" pitchFamily="34" charset="0"/>
              </a:rPr>
              <a:t>digunakan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persamaan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berikut</a:t>
            </a:r>
            <a:r>
              <a:rPr lang="en-US" sz="2400" dirty="0" smtClean="0">
                <a:latin typeface="Arial Narrow" pitchFamily="34" charset="0"/>
              </a:rPr>
              <a:t> :</a:t>
            </a:r>
          </a:p>
          <a:p>
            <a:pPr marL="463550" indent="-463550"/>
            <a:endParaRPr lang="en-US" sz="2400" dirty="0">
              <a:latin typeface="Arial Narrow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295400" y="3733800"/>
          <a:ext cx="5713413" cy="1066800"/>
        </p:xfrm>
        <a:graphic>
          <a:graphicData uri="http://schemas.openxmlformats.org/presentationml/2006/ole">
            <p:oleObj spid="_x0000_s2052" name="Equation" r:id="rId3" imgW="1879560" imgH="342720" progId="Equation.3">
              <p:embed/>
            </p:oleObj>
          </a:graphicData>
        </a:graphic>
      </p:graphicFrame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447800" y="5562600"/>
          <a:ext cx="4419600" cy="1066800"/>
        </p:xfrm>
        <a:graphic>
          <a:graphicData uri="http://schemas.openxmlformats.org/presentationml/2006/ole">
            <p:oleObj spid="_x0000_s2054" name="Equation" r:id="rId4" imgW="1879600" imgH="393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1000" y="304800"/>
            <a:ext cx="8534400" cy="5591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76263" marR="0" lvl="0" indent="-576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Nilai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pembakaran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volumetrik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HHVv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pada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suatu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tekanan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P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temperatur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T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dapat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dikonversi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menjadi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nilai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pembakaran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grafimetrik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HHVm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dengan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mengalikan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nilai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volumetrik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dengan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volume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jenis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v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dari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gas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pada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tekanan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temperatur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yang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sama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:</a:t>
            </a:r>
          </a:p>
          <a:p>
            <a:pPr marL="576263" marR="0" lvl="0" indent="-576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HHV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 =  (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HHV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P.T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(v)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P.T</a:t>
            </a:r>
          </a:p>
          <a:p>
            <a:pPr marL="576263" marR="0" lvl="0" indent="-576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3200" i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marL="576263" marR="0" lvl="0" indent="-576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en-US" sz="2400" dirty="0" err="1" smtClean="0">
                <a:latin typeface="Arial Narrow" pitchFamily="34" charset="0"/>
              </a:rPr>
              <a:t>Sedangkan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b="1" dirty="0" smtClean="0">
                <a:latin typeface="Arial Narrow" pitchFamily="34" charset="0"/>
              </a:rPr>
              <a:t>volume </a:t>
            </a:r>
            <a:r>
              <a:rPr lang="en-US" sz="2400" b="1" dirty="0" err="1" smtClean="0">
                <a:latin typeface="Arial Narrow" pitchFamily="34" charset="0"/>
              </a:rPr>
              <a:t>jenis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suatu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campuran</a:t>
            </a:r>
            <a:r>
              <a:rPr lang="en-US" sz="2400" b="1" dirty="0" smtClean="0">
                <a:latin typeface="Arial Narrow" pitchFamily="34" charset="0"/>
              </a:rPr>
              <a:t> gas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dapat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dihitung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dari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berat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melekul</a:t>
            </a:r>
            <a:r>
              <a:rPr lang="en-US" sz="2400" dirty="0" smtClean="0">
                <a:latin typeface="Arial Narrow" pitchFamily="34" charset="0"/>
              </a:rPr>
              <a:t> gas </a:t>
            </a:r>
            <a:r>
              <a:rPr lang="en-US" sz="2400" dirty="0" err="1" smtClean="0">
                <a:latin typeface="Arial Narrow" pitchFamily="34" charset="0"/>
              </a:rPr>
              <a:t>tersebut</a:t>
            </a:r>
            <a:r>
              <a:rPr lang="en-US" sz="2400" dirty="0" smtClean="0">
                <a:latin typeface="Arial Narrow" pitchFamily="34" charset="0"/>
              </a:rPr>
              <a:t> (MW) </a:t>
            </a:r>
            <a:r>
              <a:rPr lang="en-US" sz="2400" dirty="0" err="1" smtClean="0">
                <a:latin typeface="Arial Narrow" pitchFamily="34" charset="0"/>
              </a:rPr>
              <a:t>dan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persamaan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keadaan</a:t>
            </a:r>
            <a:r>
              <a:rPr lang="en-US" sz="2400" dirty="0" smtClean="0">
                <a:latin typeface="Arial Narrow" pitchFamily="34" charset="0"/>
              </a:rPr>
              <a:t> gas ideal </a:t>
            </a:r>
            <a:r>
              <a:rPr lang="en-US" sz="2400" dirty="0" err="1" smtClean="0">
                <a:latin typeface="Arial Narrow" pitchFamily="34" charset="0"/>
              </a:rPr>
              <a:t>adalah</a:t>
            </a:r>
            <a:r>
              <a:rPr lang="en-US" sz="2400" dirty="0" smtClean="0">
                <a:latin typeface="Arial Narrow" pitchFamily="34" charset="0"/>
              </a:rPr>
              <a:t> :</a:t>
            </a:r>
          </a:p>
          <a:p>
            <a:pPr marL="576263" marR="0" lvl="0" indent="-576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lang="en-US" sz="2400" dirty="0" smtClean="0">
              <a:latin typeface="Arial Narrow" pitchFamily="34" charset="0"/>
            </a:endParaRPr>
          </a:p>
          <a:p>
            <a:pPr marL="576263" marR="0" lvl="0" indent="-576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lang="en-US" sz="2400" dirty="0" smtClean="0">
              <a:latin typeface="Arial Narrow" pitchFamily="34" charset="0"/>
            </a:endParaRPr>
          </a:p>
          <a:p>
            <a:pPr marL="576263" marR="0" lvl="0" indent="-576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en-US" sz="2400" dirty="0" smtClean="0">
                <a:latin typeface="Arial Narrow" pitchFamily="34" charset="0"/>
              </a:rPr>
              <a:t>Gas </a:t>
            </a:r>
            <a:r>
              <a:rPr lang="en-US" sz="2400" dirty="0" err="1" smtClean="0">
                <a:latin typeface="Arial Narrow" pitchFamily="34" charset="0"/>
              </a:rPr>
              <a:t>alam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mempunyai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nilai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pembakaran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gravimetik</a:t>
            </a:r>
            <a:r>
              <a:rPr lang="en-US" sz="2400" dirty="0" smtClean="0">
                <a:latin typeface="Arial Narrow" pitchFamily="34" charset="0"/>
              </a:rPr>
              <a:t> yang </a:t>
            </a:r>
            <a:r>
              <a:rPr lang="en-US" sz="2400" dirty="0" err="1" smtClean="0">
                <a:latin typeface="Arial Narrow" pitchFamily="34" charset="0"/>
              </a:rPr>
              <a:t>tertinggi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yakni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berkisar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b="1" dirty="0" smtClean="0">
                <a:latin typeface="Arial Narrow" pitchFamily="34" charset="0"/>
              </a:rPr>
              <a:t>55.800 kJ/kg </a:t>
            </a:r>
            <a:r>
              <a:rPr lang="en-US" sz="2400" b="1" dirty="0" err="1" smtClean="0">
                <a:latin typeface="Arial Narrow" pitchFamily="34" charset="0"/>
              </a:rPr>
              <a:t>atau</a:t>
            </a:r>
            <a:r>
              <a:rPr lang="en-US" sz="2400" b="1" dirty="0" smtClean="0">
                <a:latin typeface="Arial Narrow" pitchFamily="34" charset="0"/>
              </a:rPr>
              <a:t> 24.000 Btu/</a:t>
            </a:r>
            <a:r>
              <a:rPr lang="en-US" sz="2400" b="1" dirty="0" err="1" smtClean="0">
                <a:latin typeface="Arial Narrow" pitchFamily="34" charset="0"/>
              </a:rPr>
              <a:t>lbm</a:t>
            </a:r>
            <a:r>
              <a:rPr lang="en-US" sz="2400" dirty="0" smtClean="0">
                <a:latin typeface="Arial Narrow" pitchFamily="34" charset="0"/>
              </a:rPr>
              <a:t>. </a:t>
            </a:r>
            <a:r>
              <a:rPr lang="en-US" sz="2400" dirty="0" err="1" smtClean="0">
                <a:latin typeface="Arial Narrow" pitchFamily="34" charset="0"/>
              </a:rPr>
              <a:t>Nilai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pembakaran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volumetrik</a:t>
            </a:r>
            <a:r>
              <a:rPr lang="en-US" sz="2400" dirty="0" smtClean="0">
                <a:latin typeface="Arial Narrow" pitchFamily="34" charset="0"/>
              </a:rPr>
              <a:t> gas </a:t>
            </a:r>
            <a:r>
              <a:rPr lang="en-US" sz="2400" dirty="0" err="1" smtClean="0">
                <a:latin typeface="Arial Narrow" pitchFamily="34" charset="0"/>
              </a:rPr>
              <a:t>alam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berkisar</a:t>
            </a:r>
            <a:r>
              <a:rPr lang="en-US" sz="2400" b="1" dirty="0" smtClean="0">
                <a:latin typeface="Arial Narrow" pitchFamily="34" charset="0"/>
              </a:rPr>
              <a:t> 37.000 kj.m</a:t>
            </a:r>
            <a:r>
              <a:rPr lang="en-US" sz="2400" b="1" baseline="30000" dirty="0" smtClean="0">
                <a:latin typeface="Arial Narrow" pitchFamily="34" charset="0"/>
              </a:rPr>
              <a:t>3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atau</a:t>
            </a:r>
            <a:r>
              <a:rPr lang="en-US" sz="2400" b="1" dirty="0" smtClean="0">
                <a:latin typeface="Arial Narrow" pitchFamily="34" charset="0"/>
              </a:rPr>
              <a:t> 1.000 </a:t>
            </a:r>
            <a:r>
              <a:rPr lang="en-US" sz="2400" b="1" dirty="0" err="1" smtClean="0">
                <a:latin typeface="Arial Narrow" pitchFamily="34" charset="0"/>
              </a:rPr>
              <a:t>Ktu</a:t>
            </a:r>
            <a:r>
              <a:rPr lang="en-US" sz="2400" b="1" dirty="0" smtClean="0">
                <a:latin typeface="Arial Narrow" pitchFamily="34" charset="0"/>
              </a:rPr>
              <a:t>/kaki</a:t>
            </a:r>
            <a:r>
              <a:rPr lang="en-US" sz="2400" b="1" baseline="30000" dirty="0" smtClean="0">
                <a:latin typeface="Arial Narrow" pitchFamily="34" charset="0"/>
              </a:rPr>
              <a:t>3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pada</a:t>
            </a:r>
            <a:r>
              <a:rPr lang="en-US" sz="2400" b="1" dirty="0" smtClean="0">
                <a:latin typeface="Arial Narrow" pitchFamily="34" charset="0"/>
              </a:rPr>
              <a:t> 1 </a:t>
            </a:r>
            <a:r>
              <a:rPr lang="en-US" sz="2400" b="1" dirty="0" err="1" smtClean="0">
                <a:latin typeface="Arial Narrow" pitchFamily="34" charset="0"/>
              </a:rPr>
              <a:t>atm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dan</a:t>
            </a:r>
            <a:r>
              <a:rPr lang="en-US" sz="2400" b="1" dirty="0" smtClean="0">
                <a:latin typeface="Arial Narrow" pitchFamily="34" charset="0"/>
              </a:rPr>
              <a:t> 20</a:t>
            </a:r>
            <a:r>
              <a:rPr lang="en-US" sz="2400" b="1" baseline="30000" dirty="0" smtClean="0">
                <a:latin typeface="Arial Narrow" pitchFamily="34" charset="0"/>
              </a:rPr>
              <a:t>0</a:t>
            </a:r>
            <a:r>
              <a:rPr lang="en-US" sz="2400" b="1" dirty="0" smtClean="0">
                <a:latin typeface="Arial Narrow" pitchFamily="34" charset="0"/>
              </a:rPr>
              <a:t>C (68 </a:t>
            </a:r>
            <a:r>
              <a:rPr lang="en-US" sz="2400" b="1" baseline="30000" dirty="0" smtClean="0">
                <a:latin typeface="Arial Narrow" pitchFamily="34" charset="0"/>
              </a:rPr>
              <a:t>0</a:t>
            </a:r>
            <a:r>
              <a:rPr lang="en-US" sz="2400" b="1" dirty="0" smtClean="0">
                <a:latin typeface="Arial Narrow" pitchFamily="34" charset="0"/>
              </a:rPr>
              <a:t>F).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667000" y="3505200"/>
          <a:ext cx="2514600" cy="838200"/>
        </p:xfrm>
        <a:graphic>
          <a:graphicData uri="http://schemas.openxmlformats.org/presentationml/2006/ole">
            <p:oleObj spid="_x0000_s1026" name="Equation" r:id="rId3" imgW="1497950" imgH="431613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457200" y="1295400"/>
            <a:ext cx="80010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63550" marR="0" lvl="1" indent="-4635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LPG 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Liquit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Petroleum Gas)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atau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gas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bumi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cair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: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sering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disebut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gas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sulingan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terdiri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dari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distilasi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ringan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dari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minyak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bumi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terutama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propana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butana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463550" marR="0" lvl="1" indent="-4635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463550" marR="0" lvl="1" indent="-4635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Gas air :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merupakan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suatu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bahan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bakar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gas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diproduksi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dengan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cara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mengalirkan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uap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udara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bergantian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melalui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suatu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lapisan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kokas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pijar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Uap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bereaksi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dengan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kokas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panas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menghasilkan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hidrogen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monooksida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kadang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kadang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ditambahkan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dengan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uap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minyak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keatas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gas air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untuk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menaikkan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nilai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pembakaran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gas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dihasilkan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. Gas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dihasilak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ini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disebut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dengan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Gas air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Kaburasi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463550" marR="0" lvl="1" indent="-4635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463550" marR="0" lvl="1" indent="-4635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Gas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alam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pengganti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Subtitute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Natural Gas = SNG)</a:t>
            </a:r>
          </a:p>
          <a:p>
            <a:pPr marL="463550" marR="0" lvl="1" indent="-4635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ea typeface="Times New Roman" pitchFamily="18" charset="0"/>
              <a:cs typeface="Arial" pitchFamily="34" charset="0"/>
            </a:endParaRPr>
          </a:p>
          <a:p>
            <a:pPr marL="463550" marR="0" lvl="1" indent="-4635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Gas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produser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: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adalah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bahan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bakar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gas 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terbentuk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dengan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cara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membakar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lapisan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batubara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grade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rendah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dalam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tanah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dengan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udara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cukup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agar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tejadi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pembakaran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sempurna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457200"/>
            <a:ext cx="6526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 smtClean="0">
                <a:latin typeface="Bernard MT Condensed" pitchFamily="18" charset="0"/>
                <a:ea typeface="Times New Roman" pitchFamily="18" charset="0"/>
                <a:cs typeface="Arial" pitchFamily="34" charset="0"/>
              </a:rPr>
              <a:t>Jenis-jenis</a:t>
            </a:r>
            <a:r>
              <a:rPr lang="en-US" sz="3600" dirty="0" smtClean="0">
                <a:latin typeface="Bernard MT Condensed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Bernard MT Condensed" pitchFamily="18" charset="0"/>
                <a:ea typeface="Times New Roman" pitchFamily="18" charset="0"/>
                <a:cs typeface="Arial" pitchFamily="34" charset="0"/>
              </a:rPr>
              <a:t>bahan</a:t>
            </a:r>
            <a:r>
              <a:rPr lang="en-US" sz="3600" dirty="0" smtClean="0">
                <a:latin typeface="Bernard MT Condensed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Bernard MT Condensed" pitchFamily="18" charset="0"/>
                <a:ea typeface="Times New Roman" pitchFamily="18" charset="0"/>
                <a:cs typeface="Arial" pitchFamily="34" charset="0"/>
              </a:rPr>
              <a:t>bakar</a:t>
            </a:r>
            <a:r>
              <a:rPr lang="en-US" sz="3600" dirty="0" smtClean="0">
                <a:latin typeface="Bernard MT Condensed" pitchFamily="18" charset="0"/>
                <a:ea typeface="Times New Roman" pitchFamily="18" charset="0"/>
                <a:cs typeface="Arial" pitchFamily="34" charset="0"/>
              </a:rPr>
              <a:t> gas </a:t>
            </a:r>
            <a:r>
              <a:rPr lang="en-US" sz="3600" dirty="0" err="1" smtClean="0">
                <a:latin typeface="Bernard MT Condensed" pitchFamily="18" charset="0"/>
                <a:ea typeface="Times New Roman" pitchFamily="18" charset="0"/>
                <a:cs typeface="Arial" pitchFamily="34" charset="0"/>
              </a:rPr>
              <a:t>pabrik</a:t>
            </a:r>
            <a:r>
              <a:rPr lang="en-US" sz="3600" dirty="0" smtClean="0">
                <a:latin typeface="Bernard MT Condensed" pitchFamily="18" charset="0"/>
                <a:ea typeface="Times New Roman" pitchFamily="18" charset="0"/>
                <a:cs typeface="Arial" pitchFamily="34" charset="0"/>
              </a:rPr>
              <a:t> </a:t>
            </a:r>
            <a:endParaRPr lang="en-US" sz="3600" dirty="0">
              <a:latin typeface="Bernard MT Condense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762000" y="1600200"/>
            <a:ext cx="73152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63550" marR="0" lvl="1" indent="-4635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Gas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dapur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kokas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463550" marR="0" lvl="1" indent="-4635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Gas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riol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: gas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dipakai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sebagai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bahan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bakar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pemanas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463550" marR="0" lvl="1" indent="-4635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Gas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dapur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tinggi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 :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merupakan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suatu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bahan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bakar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 gas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berkualitas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rendah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merupakan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hasil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sampingan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dari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industri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baja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.,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dengan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cara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membakar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batubara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dengan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udara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tidak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cukup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457200"/>
            <a:ext cx="499527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Jenis</a:t>
            </a:r>
            <a:r>
              <a:rPr lang="en-US" sz="4400" b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gas </a:t>
            </a:r>
            <a:r>
              <a:rPr lang="en-US" sz="4400" b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sampingan</a:t>
            </a:r>
            <a:r>
              <a:rPr lang="en-US" sz="4400" b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381000"/>
            <a:ext cx="5059847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dirty="0" err="1" smtClean="0"/>
              <a:t>Contoh</a:t>
            </a:r>
            <a:r>
              <a:rPr lang="en-US" sz="4400" dirty="0" smtClean="0"/>
              <a:t> ; 2.2 (HAL 51)</a:t>
            </a:r>
            <a:endParaRPr lang="en-US" sz="4400" dirty="0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609600" y="1600200"/>
            <a:ext cx="8001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Hitung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nilai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pembakaran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tinggi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kilojoule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per meter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kilijoule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per kilogram)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pada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10</a:t>
            </a:r>
            <a:r>
              <a:rPr kumimoji="0" lang="en-US" sz="28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0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C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tiga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atmosfir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untuk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suatu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campuran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gas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dengan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komposisi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sebagai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berikut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: 94,3% CH</a:t>
            </a:r>
            <a:r>
              <a:rPr kumimoji="0" lang="en-US" sz="28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4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,4,2% C</a:t>
            </a:r>
            <a:r>
              <a:rPr kumimoji="0" lang="en-US" sz="28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H</a:t>
            </a:r>
            <a:r>
              <a:rPr kumimoji="0" lang="en-US" sz="28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6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1,5% CO</a:t>
            </a:r>
            <a:r>
              <a:rPr kumimoji="0" lang="en-US" sz="28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2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228600"/>
            <a:ext cx="2667000" cy="584775"/>
          </a:xfrm>
          <a:prstGeom prst="rect">
            <a:avLst/>
          </a:prstGeom>
          <a:solidFill>
            <a:srgbClr val="FFFF00"/>
          </a:solidFill>
          <a:ln w="57150">
            <a:solidFill>
              <a:srgbClr val="00B05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Bernard MT Condensed" pitchFamily="18" charset="0"/>
                <a:cs typeface="Arial" pitchFamily="34" charset="0"/>
              </a:rPr>
              <a:t>Latar</a:t>
            </a:r>
            <a:r>
              <a:rPr lang="en-US" sz="3200" dirty="0" smtClean="0">
                <a:solidFill>
                  <a:schemeClr val="tx1"/>
                </a:solidFill>
                <a:latin typeface="Bernard MT Condensed" pitchFamily="18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Bernard MT Condensed" pitchFamily="18" charset="0"/>
                <a:cs typeface="Arial" pitchFamily="34" charset="0"/>
              </a:rPr>
              <a:t>Belakang</a:t>
            </a:r>
            <a:endParaRPr lang="en-US" sz="3200" dirty="0">
              <a:solidFill>
                <a:schemeClr val="tx1"/>
              </a:solidFill>
              <a:latin typeface="Bernard MT Condensed" pitchFamily="18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990600"/>
            <a:ext cx="85344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indent="-463550">
              <a:buFont typeface="Wingdings" pitchFamily="2" charset="2"/>
              <a:buChar char="q"/>
            </a:pPr>
            <a:r>
              <a:rPr lang="en-US" sz="2800" dirty="0" err="1" smtClean="0">
                <a:latin typeface="Arial Narrow" pitchFamily="34" charset="0"/>
              </a:rPr>
              <a:t>Bahan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bakar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fosil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dihasilkan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dari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pemfosilan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senyawa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karbohidrat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dengan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rumus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kimia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C</a:t>
            </a:r>
            <a:r>
              <a:rPr lang="en-US" sz="2800" b="1" baseline="-25000" dirty="0" err="1" smtClean="0">
                <a:latin typeface="Arial Narrow" pitchFamily="34" charset="0"/>
              </a:rPr>
              <a:t>x</a:t>
            </a:r>
            <a:r>
              <a:rPr lang="en-US" sz="2800" b="1" dirty="0" smtClean="0">
                <a:latin typeface="Arial Narrow" pitchFamily="34" charset="0"/>
              </a:rPr>
              <a:t>(H</a:t>
            </a:r>
            <a:r>
              <a:rPr lang="en-US" sz="2800" b="1" baseline="-25000" dirty="0" smtClean="0">
                <a:latin typeface="Arial Narrow" pitchFamily="34" charset="0"/>
              </a:rPr>
              <a:t>2</a:t>
            </a:r>
            <a:r>
              <a:rPr lang="en-US" sz="2800" b="1" dirty="0" smtClean="0">
                <a:latin typeface="Arial Narrow" pitchFamily="34" charset="0"/>
              </a:rPr>
              <a:t>O)</a:t>
            </a:r>
            <a:r>
              <a:rPr lang="en-US" sz="2800" b="1" baseline="-25000" dirty="0" smtClean="0">
                <a:latin typeface="Arial Narrow" pitchFamily="34" charset="0"/>
              </a:rPr>
              <a:t>y</a:t>
            </a:r>
            <a:r>
              <a:rPr lang="en-US" sz="2800" b="1" dirty="0" smtClean="0">
                <a:latin typeface="Arial Narrow" pitchFamily="34" charset="0"/>
              </a:rPr>
              <a:t>  </a:t>
            </a:r>
            <a:r>
              <a:rPr lang="en-US" sz="2800" dirty="0" smtClean="0">
                <a:latin typeface="Arial Narrow" pitchFamily="34" charset="0"/>
              </a:rPr>
              <a:t>yang </a:t>
            </a:r>
            <a:r>
              <a:rPr lang="en-US" sz="2800" dirty="0" err="1" smtClean="0">
                <a:latin typeface="Arial Narrow" pitchFamily="34" charset="0"/>
              </a:rPr>
              <a:t>dihasilkan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dari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tanaman-tanaman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hidup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melalui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proses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Fotosintesis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ketika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terjadi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perubahan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dari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energi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surya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menjadi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energi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kimia</a:t>
            </a:r>
            <a:r>
              <a:rPr lang="en-US" sz="2800" dirty="0" smtClean="0">
                <a:latin typeface="Arial Narrow" pitchFamily="34" charset="0"/>
              </a:rPr>
              <a:t>.</a:t>
            </a:r>
          </a:p>
          <a:p>
            <a:pPr marL="463550" indent="-463550">
              <a:buFont typeface="Wingdings" pitchFamily="2" charset="2"/>
              <a:buChar char="q"/>
            </a:pPr>
            <a:r>
              <a:rPr lang="en-US" sz="2800" dirty="0" err="1" smtClean="0">
                <a:latin typeface="Arial Narrow" pitchFamily="34" charset="0"/>
              </a:rPr>
              <a:t>Diproduksi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dimasa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abad</a:t>
            </a:r>
            <a:r>
              <a:rPr lang="en-US" sz="2800" b="1" i="1" dirty="0" smtClean="0">
                <a:latin typeface="Arial Narrow" pitchFamily="34" charset="0"/>
              </a:rPr>
              <a:t> Carboniferous </a:t>
            </a:r>
            <a:r>
              <a:rPr lang="en-US" sz="2800" dirty="0" err="1" smtClean="0">
                <a:latin typeface="Arial Narrow" pitchFamily="34" charset="0"/>
              </a:rPr>
              <a:t>dalam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b="1" i="1" dirty="0" smtClean="0">
                <a:latin typeface="Arial Narrow" pitchFamily="34" charset="0"/>
              </a:rPr>
              <a:t>era Paleozoic </a:t>
            </a:r>
            <a:r>
              <a:rPr lang="en-US" sz="2800" b="1" i="1" dirty="0" err="1" smtClean="0">
                <a:latin typeface="Arial Narrow" pitchFamily="34" charset="0"/>
              </a:rPr>
              <a:t>bumi</a:t>
            </a:r>
            <a:r>
              <a:rPr lang="en-US" sz="2800" b="1" i="1" dirty="0" smtClean="0">
                <a:latin typeface="Arial Narrow" pitchFamily="34" charset="0"/>
              </a:rPr>
              <a:t> </a:t>
            </a:r>
            <a:r>
              <a:rPr lang="en-US" sz="2800" dirty="0" smtClean="0">
                <a:latin typeface="Arial Narrow" pitchFamily="34" charset="0"/>
              </a:rPr>
              <a:t>(± 325 </a:t>
            </a:r>
            <a:r>
              <a:rPr lang="en-US" sz="2800" dirty="0" err="1" smtClean="0">
                <a:latin typeface="Arial Narrow" pitchFamily="34" charset="0"/>
              </a:rPr>
              <a:t>juta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thun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yll</a:t>
            </a:r>
            <a:r>
              <a:rPr lang="en-US" sz="2800" dirty="0" smtClean="0">
                <a:latin typeface="Arial Narrow" pitchFamily="34" charset="0"/>
              </a:rPr>
              <a:t>)</a:t>
            </a:r>
          </a:p>
          <a:p>
            <a:pPr marL="463550" indent="-463550">
              <a:buFont typeface="Wingdings" pitchFamily="2" charset="2"/>
              <a:buChar char="q"/>
            </a:pPr>
            <a:r>
              <a:rPr lang="en-US" sz="2800" b="1" i="1" dirty="0" err="1" smtClean="0">
                <a:latin typeface="Arial Narrow" pitchFamily="34" charset="0"/>
              </a:rPr>
              <a:t>Proses</a:t>
            </a:r>
            <a:r>
              <a:rPr lang="en-US" sz="2800" b="1" i="1" dirty="0" smtClean="0">
                <a:latin typeface="Arial Narrow" pitchFamily="34" charset="0"/>
              </a:rPr>
              <a:t> </a:t>
            </a:r>
            <a:r>
              <a:rPr lang="en-US" sz="2800" b="1" i="1" dirty="0" err="1" smtClean="0">
                <a:latin typeface="Arial Narrow" pitchFamily="34" charset="0"/>
              </a:rPr>
              <a:t>pembentukannya</a:t>
            </a:r>
            <a:r>
              <a:rPr lang="en-US" sz="2800" b="1" i="1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adalah</a:t>
            </a:r>
            <a:r>
              <a:rPr lang="en-US" sz="2800" dirty="0" smtClean="0">
                <a:latin typeface="Arial Narrow" pitchFamily="34" charset="0"/>
              </a:rPr>
              <a:t> : </a:t>
            </a:r>
            <a:r>
              <a:rPr lang="en-US" sz="2800" dirty="0" err="1" smtClean="0">
                <a:latin typeface="Arial Narrow" pitchFamily="34" charset="0"/>
              </a:rPr>
              <a:t>Setelah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tanaman-tanaman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mati</a:t>
            </a:r>
            <a:r>
              <a:rPr lang="en-US" sz="2800" dirty="0" smtClean="0">
                <a:latin typeface="Arial Narrow" pitchFamily="34" charset="0"/>
              </a:rPr>
              <a:t>, </a:t>
            </a:r>
            <a:r>
              <a:rPr lang="en-US" sz="2800" dirty="0" err="1" smtClean="0">
                <a:latin typeface="Arial Narrow" pitchFamily="34" charset="0"/>
              </a:rPr>
              <a:t>dengan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adanya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tekanan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dan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panas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karena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tidak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ada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oksigen</a:t>
            </a:r>
            <a:r>
              <a:rPr lang="en-US" sz="2800" dirty="0" smtClean="0">
                <a:latin typeface="Arial Narrow" pitchFamily="34" charset="0"/>
              </a:rPr>
              <a:t>  , </a:t>
            </a:r>
            <a:r>
              <a:rPr lang="en-US" sz="2800" dirty="0" err="1" smtClean="0">
                <a:latin typeface="Arial Narrow" pitchFamily="34" charset="0"/>
              </a:rPr>
              <a:t>maka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karbohidrat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diubah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menjadi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senyawa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hidrokarbon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b="1" dirty="0" smtClean="0">
                <a:latin typeface="Arial Narrow" pitchFamily="34" charset="0"/>
              </a:rPr>
              <a:t>(</a:t>
            </a:r>
            <a:r>
              <a:rPr lang="en-US" sz="2800" b="1" dirty="0" err="1" smtClean="0"/>
              <a:t>C</a:t>
            </a:r>
            <a:r>
              <a:rPr lang="en-US" sz="2800" b="1" baseline="-25000" dirty="0" err="1" smtClean="0"/>
              <a:t>x</a:t>
            </a:r>
            <a:r>
              <a:rPr lang="en-US" sz="2800" b="1" dirty="0" err="1" smtClean="0"/>
              <a:t>H</a:t>
            </a:r>
            <a:r>
              <a:rPr lang="en-US" sz="2800" b="1" baseline="-25000" dirty="0" err="1" smtClean="0"/>
              <a:t>x</a:t>
            </a:r>
            <a:r>
              <a:rPr lang="en-US" sz="2800" b="1" dirty="0" smtClean="0"/>
              <a:t> ). </a:t>
            </a:r>
          </a:p>
          <a:p>
            <a:pPr marL="463550" indent="-463550">
              <a:buFont typeface="Wingdings" pitchFamily="2" charset="2"/>
              <a:buChar char="q"/>
            </a:pPr>
            <a:r>
              <a:rPr lang="en-US" sz="2800" dirty="0" err="1" smtClean="0">
                <a:latin typeface="Arial Narrow" pitchFamily="34" charset="0"/>
              </a:rPr>
              <a:t>Jadi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bahan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bakar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fosil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terdiri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dari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senyawa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b="1" dirty="0" smtClean="0">
                <a:latin typeface="Arial Narrow" pitchFamily="34" charset="0"/>
              </a:rPr>
              <a:t>HIDROKARBON</a:t>
            </a:r>
            <a:r>
              <a:rPr lang="en-US" sz="2800" dirty="0" smtClean="0">
                <a:latin typeface="Arial Narrow" pitchFamily="34" charset="0"/>
              </a:rPr>
              <a:t> yang </a:t>
            </a:r>
            <a:r>
              <a:rPr lang="en-US" sz="2800" dirty="0" err="1" smtClean="0">
                <a:latin typeface="Arial Narrow" pitchFamily="34" charset="0"/>
              </a:rPr>
              <a:t>tdd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tiga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kelompok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utama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yakni</a:t>
            </a:r>
            <a:r>
              <a:rPr lang="en-US" sz="2800" dirty="0" smtClean="0">
                <a:latin typeface="Arial Narrow" pitchFamily="34" charset="0"/>
              </a:rPr>
              <a:t> :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lustrasi. (Foto: Okezone)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066800"/>
            <a:ext cx="7010400" cy="4317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2744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</a:t>
            </a:r>
            <a:endParaRPr kumimoji="0" lang="id-ID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38400" y="57150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d-ID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foto 2.10.</a:t>
            </a:r>
            <a:r>
              <a:rPr lang="id-ID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pengangkut batu bara dengan kereta rel di amerika serikat ( foto: utah indonesia ,jakarta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371600" y="2133600"/>
            <a:ext cx="6353021" cy="156966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9600" b="1" cap="all" dirty="0" smtClean="0">
                <a:ln w="0"/>
                <a:solidFill>
                  <a:srgbClr val="7030A0"/>
                </a:solidFill>
                <a:effectLst>
                  <a:reflection blurRad="12700" stA="50000" endPos="50000" dist="5000" dir="5400000" sy="-100000" rotWithShape="0"/>
                </a:effectLst>
                <a:latin typeface="Bernard MT Condensed" pitchFamily="18" charset="0"/>
              </a:rPr>
              <a:t>TERIMAKASIH</a:t>
            </a:r>
            <a:endParaRPr lang="en-US" sz="9600" b="1" cap="all" dirty="0">
              <a:ln w="0"/>
              <a:solidFill>
                <a:srgbClr val="7030A0"/>
              </a:solidFill>
              <a:effectLst>
                <a:reflection blurRad="12700" stA="50000" endPos="50000" dist="5000" dir="5400000" sy="-100000" rotWithShape="0"/>
              </a:effectLst>
              <a:latin typeface="Bernard MT Condense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57600" y="381000"/>
            <a:ext cx="4800600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 Narrow" pitchFamily="34" charset="0"/>
              </a:rPr>
              <a:t>Komposisi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dan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Tingkatan</a:t>
            </a:r>
            <a:r>
              <a:rPr lang="en-US" sz="2800" dirty="0" smtClean="0">
                <a:latin typeface="Arial Narrow" pitchFamily="34" charset="0"/>
              </a:rPr>
              <a:t> Batubara</a:t>
            </a:r>
            <a:endParaRPr lang="en-US" sz="2800" dirty="0">
              <a:latin typeface="Arial Narrow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066800"/>
            <a:ext cx="8534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indent="-463550">
              <a:buFont typeface="Wingdings" pitchFamily="2" charset="2"/>
              <a:buChar char="q"/>
            </a:pPr>
            <a:r>
              <a:rPr lang="en-US" sz="2400" dirty="0" smtClean="0">
                <a:latin typeface="Arial Narrow" pitchFamily="34" charset="0"/>
              </a:rPr>
              <a:t>Batubara </a:t>
            </a:r>
            <a:r>
              <a:rPr lang="en-US" sz="2400" dirty="0" err="1" smtClean="0">
                <a:latin typeface="Arial Narrow" pitchFamily="34" charset="0"/>
              </a:rPr>
              <a:t>merupakan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bahan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bakar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fosil</a:t>
            </a:r>
            <a:r>
              <a:rPr lang="en-US" sz="2400" dirty="0" smtClean="0">
                <a:latin typeface="Arial Narrow" pitchFamily="34" charset="0"/>
              </a:rPr>
              <a:t> yang </a:t>
            </a:r>
            <a:r>
              <a:rPr lang="en-US" sz="2400" dirty="0" err="1" smtClean="0">
                <a:latin typeface="Arial Narrow" pitchFamily="34" charset="0"/>
              </a:rPr>
              <a:t>terbanyak</a:t>
            </a:r>
            <a:r>
              <a:rPr lang="en-US" sz="2400" dirty="0" smtClean="0">
                <a:latin typeface="Arial Narrow" pitchFamily="34" charset="0"/>
              </a:rPr>
              <a:t> yang </a:t>
            </a:r>
            <a:r>
              <a:rPr lang="en-US" sz="2400" dirty="0" err="1" smtClean="0">
                <a:latin typeface="Arial Narrow" pitchFamily="34" charset="0"/>
              </a:rPr>
              <a:t>berasal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dari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tumbuh-tumbuhan</a:t>
            </a:r>
            <a:r>
              <a:rPr lang="en-US" sz="2400" dirty="0" smtClean="0">
                <a:latin typeface="Arial Narrow" pitchFamily="34" charset="0"/>
              </a:rPr>
              <a:t> yang </a:t>
            </a:r>
            <a:r>
              <a:rPr lang="en-US" sz="2400" dirty="0" err="1" smtClean="0">
                <a:latin typeface="Arial Narrow" pitchFamily="34" charset="0"/>
              </a:rPr>
              <a:t>memfosil</a:t>
            </a:r>
            <a:r>
              <a:rPr lang="en-US" sz="2400" dirty="0" smtClean="0">
                <a:latin typeface="Arial Narrow" pitchFamily="34" charset="0"/>
              </a:rPr>
              <a:t>.</a:t>
            </a:r>
          </a:p>
          <a:p>
            <a:pPr marL="463550" indent="-463550">
              <a:buFont typeface="Wingdings" pitchFamily="2" charset="2"/>
              <a:buChar char="q"/>
            </a:pPr>
            <a:r>
              <a:rPr lang="en-US" sz="2400" dirty="0" err="1" smtClean="0">
                <a:latin typeface="Arial Narrow" pitchFamily="34" charset="0"/>
              </a:rPr>
              <a:t>Untuk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mendapatkan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lapisan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batubara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setebal</a:t>
            </a:r>
            <a:r>
              <a:rPr lang="en-US" sz="2400" dirty="0" smtClean="0">
                <a:latin typeface="Arial Narrow" pitchFamily="34" charset="0"/>
              </a:rPr>
              <a:t> 1 kaki </a:t>
            </a:r>
            <a:r>
              <a:rPr lang="en-US" sz="2400" dirty="0" err="1" smtClean="0">
                <a:latin typeface="Arial Narrow" pitchFamily="34" charset="0"/>
              </a:rPr>
              <a:t>diperlukan</a:t>
            </a:r>
            <a:r>
              <a:rPr lang="en-US" sz="2400" dirty="0" smtClean="0">
                <a:latin typeface="Arial Narrow" pitchFamily="34" charset="0"/>
              </a:rPr>
              <a:t> 20 kaki </a:t>
            </a:r>
            <a:r>
              <a:rPr lang="en-US" sz="2400" dirty="0" err="1" smtClean="0">
                <a:latin typeface="Arial Narrow" pitchFamily="34" charset="0"/>
              </a:rPr>
              <a:t>tumbuhan</a:t>
            </a:r>
            <a:r>
              <a:rPr lang="en-US" sz="2400" dirty="0" smtClean="0">
                <a:latin typeface="Arial Narrow" pitchFamily="34" charset="0"/>
              </a:rPr>
              <a:t> yang </a:t>
            </a:r>
            <a:r>
              <a:rPr lang="en-US" sz="2400" dirty="0" err="1" smtClean="0">
                <a:latin typeface="Arial Narrow" pitchFamily="34" charset="0"/>
              </a:rPr>
              <a:t>dipadatkan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melalui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proses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pembentukannya</a:t>
            </a:r>
            <a:endParaRPr lang="en-US" sz="2400" dirty="0" smtClean="0">
              <a:latin typeface="Arial Narrow" pitchFamily="34" charset="0"/>
            </a:endParaRPr>
          </a:p>
          <a:p>
            <a:pPr marL="463550" indent="-463550">
              <a:buFont typeface="Wingdings" pitchFamily="2" charset="2"/>
              <a:buChar char="q"/>
            </a:pPr>
            <a:r>
              <a:rPr lang="en-US" sz="2400" b="1" dirty="0" err="1" smtClean="0">
                <a:latin typeface="Arial Narrow" pitchFamily="34" charset="0"/>
              </a:rPr>
              <a:t>Proses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pembentukan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batubara</a:t>
            </a:r>
            <a:r>
              <a:rPr lang="en-US" sz="2400" b="1" dirty="0" smtClean="0">
                <a:latin typeface="Arial Narrow" pitchFamily="34" charset="0"/>
              </a:rPr>
              <a:t> :</a:t>
            </a:r>
          </a:p>
          <a:p>
            <a:pPr marL="914400" indent="-450850">
              <a:buFont typeface="Wingdings" pitchFamily="2" charset="2"/>
              <a:buChar char="§"/>
            </a:pPr>
            <a:r>
              <a:rPr lang="en-US" sz="2400" dirty="0" err="1" smtClean="0">
                <a:latin typeface="Arial Narrow" pitchFamily="34" charset="0"/>
              </a:rPr>
              <a:t>Tumbuhan</a:t>
            </a:r>
            <a:r>
              <a:rPr lang="en-US" sz="2400" dirty="0" smtClean="0">
                <a:latin typeface="Arial Narrow" pitchFamily="34" charset="0"/>
              </a:rPr>
              <a:t> yang </a:t>
            </a:r>
            <a:r>
              <a:rPr lang="en-US" sz="2400" dirty="0" err="1" smtClean="0">
                <a:latin typeface="Arial Narrow" pitchFamily="34" charset="0"/>
              </a:rPr>
              <a:t>dipadatkan</a:t>
            </a:r>
            <a:r>
              <a:rPr lang="en-US" sz="2400" dirty="0" smtClean="0">
                <a:latin typeface="Arial Narrow" pitchFamily="34" charset="0"/>
              </a:rPr>
              <a:t>(</a:t>
            </a:r>
            <a:r>
              <a:rPr lang="en-US" sz="2400" dirty="0" err="1" smtClean="0">
                <a:latin typeface="Arial Narrow" pitchFamily="34" charset="0"/>
              </a:rPr>
              <a:t>tertimbun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berjuta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tahun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yll</a:t>
            </a:r>
            <a:r>
              <a:rPr lang="en-US" sz="2400" dirty="0" smtClean="0">
                <a:latin typeface="Arial Narrow" pitchFamily="34" charset="0"/>
              </a:rPr>
              <a:t>), </a:t>
            </a:r>
            <a:r>
              <a:rPr lang="en-US" sz="2400" dirty="0" err="1" smtClean="0">
                <a:latin typeface="Arial Narrow" pitchFamily="34" charset="0"/>
              </a:rPr>
              <a:t>tanpa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udara</a:t>
            </a:r>
            <a:r>
              <a:rPr lang="en-US" sz="2400" dirty="0" smtClean="0">
                <a:latin typeface="Arial Narrow" pitchFamily="34" charset="0"/>
              </a:rPr>
              <a:t>, </a:t>
            </a:r>
            <a:r>
              <a:rPr lang="en-US" sz="2400" dirty="0" err="1" smtClean="0">
                <a:latin typeface="Arial Narrow" pitchFamily="34" charset="0"/>
              </a:rPr>
              <a:t>dengan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temperatur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tekanan</a:t>
            </a:r>
            <a:r>
              <a:rPr lang="en-US" sz="2400" dirty="0" smtClean="0">
                <a:latin typeface="Arial Narrow" pitchFamily="34" charset="0"/>
              </a:rPr>
              <a:t> yang </a:t>
            </a:r>
            <a:r>
              <a:rPr lang="en-US" sz="2400" dirty="0" err="1" smtClean="0">
                <a:latin typeface="Arial Narrow" pitchFamily="34" charset="0"/>
              </a:rPr>
              <a:t>tinggi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akan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berubah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menjadi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truf</a:t>
            </a:r>
            <a:r>
              <a:rPr lang="en-US" sz="2400" dirty="0" smtClean="0">
                <a:latin typeface="Arial Narrow" pitchFamily="34" charset="0"/>
              </a:rPr>
              <a:t> (</a:t>
            </a:r>
            <a:r>
              <a:rPr lang="en-US" sz="2400" b="1" i="1" dirty="0" err="1" smtClean="0">
                <a:latin typeface="Arial Narrow" pitchFamily="34" charset="0"/>
              </a:rPr>
              <a:t>tumbuhan</a:t>
            </a:r>
            <a:r>
              <a:rPr lang="en-US" sz="2400" b="1" i="1" dirty="0" smtClean="0">
                <a:latin typeface="Arial Narrow" pitchFamily="34" charset="0"/>
              </a:rPr>
              <a:t> </a:t>
            </a:r>
            <a:r>
              <a:rPr lang="en-US" sz="2400" b="1" i="1" dirty="0" err="1" smtClean="0">
                <a:latin typeface="Arial Narrow" pitchFamily="34" charset="0"/>
              </a:rPr>
              <a:t>lapuk</a:t>
            </a:r>
            <a:r>
              <a:rPr lang="en-US" sz="2400" dirty="0" smtClean="0">
                <a:latin typeface="Arial Narrow" pitchFamily="34" charset="0"/>
              </a:rPr>
              <a:t>) yang </a:t>
            </a:r>
            <a:r>
              <a:rPr lang="en-US" sz="2400" dirty="0" err="1" smtClean="0">
                <a:latin typeface="Arial Narrow" pitchFamily="34" charset="0"/>
              </a:rPr>
              <a:t>merupakan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bahan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bakar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dengan</a:t>
            </a:r>
            <a:r>
              <a:rPr lang="en-US" sz="2400" dirty="0" smtClean="0">
                <a:latin typeface="Arial Narrow" pitchFamily="34" charset="0"/>
              </a:rPr>
              <a:t> grade </a:t>
            </a:r>
            <a:r>
              <a:rPr lang="en-US" sz="2400" dirty="0" err="1" smtClean="0">
                <a:latin typeface="Arial Narrow" pitchFamily="34" charset="0"/>
              </a:rPr>
              <a:t>terendah</a:t>
            </a:r>
            <a:endParaRPr lang="en-US" sz="2400" dirty="0" smtClean="0">
              <a:latin typeface="Arial Narrow" pitchFamily="34" charset="0"/>
            </a:endParaRPr>
          </a:p>
          <a:p>
            <a:pPr marL="914400" indent="-450850">
              <a:buFont typeface="Wingdings" pitchFamily="2" charset="2"/>
              <a:buChar char="§"/>
            </a:pPr>
            <a:r>
              <a:rPr lang="en-US" sz="2400" dirty="0" smtClean="0">
                <a:latin typeface="Arial Narrow" pitchFamily="34" charset="0"/>
              </a:rPr>
              <a:t>Lama </a:t>
            </a:r>
            <a:r>
              <a:rPr lang="en-US" sz="2400" dirty="0" err="1" smtClean="0">
                <a:latin typeface="Arial Narrow" pitchFamily="34" charset="0"/>
              </a:rPr>
              <a:t>kelamaan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berubah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menjadi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batubara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coklat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lalu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menjadi</a:t>
            </a:r>
            <a:r>
              <a:rPr lang="en-US" sz="2400" dirty="0" smtClean="0">
                <a:latin typeface="Arial Narrow" pitchFamily="34" charset="0"/>
              </a:rPr>
              <a:t> lignite, </a:t>
            </a:r>
            <a:r>
              <a:rPr lang="en-US" sz="2400" dirty="0" err="1" smtClean="0">
                <a:latin typeface="Arial Narrow" pitchFamily="34" charset="0"/>
              </a:rPr>
              <a:t>kemudia</a:t>
            </a:r>
            <a:r>
              <a:rPr lang="en-US" sz="2400" dirty="0" smtClean="0">
                <a:latin typeface="Arial Narrow" pitchFamily="34" charset="0"/>
              </a:rPr>
              <a:t>  </a:t>
            </a:r>
            <a:r>
              <a:rPr lang="en-US" sz="2400" dirty="0" err="1" smtClean="0">
                <a:latin typeface="Arial Narrow" pitchFamily="34" charset="0"/>
              </a:rPr>
              <a:t>menjadi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batubara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submitumin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bitumin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akhirnya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menjadi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batubara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antrasitik</a:t>
            </a:r>
            <a:r>
              <a:rPr lang="en-US" sz="2400" dirty="0" smtClean="0">
                <a:latin typeface="Arial Narrow" pitchFamily="34" charset="0"/>
              </a:rPr>
              <a:t>.</a:t>
            </a:r>
          </a:p>
          <a:p>
            <a:pPr marL="914400" indent="-450850">
              <a:buFont typeface="Wingdings" pitchFamily="2" charset="2"/>
              <a:buChar char="§"/>
            </a:pPr>
            <a:r>
              <a:rPr lang="en-US" sz="2400" dirty="0" err="1" smtClean="0">
                <a:latin typeface="Arial Narrow" pitchFamily="34" charset="0"/>
              </a:rPr>
              <a:t>Dengan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berlansungnya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proses</a:t>
            </a:r>
            <a:r>
              <a:rPr lang="en-US" sz="2400" b="1" i="1" dirty="0" smtClean="0">
                <a:latin typeface="Arial Narrow" pitchFamily="34" charset="0"/>
              </a:rPr>
              <a:t> “aging</a:t>
            </a:r>
            <a:r>
              <a:rPr lang="en-US" sz="2400" dirty="0" smtClean="0">
                <a:latin typeface="Arial Narrow" pitchFamily="34" charset="0"/>
              </a:rPr>
              <a:t>” </a:t>
            </a:r>
            <a:r>
              <a:rPr lang="en-US" sz="2400" dirty="0" err="1" smtClean="0">
                <a:latin typeface="Arial Narrow" pitchFamily="34" charset="0"/>
              </a:rPr>
              <a:t>ahirnya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batu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bara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semakin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keras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dengan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berkurangnya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kandungan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hidrogen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oksigen</a:t>
            </a:r>
            <a:r>
              <a:rPr lang="en-US" sz="2400" dirty="0" smtClean="0">
                <a:latin typeface="Arial Narrow" pitchFamily="34" charset="0"/>
              </a:rPr>
              <a:t>.</a:t>
            </a:r>
            <a:endParaRPr lang="en-US" sz="2400" dirty="0">
              <a:latin typeface="Arial Narrow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57200" y="304800"/>
            <a:ext cx="2590800" cy="646331"/>
            <a:chOff x="457200" y="304800"/>
            <a:chExt cx="2590800" cy="646331"/>
          </a:xfrm>
        </p:grpSpPr>
        <p:sp>
          <p:nvSpPr>
            <p:cNvPr id="2" name="TextBox 1"/>
            <p:cNvSpPr txBox="1"/>
            <p:nvPr/>
          </p:nvSpPr>
          <p:spPr>
            <a:xfrm>
              <a:off x="1219200" y="304800"/>
              <a:ext cx="1828800" cy="646331"/>
            </a:xfrm>
            <a:prstGeom prst="rect">
              <a:avLst/>
            </a:prstGeom>
            <a:solidFill>
              <a:srgbClr val="FFFF00"/>
            </a:solidFill>
            <a:ln w="57150">
              <a:solidFill>
                <a:srgbClr val="00B050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>
                  <a:solidFill>
                    <a:schemeClr val="tx1"/>
                  </a:solidFill>
                  <a:latin typeface="Bernard MT Condensed" pitchFamily="18" charset="0"/>
                  <a:cs typeface="Arial" pitchFamily="34" charset="0"/>
                </a:rPr>
                <a:t>Batubara</a:t>
              </a:r>
              <a:endParaRPr lang="en-US" sz="3600" dirty="0">
                <a:solidFill>
                  <a:schemeClr val="tx1"/>
                </a:solidFill>
                <a:latin typeface="Bernard MT Condensed" pitchFamily="18" charset="0"/>
                <a:cs typeface="Arial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57200" y="304800"/>
              <a:ext cx="609600" cy="646331"/>
            </a:xfrm>
            <a:prstGeom prst="rect">
              <a:avLst/>
            </a:prstGeom>
            <a:solidFill>
              <a:srgbClr val="FFFF00"/>
            </a:solidFill>
            <a:ln w="57150">
              <a:solidFill>
                <a:srgbClr val="00B050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>
                  <a:solidFill>
                    <a:schemeClr val="tx1"/>
                  </a:solidFill>
                  <a:latin typeface="Bernard MT Condensed" pitchFamily="18" charset="0"/>
                  <a:cs typeface="Arial" pitchFamily="34" charset="0"/>
                </a:rPr>
                <a:t>A.</a:t>
              </a:r>
              <a:endParaRPr lang="en-US" sz="3600" dirty="0">
                <a:solidFill>
                  <a:schemeClr val="tx1"/>
                </a:solidFill>
                <a:latin typeface="Bernard MT Condensed" pitchFamily="18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228600"/>
            <a:ext cx="5257800" cy="76944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Bernard MT Condensed" pitchFamily="18" charset="0"/>
              </a:rPr>
              <a:t>Klasifikasi</a:t>
            </a:r>
            <a:r>
              <a:rPr lang="en-US" sz="4400" dirty="0" smtClean="0">
                <a:latin typeface="Bernard MT Condensed" pitchFamily="18" charset="0"/>
              </a:rPr>
              <a:t> Batubara</a:t>
            </a:r>
            <a:endParaRPr lang="en-US" sz="4400" dirty="0">
              <a:latin typeface="Bernard MT Condensed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7848600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Arial Narrow" pitchFamily="34" charset="0"/>
              </a:rPr>
              <a:t>Menurut</a:t>
            </a:r>
            <a:r>
              <a:rPr lang="en-US" sz="2400" dirty="0" smtClean="0">
                <a:latin typeface="Arial Narrow" pitchFamily="34" charset="0"/>
              </a:rPr>
              <a:t> ATSM  D-388(The American Society for Testing Materials) </a:t>
            </a:r>
            <a:r>
              <a:rPr lang="en-US" sz="2400" dirty="0" err="1" smtClean="0">
                <a:latin typeface="Arial Narrow" pitchFamily="34" charset="0"/>
              </a:rPr>
              <a:t>dikelompokkan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kedalam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empat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metode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k</a:t>
            </a:r>
            <a:r>
              <a:rPr lang="en-US" sz="2400" dirty="0" err="1" smtClean="0">
                <a:latin typeface="Arial Narrow" pitchFamily="34" charset="0"/>
              </a:rPr>
              <a:t>alisafikasi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batubara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sbb</a:t>
            </a:r>
            <a:r>
              <a:rPr lang="en-US" sz="2400" dirty="0" smtClean="0">
                <a:latin typeface="Arial Narrow" pitchFamily="34" charset="0"/>
              </a:rPr>
              <a:t> :</a:t>
            </a:r>
          </a:p>
        </p:txBody>
      </p:sp>
      <p:sp>
        <p:nvSpPr>
          <p:cNvPr id="5" name="Rectangle 4"/>
          <p:cNvSpPr/>
          <p:nvPr/>
        </p:nvSpPr>
        <p:spPr>
          <a:xfrm>
            <a:off x="3352800" y="2895600"/>
            <a:ext cx="2286000" cy="1569660"/>
          </a:xfrm>
          <a:prstGeom prst="rec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20700" indent="-520700">
              <a:buFont typeface="+mj-lt"/>
              <a:buAutoNum type="arabicPeriod"/>
            </a:pPr>
            <a:r>
              <a:rPr lang="en-US" sz="2400" dirty="0" err="1" smtClean="0">
                <a:latin typeface="Bernard MT Condensed" pitchFamily="18" charset="0"/>
              </a:rPr>
              <a:t>antrasitik</a:t>
            </a:r>
            <a:endParaRPr lang="en-US" sz="2400" dirty="0" smtClean="0">
              <a:latin typeface="Bernard MT Condensed" pitchFamily="18" charset="0"/>
            </a:endParaRPr>
          </a:p>
          <a:p>
            <a:pPr marL="520700" indent="-520700">
              <a:buFont typeface="+mj-lt"/>
              <a:buAutoNum type="arabicPeriod"/>
            </a:pPr>
            <a:r>
              <a:rPr lang="en-US" sz="2400" dirty="0" smtClean="0">
                <a:latin typeface="Bernard MT Condensed" pitchFamily="18" charset="0"/>
              </a:rPr>
              <a:t> </a:t>
            </a:r>
            <a:r>
              <a:rPr lang="en-US" sz="2400" dirty="0" err="1" smtClean="0">
                <a:latin typeface="Bernard MT Condensed" pitchFamily="18" charset="0"/>
              </a:rPr>
              <a:t>bitumin</a:t>
            </a:r>
            <a:endParaRPr lang="en-US" sz="2400" dirty="0" smtClean="0">
              <a:latin typeface="Bernard MT Condensed" pitchFamily="18" charset="0"/>
            </a:endParaRPr>
          </a:p>
          <a:p>
            <a:pPr marL="520700" indent="-520700">
              <a:buFont typeface="+mj-lt"/>
              <a:buAutoNum type="arabicPeriod"/>
            </a:pPr>
            <a:r>
              <a:rPr lang="en-US" sz="2400" dirty="0" err="1" smtClean="0">
                <a:latin typeface="Bernard MT Condensed" pitchFamily="18" charset="0"/>
              </a:rPr>
              <a:t>Subtumin</a:t>
            </a:r>
            <a:endParaRPr lang="en-US" sz="2400" dirty="0" smtClean="0">
              <a:latin typeface="Bernard MT Condensed" pitchFamily="18" charset="0"/>
            </a:endParaRPr>
          </a:p>
          <a:p>
            <a:pPr marL="520700" indent="-520700">
              <a:buFont typeface="+mj-lt"/>
              <a:buAutoNum type="arabicPeriod"/>
            </a:pPr>
            <a:r>
              <a:rPr lang="en-US" sz="2400" dirty="0" err="1" smtClean="0">
                <a:latin typeface="Bernard MT Condensed" pitchFamily="18" charset="0"/>
              </a:rPr>
              <a:t>lignitik</a:t>
            </a:r>
            <a:endParaRPr lang="en-US" sz="2400" dirty="0">
              <a:latin typeface="Bernard MT Condensed" pitchFamily="18" charset="0"/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3657600" y="2286000"/>
            <a:ext cx="1752600" cy="4572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010768" y="5410200"/>
            <a:ext cx="5127622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Arial Narrow" pitchFamily="34" charset="0"/>
              </a:rPr>
              <a:t>LIHAT TABEL 2.1 HAL 40</a:t>
            </a:r>
            <a:endParaRPr lang="en-US" sz="4000" b="1" dirty="0">
              <a:latin typeface="Arial Narrow" pitchFamily="34" charset="0"/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3886200" y="4876800"/>
            <a:ext cx="12954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1219200" y="650544"/>
            <a:ext cx="6781800" cy="5321095"/>
            <a:chOff x="990600" y="193344"/>
            <a:chExt cx="6781800" cy="5321095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2" name="TextBox 1"/>
            <p:cNvSpPr txBox="1"/>
            <p:nvPr/>
          </p:nvSpPr>
          <p:spPr>
            <a:xfrm>
              <a:off x="2604448" y="193344"/>
              <a:ext cx="3505200" cy="646331"/>
            </a:xfrm>
            <a:prstGeom prst="rect">
              <a:avLst/>
            </a:prstGeom>
            <a:solidFill>
              <a:srgbClr val="FFFF00"/>
            </a:solidFill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3600" dirty="0" err="1" smtClean="0">
                  <a:solidFill>
                    <a:schemeClr val="tx1"/>
                  </a:solidFill>
                  <a:latin typeface="Bernard MT Condensed" pitchFamily="18" charset="0"/>
                  <a:cs typeface="Arial" pitchFamily="34" charset="0"/>
                </a:rPr>
                <a:t>Analisa</a:t>
              </a:r>
              <a:r>
                <a:rPr lang="en-US" sz="3600" dirty="0" smtClean="0">
                  <a:solidFill>
                    <a:schemeClr val="tx1"/>
                  </a:solidFill>
                  <a:latin typeface="Bernard MT Condensed" pitchFamily="18" charset="0"/>
                  <a:cs typeface="Arial" pitchFamily="34" charset="0"/>
                </a:rPr>
                <a:t> Batubara</a:t>
              </a:r>
              <a:endParaRPr lang="en-US" sz="3600" dirty="0">
                <a:solidFill>
                  <a:schemeClr val="tx1"/>
                </a:solidFill>
                <a:latin typeface="Bernard MT Condensed" pitchFamily="18" charset="0"/>
                <a:cs typeface="Arial" pitchFamily="34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43000" y="1905000"/>
              <a:ext cx="2438400" cy="461665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Bernard MT Condensed" pitchFamily="18" charset="0"/>
                </a:rPr>
                <a:t>Analisa</a:t>
              </a:r>
              <a:r>
                <a:rPr lang="en-US" sz="2400" dirty="0" smtClean="0">
                  <a:latin typeface="Bernard MT Condensed" pitchFamily="18" charset="0"/>
                </a:rPr>
                <a:t> </a:t>
              </a:r>
              <a:r>
                <a:rPr lang="en-US" sz="2400" dirty="0" err="1" smtClean="0">
                  <a:latin typeface="Bernard MT Condensed" pitchFamily="18" charset="0"/>
                </a:rPr>
                <a:t>Proksimasi</a:t>
              </a:r>
              <a:endParaRPr lang="en-US" sz="2400" dirty="0">
                <a:latin typeface="Bernard MT Condensed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257800" y="1905000"/>
              <a:ext cx="2438400" cy="461665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 err="1" smtClean="0">
                  <a:latin typeface="Bernard MT Condensed" pitchFamily="18" charset="0"/>
                </a:rPr>
                <a:t>Analisa</a:t>
              </a:r>
              <a:r>
                <a:rPr lang="en-US" sz="2400" dirty="0" smtClean="0">
                  <a:latin typeface="Bernard MT Condensed" pitchFamily="18" charset="0"/>
                </a:rPr>
                <a:t> </a:t>
              </a:r>
              <a:r>
                <a:rPr lang="en-US" sz="2400" dirty="0" err="1" smtClean="0">
                  <a:latin typeface="Bernard MT Condensed" pitchFamily="18" charset="0"/>
                </a:rPr>
                <a:t>Ultimasi</a:t>
              </a:r>
              <a:endParaRPr lang="en-US" sz="2400" dirty="0">
                <a:latin typeface="Bernard MT Condensed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 rot="5400000">
              <a:off x="4077494" y="1104106"/>
              <a:ext cx="533400" cy="1588"/>
            </a:xfrm>
            <a:prstGeom prst="line">
              <a:avLst/>
            </a:prstGeom>
            <a:ln w="57150"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2286000" y="1371600"/>
              <a:ext cx="4113212" cy="1588"/>
            </a:xfrm>
            <a:prstGeom prst="line">
              <a:avLst/>
            </a:prstGeom>
            <a:ln w="57150"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rot="5400000">
              <a:off x="2019300" y="1638300"/>
              <a:ext cx="533400" cy="1588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rot="5400000">
              <a:off x="6134894" y="1637506"/>
              <a:ext cx="533400" cy="1588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990600" y="2895600"/>
              <a:ext cx="2743200" cy="830997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 err="1" smtClean="0">
                  <a:latin typeface="Bernard MT Condensed" pitchFamily="18" charset="0"/>
                </a:rPr>
                <a:t>Menghasilkan</a:t>
              </a:r>
              <a:r>
                <a:rPr lang="en-US" sz="2400" dirty="0" smtClean="0">
                  <a:latin typeface="Bernard MT Condensed" pitchFamily="18" charset="0"/>
                </a:rPr>
                <a:t> </a:t>
              </a:r>
              <a:r>
                <a:rPr lang="en-US" sz="2400" dirty="0" err="1" smtClean="0">
                  <a:latin typeface="Bernard MT Condensed" pitchFamily="18" charset="0"/>
                </a:rPr>
                <a:t>fraksi</a:t>
              </a:r>
              <a:r>
                <a:rPr lang="en-US" sz="2400" dirty="0" smtClean="0">
                  <a:latin typeface="Bernard MT Condensed" pitchFamily="18" charset="0"/>
                </a:rPr>
                <a:t>  </a:t>
              </a:r>
            </a:p>
            <a:p>
              <a:pPr algn="ctr"/>
              <a:r>
                <a:rPr lang="en-US" sz="2400" dirty="0" smtClean="0">
                  <a:latin typeface="Bernard MT Condensed" pitchFamily="18" charset="0"/>
                </a:rPr>
                <a:t>FC, VM, M, A</a:t>
              </a:r>
              <a:endParaRPr lang="en-US" sz="2400" dirty="0">
                <a:latin typeface="Bernard MT Condensed" pitchFamily="18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105400" y="2895600"/>
              <a:ext cx="2667000" cy="830997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 err="1" smtClean="0">
                  <a:latin typeface="Bernard MT Condensed" pitchFamily="18" charset="0"/>
                </a:rPr>
                <a:t>Menghasilkan</a:t>
              </a:r>
              <a:r>
                <a:rPr lang="en-US" sz="2400" dirty="0" smtClean="0">
                  <a:latin typeface="Bernard MT Condensed" pitchFamily="18" charset="0"/>
                </a:rPr>
                <a:t> </a:t>
              </a:r>
              <a:r>
                <a:rPr lang="en-US" sz="2400" dirty="0" err="1" smtClean="0">
                  <a:latin typeface="Bernard MT Condensed" pitchFamily="18" charset="0"/>
                </a:rPr>
                <a:t>fraksi</a:t>
              </a:r>
              <a:r>
                <a:rPr lang="en-US" sz="2400" dirty="0" smtClean="0">
                  <a:latin typeface="Bernard MT Condensed" pitchFamily="18" charset="0"/>
                </a:rPr>
                <a:t> </a:t>
              </a:r>
            </a:p>
            <a:p>
              <a:pPr algn="ctr"/>
              <a:r>
                <a:rPr lang="en-US" sz="2400" dirty="0" smtClean="0">
                  <a:latin typeface="Bernard MT Condensed" pitchFamily="18" charset="0"/>
                </a:rPr>
                <a:t>C, H</a:t>
              </a:r>
              <a:r>
                <a:rPr lang="en-US" sz="2400" baseline="-25000" dirty="0" smtClean="0">
                  <a:latin typeface="Bernard MT Condensed" pitchFamily="18" charset="0"/>
                </a:rPr>
                <a:t>2</a:t>
              </a:r>
              <a:r>
                <a:rPr lang="en-US" sz="2400" dirty="0" smtClean="0">
                  <a:latin typeface="Bernard MT Condensed" pitchFamily="18" charset="0"/>
                </a:rPr>
                <a:t> , O</a:t>
              </a:r>
              <a:r>
                <a:rPr lang="en-US" sz="2400" baseline="-25000" dirty="0" smtClean="0">
                  <a:latin typeface="Bernard MT Condensed" pitchFamily="18" charset="0"/>
                </a:rPr>
                <a:t>2 , </a:t>
              </a:r>
              <a:r>
                <a:rPr lang="en-US" sz="2400" dirty="0" smtClean="0">
                  <a:latin typeface="Bernard MT Condensed" pitchFamily="18" charset="0"/>
                </a:rPr>
                <a:t>S , N</a:t>
              </a:r>
              <a:r>
                <a:rPr lang="en-US" sz="2400" baseline="-25000" dirty="0" smtClean="0">
                  <a:latin typeface="Bernard MT Condensed" pitchFamily="18" charset="0"/>
                </a:rPr>
                <a:t>2</a:t>
              </a:r>
              <a:endParaRPr lang="en-US" sz="2400" dirty="0" smtClean="0">
                <a:latin typeface="Bernard MT Condensed" pitchFamily="18" charset="0"/>
              </a:endParaRPr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 rot="5400000">
              <a:off x="2020094" y="2628106"/>
              <a:ext cx="533400" cy="1588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5400000">
              <a:off x="6134894" y="2628106"/>
              <a:ext cx="533400" cy="1588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990600" y="4267200"/>
              <a:ext cx="2743200" cy="1077218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latin typeface="Arial Narrow" pitchFamily="34" charset="0"/>
                </a:rPr>
                <a:t>FC   = carbon </a:t>
              </a:r>
              <a:r>
                <a:rPr lang="en-US" sz="1600" b="1" dirty="0" err="1" smtClean="0">
                  <a:latin typeface="Arial Narrow" pitchFamily="34" charset="0"/>
                </a:rPr>
                <a:t>tetap</a:t>
              </a:r>
              <a:r>
                <a:rPr lang="en-US" sz="1600" b="1" dirty="0" smtClean="0">
                  <a:latin typeface="Arial Narrow" pitchFamily="34" charset="0"/>
                </a:rPr>
                <a:t>(%)</a:t>
              </a:r>
            </a:p>
            <a:p>
              <a:r>
                <a:rPr lang="en-US" sz="1600" b="1" dirty="0" smtClean="0">
                  <a:latin typeface="Arial Narrow" pitchFamily="34" charset="0"/>
                </a:rPr>
                <a:t> VM =  </a:t>
              </a:r>
              <a:r>
                <a:rPr lang="en-US" sz="1600" b="1" dirty="0" err="1" smtClean="0">
                  <a:latin typeface="Arial Narrow" pitchFamily="34" charset="0"/>
                </a:rPr>
                <a:t>bahan</a:t>
              </a:r>
              <a:r>
                <a:rPr lang="en-US" sz="1600" b="1" dirty="0" smtClean="0">
                  <a:latin typeface="Arial Narrow" pitchFamily="34" charset="0"/>
                </a:rPr>
                <a:t> </a:t>
              </a:r>
              <a:r>
                <a:rPr lang="en-US" sz="1600" b="1" dirty="0" err="1" smtClean="0">
                  <a:latin typeface="Arial Narrow" pitchFamily="34" charset="0"/>
                </a:rPr>
                <a:t>dapat</a:t>
              </a:r>
              <a:r>
                <a:rPr lang="en-US" sz="1600" b="1" dirty="0" smtClean="0">
                  <a:latin typeface="Arial Narrow" pitchFamily="34" charset="0"/>
                </a:rPr>
                <a:t> </a:t>
              </a:r>
              <a:r>
                <a:rPr lang="en-US" sz="1600" b="1" dirty="0" err="1" smtClean="0">
                  <a:latin typeface="Arial Narrow" pitchFamily="34" charset="0"/>
                </a:rPr>
                <a:t>menguap</a:t>
              </a:r>
              <a:r>
                <a:rPr lang="en-US" sz="1600" b="1" dirty="0" smtClean="0">
                  <a:latin typeface="Arial Narrow" pitchFamily="34" charset="0"/>
                </a:rPr>
                <a:t>(%)</a:t>
              </a:r>
            </a:p>
            <a:p>
              <a:r>
                <a:rPr lang="en-US" sz="1600" b="1" dirty="0" smtClean="0">
                  <a:latin typeface="Arial Narrow" pitchFamily="34" charset="0"/>
                </a:rPr>
                <a:t>M    =  </a:t>
              </a:r>
              <a:r>
                <a:rPr lang="en-US" sz="1600" b="1" dirty="0" err="1" smtClean="0">
                  <a:latin typeface="Arial Narrow" pitchFamily="34" charset="0"/>
                </a:rPr>
                <a:t>kebasahan</a:t>
              </a:r>
              <a:r>
                <a:rPr lang="en-US" sz="1600" b="1" dirty="0" smtClean="0">
                  <a:latin typeface="Arial Narrow" pitchFamily="34" charset="0"/>
                </a:rPr>
                <a:t> alas (%)</a:t>
              </a:r>
            </a:p>
            <a:p>
              <a:r>
                <a:rPr lang="en-US" sz="1600" b="1" dirty="0" smtClean="0">
                  <a:latin typeface="Arial Narrow" pitchFamily="34" charset="0"/>
                </a:rPr>
                <a:t>A     = </a:t>
              </a:r>
              <a:r>
                <a:rPr lang="en-US" sz="1600" b="1" dirty="0" err="1" smtClean="0">
                  <a:latin typeface="Arial Narrow" pitchFamily="34" charset="0"/>
                </a:rPr>
                <a:t>abu</a:t>
              </a:r>
              <a:r>
                <a:rPr lang="en-US" sz="1600" b="1" dirty="0" smtClean="0">
                  <a:latin typeface="Arial Narrow" pitchFamily="34" charset="0"/>
                </a:rPr>
                <a:t>(%)</a:t>
              </a:r>
              <a:endParaRPr lang="en-US" sz="1600" b="1" dirty="0">
                <a:latin typeface="Arial Narrow" pitchFamily="34" charset="0"/>
              </a:endParaRPr>
            </a:p>
          </p:txBody>
        </p:sp>
        <p:cxnSp>
          <p:nvCxnSpPr>
            <p:cNvPr id="38" name="Straight Arrow Connector 37"/>
            <p:cNvCxnSpPr/>
            <p:nvPr/>
          </p:nvCxnSpPr>
          <p:spPr>
            <a:xfrm rot="5400000">
              <a:off x="2020094" y="3999706"/>
              <a:ext cx="533400" cy="1588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sp>
          <p:nvSpPr>
            <p:cNvPr id="3074" name="Rectangle 2"/>
            <p:cNvSpPr>
              <a:spLocks noChangeArrowheads="1"/>
            </p:cNvSpPr>
            <p:nvPr/>
          </p:nvSpPr>
          <p:spPr bwMode="auto">
            <a:xfrm>
              <a:off x="5638800" y="4191000"/>
              <a:ext cx="1600200" cy="1323439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287338" marR="0" lvl="0" indent="-287338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C 	= carbon</a:t>
              </a:r>
              <a:endPara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H</a:t>
              </a:r>
              <a:r>
                <a:rPr kumimoji="0" lang="en-US" sz="1600" b="1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2</a:t>
              </a: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16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= hydrogen</a:t>
              </a:r>
              <a:endPara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O</a:t>
              </a:r>
              <a:r>
                <a:rPr kumimoji="0" lang="en-US" sz="1600" b="1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2</a:t>
              </a: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 = </a:t>
              </a:r>
              <a:r>
                <a:rPr kumimoji="0" lang="en-US" sz="16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oksigen</a:t>
              </a:r>
              <a:r>
                <a:rPr kumimoji="0" lang="en-US" sz="1600" b="1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 </a:t>
              </a:r>
              <a:endPara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S   =  sulfur</a:t>
              </a:r>
              <a:endPara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N</a:t>
              </a:r>
              <a:r>
                <a:rPr kumimoji="0" lang="en-US" sz="1600" b="1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2 </a:t>
              </a: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= nitrogen</a:t>
              </a:r>
              <a:endPara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rot="5400000">
              <a:off x="6211094" y="3923506"/>
              <a:ext cx="533400" cy="1588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228600"/>
            <a:ext cx="304800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Bernard MT Condensed" pitchFamily="18" charset="0"/>
              </a:rPr>
              <a:t>Cara </a:t>
            </a:r>
            <a:r>
              <a:rPr lang="en-US" sz="2400" dirty="0" err="1" smtClean="0">
                <a:solidFill>
                  <a:schemeClr val="tx1"/>
                </a:solidFill>
                <a:latin typeface="Bernard MT Condensed" pitchFamily="18" charset="0"/>
              </a:rPr>
              <a:t>Analisa</a:t>
            </a:r>
            <a:r>
              <a:rPr lang="en-US" sz="2400" dirty="0" smtClean="0">
                <a:solidFill>
                  <a:schemeClr val="tx1"/>
                </a:solidFill>
                <a:latin typeface="Bernard MT Condensed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Bernard MT Condensed" pitchFamily="18" charset="0"/>
              </a:rPr>
              <a:t>Proksimasi</a:t>
            </a:r>
            <a:endParaRPr lang="en-US" sz="2400" dirty="0">
              <a:solidFill>
                <a:schemeClr val="tx1"/>
              </a:solidFill>
              <a:latin typeface="Bernard MT Condensed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400" y="838200"/>
            <a:ext cx="8305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5288" indent="-395288">
              <a:buFont typeface="Wingdings" pitchFamily="2" charset="2"/>
              <a:buChar char="q"/>
            </a:pPr>
            <a:r>
              <a:rPr lang="en-US" sz="2400" dirty="0" err="1" smtClean="0">
                <a:latin typeface="Arial Narrow" pitchFamily="34" charset="0"/>
              </a:rPr>
              <a:t>Suatu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sampel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dihaluskan</a:t>
            </a:r>
            <a:r>
              <a:rPr lang="en-US" sz="2400" dirty="0" smtClean="0">
                <a:latin typeface="Arial Narrow" pitchFamily="34" charset="0"/>
              </a:rPr>
              <a:t> (</a:t>
            </a:r>
            <a:r>
              <a:rPr lang="en-US" sz="2400" b="1" i="1" dirty="0" smtClean="0">
                <a:latin typeface="Arial Narrow" pitchFamily="34" charset="0"/>
              </a:rPr>
              <a:t>powdered coal</a:t>
            </a:r>
            <a:r>
              <a:rPr lang="en-US" sz="2400" dirty="0" smtClean="0">
                <a:latin typeface="Arial Narrow" pitchFamily="34" charset="0"/>
              </a:rPr>
              <a:t>) </a:t>
            </a:r>
            <a:r>
              <a:rPr lang="en-US" sz="2400" dirty="0" err="1" smtClean="0">
                <a:latin typeface="Arial Narrow" pitchFamily="34" charset="0"/>
              </a:rPr>
              <a:t>ditimbang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dipanaskan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hingga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b="1" dirty="0" smtClean="0">
                <a:latin typeface="Arial Narrow" pitchFamily="34" charset="0"/>
              </a:rPr>
              <a:t>110</a:t>
            </a:r>
            <a:r>
              <a:rPr lang="en-US" sz="2400" b="1" baseline="30000" dirty="0" smtClean="0">
                <a:latin typeface="Arial Narrow" pitchFamily="34" charset="0"/>
              </a:rPr>
              <a:t>0</a:t>
            </a:r>
            <a:r>
              <a:rPr lang="en-US" sz="2400" b="1" dirty="0" smtClean="0">
                <a:latin typeface="Arial Narrow" pitchFamily="34" charset="0"/>
              </a:rPr>
              <a:t>C(230</a:t>
            </a:r>
            <a:r>
              <a:rPr lang="en-US" sz="2400" b="1" baseline="30000" dirty="0" smtClean="0">
                <a:latin typeface="Arial Narrow" pitchFamily="34" charset="0"/>
              </a:rPr>
              <a:t>0</a:t>
            </a:r>
            <a:r>
              <a:rPr lang="en-US" sz="2400" b="1" dirty="0" smtClean="0">
                <a:latin typeface="Arial Narrow" pitchFamily="34" charset="0"/>
              </a:rPr>
              <a:t>F) </a:t>
            </a:r>
            <a:r>
              <a:rPr lang="en-US" sz="2400" b="1" dirty="0" err="1" smtClean="0">
                <a:latin typeface="Arial Narrow" pitchFamily="34" charset="0"/>
              </a:rPr>
              <a:t>selama</a:t>
            </a:r>
            <a:r>
              <a:rPr lang="en-US" sz="2400" b="1" dirty="0" smtClean="0">
                <a:latin typeface="Arial Narrow" pitchFamily="34" charset="0"/>
              </a:rPr>
              <a:t> 20 </a:t>
            </a:r>
            <a:r>
              <a:rPr lang="en-US" sz="2400" b="1" dirty="0" err="1" smtClean="0">
                <a:latin typeface="Arial Narrow" pitchFamily="34" charset="0"/>
              </a:rPr>
              <a:t>menit</a:t>
            </a:r>
            <a:r>
              <a:rPr lang="en-US" sz="2400" dirty="0" smtClean="0">
                <a:latin typeface="Arial Narrow" pitchFamily="34" charset="0"/>
              </a:rPr>
              <a:t>, </a:t>
            </a:r>
            <a:r>
              <a:rPr lang="en-US" sz="2400" dirty="0" err="1" smtClean="0">
                <a:latin typeface="Arial Narrow" pitchFamily="34" charset="0"/>
              </a:rPr>
              <a:t>kemudian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ditimbang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lagi</a:t>
            </a:r>
            <a:r>
              <a:rPr lang="en-US" sz="2400" dirty="0" smtClean="0">
                <a:latin typeface="Arial Narrow" pitchFamily="34" charset="0"/>
              </a:rPr>
              <a:t>, </a:t>
            </a:r>
            <a:r>
              <a:rPr lang="en-US" sz="2400" dirty="0" err="1" smtClean="0">
                <a:latin typeface="Arial Narrow" pitchFamily="34" charset="0"/>
              </a:rPr>
              <a:t>akan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kehilangan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massa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dibagi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dengan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massa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semula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akan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memberikan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fraksi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massa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dari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kebasahan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sempel</a:t>
            </a:r>
            <a:endParaRPr lang="en-US" sz="2400" dirty="0" smtClean="0">
              <a:latin typeface="Arial Narrow" pitchFamily="34" charset="0"/>
            </a:endParaRPr>
          </a:p>
          <a:p>
            <a:pPr marL="395288" indent="-395288"/>
            <a:endParaRPr lang="en-US" sz="2400" dirty="0" smtClean="0">
              <a:latin typeface="Arial Narrow" pitchFamily="34" charset="0"/>
            </a:endParaRPr>
          </a:p>
          <a:p>
            <a:pPr marL="395288" indent="-395288">
              <a:buFont typeface="Wingdings" pitchFamily="2" charset="2"/>
              <a:buChar char="q"/>
            </a:pPr>
            <a:r>
              <a:rPr lang="en-US" sz="2400" dirty="0" err="1" smtClean="0">
                <a:latin typeface="Arial Narrow" pitchFamily="34" charset="0"/>
              </a:rPr>
              <a:t>Sampel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kemudian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dipanaskan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dengan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temperatur</a:t>
            </a:r>
            <a:r>
              <a:rPr lang="en-US" sz="2400" b="1" dirty="0" smtClean="0">
                <a:latin typeface="Arial Narrow" pitchFamily="34" charset="0"/>
              </a:rPr>
              <a:t> 954</a:t>
            </a:r>
            <a:r>
              <a:rPr lang="en-US" sz="2400" b="1" baseline="30000" dirty="0" smtClean="0">
                <a:latin typeface="Arial Narrow" pitchFamily="34" charset="0"/>
              </a:rPr>
              <a:t>0</a:t>
            </a:r>
            <a:r>
              <a:rPr lang="en-US" sz="2400" b="1" dirty="0" smtClean="0">
                <a:latin typeface="Arial Narrow" pitchFamily="34" charset="0"/>
              </a:rPr>
              <a:t>C(1750</a:t>
            </a:r>
            <a:r>
              <a:rPr lang="en-US" sz="2400" b="1" baseline="30000" dirty="0" smtClean="0">
                <a:latin typeface="Arial Narrow" pitchFamily="34" charset="0"/>
              </a:rPr>
              <a:t>0</a:t>
            </a:r>
            <a:r>
              <a:rPr lang="en-US" sz="2400" b="1" dirty="0" smtClean="0">
                <a:latin typeface="Arial Narrow" pitchFamily="34" charset="0"/>
              </a:rPr>
              <a:t>F</a:t>
            </a:r>
            <a:r>
              <a:rPr lang="en-US" sz="2400" dirty="0" smtClean="0">
                <a:latin typeface="Arial Narrow" pitchFamily="34" charset="0"/>
              </a:rPr>
              <a:t>) </a:t>
            </a:r>
            <a:r>
              <a:rPr lang="en-US" sz="2400" dirty="0" err="1" smtClean="0">
                <a:latin typeface="Arial Narrow" pitchFamily="34" charset="0"/>
              </a:rPr>
              <a:t>dalam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tabung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tertutup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selama</a:t>
            </a:r>
            <a:r>
              <a:rPr lang="en-US" sz="2400" dirty="0" smtClean="0">
                <a:latin typeface="Arial Narrow" pitchFamily="34" charset="0"/>
              </a:rPr>
              <a:t> 7 </a:t>
            </a:r>
            <a:r>
              <a:rPr lang="en-US" sz="2400" dirty="0" err="1" smtClean="0">
                <a:latin typeface="Arial Narrow" pitchFamily="34" charset="0"/>
              </a:rPr>
              <a:t>menit</a:t>
            </a:r>
            <a:r>
              <a:rPr lang="en-US" sz="2400" dirty="0" smtClean="0">
                <a:latin typeface="Arial Narrow" pitchFamily="34" charset="0"/>
              </a:rPr>
              <a:t>, </a:t>
            </a:r>
            <a:r>
              <a:rPr lang="en-US" sz="2400" dirty="0" err="1" smtClean="0">
                <a:latin typeface="Arial Narrow" pitchFamily="34" charset="0"/>
              </a:rPr>
              <a:t>kemudian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ditimbang</a:t>
            </a:r>
            <a:endParaRPr lang="en-US" sz="2400" dirty="0" smtClean="0">
              <a:latin typeface="Arial Narrow" pitchFamily="34" charset="0"/>
            </a:endParaRPr>
          </a:p>
          <a:p>
            <a:pPr marL="395288" indent="-395288"/>
            <a:endParaRPr lang="en-US" sz="2400" dirty="0" smtClean="0">
              <a:latin typeface="Arial Narrow" pitchFamily="34" charset="0"/>
            </a:endParaRPr>
          </a:p>
          <a:p>
            <a:pPr marL="395288" indent="-395288">
              <a:buFont typeface="Wingdings" pitchFamily="2" charset="2"/>
              <a:buChar char="q"/>
            </a:pPr>
            <a:r>
              <a:rPr lang="en-US" sz="2400" dirty="0" err="1" smtClean="0">
                <a:latin typeface="Arial Narrow" pitchFamily="34" charset="0"/>
              </a:rPr>
              <a:t>Sampel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kemudian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dipanaskan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dengan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temperatur</a:t>
            </a:r>
            <a:r>
              <a:rPr lang="en-US" sz="2400" b="1" dirty="0" smtClean="0">
                <a:latin typeface="Arial Narrow" pitchFamily="34" charset="0"/>
              </a:rPr>
              <a:t> 732</a:t>
            </a:r>
            <a:r>
              <a:rPr lang="en-US" sz="2400" b="1" baseline="30000" dirty="0" smtClean="0">
                <a:latin typeface="Arial Narrow" pitchFamily="34" charset="0"/>
              </a:rPr>
              <a:t>0</a:t>
            </a:r>
            <a:r>
              <a:rPr lang="en-US" sz="2400" b="1" dirty="0" smtClean="0">
                <a:latin typeface="Arial Narrow" pitchFamily="34" charset="0"/>
              </a:rPr>
              <a:t>C(1350</a:t>
            </a:r>
            <a:r>
              <a:rPr lang="en-US" sz="2400" b="1" baseline="30000" dirty="0" smtClean="0">
                <a:latin typeface="Arial Narrow" pitchFamily="34" charset="0"/>
              </a:rPr>
              <a:t>0</a:t>
            </a:r>
            <a:r>
              <a:rPr lang="en-US" sz="2400" b="1" dirty="0" smtClean="0">
                <a:latin typeface="Arial Narrow" pitchFamily="34" charset="0"/>
              </a:rPr>
              <a:t>F) </a:t>
            </a:r>
            <a:r>
              <a:rPr lang="en-US" sz="2400" dirty="0" err="1" smtClean="0">
                <a:latin typeface="Arial Narrow" pitchFamily="34" charset="0"/>
              </a:rPr>
              <a:t>dalam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sebuah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cawan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peleburan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hingga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terbakar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sempurna</a:t>
            </a:r>
            <a:r>
              <a:rPr lang="en-US" sz="2400" dirty="0" smtClean="0">
                <a:latin typeface="Arial Narrow" pitchFamily="34" charset="0"/>
              </a:rPr>
              <a:t>, </a:t>
            </a:r>
            <a:r>
              <a:rPr lang="en-US" sz="2400" dirty="0" err="1" smtClean="0">
                <a:latin typeface="Arial Narrow" pitchFamily="34" charset="0"/>
              </a:rPr>
              <a:t>kemudian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ditimbang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kembali</a:t>
            </a:r>
            <a:endParaRPr lang="en-US" sz="24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228600"/>
            <a:ext cx="304800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Bernard MT Condensed" pitchFamily="18" charset="0"/>
              </a:rPr>
              <a:t>Cara </a:t>
            </a:r>
            <a:r>
              <a:rPr lang="en-US" sz="2400" dirty="0" err="1" smtClean="0">
                <a:solidFill>
                  <a:schemeClr val="tx1"/>
                </a:solidFill>
                <a:latin typeface="Bernard MT Condensed" pitchFamily="18" charset="0"/>
              </a:rPr>
              <a:t>Analisa</a:t>
            </a:r>
            <a:r>
              <a:rPr lang="en-US" sz="2400" dirty="0" smtClean="0">
                <a:solidFill>
                  <a:schemeClr val="tx1"/>
                </a:solidFill>
                <a:latin typeface="Bernard MT Condensed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Bernard MT Condensed" pitchFamily="18" charset="0"/>
              </a:rPr>
              <a:t>Ultimasi</a:t>
            </a:r>
            <a:endParaRPr lang="en-US" sz="2400" dirty="0">
              <a:solidFill>
                <a:schemeClr val="tx1"/>
              </a:solidFill>
              <a:latin typeface="Bernard MT Condensed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400" y="838200"/>
            <a:ext cx="83058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5288" indent="-395288">
              <a:buFont typeface="Wingdings" pitchFamily="2" charset="2"/>
              <a:buChar char="q"/>
            </a:pPr>
            <a:r>
              <a:rPr lang="en-US" sz="2400" dirty="0" err="1" smtClean="0">
                <a:latin typeface="Arial Narrow" pitchFamily="34" charset="0"/>
              </a:rPr>
              <a:t>Suatu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analisa</a:t>
            </a:r>
            <a:r>
              <a:rPr lang="en-US" sz="2400" dirty="0" smtClean="0">
                <a:latin typeface="Arial Narrow" pitchFamily="34" charset="0"/>
              </a:rPr>
              <a:t> yang </a:t>
            </a:r>
            <a:r>
              <a:rPr lang="en-US" sz="2400" dirty="0" err="1" smtClean="0">
                <a:latin typeface="Arial Narrow" pitchFamily="34" charset="0"/>
              </a:rPr>
              <a:t>dilakukan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dilaboratorium</a:t>
            </a:r>
            <a:r>
              <a:rPr lang="en-US" sz="2400" dirty="0" smtClean="0">
                <a:latin typeface="Arial Narrow" pitchFamily="34" charset="0"/>
              </a:rPr>
              <a:t> yang </a:t>
            </a:r>
            <a:r>
              <a:rPr lang="en-US" sz="2400" dirty="0" err="1" smtClean="0">
                <a:latin typeface="Arial Narrow" pitchFamily="34" charset="0"/>
              </a:rPr>
              <a:t>memuat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fraksi</a:t>
            </a:r>
            <a:r>
              <a:rPr lang="en-US" sz="2400" dirty="0" smtClean="0">
                <a:latin typeface="Arial Narrow" pitchFamily="34" charset="0"/>
              </a:rPr>
              <a:t> carbon , </a:t>
            </a:r>
            <a:r>
              <a:rPr lang="en-US" sz="2400" dirty="0" err="1" smtClean="0">
                <a:latin typeface="Arial Narrow" pitchFamily="34" charset="0"/>
              </a:rPr>
              <a:t>hidrogen</a:t>
            </a:r>
            <a:r>
              <a:rPr lang="en-US" sz="2400" dirty="0" smtClean="0">
                <a:latin typeface="Arial Narrow" pitchFamily="34" charset="0"/>
              </a:rPr>
              <a:t>, </a:t>
            </a:r>
            <a:r>
              <a:rPr lang="en-US" sz="2400" dirty="0" err="1" smtClean="0">
                <a:latin typeface="Arial Narrow" pitchFamily="34" charset="0"/>
              </a:rPr>
              <a:t>oksigen</a:t>
            </a:r>
            <a:r>
              <a:rPr lang="en-US" sz="2400" dirty="0" smtClean="0">
                <a:latin typeface="Arial Narrow" pitchFamily="34" charset="0"/>
              </a:rPr>
              <a:t>, sulfur </a:t>
            </a:r>
            <a:r>
              <a:rPr lang="en-US" sz="2400" dirty="0" err="1" smtClean="0">
                <a:latin typeface="Arial Narrow" pitchFamily="34" charset="0"/>
              </a:rPr>
              <a:t>dan</a:t>
            </a:r>
            <a:r>
              <a:rPr lang="en-US" sz="2400" dirty="0" smtClean="0">
                <a:latin typeface="Arial Narrow" pitchFamily="34" charset="0"/>
              </a:rPr>
              <a:t> nitrogen </a:t>
            </a:r>
            <a:r>
              <a:rPr lang="en-US" sz="2400" dirty="0" err="1" smtClean="0">
                <a:latin typeface="Arial Narrow" pitchFamily="34" charset="0"/>
              </a:rPr>
              <a:t>didalam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batubara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tersebut</a:t>
            </a:r>
            <a:r>
              <a:rPr lang="en-US" sz="2400" dirty="0" smtClean="0">
                <a:latin typeface="Arial Narrow" pitchFamily="34" charset="0"/>
              </a:rPr>
              <a:t>.</a:t>
            </a:r>
          </a:p>
          <a:p>
            <a:pPr marL="395288" indent="-395288">
              <a:buFont typeface="Wingdings" pitchFamily="2" charset="2"/>
              <a:buChar char="q"/>
            </a:pPr>
            <a:r>
              <a:rPr lang="en-US" sz="2400" dirty="0" err="1" smtClean="0">
                <a:latin typeface="Arial Narrow" pitchFamily="34" charset="0"/>
              </a:rPr>
              <a:t>Analisa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ultimasi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kebanyakan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memberikan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kebasahan</a:t>
            </a:r>
            <a:r>
              <a:rPr lang="en-US" sz="2400" dirty="0" smtClean="0">
                <a:latin typeface="Arial Narrow" pitchFamily="34" charset="0"/>
              </a:rPr>
              <a:t> M) </a:t>
            </a:r>
            <a:r>
              <a:rPr lang="en-US" sz="2400" dirty="0" err="1" smtClean="0">
                <a:latin typeface="Arial Narrow" pitchFamily="34" charset="0"/>
              </a:rPr>
              <a:t>dan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abu</a:t>
            </a:r>
            <a:r>
              <a:rPr lang="en-US" sz="2400" dirty="0" smtClean="0">
                <a:latin typeface="Arial Narrow" pitchFamily="34" charset="0"/>
              </a:rPr>
              <a:t> (A) </a:t>
            </a:r>
            <a:r>
              <a:rPr lang="en-US" sz="2400" dirty="0" err="1" smtClean="0">
                <a:latin typeface="Arial Narrow" pitchFamily="34" charset="0"/>
              </a:rPr>
              <a:t>secara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terpisah</a:t>
            </a:r>
            <a:r>
              <a:rPr lang="en-US" sz="2400" dirty="0" smtClean="0">
                <a:latin typeface="Arial Narrow" pitchFamily="34" charset="0"/>
              </a:rPr>
              <a:t>.</a:t>
            </a:r>
          </a:p>
          <a:p>
            <a:pPr marL="395288" indent="-395288">
              <a:buFont typeface="Wingdings" pitchFamily="2" charset="2"/>
              <a:buChar char="q"/>
            </a:pPr>
            <a:r>
              <a:rPr lang="en-US" sz="2400" dirty="0" err="1" smtClean="0">
                <a:latin typeface="Arial Narrow" pitchFamily="34" charset="0"/>
              </a:rPr>
              <a:t>Analisa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ini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digunakan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untuk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menentukan</a:t>
            </a:r>
            <a:r>
              <a:rPr lang="en-US" sz="2400" dirty="0" smtClean="0">
                <a:latin typeface="Arial Narrow" pitchFamily="34" charset="0"/>
              </a:rPr>
              <a:t>  </a:t>
            </a:r>
            <a:r>
              <a:rPr lang="en-US" sz="2400" dirty="0" err="1" smtClean="0">
                <a:latin typeface="Arial Narrow" pitchFamily="34" charset="0"/>
              </a:rPr>
              <a:t>kebutuhan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udara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pembakaran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untuk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suatu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sistem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tertentu</a:t>
            </a:r>
            <a:endParaRPr lang="en-US" sz="2400" dirty="0" smtClean="0">
              <a:latin typeface="Arial Narrow" pitchFamily="34" charset="0"/>
            </a:endParaRPr>
          </a:p>
          <a:p>
            <a:pPr marL="395288" indent="-395288">
              <a:buFont typeface="Wingdings" pitchFamily="2" charset="2"/>
              <a:buChar char="q"/>
            </a:pPr>
            <a:r>
              <a:rPr lang="en-US" sz="2400" dirty="0" err="1" smtClean="0">
                <a:latin typeface="Arial Narrow" pitchFamily="34" charset="0"/>
              </a:rPr>
              <a:t>Untuk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menghitung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fraksi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masa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pembakaran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tinggi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batubara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begitu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terbakar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adalah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sbb</a:t>
            </a:r>
            <a:r>
              <a:rPr lang="en-US" sz="2400" dirty="0" smtClean="0">
                <a:latin typeface="Arial Narrow" pitchFamily="34" charset="0"/>
              </a:rPr>
              <a:t> :</a:t>
            </a:r>
          </a:p>
          <a:p>
            <a:pPr marL="395288" indent="-395288"/>
            <a:endParaRPr lang="en-US" sz="2400" dirty="0" smtClean="0">
              <a:latin typeface="Arial Narrow" pitchFamily="34" charset="0"/>
            </a:endParaRPr>
          </a:p>
          <a:p>
            <a:pPr marL="395288" indent="-395288"/>
            <a:r>
              <a:rPr lang="en-US" sz="2400" dirty="0" smtClean="0">
                <a:latin typeface="Arial Narrow" pitchFamily="34" charset="0"/>
              </a:rPr>
              <a:t>	</a:t>
            </a:r>
            <a:r>
              <a:rPr lang="en-US" sz="2800" b="1" dirty="0" err="1" smtClean="0">
                <a:latin typeface="Arial Narrow" pitchFamily="34" charset="0"/>
              </a:rPr>
              <a:t>Fraksi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massa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begitu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terbakar</a:t>
            </a:r>
            <a:r>
              <a:rPr lang="en-US" sz="2800" b="1" dirty="0" smtClean="0">
                <a:latin typeface="Arial Narrow" pitchFamily="34" charset="0"/>
              </a:rPr>
              <a:t> </a:t>
            </a:r>
          </a:p>
          <a:p>
            <a:pPr marL="395288" indent="-395288"/>
            <a:r>
              <a:rPr lang="en-US" sz="2800" b="1" dirty="0" smtClean="0">
                <a:latin typeface="Arial Narrow" pitchFamily="34" charset="0"/>
              </a:rPr>
              <a:t>			= (</a:t>
            </a:r>
            <a:r>
              <a:rPr lang="en-US" sz="2800" b="1" dirty="0" err="1" smtClean="0">
                <a:latin typeface="Arial Narrow" pitchFamily="34" charset="0"/>
              </a:rPr>
              <a:t>fraksi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massa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bebas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abu,kering</a:t>
            </a:r>
            <a:r>
              <a:rPr lang="en-US" sz="2800" b="1" dirty="0" smtClean="0">
                <a:latin typeface="Arial Narrow" pitchFamily="34" charset="0"/>
              </a:rPr>
              <a:t>) (1-M-A)</a:t>
            </a:r>
          </a:p>
          <a:p>
            <a:pPr marL="395288" indent="-395288"/>
            <a:endParaRPr lang="en-US" sz="2800" b="1" dirty="0" smtClean="0">
              <a:latin typeface="Arial Narrow" pitchFamily="34" charset="0"/>
            </a:endParaRPr>
          </a:p>
          <a:p>
            <a:pPr marL="395288" indent="-395288"/>
            <a:r>
              <a:rPr lang="en-US" sz="2800" b="1" dirty="0" smtClean="0">
                <a:latin typeface="Arial Narrow" pitchFamily="34" charset="0"/>
              </a:rPr>
              <a:t>	</a:t>
            </a:r>
            <a:r>
              <a:rPr lang="en-US" sz="2800" b="1" dirty="0" err="1" smtClean="0">
                <a:latin typeface="Arial Narrow" pitchFamily="34" charset="0"/>
              </a:rPr>
              <a:t>Nilai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pemabkaran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tinggi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begitu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terbakar</a:t>
            </a:r>
            <a:r>
              <a:rPr lang="en-US" sz="2800" b="1" dirty="0" smtClean="0">
                <a:latin typeface="Arial Narrow" pitchFamily="34" charset="0"/>
              </a:rPr>
              <a:t> </a:t>
            </a:r>
          </a:p>
          <a:p>
            <a:pPr marL="395288" indent="-395288"/>
            <a:r>
              <a:rPr lang="en-US" sz="2800" b="1" dirty="0" smtClean="0">
                <a:latin typeface="Arial Narrow" pitchFamily="34" charset="0"/>
              </a:rPr>
              <a:t>			=  (HHV </a:t>
            </a:r>
            <a:r>
              <a:rPr lang="en-US" sz="2800" b="1" dirty="0" err="1" smtClean="0">
                <a:latin typeface="Arial Narrow" pitchFamily="34" charset="0"/>
              </a:rPr>
              <a:t>bebas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abu,kering</a:t>
            </a:r>
            <a:r>
              <a:rPr lang="en-US" sz="2800" b="1" dirty="0" smtClean="0">
                <a:latin typeface="Arial Narrow" pitchFamily="34" charset="0"/>
              </a:rPr>
              <a:t>) (1-M-A)</a:t>
            </a:r>
            <a:endParaRPr lang="en-US" sz="2800" b="1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3040" y="340056"/>
            <a:ext cx="2514600" cy="1446550"/>
          </a:xfrm>
          <a:prstGeom prst="rect">
            <a:avLst/>
          </a:prstGeom>
          <a:solidFill>
            <a:srgbClr val="92D050"/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solidFill>
                  <a:schemeClr val="tx1"/>
                </a:solidFill>
                <a:latin typeface="Bernard MT Condensed" pitchFamily="18" charset="0"/>
                <a:cs typeface="Arial" pitchFamily="34" charset="0"/>
              </a:rPr>
              <a:t>Sifat-sifat</a:t>
            </a:r>
            <a:r>
              <a:rPr lang="en-US" sz="4400" dirty="0" smtClean="0">
                <a:solidFill>
                  <a:schemeClr val="tx1"/>
                </a:solidFill>
                <a:latin typeface="Bernard MT Condensed" pitchFamily="18" charset="0"/>
                <a:cs typeface="Arial" pitchFamily="34" charset="0"/>
              </a:rPr>
              <a:t> Batubara</a:t>
            </a:r>
            <a:endParaRPr lang="en-US" sz="4400" dirty="0">
              <a:solidFill>
                <a:schemeClr val="tx1"/>
              </a:solidFill>
              <a:latin typeface="Bernard MT Condensed" pitchFamily="18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4200" y="2362200"/>
            <a:ext cx="5187639" cy="30469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3200" dirty="0" smtClean="0">
                <a:latin typeface="Bernard MT Condensed" pitchFamily="18" charset="0"/>
              </a:rPr>
              <a:t>Kadar sulfur (S)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err="1" smtClean="0">
                <a:latin typeface="Bernard MT Condensed" pitchFamily="18" charset="0"/>
              </a:rPr>
              <a:t>Karakteristik</a:t>
            </a:r>
            <a:r>
              <a:rPr lang="en-US" sz="3200" dirty="0" smtClean="0">
                <a:latin typeface="Bernard MT Condensed" pitchFamily="18" charset="0"/>
              </a:rPr>
              <a:t> </a:t>
            </a:r>
            <a:r>
              <a:rPr lang="en-US" sz="3200" dirty="0" err="1" smtClean="0">
                <a:latin typeface="Bernard MT Condensed" pitchFamily="18" charset="0"/>
              </a:rPr>
              <a:t>pembakaran</a:t>
            </a:r>
            <a:endParaRPr lang="en-US" sz="3200" dirty="0" smtClean="0">
              <a:latin typeface="Bernard MT Condensed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3200" dirty="0" err="1" smtClean="0">
                <a:latin typeface="Bernard MT Condensed" pitchFamily="18" charset="0"/>
              </a:rPr>
              <a:t>Daya</a:t>
            </a:r>
            <a:r>
              <a:rPr lang="en-US" sz="3200" dirty="0" smtClean="0">
                <a:latin typeface="Bernard MT Condensed" pitchFamily="18" charset="0"/>
              </a:rPr>
              <a:t> </a:t>
            </a:r>
            <a:r>
              <a:rPr lang="en-US" sz="3200" dirty="0" err="1" smtClean="0">
                <a:latin typeface="Bernard MT Condensed" pitchFamily="18" charset="0"/>
              </a:rPr>
              <a:t>tahan</a:t>
            </a:r>
            <a:r>
              <a:rPr lang="en-US" sz="3200" dirty="0" smtClean="0">
                <a:latin typeface="Bernard MT Condensed" pitchFamily="18" charset="0"/>
              </a:rPr>
              <a:t> </a:t>
            </a:r>
            <a:r>
              <a:rPr lang="en-US" sz="3200" dirty="0" err="1" smtClean="0">
                <a:latin typeface="Bernard MT Condensed" pitchFamily="18" charset="0"/>
              </a:rPr>
              <a:t>terhadap</a:t>
            </a:r>
            <a:r>
              <a:rPr lang="en-US" sz="3200" dirty="0" smtClean="0">
                <a:latin typeface="Bernard MT Condensed" pitchFamily="18" charset="0"/>
              </a:rPr>
              <a:t> </a:t>
            </a:r>
            <a:r>
              <a:rPr lang="en-US" sz="3200" dirty="0" err="1" smtClean="0">
                <a:latin typeface="Bernard MT Condensed" pitchFamily="18" charset="0"/>
              </a:rPr>
              <a:t>cuaca</a:t>
            </a:r>
            <a:endParaRPr lang="en-US" sz="3200" dirty="0" smtClean="0">
              <a:latin typeface="Bernard MT Condensed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3200" dirty="0" err="1" smtClean="0">
                <a:latin typeface="Bernard MT Condensed" pitchFamily="18" charset="0"/>
              </a:rPr>
              <a:t>Temperatur</a:t>
            </a:r>
            <a:r>
              <a:rPr lang="en-US" sz="3200" dirty="0" smtClean="0">
                <a:latin typeface="Bernard MT Condensed" pitchFamily="18" charset="0"/>
              </a:rPr>
              <a:t> </a:t>
            </a:r>
            <a:r>
              <a:rPr lang="en-US" sz="3200" dirty="0" err="1" smtClean="0">
                <a:latin typeface="Bernard MT Condensed" pitchFamily="18" charset="0"/>
              </a:rPr>
              <a:t>pelunakan</a:t>
            </a:r>
            <a:r>
              <a:rPr lang="en-US" sz="3200" dirty="0" smtClean="0">
                <a:latin typeface="Bernard MT Condensed" pitchFamily="18" charset="0"/>
              </a:rPr>
              <a:t> </a:t>
            </a:r>
            <a:r>
              <a:rPr lang="en-US" sz="3200" dirty="0" err="1" smtClean="0">
                <a:latin typeface="Bernard MT Condensed" pitchFamily="18" charset="0"/>
              </a:rPr>
              <a:t>abu</a:t>
            </a:r>
            <a:endParaRPr lang="en-US" sz="3200" dirty="0" smtClean="0">
              <a:latin typeface="Bernard MT Condensed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3200" dirty="0" err="1" smtClean="0">
                <a:latin typeface="Bernard MT Condensed" pitchFamily="18" charset="0"/>
              </a:rPr>
              <a:t>Kemampuan</a:t>
            </a:r>
            <a:r>
              <a:rPr lang="en-US" sz="3200" dirty="0" smtClean="0">
                <a:latin typeface="Bernard MT Condensed" pitchFamily="18" charset="0"/>
              </a:rPr>
              <a:t> </a:t>
            </a:r>
            <a:r>
              <a:rPr lang="en-US" sz="3200" dirty="0" err="1" smtClean="0">
                <a:latin typeface="Bernard MT Condensed" pitchFamily="18" charset="0"/>
              </a:rPr>
              <a:t>untuk</a:t>
            </a:r>
            <a:r>
              <a:rPr lang="en-US" sz="3200" dirty="0" smtClean="0">
                <a:latin typeface="Bernard MT Condensed" pitchFamily="18" charset="0"/>
              </a:rPr>
              <a:t> </a:t>
            </a:r>
            <a:r>
              <a:rPr lang="en-US" sz="3200" dirty="0" err="1" smtClean="0">
                <a:latin typeface="Bernard MT Condensed" pitchFamily="18" charset="0"/>
              </a:rPr>
              <a:t>digerinda</a:t>
            </a:r>
            <a:endParaRPr lang="en-US" sz="3200" dirty="0" smtClean="0">
              <a:latin typeface="Bernard MT Condensed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3200" dirty="0" err="1" smtClean="0">
                <a:latin typeface="Bernard MT Condensed" pitchFamily="18" charset="0"/>
              </a:rPr>
              <a:t>Kandungan</a:t>
            </a:r>
            <a:r>
              <a:rPr lang="en-US" sz="3200" dirty="0" smtClean="0">
                <a:latin typeface="Bernard MT Condensed" pitchFamily="18" charset="0"/>
              </a:rPr>
              <a:t> </a:t>
            </a:r>
            <a:r>
              <a:rPr lang="en-US" sz="3200" dirty="0" err="1" smtClean="0">
                <a:latin typeface="Bernard MT Condensed" pitchFamily="18" charset="0"/>
              </a:rPr>
              <a:t>energi</a:t>
            </a:r>
            <a:r>
              <a:rPr lang="en-US" sz="3200" dirty="0" smtClean="0">
                <a:latin typeface="Bernard MT Condensed" pitchFamily="18" charset="0"/>
              </a:rPr>
              <a:t> </a:t>
            </a:r>
            <a:r>
              <a:rPr lang="en-US" sz="3200" dirty="0" err="1" smtClean="0">
                <a:latin typeface="Bernard MT Condensed" pitchFamily="18" charset="0"/>
              </a:rPr>
              <a:t>batubara</a:t>
            </a:r>
            <a:endParaRPr lang="en-US" sz="3200" dirty="0">
              <a:latin typeface="Bernard MT Condensed" pitchFamily="18" charset="0"/>
            </a:endParaRPr>
          </a:p>
        </p:txBody>
      </p:sp>
      <p:sp>
        <p:nvSpPr>
          <p:cNvPr id="4" name="Bent Arrow 3"/>
          <p:cNvSpPr/>
          <p:nvPr/>
        </p:nvSpPr>
        <p:spPr>
          <a:xfrm flipV="1">
            <a:off x="1447800" y="1828800"/>
            <a:ext cx="1371600" cy="2057400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447800"/>
            <a:ext cx="7848600" cy="4401205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latin typeface="Arial Narrow" pitchFamily="34" charset="0"/>
              </a:rPr>
              <a:t>Kadar sulfur (S) </a:t>
            </a:r>
            <a:r>
              <a:rPr lang="en-US" sz="2000" dirty="0" err="1" smtClean="0">
                <a:latin typeface="Arial Narrow" pitchFamily="34" charset="0"/>
              </a:rPr>
              <a:t>merupakan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salah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satu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elemen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pembakaran</a:t>
            </a:r>
            <a:r>
              <a:rPr lang="en-US" sz="2000" dirty="0" smtClean="0">
                <a:latin typeface="Arial Narrow" pitchFamily="34" charset="0"/>
              </a:rPr>
              <a:t> yang </a:t>
            </a:r>
            <a:r>
              <a:rPr lang="en-US" sz="2000" dirty="0" err="1" smtClean="0">
                <a:latin typeface="Arial Narrow" pitchFamily="34" charset="0"/>
              </a:rPr>
              <a:t>menghasilkan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energi</a:t>
            </a:r>
            <a:endParaRPr lang="en-US" sz="2000" dirty="0" smtClean="0">
              <a:latin typeface="Arial Narrow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 err="1" smtClean="0">
                <a:latin typeface="Arial Narrow" pitchFamily="34" charset="0"/>
              </a:rPr>
              <a:t>Karakteristik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pembakaran</a:t>
            </a:r>
            <a:r>
              <a:rPr lang="en-US" sz="2000" dirty="0" smtClean="0">
                <a:latin typeface="Arial Narrow" pitchFamily="34" charset="0"/>
              </a:rPr>
              <a:t> , </a:t>
            </a:r>
            <a:r>
              <a:rPr lang="en-US" sz="2000" dirty="0" err="1" smtClean="0">
                <a:latin typeface="Arial Narrow" pitchFamily="34" charset="0"/>
              </a:rPr>
              <a:t>dalam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pemilihan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batubara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harus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disesuaikan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dengan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dimana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dan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cara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pembekarannya</a:t>
            </a:r>
            <a:r>
              <a:rPr lang="en-US" sz="2000" dirty="0" smtClean="0">
                <a:latin typeface="Arial Narrow" pitchFamily="34" charset="0"/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 err="1" smtClean="0">
                <a:latin typeface="Arial Narrow" pitchFamily="34" charset="0"/>
              </a:rPr>
              <a:t>Daya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tahan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terhadap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cuaca</a:t>
            </a:r>
            <a:r>
              <a:rPr lang="en-US" sz="2000" dirty="0" smtClean="0">
                <a:latin typeface="Arial Narrow" pitchFamily="34" charset="0"/>
              </a:rPr>
              <a:t>, </a:t>
            </a:r>
            <a:r>
              <a:rPr lang="en-US" sz="2000" dirty="0" err="1" smtClean="0">
                <a:latin typeface="Arial Narrow" pitchFamily="34" charset="0"/>
              </a:rPr>
              <a:t>merupakan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ukuran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kemampuan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batubara</a:t>
            </a:r>
            <a:r>
              <a:rPr lang="en-US" sz="2000" dirty="0" smtClean="0">
                <a:latin typeface="Arial Narrow" pitchFamily="34" charset="0"/>
              </a:rPr>
              <a:t>  </a:t>
            </a:r>
            <a:r>
              <a:rPr lang="en-US" sz="2000" dirty="0" err="1" smtClean="0">
                <a:latin typeface="Arial Narrow" pitchFamily="34" charset="0"/>
              </a:rPr>
              <a:t>dalam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keadaan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terbuka</a:t>
            </a:r>
            <a:r>
              <a:rPr lang="en-US" sz="2000" dirty="0" smtClean="0">
                <a:latin typeface="Arial Narrow" pitchFamily="34" charset="0"/>
              </a:rPr>
              <a:t>/</a:t>
            </a:r>
            <a:r>
              <a:rPr lang="en-US" sz="2000" dirty="0" err="1" smtClean="0">
                <a:latin typeface="Arial Narrow" pitchFamily="34" charset="0"/>
              </a:rPr>
              <a:t>udara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bebas</a:t>
            </a:r>
            <a:endParaRPr lang="en-US" sz="2000" dirty="0" smtClean="0">
              <a:latin typeface="Arial Narrow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 err="1" smtClean="0">
                <a:latin typeface="Arial Narrow" pitchFamily="34" charset="0"/>
              </a:rPr>
              <a:t>Temperatur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pelunakan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abu</a:t>
            </a:r>
            <a:r>
              <a:rPr lang="en-US" sz="2000" dirty="0" smtClean="0">
                <a:latin typeface="Arial Narrow" pitchFamily="34" charset="0"/>
              </a:rPr>
              <a:t>, </a:t>
            </a:r>
            <a:r>
              <a:rPr lang="en-US" sz="2000" dirty="0" err="1" smtClean="0">
                <a:latin typeface="Arial Narrow" pitchFamily="34" charset="0"/>
              </a:rPr>
              <a:t>merupakan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pertimbangan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dalam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memilih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batubara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untuk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suatu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pembangkit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yakni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berkaitan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dengan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temperatur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saat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mana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abu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menjadi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lebih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plastis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beberapa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derajat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dibawah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titik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lebur</a:t>
            </a:r>
            <a:r>
              <a:rPr lang="en-US" sz="2000" dirty="0" smtClean="0">
                <a:latin typeface="Arial Narrow" pitchFamily="34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 err="1" smtClean="0">
                <a:latin typeface="Arial Narrow" pitchFamily="34" charset="0"/>
              </a:rPr>
              <a:t>Kemampuan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untuk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digerinda</a:t>
            </a:r>
            <a:r>
              <a:rPr lang="en-US" sz="2000" dirty="0" smtClean="0">
                <a:latin typeface="Arial Narrow" pitchFamily="34" charset="0"/>
              </a:rPr>
              <a:t>, </a:t>
            </a:r>
            <a:r>
              <a:rPr lang="en-US" sz="2000" dirty="0" err="1" smtClean="0">
                <a:latin typeface="Arial Narrow" pitchFamily="34" charset="0"/>
              </a:rPr>
              <a:t>kemampuan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batubara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digerinda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untuk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mendapatkan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serbuk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tepung</a:t>
            </a:r>
            <a:r>
              <a:rPr lang="en-US" sz="2000" dirty="0" smtClean="0">
                <a:latin typeface="Arial Narrow" pitchFamily="34" charset="0"/>
              </a:rPr>
              <a:t> yang </a:t>
            </a:r>
            <a:r>
              <a:rPr lang="en-US" sz="2000" dirty="0" err="1" smtClean="0">
                <a:latin typeface="Arial Narrow" pitchFamily="34" charset="0"/>
              </a:rPr>
              <a:t>halus</a:t>
            </a:r>
            <a:r>
              <a:rPr lang="en-US" sz="2000" dirty="0" smtClean="0">
                <a:latin typeface="Arial Narrow" pitchFamily="34" charset="0"/>
              </a:rPr>
              <a:t>, </a:t>
            </a:r>
            <a:r>
              <a:rPr lang="en-US" sz="2000" dirty="0" err="1" smtClean="0">
                <a:latin typeface="Arial Narrow" pitchFamily="34" charset="0"/>
              </a:rPr>
              <a:t>indeks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digerinda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berbanding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terbalik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dengan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daya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untuk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menggerinda</a:t>
            </a:r>
            <a:endParaRPr lang="en-US" sz="2000" dirty="0" smtClean="0">
              <a:latin typeface="Arial Narrow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 err="1" smtClean="0">
                <a:latin typeface="Arial Narrow" pitchFamily="34" charset="0"/>
              </a:rPr>
              <a:t>Kandungan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energi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batubara</a:t>
            </a:r>
            <a:r>
              <a:rPr lang="en-US" sz="2000" dirty="0" smtClean="0">
                <a:latin typeface="Arial Narrow" pitchFamily="34" charset="0"/>
              </a:rPr>
              <a:t>. </a:t>
            </a:r>
            <a:r>
              <a:rPr lang="en-US" sz="2000" dirty="0" err="1" smtClean="0">
                <a:latin typeface="Arial Narrow" pitchFamily="34" charset="0"/>
              </a:rPr>
              <a:t>Nilai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pembakaran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menunjukkan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jumlah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energi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kimia</a:t>
            </a:r>
            <a:r>
              <a:rPr lang="en-US" sz="2000" dirty="0" smtClean="0">
                <a:latin typeface="Arial Narrow" pitchFamily="34" charset="0"/>
              </a:rPr>
              <a:t> yang </a:t>
            </a:r>
            <a:r>
              <a:rPr lang="en-US" sz="2000" dirty="0" err="1" smtClean="0">
                <a:latin typeface="Arial Narrow" pitchFamily="34" charset="0"/>
              </a:rPr>
              <a:t>terdapat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dalam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suatu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massa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atau</a:t>
            </a:r>
            <a:r>
              <a:rPr lang="en-US" sz="2000" dirty="0" smtClean="0">
                <a:latin typeface="Arial Narrow" pitchFamily="34" charset="0"/>
              </a:rPr>
              <a:t> volume </a:t>
            </a:r>
            <a:r>
              <a:rPr lang="en-US" sz="2000" dirty="0" err="1" smtClean="0">
                <a:latin typeface="Arial Narrow" pitchFamily="34" charset="0"/>
              </a:rPr>
              <a:t>bahan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bakar</a:t>
            </a:r>
            <a:r>
              <a:rPr lang="en-US" sz="2000" dirty="0" smtClean="0">
                <a:latin typeface="Arial Narrow" pitchFamily="34" charset="0"/>
              </a:rPr>
              <a:t>.</a:t>
            </a:r>
            <a:endParaRPr lang="en-US" sz="2000" dirty="0">
              <a:latin typeface="Arial Narrow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609600"/>
            <a:ext cx="3200400" cy="584775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chemeClr val="tx1"/>
                </a:solidFill>
                <a:latin typeface="Bernard MT Condensed" pitchFamily="18" charset="0"/>
                <a:cs typeface="Arial" pitchFamily="34" charset="0"/>
              </a:rPr>
              <a:t>Sifat-sifat</a:t>
            </a:r>
            <a:r>
              <a:rPr lang="en-US" sz="3200" dirty="0" smtClean="0">
                <a:solidFill>
                  <a:schemeClr val="tx1"/>
                </a:solidFill>
                <a:latin typeface="Bernard MT Condensed" pitchFamily="18" charset="0"/>
                <a:cs typeface="Arial" pitchFamily="34" charset="0"/>
              </a:rPr>
              <a:t> Batubara</a:t>
            </a:r>
            <a:endParaRPr lang="en-US" sz="3200" dirty="0">
              <a:solidFill>
                <a:schemeClr val="tx1"/>
              </a:solidFill>
              <a:latin typeface="Bernard MT Condensed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1333</Words>
  <Application>Microsoft Office PowerPoint</Application>
  <PresentationFormat>On-screen Show (4:3)</PresentationFormat>
  <Paragraphs>156</Paragraphs>
  <Slides>21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Nelly</dc:creator>
  <cp:lastModifiedBy>user</cp:lastModifiedBy>
  <cp:revision>64</cp:revision>
  <dcterms:created xsi:type="dcterms:W3CDTF">2010-12-09T04:26:28Z</dcterms:created>
  <dcterms:modified xsi:type="dcterms:W3CDTF">2014-01-27T16:17:24Z</dcterms:modified>
</cp:coreProperties>
</file>