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56" r:id="rId2"/>
    <p:sldId id="259" r:id="rId3"/>
    <p:sldId id="258" r:id="rId4"/>
    <p:sldId id="261" r:id="rId5"/>
    <p:sldId id="266" r:id="rId6"/>
    <p:sldId id="257" r:id="rId7"/>
    <p:sldId id="260" r:id="rId8"/>
    <p:sldId id="265" r:id="rId9"/>
    <p:sldId id="264" r:id="rId10"/>
    <p:sldId id="268" r:id="rId11"/>
    <p:sldId id="263" r:id="rId12"/>
    <p:sldId id="262" r:id="rId13"/>
    <p:sldId id="267" r:id="rId14"/>
    <p:sldId id="269" r:id="rId15"/>
    <p:sldId id="270" r:id="rId16"/>
    <p:sldId id="272" r:id="rId17"/>
    <p:sldId id="273" r:id="rId18"/>
    <p:sldId id="271" r:id="rId19"/>
    <p:sldId id="274" r:id="rId20"/>
    <p:sldId id="275" r:id="rId21"/>
    <p:sldId id="276" r:id="rId22"/>
    <p:sldId id="277" r:id="rId23"/>
    <p:sldId id="278" r:id="rId24"/>
    <p:sldId id="280" r:id="rId25"/>
  </p:sldIdLst>
  <p:sldSz cx="9144000" cy="6858000" type="screen4x3"/>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825A1A80-5D38-4190-9BAF-B2A8EDED4658}" type="datetimeFigureOut">
              <a:rPr lang="en-US" smtClean="0"/>
              <a:pPr/>
              <a:t>04-Jan-14</a:t>
            </a:fld>
            <a:endParaRPr lang="en-US"/>
          </a:p>
        </p:txBody>
      </p:sp>
      <p:sp>
        <p:nvSpPr>
          <p:cNvPr id="4" name="Footer Placeholder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a:defRPr sz="1200"/>
            </a:lvl1pPr>
          </a:lstStyle>
          <a:p>
            <a:fld id="{5130D240-141F-4B4D-809E-D82DFC5D9E1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8B8BAA-8A81-4EA2-A318-FA58BB4141E0}" type="datetimeFigureOut">
              <a:rPr lang="en-US" smtClean="0"/>
              <a:pPr/>
              <a:t>04-Jan-14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7FB173-2341-438A-8478-59EB501F106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8B8BAA-8A81-4EA2-A318-FA58BB4141E0}" type="datetimeFigureOut">
              <a:rPr lang="en-US" smtClean="0"/>
              <a:pPr/>
              <a:t>04-Jan-14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7FB173-2341-438A-8478-59EB501F106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8B8BAA-8A81-4EA2-A318-FA58BB4141E0}" type="datetimeFigureOut">
              <a:rPr lang="en-US" smtClean="0"/>
              <a:pPr/>
              <a:t>04-Jan-14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7FB173-2341-438A-8478-59EB501F106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8B8BAA-8A81-4EA2-A318-FA58BB4141E0}" type="datetimeFigureOut">
              <a:rPr lang="en-US" smtClean="0"/>
              <a:pPr/>
              <a:t>04-Jan-14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7FB173-2341-438A-8478-59EB501F106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8B8BAA-8A81-4EA2-A318-FA58BB4141E0}" type="datetimeFigureOut">
              <a:rPr lang="en-US" smtClean="0"/>
              <a:pPr/>
              <a:t>04-Jan-14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7FB173-2341-438A-8478-59EB501F106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8B8BAA-8A81-4EA2-A318-FA58BB4141E0}" type="datetimeFigureOut">
              <a:rPr lang="en-US" smtClean="0"/>
              <a:pPr/>
              <a:t>04-Jan-14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7FB173-2341-438A-8478-59EB501F106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8B8BAA-8A81-4EA2-A318-FA58BB4141E0}" type="datetimeFigureOut">
              <a:rPr lang="en-US" smtClean="0"/>
              <a:pPr/>
              <a:t>04-Jan-14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7FB173-2341-438A-8478-59EB501F106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8B8BAA-8A81-4EA2-A318-FA58BB4141E0}" type="datetimeFigureOut">
              <a:rPr lang="en-US" smtClean="0"/>
              <a:pPr/>
              <a:t>04-Jan-14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7FB173-2341-438A-8478-59EB501F106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B8BAA-8A81-4EA2-A318-FA58BB4141E0}" type="datetimeFigureOut">
              <a:rPr lang="en-US" smtClean="0"/>
              <a:pPr/>
              <a:t>04-Jan-14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7FB173-2341-438A-8478-59EB501F10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8B8BAA-8A81-4EA2-A318-FA58BB4141E0}" type="datetimeFigureOut">
              <a:rPr lang="en-US" smtClean="0"/>
              <a:pPr/>
              <a:t>04-Jan-14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7FB173-2341-438A-8478-59EB501F106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8B8BAA-8A81-4EA2-A318-FA58BB4141E0}" type="datetimeFigureOut">
              <a:rPr lang="en-US" smtClean="0"/>
              <a:pPr/>
              <a:t>04-Jan-14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7FB173-2341-438A-8478-59EB501F106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B8BAA-8A81-4EA2-A318-FA58BB4141E0}" type="datetimeFigureOut">
              <a:rPr lang="en-US" smtClean="0"/>
              <a:pPr/>
              <a:t>04-Jan-14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7FB173-2341-438A-8478-59EB501F106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id.wikipedia.org/wiki/Karb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676400"/>
            <a:ext cx="7772400" cy="769441"/>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4400" b="1" cap="all" dirty="0" smtClean="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Bernard MT Condensed" pitchFamily="18" charset="0"/>
              </a:rPr>
              <a:t>SUMBER DAYA ENERGI FOSIL</a:t>
            </a:r>
            <a:endParaRPr lang="en-US" sz="4400" b="1" cap="all" dirty="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Bernard MT Condensed" pitchFamily="18" charset="0"/>
            </a:endParaRPr>
          </a:p>
        </p:txBody>
      </p:sp>
      <p:sp>
        <p:nvSpPr>
          <p:cNvPr id="7" name="TextBox 6"/>
          <p:cNvSpPr txBox="1"/>
          <p:nvPr/>
        </p:nvSpPr>
        <p:spPr>
          <a:xfrm>
            <a:off x="2971800" y="609600"/>
            <a:ext cx="2959143" cy="523220"/>
          </a:xfrm>
          <a:prstGeom prst="rect">
            <a:avLst/>
          </a:prstGeom>
          <a:noFill/>
          <a:ln>
            <a:solidFill>
              <a:schemeClr val="accent1"/>
            </a:solidFill>
          </a:ln>
        </p:spPr>
        <p:txBody>
          <a:bodyPr wrap="none" rtlCol="0">
            <a:spAutoFit/>
          </a:bodyPr>
          <a:lstStyle/>
          <a:p>
            <a:r>
              <a:rPr lang="en-US" sz="2800" b="1" dirty="0" smtClean="0"/>
              <a:t>PERTEMUAN 3 &amp; 4</a:t>
            </a:r>
            <a:endParaRPr lang="en-US" sz="2800" b="1" dirty="0"/>
          </a:p>
        </p:txBody>
      </p:sp>
      <p:sp>
        <p:nvSpPr>
          <p:cNvPr id="8" name="TextBox 7"/>
          <p:cNvSpPr txBox="1"/>
          <p:nvPr/>
        </p:nvSpPr>
        <p:spPr>
          <a:xfrm>
            <a:off x="1828800" y="3200400"/>
            <a:ext cx="4899098" cy="1446550"/>
          </a:xfrm>
          <a:prstGeom prst="rect">
            <a:avLst/>
          </a:prstGeom>
          <a:noFill/>
        </p:spPr>
        <p:txBody>
          <a:bodyPr wrap="none" rtlCol="0">
            <a:spAutoFit/>
          </a:bodyPr>
          <a:lstStyle/>
          <a:p>
            <a:pPr algn="ctr"/>
            <a:r>
              <a:rPr lang="en-US" sz="4400" dirty="0" smtClean="0">
                <a:latin typeface="Script MT Bold" pitchFamily="66" charset="0"/>
              </a:rPr>
              <a:t>( Batubara, </a:t>
            </a:r>
            <a:r>
              <a:rPr lang="en-US" sz="4400" dirty="0" err="1" smtClean="0">
                <a:latin typeface="Script MT Bold" pitchFamily="66" charset="0"/>
              </a:rPr>
              <a:t>minyak</a:t>
            </a:r>
            <a:r>
              <a:rPr lang="en-US" sz="4400" dirty="0" smtClean="0">
                <a:latin typeface="Script MT Bold" pitchFamily="66" charset="0"/>
              </a:rPr>
              <a:t> </a:t>
            </a:r>
          </a:p>
          <a:p>
            <a:pPr algn="ctr"/>
            <a:r>
              <a:rPr lang="en-US" sz="4400" dirty="0" err="1" smtClean="0">
                <a:latin typeface="Script MT Bold" pitchFamily="66" charset="0"/>
              </a:rPr>
              <a:t>dan</a:t>
            </a:r>
            <a:r>
              <a:rPr lang="en-US" sz="4400" dirty="0" smtClean="0">
                <a:latin typeface="Script MT Bold" pitchFamily="66" charset="0"/>
              </a:rPr>
              <a:t> gas </a:t>
            </a:r>
            <a:r>
              <a:rPr lang="en-US" sz="4400" dirty="0" err="1" smtClean="0">
                <a:latin typeface="Script MT Bold" pitchFamily="66" charset="0"/>
              </a:rPr>
              <a:t>Bumi</a:t>
            </a:r>
            <a:r>
              <a:rPr lang="en-US" sz="4400" dirty="0" smtClean="0">
                <a:latin typeface="Script MT Bold" pitchFamily="66" charset="0"/>
              </a:rPr>
              <a:t> )</a:t>
            </a:r>
            <a:endParaRPr lang="en-US" sz="4400" dirty="0">
              <a:latin typeface="Script MT Bold"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rcRect/>
          <a:stretch>
            <a:fillRect/>
          </a:stretch>
        </p:blipFill>
        <p:spPr bwMode="auto">
          <a:xfrm>
            <a:off x="990600" y="1905000"/>
            <a:ext cx="7620000" cy="4267200"/>
          </a:xfrm>
          <a:prstGeom prst="rect">
            <a:avLst/>
          </a:prstGeom>
          <a:noFill/>
          <a:ln w="9525">
            <a:solidFill>
              <a:schemeClr val="tx1"/>
            </a:solidFill>
            <a:miter lim="800000"/>
            <a:headEnd/>
            <a:tailEnd/>
          </a:ln>
        </p:spPr>
      </p:pic>
      <p:sp>
        <p:nvSpPr>
          <p:cNvPr id="5" name="TextBox 4"/>
          <p:cNvSpPr txBox="1"/>
          <p:nvPr/>
        </p:nvSpPr>
        <p:spPr>
          <a:xfrm>
            <a:off x="1981200" y="304800"/>
            <a:ext cx="5486400" cy="1323439"/>
          </a:xfrm>
          <a:prstGeom prst="rect">
            <a:avLst/>
          </a:prstGeom>
          <a:noFill/>
          <a:ln>
            <a:noFill/>
          </a:ln>
        </p:spPr>
        <p:txBody>
          <a:bodyPr wrap="square" rtlCol="0">
            <a:spAutoFit/>
          </a:bodyPr>
          <a:lstStyle/>
          <a:p>
            <a:pPr algn="ctr"/>
            <a:r>
              <a:rPr lang="en-US" sz="4000" dirty="0" smtClean="0"/>
              <a:t>PROSES PENAMBANGAN BATUBARA</a:t>
            </a:r>
            <a:endParaRPr lang="en-US"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533400" y="1600200"/>
            <a:ext cx="8229600" cy="4154984"/>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Cara M</a:t>
            </a:r>
            <a:r>
              <a:rPr kumimoji="0" lang="id-ID" sz="2400" b="1"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enemukan Batu Bara</a:t>
            </a:r>
            <a:r>
              <a:rPr kumimoji="0" lang="en-US" sz="2400" b="1"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 </a:t>
            </a:r>
            <a:r>
              <a:rPr kumimoji="0" lang="id-ID"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Cadangan batu bara ditemukan melalui kegiatan </a:t>
            </a:r>
            <a:r>
              <a:rPr kumimoji="0" lang="id-ID" sz="2400" b="1" i="1"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eksplorasi</a:t>
            </a:r>
            <a:r>
              <a:rPr kumimoji="0" lang="id-ID"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Proses tersebut biasanya mencakup pembuatan peta geologi dari daerah yang bersangkutan, kemudian melakukan </a:t>
            </a:r>
            <a:r>
              <a:rPr kumimoji="0" lang="id-ID" sz="2400" b="0" i="1"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survai geokimia</a:t>
            </a:r>
            <a:r>
              <a:rPr kumimoji="0" lang="id-ID"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dan </a:t>
            </a:r>
            <a:r>
              <a:rPr kumimoji="0" lang="id-ID" sz="2400" b="0" i="1"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geofisika</a:t>
            </a:r>
            <a:r>
              <a:rPr kumimoji="0" lang="id-ID"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yang dilanjutkan dengan </a:t>
            </a:r>
            <a:r>
              <a:rPr kumimoji="0" lang="id-ID" sz="2400" b="1" i="1"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pengeboran eksploras</a:t>
            </a:r>
            <a:r>
              <a:rPr kumimoji="0" lang="id-ID" sz="2400" b="0" i="1"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i</a:t>
            </a:r>
            <a:r>
              <a:rPr kumimoji="0" lang="id-ID"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Proses demikian memungkinkan diperolehnya gambaran yang tepat dari daerah yang akan dikembangkan. Daerah tersebut hanya akan menjadi suatu tambang jika daerah tersebut memiliki cadangan batu bara yang cukup banyak dan mutu yang memadai sehingga batu bara dapat diambil secara ekonomis. Setelah mendapat kepastian akan hal tersebut, maka dimulailah kegiatan penambangannya.</a:t>
            </a:r>
            <a:endParaRPr kumimoji="0" lang="id-ID" sz="2400" b="0" i="0" u="none" strike="noStrike" cap="none" normalizeH="0" baseline="0" dirty="0" smtClean="0">
              <a:ln>
                <a:noFill/>
              </a:ln>
              <a:solidFill>
                <a:schemeClr val="tx1"/>
              </a:solidFill>
              <a:effectLst/>
              <a:latin typeface="Arial Narrow" pitchFamily="34" charset="0"/>
              <a:cs typeface="Arial" pitchFamily="34" charset="0"/>
            </a:endParaRPr>
          </a:p>
        </p:txBody>
      </p:sp>
      <p:sp>
        <p:nvSpPr>
          <p:cNvPr id="3" name="Rectangle 2"/>
          <p:cNvSpPr/>
          <p:nvPr/>
        </p:nvSpPr>
        <p:spPr>
          <a:xfrm>
            <a:off x="1219200" y="381000"/>
            <a:ext cx="6167073" cy="707886"/>
          </a:xfrm>
          <a:prstGeom prst="rect">
            <a:avLst/>
          </a:prstGeom>
          <a:ln>
            <a:solidFill>
              <a:schemeClr val="tx1"/>
            </a:solidFill>
          </a:ln>
        </p:spPr>
        <p:txBody>
          <a:bodyPr wrap="none">
            <a:spAutoFit/>
          </a:bodyPr>
          <a:lstStyle/>
          <a:p>
            <a:r>
              <a:rPr kumimoji="0" lang="en-US" sz="40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Cara M</a:t>
            </a:r>
            <a:r>
              <a:rPr kumimoji="0" lang="id-ID" sz="40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enemukan Batu Bara</a:t>
            </a:r>
            <a:r>
              <a:rPr kumimoji="0" lang="en-US" sz="40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lang="en-US" sz="4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228600"/>
            <a:ext cx="5798767" cy="584775"/>
          </a:xfrm>
          <a:prstGeom prst="rect">
            <a:avLst/>
          </a:prstGeom>
          <a:ln>
            <a:solidFill>
              <a:schemeClr val="tx1"/>
            </a:solidFill>
          </a:ln>
        </p:spPr>
        <p:txBody>
          <a:bodyPr wrap="none">
            <a:spAutoFit/>
          </a:bodyPr>
          <a:lstStyle/>
          <a:p>
            <a:r>
              <a:rPr lang="en-US" sz="3200" dirty="0" err="1"/>
              <a:t>Metode</a:t>
            </a:r>
            <a:r>
              <a:rPr lang="en-US" sz="3200" dirty="0"/>
              <a:t> </a:t>
            </a:r>
            <a:r>
              <a:rPr lang="en-US" sz="3200" dirty="0" err="1"/>
              <a:t>Penambangan</a:t>
            </a:r>
            <a:r>
              <a:rPr lang="en-US" sz="3200" dirty="0"/>
              <a:t> </a:t>
            </a:r>
            <a:r>
              <a:rPr lang="en-US" sz="3200" dirty="0" err="1"/>
              <a:t>Batu</a:t>
            </a:r>
            <a:r>
              <a:rPr lang="en-US" sz="3200" dirty="0"/>
              <a:t> Bara</a:t>
            </a:r>
          </a:p>
        </p:txBody>
      </p:sp>
      <p:sp>
        <p:nvSpPr>
          <p:cNvPr id="22529" name="Rectangle 1"/>
          <p:cNvSpPr>
            <a:spLocks noChangeArrowheads="1"/>
          </p:cNvSpPr>
          <p:nvPr/>
        </p:nvSpPr>
        <p:spPr bwMode="auto">
          <a:xfrm>
            <a:off x="609600" y="914400"/>
            <a:ext cx="8153400" cy="5632311"/>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Batu bara ditambang dengan dua metode  </a:t>
            </a: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a:t>
            </a:r>
          </a:p>
          <a:p>
            <a:pPr marR="0" lvl="0" algn="l" defTabSz="914400" rtl="0" eaLnBrk="1" fontAlgn="base" latinLnBrk="0" hangingPunct="1">
              <a:lnSpc>
                <a:spcPct val="100000"/>
              </a:lnSpc>
              <a:spcBef>
                <a:spcPct val="0"/>
              </a:spcBef>
              <a:spcAft>
                <a:spcPct val="0"/>
              </a:spcAft>
              <a:buClrTx/>
              <a:buSzTx/>
              <a:buFontTx/>
              <a:buNone/>
              <a:tabLst/>
            </a:pPr>
            <a:endParaRPr lang="en-US" sz="2400" dirty="0">
              <a:latin typeface="Tahoma" pitchFamily="34" charset="0"/>
              <a:ea typeface="Tahoma" pitchFamily="34" charset="0"/>
              <a:cs typeface="Tahoma" pitchFamily="34" charset="0"/>
            </a:endParaRP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lang="en-US" sz="2400" dirty="0">
                <a:latin typeface="Tahoma" pitchFamily="34" charset="0"/>
                <a:ea typeface="Tahoma" pitchFamily="34" charset="0"/>
                <a:cs typeface="Tahoma" pitchFamily="34" charset="0"/>
              </a:rPr>
              <a:t>T</a:t>
            </a:r>
            <a:r>
              <a:rPr kumimoji="0" lang="id-ID"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ambang permukaan atau “</a:t>
            </a:r>
            <a:r>
              <a:rPr kumimoji="0" lang="id-ID" sz="2400" b="1" i="1" u="none" strike="noStrike" cap="none" normalizeH="0" baseline="0" dirty="0" smtClean="0">
                <a:ln>
                  <a:noFill/>
                </a:ln>
                <a:solidFill>
                  <a:schemeClr val="tx1"/>
                </a:solidFill>
                <a:effectLst/>
                <a:latin typeface="Tahoma" pitchFamily="34" charset="0"/>
                <a:ea typeface="Tahoma" pitchFamily="34" charset="0"/>
                <a:cs typeface="Tahoma" pitchFamily="34" charset="0"/>
              </a:rPr>
              <a:t>terbuka”</a:t>
            </a:r>
            <a:r>
              <a:rPr kumimoji="0" lang="id-ID"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endPar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T</a:t>
            </a:r>
            <a:r>
              <a:rPr kumimoji="0" lang="id-ID"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ambang bawah tanah atau “</a:t>
            </a:r>
            <a:r>
              <a:rPr kumimoji="0" lang="id-ID" sz="2400" b="1" i="1" u="none" strike="noStrike" cap="none" normalizeH="0" baseline="0" dirty="0" smtClean="0">
                <a:ln>
                  <a:noFill/>
                </a:ln>
                <a:solidFill>
                  <a:schemeClr val="tx1"/>
                </a:solidFill>
                <a:effectLst/>
                <a:latin typeface="Tahoma" pitchFamily="34" charset="0"/>
                <a:ea typeface="Tahoma" pitchFamily="34" charset="0"/>
                <a:cs typeface="Tahoma" pitchFamily="34" charset="0"/>
              </a:rPr>
              <a:t>dalam</a:t>
            </a:r>
            <a:r>
              <a:rPr kumimoji="0" lang="id-ID" sz="2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a:t>
            </a: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p>
          <a:p>
            <a:pPr marL="457200" marR="0" lvl="0" indent="-457200" algn="l" defTabSz="914400" rtl="0" eaLnBrk="1" fontAlgn="base" latinLnBrk="0" hangingPunct="1">
              <a:lnSpc>
                <a:spcPct val="100000"/>
              </a:lnSpc>
              <a:spcBef>
                <a:spcPct val="0"/>
              </a:spcBef>
              <a:spcAft>
                <a:spcPct val="0"/>
              </a:spcAft>
              <a:buClrTx/>
              <a:buSzTx/>
              <a:buFontTx/>
              <a:buAutoNum type="arabicPeriod"/>
              <a:tabLst/>
            </a:pPr>
            <a:r>
              <a:rPr kumimoji="0" lang="en-US" sz="2400" b="0" i="0" u="none" strike="noStrike" cap="none" normalizeH="0" baseline="0" dirty="0" err="1" smtClean="0">
                <a:ln>
                  <a:noFill/>
                </a:ln>
                <a:solidFill>
                  <a:schemeClr val="tx1"/>
                </a:solidFill>
                <a:effectLst/>
                <a:latin typeface="Tahoma" pitchFamily="34" charset="0"/>
                <a:ea typeface="Tahoma" pitchFamily="34" charset="0"/>
                <a:cs typeface="Tahoma" pitchFamily="34" charset="0"/>
              </a:rPr>
              <a:t>Penambangan</a:t>
            </a: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en-US" sz="2400" b="1" i="1" u="none" strike="noStrike" cap="none" normalizeH="0" baseline="0" dirty="0" err="1" smtClean="0">
                <a:ln>
                  <a:noFill/>
                </a:ln>
                <a:solidFill>
                  <a:schemeClr val="tx1"/>
                </a:solidFill>
                <a:effectLst/>
                <a:latin typeface="Tahoma" pitchFamily="34" charset="0"/>
                <a:ea typeface="Tahoma" pitchFamily="34" charset="0"/>
                <a:cs typeface="Tahoma" pitchFamily="34" charset="0"/>
              </a:rPr>
              <a:t>lereng</a:t>
            </a:r>
            <a:r>
              <a:rPr kumimoji="0" lang="en-US" sz="2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p>
          <a:p>
            <a:pPr marL="457200" marR="0" lvl="0" indent="-457200" algn="l" defTabSz="914400" rtl="0" eaLnBrk="1" fontAlgn="base" latinLnBrk="0" hangingPunct="1">
              <a:lnSpc>
                <a:spcPct val="100000"/>
              </a:lnSpc>
              <a:spcBef>
                <a:spcPct val="0"/>
              </a:spcBef>
              <a:spcAft>
                <a:spcPct val="0"/>
              </a:spcAft>
              <a:buClrTx/>
              <a:buSzTx/>
              <a:tabLst/>
            </a:pPr>
            <a:endParaRPr lang="en-US" sz="2400" b="1" dirty="0">
              <a:latin typeface="Tahoma" pitchFamily="34" charset="0"/>
              <a:ea typeface="Tahoma" pitchFamily="34" charset="0"/>
              <a:cs typeface="Tahoma" pitchFamily="34" charset="0"/>
            </a:endParaRPr>
          </a:p>
          <a:p>
            <a:pPr lvl="0" fontAlgn="base">
              <a:spcBef>
                <a:spcPct val="0"/>
              </a:spcBef>
              <a:spcAft>
                <a:spcPct val="0"/>
              </a:spcAft>
            </a:pPr>
            <a:r>
              <a:rPr kumimoji="0" lang="id-ID" sz="2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Pemilihan metode penambangan sangat ditentukan oleh unsur geologi endapan batu bara. </a:t>
            </a:r>
            <a:endParaRPr kumimoji="0" lang="en-US" sz="2400" b="0" i="0" u="none" strike="noStrike" cap="none" normalizeH="0" baseline="0" dirty="0" smtClean="0">
              <a:ln>
                <a:noFill/>
              </a:ln>
              <a:solidFill>
                <a:srgbClr val="000000"/>
              </a:solidFill>
              <a:effectLst/>
              <a:latin typeface="Tahoma" pitchFamily="34" charset="0"/>
              <a:ea typeface="Tahoma" pitchFamily="34" charset="0"/>
              <a:cs typeface="Tahoma" pitchFamily="34" charset="0"/>
            </a:endParaRPr>
          </a:p>
          <a:p>
            <a:pPr lvl="0" fontAlgn="base">
              <a:spcBef>
                <a:spcPct val="0"/>
              </a:spcBef>
              <a:spcAft>
                <a:spcPct val="0"/>
              </a:spcAft>
            </a:pPr>
            <a:r>
              <a:rPr kumimoji="0" lang="id-ID" sz="2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Saat ini, tambang bawah tanah menghasilkan sekitar 60% dari produksi batu bara dunia, walaupun beberapa Negara penghasil batu bara yang besar lebih menggunakan tambang permukaan. </a:t>
            </a:r>
            <a:endParaRPr kumimoji="0" lang="en-US" sz="2400" b="0" i="0" u="none" strike="noStrike" cap="none" normalizeH="0" baseline="0" dirty="0" smtClean="0">
              <a:ln>
                <a:noFill/>
              </a:ln>
              <a:solidFill>
                <a:srgbClr val="000000"/>
              </a:solidFill>
              <a:effectLst/>
              <a:latin typeface="Tahoma" pitchFamily="34" charset="0"/>
              <a:ea typeface="Tahoma" pitchFamily="34" charset="0"/>
              <a:cs typeface="Tahoma" pitchFamily="34" charset="0"/>
            </a:endParaRPr>
          </a:p>
          <a:p>
            <a:pPr lvl="0" fontAlgn="base">
              <a:spcBef>
                <a:spcPct val="0"/>
              </a:spcBef>
              <a:spcAft>
                <a:spcPct val="0"/>
              </a:spcAft>
            </a:pPr>
            <a:r>
              <a:rPr kumimoji="0" lang="id-ID" sz="2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Tambang terbuka menghasilkan sekitar 80% produksi batu bara di Australia, sementara di AS, hasil dari tambang permukaan sekitar 67%.</a:t>
            </a:r>
            <a:endPar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1143000"/>
            <a:ext cx="4343400" cy="4708981"/>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ct val="0"/>
              </a:spcBef>
              <a:spcAft>
                <a:spcPct val="0"/>
              </a:spcAft>
              <a:buClrTx/>
              <a:buSzTx/>
              <a:buFontTx/>
              <a:buNone/>
              <a:tabLst/>
            </a:pPr>
            <a:r>
              <a:rPr lang="en-US" sz="2000" b="1" dirty="0">
                <a:latin typeface="Arial Narrow" pitchFamily="34" charset="0"/>
                <a:ea typeface="Times New Roman" pitchFamily="18" charset="0"/>
                <a:cs typeface="Times New Roman" pitchFamily="18" charset="0"/>
              </a:rPr>
              <a:t>P</a:t>
            </a:r>
            <a:r>
              <a:rPr kumimoji="0" lang="id-ID" sz="2000" b="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enambangan terbuka, </a:t>
            </a:r>
            <a:r>
              <a:rPr kumimoji="0" lang="id-ID" sz="2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bila di posit batu bara terletak tidak terlalu dalam. Dalam penambangan terbuka lapisan atas yang terdiri atas tanah dan batu batu di sisihkan untuk membuka lapisan batu bara. T</a:t>
            </a:r>
            <a:r>
              <a:rPr kumimoji="0" lang="en-US" sz="2000" b="0" i="0" u="none" strike="noStrike" cap="none" normalizeH="0" baseline="0" dirty="0" err="1" smtClean="0">
                <a:ln>
                  <a:noFill/>
                </a:ln>
                <a:solidFill>
                  <a:schemeClr val="tx1"/>
                </a:solidFill>
                <a:effectLst/>
                <a:latin typeface="Arial Narrow" pitchFamily="34" charset="0"/>
                <a:ea typeface="Times New Roman" pitchFamily="18" charset="0"/>
                <a:cs typeface="Times New Roman" pitchFamily="18" charset="0"/>
              </a:rPr>
              <a:t>eba</a:t>
            </a:r>
            <a:r>
              <a:rPr kumimoji="0" lang="id-ID" sz="2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l lapisan atas yang terdiri atas tanah dan batu ini sering sampai 100 meter sehingga perlu dilakukan peledakan di lapisan, kemudian lapisan yang telah di ledakkan itu di pindah dangan sodok atau mesin penggali seperti penggali roda timba. Menurut salah satu perkiraan perbandingan yang ekonomis antara lapisan atas dan lapisan bahan bakar padat adalah 30 : 1 untuk batu bara adalah 20 : 1 untuk lignit.</a:t>
            </a:r>
            <a:endParaRPr kumimoji="0" lang="id-ID" sz="2000" b="0" i="0" u="none" strike="noStrike" cap="none" normalizeH="0" baseline="0" dirty="0" smtClean="0">
              <a:ln>
                <a:noFill/>
              </a:ln>
              <a:solidFill>
                <a:schemeClr val="tx1"/>
              </a:solidFill>
              <a:effectLst/>
              <a:latin typeface="Arial Narrow" pitchFamily="34" charset="0"/>
              <a:cs typeface="Arial" pitchFamily="34" charset="0"/>
            </a:endParaRPr>
          </a:p>
        </p:txBody>
      </p:sp>
      <p:sp>
        <p:nvSpPr>
          <p:cNvPr id="5" name="Rectangle 4"/>
          <p:cNvSpPr/>
          <p:nvPr/>
        </p:nvSpPr>
        <p:spPr>
          <a:xfrm>
            <a:off x="304800" y="304800"/>
            <a:ext cx="6114174" cy="584775"/>
          </a:xfrm>
          <a:prstGeom prst="rect">
            <a:avLst/>
          </a:prstGeom>
          <a:ln>
            <a:solidFill>
              <a:schemeClr val="tx1"/>
            </a:solidFill>
          </a:ln>
        </p:spPr>
        <p:txBody>
          <a:bodyPr wrap="none">
            <a:spAutoFit/>
          </a:bodyPr>
          <a:lstStyle/>
          <a:p>
            <a:r>
              <a:rPr lang="en-US" sz="3200" b="1" dirty="0" smtClean="0">
                <a:latin typeface="Arial Narrow" pitchFamily="34" charset="0"/>
                <a:ea typeface="Times New Roman" pitchFamily="18" charset="0"/>
                <a:cs typeface="Times New Roman" pitchFamily="18" charset="0"/>
              </a:rPr>
              <a:t>P</a:t>
            </a:r>
            <a:r>
              <a:rPr kumimoji="0" lang="id-ID" sz="3200" b="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enambangan </a:t>
            </a:r>
            <a:r>
              <a:rPr kumimoji="0" lang="en-US" sz="3200" b="1" u="none" strike="noStrike" cap="none" normalizeH="0" baseline="0" dirty="0" err="1" smtClean="0">
                <a:ln>
                  <a:noFill/>
                </a:ln>
                <a:solidFill>
                  <a:schemeClr val="tx1"/>
                </a:solidFill>
                <a:effectLst/>
                <a:latin typeface="Arial Narrow" pitchFamily="34" charset="0"/>
                <a:ea typeface="Times New Roman" pitchFamily="18" charset="0"/>
                <a:cs typeface="Times New Roman" pitchFamily="18" charset="0"/>
              </a:rPr>
              <a:t>Permukaan</a:t>
            </a:r>
            <a:r>
              <a:rPr kumimoji="0" lang="en-US" sz="3200" b="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 </a:t>
            </a:r>
            <a:r>
              <a:rPr kumimoji="0" lang="id-ID" sz="3200" b="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terbu</a:t>
            </a:r>
            <a:r>
              <a:rPr kumimoji="0" lang="en-US" sz="3200" b="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ka )</a:t>
            </a:r>
            <a:endParaRPr lang="en-US" sz="3200" dirty="0"/>
          </a:p>
        </p:txBody>
      </p:sp>
      <p:pic>
        <p:nvPicPr>
          <p:cNvPr id="6" name="Picture 5"/>
          <p:cNvPicPr/>
          <p:nvPr/>
        </p:nvPicPr>
        <p:blipFill>
          <a:blip r:embed="rId2"/>
          <a:srcRect/>
          <a:stretch>
            <a:fillRect/>
          </a:stretch>
        </p:blipFill>
        <p:spPr bwMode="auto">
          <a:xfrm>
            <a:off x="4876800" y="1143000"/>
            <a:ext cx="3962400" cy="46482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81000" y="1219200"/>
            <a:ext cx="845820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65138" lvl="0" indent="-465138" algn="just" fontAlgn="base">
              <a:spcBef>
                <a:spcPct val="0"/>
              </a:spcBef>
              <a:spcAft>
                <a:spcPct val="0"/>
              </a:spcAft>
              <a:buFont typeface="Wingdings" pitchFamily="2" charset="2"/>
              <a:buChar char="Ø"/>
            </a:pPr>
            <a:r>
              <a:rPr kumimoji="0" lang="id-ID" b="1" i="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Penambangan bawah tanah </a:t>
            </a:r>
            <a:r>
              <a:rPr kumimoji="0" lang="en-US" b="1" i="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a:t>
            </a:r>
            <a:r>
              <a:rPr kumimoji="0" lang="id-ID" b="1" i="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dalam</a:t>
            </a:r>
            <a:r>
              <a:rPr kumimoji="0" lang="en-US" b="1" i="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a:t>
            </a:r>
            <a:r>
              <a:rPr kumimoji="0" lang="en-US" b="1" i="1" u="none" strike="noStrike" cap="none" normalizeH="0" dirty="0" smtClean="0">
                <a:ln>
                  <a:noFill/>
                </a:ln>
                <a:solidFill>
                  <a:schemeClr val="tx1"/>
                </a:solidFill>
                <a:effectLst/>
                <a:latin typeface="Arial Narrow" pitchFamily="34" charset="0"/>
                <a:ea typeface="Times New Roman" pitchFamily="18" charset="0"/>
                <a:cs typeface="Times New Roman" pitchFamily="18" charset="0"/>
              </a:rPr>
              <a:t> </a:t>
            </a:r>
            <a:r>
              <a:rPr kumimoji="0" lang="id-ID" sz="16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adalah jauh lebih sukar dan berbahaya dibanding penambang permukaa</a:t>
            </a: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n</a:t>
            </a:r>
            <a:r>
              <a:rPr kumimoji="0" lang="id-ID" sz="16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Dipilih metode penambangan yang sederhana, bila operasi ini lebih padat karya. Bila pekerja lebih suli</a:t>
            </a: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t</a:t>
            </a:r>
            <a:r>
              <a:rPr kumimoji="0" lang="id-ID" sz="16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mempero</a:t>
            </a: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l</a:t>
            </a:r>
            <a:r>
              <a:rPr kumimoji="0" lang="id-ID" sz="16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eh, di pergunakan metode penambangan yang lebih maju dan lebih padat modal. Ada tiga metode penambangan yang digunakan : cara cemuk, </a:t>
            </a:r>
            <a:r>
              <a:rPr kumimoji="0" lang="id-ID" sz="1600" b="0" i="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cara lereng</a:t>
            </a:r>
            <a:r>
              <a:rPr kumimoji="0" lang="id-ID" sz="16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dan </a:t>
            </a:r>
            <a:r>
              <a:rPr kumimoji="0" lang="id-ID" sz="1600" b="0" i="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cara datar</a:t>
            </a:r>
            <a:r>
              <a:rPr kumimoji="0" lang="id-ID" sz="16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Tambang –tambang cemuk mempergunakan cemuk atau corong yang tegak lurus serta lift. Cara ini </a:t>
            </a: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m</a:t>
            </a:r>
            <a:r>
              <a:rPr kumimoji="0" lang="id-ID"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enghasilkan jarak </a:t>
            </a:r>
            <a:r>
              <a:rPr kumimoji="0" lang="en-US" sz="1600" b="0" i="0" u="none" strike="noStrike" cap="none" normalizeH="0" baseline="0" dirty="0" err="1" smtClean="0">
                <a:ln>
                  <a:noFill/>
                </a:ln>
                <a:solidFill>
                  <a:schemeClr val="tx1"/>
                </a:solidFill>
                <a:effectLst/>
                <a:latin typeface="Arial Narrow" pitchFamily="34" charset="0"/>
                <a:ea typeface="Calibri" pitchFamily="34" charset="0"/>
                <a:cs typeface="Times New Roman" pitchFamily="18" charset="0"/>
              </a:rPr>
              <a:t>ter</a:t>
            </a:r>
            <a:r>
              <a:rPr kumimoji="0" lang="id-ID"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dekat </a:t>
            </a:r>
            <a:r>
              <a:rPr kumimoji="0" lang="en-US" sz="1600" b="0" i="0" u="none" strike="noStrike" cap="none" normalizeH="0" baseline="0" dirty="0" err="1" smtClean="0">
                <a:ln>
                  <a:noFill/>
                </a:ln>
                <a:solidFill>
                  <a:schemeClr val="tx1"/>
                </a:solidFill>
                <a:effectLst/>
                <a:latin typeface="Arial Narrow" pitchFamily="34" charset="0"/>
                <a:ea typeface="Calibri" pitchFamily="34" charset="0"/>
                <a:cs typeface="Times New Roman" pitchFamily="18" charset="0"/>
              </a:rPr>
              <a:t>dengan</a:t>
            </a:r>
            <a:r>
              <a:rPr kumimoji="0" lang="en-US"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a:t>
            </a:r>
            <a:r>
              <a:rPr kumimoji="0" lang="id-ID"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lapisan-lapisan batu bara, tetapi memerlukan banyak tenaga untuk mengangkut manusia, peralatan dan produk.</a:t>
            </a:r>
            <a:endParaRPr kumimoji="0" lang="en-US" sz="1600" b="0" i="0" u="none" strike="noStrike" cap="none" normalizeH="0" baseline="0" dirty="0" smtClean="0">
              <a:ln>
                <a:noFill/>
              </a:ln>
              <a:solidFill>
                <a:schemeClr val="tx1"/>
              </a:solidFill>
              <a:effectLst/>
              <a:latin typeface="Arial Narrow" pitchFamily="34" charset="0"/>
              <a:cs typeface="Arial" pitchFamily="34" charset="0"/>
            </a:endParaRPr>
          </a:p>
          <a:p>
            <a:pPr marL="465138" marR="0" lvl="0" indent="-465138"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id-ID" b="1" i="1"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Pertambangan lereng</a:t>
            </a:r>
            <a:r>
              <a:rPr kumimoji="0" lang="id-ID"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a:t>
            </a:r>
            <a:r>
              <a:rPr kumimoji="0" lang="id-ID"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mempergunakan jalan atau </a:t>
            </a:r>
            <a:r>
              <a:rPr kumimoji="0" lang="en-US"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u</a:t>
            </a:r>
            <a:r>
              <a:rPr kumimoji="0" lang="id-ID"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lir dengan sudut lk 15-20</a:t>
            </a:r>
            <a:r>
              <a:rPr kumimoji="0" lang="id-ID" sz="1600" b="0" i="0" u="none" strike="noStrike" cap="none" normalizeH="0" baseline="30000" dirty="0" smtClean="0">
                <a:ln>
                  <a:noFill/>
                </a:ln>
                <a:solidFill>
                  <a:schemeClr val="tx1"/>
                </a:solidFill>
                <a:effectLst/>
                <a:latin typeface="Arial Narrow" pitchFamily="34" charset="0"/>
                <a:ea typeface="Calibri" pitchFamily="34" charset="0"/>
                <a:cs typeface="Times New Roman" pitchFamily="18" charset="0"/>
              </a:rPr>
              <a:t>0</a:t>
            </a:r>
            <a:r>
              <a:rPr kumimoji="0" lang="id-ID"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dengan horizontal, dan mempergunakan ban bergerak untuk mengangkutan. </a:t>
            </a:r>
            <a:endParaRPr kumimoji="0" lang="en-US"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endParaRPr>
          </a:p>
          <a:p>
            <a:pPr marL="465138" marR="0" lvl="0" indent="-465138"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US" b="1" i="1"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P</a:t>
            </a:r>
            <a:r>
              <a:rPr kumimoji="0" lang="id-ID" b="1" i="1"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enambangan datar </a:t>
            </a:r>
            <a:r>
              <a:rPr kumimoji="0" lang="id-ID"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memerlukan masuk horizontal; umumnya cara ini terbatas dingunakan untuk menambang lapisan-lapisan batu bara yang terdekat pada b</a:t>
            </a:r>
            <a:r>
              <a:rPr kumimoji="0" lang="en-US"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u</a:t>
            </a:r>
            <a:r>
              <a:rPr kumimoji="0" lang="id-ID"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kit-bukit.</a:t>
            </a:r>
            <a:endParaRPr kumimoji="0" lang="en-US" sz="1600" b="0" i="0" u="none" strike="noStrike" cap="none" normalizeH="0" baseline="0" dirty="0" smtClean="0">
              <a:ln>
                <a:noFill/>
              </a:ln>
              <a:solidFill>
                <a:schemeClr val="tx1"/>
              </a:solidFill>
              <a:effectLst/>
              <a:latin typeface="Arial Narrow" pitchFamily="34" charset="0"/>
              <a:cs typeface="Arial" pitchFamily="34" charset="0"/>
            </a:endParaRPr>
          </a:p>
          <a:p>
            <a:pPr marL="465138" marR="0" lvl="0" indent="-465138"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id-ID" sz="1600" b="1"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Penambangan bawah tanah berbahaya</a:t>
            </a:r>
            <a:r>
              <a:rPr kumimoji="0" lang="en-US"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a:t>
            </a:r>
            <a:r>
              <a:rPr kumimoji="0" lang="id-ID"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banyak kecelakaan terjadi dalam tambang bawah tanah. Oleh karena itu peraturan-peraturan mengenai keselamatan kerja dalam tambang batu bara sangat ketat. Kira-kira  50% daripada kecelakaan dalam tambang batu bara disebabkan akibat tempat kerja ambruk, kira-kira  30% karena kebakaran dan ledakan, serta kira-kira 20% disebabkan kecelakaan pada peralatan pengangkutan. Kebakaran dan ledakan kebanyakan oleh debu batu bara dan gas metan yang mudah terbakar.</a:t>
            </a:r>
            <a:endParaRPr kumimoji="0" lang="id-ID" sz="1600" b="0" i="0" u="none" strike="noStrike" cap="none" normalizeH="0" baseline="0" dirty="0" smtClean="0">
              <a:ln>
                <a:noFill/>
              </a:ln>
              <a:solidFill>
                <a:schemeClr val="tx1"/>
              </a:solidFill>
              <a:effectLst/>
              <a:latin typeface="Arial Narrow" pitchFamily="34" charset="0"/>
              <a:cs typeface="Arial" pitchFamily="34" charset="0"/>
            </a:endParaRPr>
          </a:p>
        </p:txBody>
      </p:sp>
      <p:sp>
        <p:nvSpPr>
          <p:cNvPr id="5" name="Rectangle 4"/>
          <p:cNvSpPr/>
          <p:nvPr/>
        </p:nvSpPr>
        <p:spPr>
          <a:xfrm>
            <a:off x="381000" y="304800"/>
            <a:ext cx="5905784" cy="584775"/>
          </a:xfrm>
          <a:prstGeom prst="rect">
            <a:avLst/>
          </a:prstGeom>
          <a:ln>
            <a:solidFill>
              <a:schemeClr val="tx1"/>
            </a:solidFill>
          </a:ln>
        </p:spPr>
        <p:txBody>
          <a:bodyPr wrap="none">
            <a:spAutoFit/>
          </a:bodyPr>
          <a:lstStyle/>
          <a:p>
            <a:r>
              <a:rPr lang="en-US" sz="3200" b="1" dirty="0" smtClean="0">
                <a:latin typeface="Arial Narrow" pitchFamily="34" charset="0"/>
                <a:ea typeface="Times New Roman" pitchFamily="18" charset="0"/>
                <a:cs typeface="Times New Roman" pitchFamily="18" charset="0"/>
              </a:rPr>
              <a:t>P</a:t>
            </a:r>
            <a:r>
              <a:rPr kumimoji="0" lang="id-ID" sz="3200" b="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enambangan </a:t>
            </a:r>
            <a:r>
              <a:rPr kumimoji="0" lang="en-US" sz="3200" b="1" u="none" strike="noStrike" cap="none" normalizeH="0" baseline="0" dirty="0" err="1" smtClean="0">
                <a:ln>
                  <a:noFill/>
                </a:ln>
                <a:solidFill>
                  <a:schemeClr val="tx1"/>
                </a:solidFill>
                <a:effectLst/>
                <a:latin typeface="Arial Narrow" pitchFamily="34" charset="0"/>
                <a:ea typeface="Times New Roman" pitchFamily="18" charset="0"/>
                <a:cs typeface="Times New Roman" pitchFamily="18" charset="0"/>
              </a:rPr>
              <a:t>bawah</a:t>
            </a:r>
            <a:r>
              <a:rPr kumimoji="0" lang="en-US" sz="3200" b="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a:t>
            </a:r>
            <a:r>
              <a:rPr kumimoji="0" lang="en-US" sz="3200" b="1" u="none" strike="noStrike" cap="none" normalizeH="0" baseline="0" dirty="0" err="1" smtClean="0">
                <a:ln>
                  <a:noFill/>
                </a:ln>
                <a:solidFill>
                  <a:schemeClr val="tx1"/>
                </a:solidFill>
                <a:effectLst/>
                <a:latin typeface="Arial Narrow" pitchFamily="34" charset="0"/>
                <a:ea typeface="Times New Roman" pitchFamily="18" charset="0"/>
                <a:cs typeface="Times New Roman" pitchFamily="18" charset="0"/>
              </a:rPr>
              <a:t>tanah</a:t>
            </a:r>
            <a:r>
              <a:rPr kumimoji="0" lang="en-US" sz="3200" b="1" u="none" strike="noStrike" cap="none" normalizeH="0" dirty="0" smtClean="0">
                <a:ln>
                  <a:noFill/>
                </a:ln>
                <a:solidFill>
                  <a:schemeClr val="tx1"/>
                </a:solidFill>
                <a:effectLst/>
                <a:latin typeface="Arial Narrow" pitchFamily="34" charset="0"/>
                <a:ea typeface="Times New Roman" pitchFamily="18" charset="0"/>
                <a:cs typeface="Times New Roman" pitchFamily="18" charset="0"/>
              </a:rPr>
              <a:t> (</a:t>
            </a:r>
            <a:r>
              <a:rPr kumimoji="0" lang="en-US" sz="3200" b="1" u="none" strike="noStrike" cap="none" normalizeH="0" baseline="0" dirty="0" err="1" smtClean="0">
                <a:ln>
                  <a:noFill/>
                </a:ln>
                <a:solidFill>
                  <a:schemeClr val="tx1"/>
                </a:solidFill>
                <a:effectLst/>
                <a:latin typeface="Arial Narrow" pitchFamily="34" charset="0"/>
                <a:ea typeface="Times New Roman" pitchFamily="18" charset="0"/>
                <a:cs typeface="Times New Roman" pitchFamily="18" charset="0"/>
              </a:rPr>
              <a:t>dalam</a:t>
            </a:r>
            <a:r>
              <a:rPr kumimoji="0" lang="en-US" sz="3200" b="1"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381000"/>
            <a:ext cx="5029200" cy="1200329"/>
          </a:xfrm>
          <a:prstGeom prst="rect">
            <a:avLst/>
          </a:prstGeom>
          <a:solidFill>
            <a:schemeClr val="bg1">
              <a:lumMod val="75000"/>
            </a:schemeClr>
          </a:solidFill>
          <a:ln>
            <a:solidFill>
              <a:schemeClr val="tx1"/>
            </a:solidFill>
          </a:ln>
        </p:spPr>
        <p:txBody>
          <a:bodyPr wrap="square">
            <a:spAutoFit/>
          </a:bodyPr>
          <a:lstStyle/>
          <a:p>
            <a:pPr marL="342900" indent="-342900"/>
            <a:r>
              <a:rPr kumimoji="0" lang="id-ID" sz="2400" b="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Ada dua metode tambang bawah tanah: </a:t>
            </a:r>
            <a:endParaRPr kumimoji="0" lang="en-US" sz="2400" b="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342900" indent="-342900">
              <a:buFont typeface="+mj-lt"/>
              <a:buAutoNum type="arabicPeriod"/>
            </a:pPr>
            <a:r>
              <a:rPr lang="en-US" sz="2400" dirty="0">
                <a:solidFill>
                  <a:srgbClr val="000000"/>
                </a:solidFill>
                <a:latin typeface="Times New Roman" pitchFamily="18" charset="0"/>
                <a:ea typeface="Calibri" pitchFamily="34" charset="0"/>
                <a:cs typeface="Times New Roman" pitchFamily="18" charset="0"/>
              </a:rPr>
              <a:t>T</a:t>
            </a:r>
            <a:r>
              <a:rPr kumimoji="0" lang="id-ID" sz="2400" b="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ambang </a:t>
            </a:r>
            <a:r>
              <a:rPr kumimoji="0" lang="id-ID" sz="24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room-and-pillar</a:t>
            </a:r>
            <a:r>
              <a:rPr kumimoji="0" lang="id-ID" sz="2400" b="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endParaRPr kumimoji="0" lang="en-US" sz="2400" b="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342900" indent="-342900">
              <a:buFont typeface="+mj-lt"/>
              <a:buAutoNum type="arabicPeriod"/>
            </a:pPr>
            <a:r>
              <a:rPr lang="en-US" sz="2400" dirty="0" smtClean="0">
                <a:solidFill>
                  <a:srgbClr val="000000"/>
                </a:solidFill>
                <a:latin typeface="Times New Roman" pitchFamily="18" charset="0"/>
                <a:ea typeface="Calibri" pitchFamily="34" charset="0"/>
                <a:cs typeface="Times New Roman" pitchFamily="18" charset="0"/>
              </a:rPr>
              <a:t>Tambang </a:t>
            </a:r>
            <a:r>
              <a:rPr kumimoji="0" lang="id-ID" sz="24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longwall. </a:t>
            </a:r>
            <a:endParaRPr lang="en-US" sz="2400" b="1" i="1" dirty="0"/>
          </a:p>
        </p:txBody>
      </p:sp>
      <p:sp>
        <p:nvSpPr>
          <p:cNvPr id="26626" name="Rectangle 2"/>
          <p:cNvSpPr>
            <a:spLocks noChangeArrowheads="1"/>
          </p:cNvSpPr>
          <p:nvPr/>
        </p:nvSpPr>
        <p:spPr bwMode="auto">
          <a:xfrm>
            <a:off x="533400" y="1905000"/>
            <a:ext cx="8229600" cy="1815882"/>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ct val="0"/>
              </a:spcBef>
              <a:spcAft>
                <a:spcPct val="0"/>
              </a:spcAft>
              <a:buClrTx/>
              <a:buSzTx/>
              <a:buFontTx/>
              <a:buNone/>
              <a:tabLst/>
            </a:pPr>
            <a:r>
              <a:rPr kumimoji="0" lang="id-ID" sz="16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Tambang room-and-pillar</a:t>
            </a:r>
            <a:r>
              <a:rPr kumimoji="0" lang="id-ID"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endapan batu bara ditambang dengan memotong jaringan </a:t>
            </a:r>
            <a:r>
              <a:rPr kumimoji="0" lang="id-ID" sz="16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id-ID"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ruang</a:t>
            </a:r>
            <a:r>
              <a:rPr kumimoji="0" lang="id-ID" sz="16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id-ID"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ke dalam lapisan batu bara dan membiarkan </a:t>
            </a:r>
            <a:r>
              <a:rPr kumimoji="0" lang="id-ID" sz="16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id-ID"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pilar</a:t>
            </a:r>
            <a:r>
              <a:rPr kumimoji="0" lang="id-ID" sz="16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id-ID"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batu bara untuk menyangga atap tambang. Pilar-pilar tersebut dapat memiliki kandungan batu bara lebih dari 40% </a:t>
            </a:r>
            <a:r>
              <a:rPr kumimoji="0" lang="id-ID" sz="16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id-ID"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walaupun batu bara tersebut dapat ditambang pada tahapan selanjutnya. Penambangan batu bara tersebut dapat dilakukan dengan cara yang disebut retreat mining (penambangan mundur), dimana batu bara diambil dari pilar-pilar tersebut pada saat para penambang kembali ke atas. Atap tambang kemudian dibiarkan ambruk dan tambang tersebut ditinggalkan.</a:t>
            </a: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533400" y="3886200"/>
            <a:ext cx="8229600" cy="2062103"/>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0" lang="id-ID" sz="16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Tambang longwall</a:t>
            </a:r>
            <a:r>
              <a:rPr kumimoji="0" lang="id-ID" sz="16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id-ID"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mencakup penambangan batu bara secara penuh dari suatu bagian lapisan atau </a:t>
            </a:r>
            <a:r>
              <a:rPr kumimoji="0" lang="id-ID" sz="16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id-ID"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muka</a:t>
            </a:r>
            <a:r>
              <a:rPr kumimoji="0" lang="id-ID" sz="16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id-ID"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dengan menggunakan gunting-gunting mekanis.Tambang longwall harus dilakukan dengan membuat perencanaan yang hati-hati untuk memastikan adanya geologi yang mendukung sebelum dimulai kegiatan penambangan. Kedalaman permukaan batu bara bervariasi di kedalaman 100-350 m. Penyangga yang dapat bergerak maju secara otomatis dan digerakkan secara hidrolik sementara menyangga atap tambang selama pengambilan batu bara. Setelah batu bara diambil dari daerah tersebut, atap tambang dibiarkan ambruk. Lebih dari 75% endapan batu bara dapat diambil dari panil batu bara yang dapat memanjang sejauh 3 km pada lapisan batu bara.</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381000" y="1066800"/>
            <a:ext cx="8458200" cy="4524315"/>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344488" marR="0" lvl="0" indent="-344488"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Batu bara yang langsung diambil dari bawah tanah, disebut batu bara tertambang </a:t>
            </a:r>
            <a:r>
              <a:rPr kumimoji="0" lang="id-ID" sz="2400" b="1" i="1"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run-of-mine</a:t>
            </a:r>
            <a:r>
              <a:rPr kumimoji="0" lang="id-ID"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(ROM), seringkali memiliki kandungan campuran yang tidak diinginkan seperti batu dan lumpur dan berbentuk pecahan dengan berbagai ukuran. Namun demikian pengguna batu bara membutuhkan batu bara dengan mutu yang konsisten. </a:t>
            </a:r>
            <a:endParaRPr kumimoji="0" lang="en-US"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endParaRPr>
          </a:p>
          <a:p>
            <a:pPr marL="344488" marR="0" lvl="0" indent="-344488" algn="just" defTabSz="914400" rtl="0" eaLnBrk="1" fontAlgn="base" latinLnBrk="0" hangingPunct="1">
              <a:lnSpc>
                <a:spcPct val="100000"/>
              </a:lnSpc>
              <a:spcBef>
                <a:spcPct val="0"/>
              </a:spcBef>
              <a:spcAft>
                <a:spcPct val="0"/>
              </a:spcAft>
              <a:buClrTx/>
              <a:buSzTx/>
              <a:buFont typeface="Wingdings" pitchFamily="2" charset="2"/>
              <a:buChar char="Ø"/>
              <a:tabLst/>
            </a:pPr>
            <a:endParaRPr lang="en-US" sz="2400" dirty="0">
              <a:solidFill>
                <a:srgbClr val="000000"/>
              </a:solidFill>
              <a:latin typeface="Arial Narrow" pitchFamily="34" charset="0"/>
              <a:ea typeface="Calibri" pitchFamily="34" charset="0"/>
              <a:cs typeface="Times New Roman" pitchFamily="18" charset="0"/>
            </a:endParaRPr>
          </a:p>
          <a:p>
            <a:pPr marL="344488" marR="0" lvl="0" indent="-344488"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id-ID"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Pengolahan batu bara juga disebut </a:t>
            </a:r>
            <a:r>
              <a:rPr kumimoji="0" lang="id-ID" sz="2400" b="1"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pencucian batu bara</a:t>
            </a:r>
            <a:r>
              <a:rPr kumimoji="0" lang="id-ID"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r>
              <a:rPr kumimoji="0" lang="id-ID" sz="2400" b="0" i="1"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(“coal benification” </a:t>
            </a:r>
            <a:r>
              <a:rPr kumimoji="0" lang="id-ID"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atau</a:t>
            </a:r>
            <a:r>
              <a:rPr kumimoji="0" lang="id-ID" sz="2400" b="0" i="1"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“coal washing”)</a:t>
            </a:r>
            <a:r>
              <a:rPr kumimoji="0" lang="id-ID" sz="24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mengarah pada penanganan batu bara tertambang (ROM Coal) untuk menjamin mutu yang konsisten dan kesesuaian dengan kebutuhan pengguna akhir tertentu. Pengolahan tersebut tergantung pada kandungan batu bara dan tujuan penggunaannya. </a:t>
            </a:r>
            <a:endParaRPr kumimoji="0" lang="id-ID" sz="2400" b="0" i="0" u="none" strike="noStrike" cap="none" normalizeH="0" baseline="0" dirty="0" smtClean="0">
              <a:ln>
                <a:noFill/>
              </a:ln>
              <a:solidFill>
                <a:schemeClr val="tx1"/>
              </a:solidFill>
              <a:effectLst/>
              <a:latin typeface="Arial Narrow" pitchFamily="34" charset="0"/>
              <a:cs typeface="Arial" pitchFamily="34" charset="0"/>
            </a:endParaRPr>
          </a:p>
        </p:txBody>
      </p:sp>
      <p:sp>
        <p:nvSpPr>
          <p:cNvPr id="24579" name="Rectangle 3"/>
          <p:cNvSpPr>
            <a:spLocks noChangeArrowheads="1"/>
          </p:cNvSpPr>
          <p:nvPr/>
        </p:nvSpPr>
        <p:spPr bwMode="auto">
          <a:xfrm>
            <a:off x="2057400" y="152400"/>
            <a:ext cx="5334922" cy="76944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lang="id-ID" sz="4400" b="1" dirty="0"/>
              <a:t>Pengolahan Batu Bara</a:t>
            </a: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2200" y="304800"/>
            <a:ext cx="4026615" cy="769441"/>
          </a:xfrm>
          <a:prstGeom prst="rect">
            <a:avLst/>
          </a:prstGeom>
          <a:ln>
            <a:solidFill>
              <a:schemeClr val="tx1"/>
            </a:solidFill>
          </a:ln>
        </p:spPr>
        <p:txBody>
          <a:bodyPr wrap="none">
            <a:spAutoFit/>
          </a:bodyPr>
          <a:lstStyle/>
          <a:p>
            <a:r>
              <a:rPr lang="en-US" sz="4400" dirty="0" err="1"/>
              <a:t>Analisa</a:t>
            </a:r>
            <a:r>
              <a:rPr lang="en-US" sz="4400" dirty="0"/>
              <a:t> </a:t>
            </a:r>
            <a:r>
              <a:rPr lang="id-ID" sz="4400" dirty="0"/>
              <a:t>Batu Bar</a:t>
            </a:r>
            <a:endParaRPr lang="en-US" sz="4400" dirty="0"/>
          </a:p>
        </p:txBody>
      </p:sp>
      <p:sp>
        <p:nvSpPr>
          <p:cNvPr id="4" name="Rectangle 3"/>
          <p:cNvSpPr/>
          <p:nvPr/>
        </p:nvSpPr>
        <p:spPr>
          <a:xfrm>
            <a:off x="762000" y="1295400"/>
            <a:ext cx="3390928" cy="523220"/>
          </a:xfrm>
          <a:prstGeom prst="rect">
            <a:avLst/>
          </a:prstGeom>
        </p:spPr>
        <p:txBody>
          <a:bodyPr wrap="none">
            <a:spAutoFit/>
          </a:bodyPr>
          <a:lstStyle/>
          <a:p>
            <a:pPr marL="342900" indent="-342900">
              <a:buAutoNum type="arabicPeriod"/>
            </a:pPr>
            <a:r>
              <a:rPr lang="en-US" sz="2800" b="1" dirty="0" err="1" smtClean="0"/>
              <a:t>Analisa</a:t>
            </a:r>
            <a:r>
              <a:rPr lang="en-US" sz="2800" b="1" dirty="0" smtClean="0"/>
              <a:t> </a:t>
            </a:r>
            <a:r>
              <a:rPr lang="en-US" sz="2800" b="1" i="1" dirty="0" err="1" smtClean="0"/>
              <a:t>proksimasi</a:t>
            </a:r>
            <a:r>
              <a:rPr lang="en-US" sz="2800" b="1" dirty="0" smtClean="0"/>
              <a:t> </a:t>
            </a:r>
          </a:p>
        </p:txBody>
      </p:sp>
      <p:sp>
        <p:nvSpPr>
          <p:cNvPr id="5" name="Rectangle 4"/>
          <p:cNvSpPr/>
          <p:nvPr/>
        </p:nvSpPr>
        <p:spPr>
          <a:xfrm>
            <a:off x="914400" y="1981200"/>
            <a:ext cx="6172200" cy="1323439"/>
          </a:xfrm>
          <a:prstGeom prst="rect">
            <a:avLst/>
          </a:prstGeom>
          <a:ln>
            <a:solidFill>
              <a:schemeClr val="tx1"/>
            </a:solidFill>
          </a:ln>
        </p:spPr>
        <p:txBody>
          <a:bodyPr wrap="square">
            <a:spAutoFit/>
          </a:bodyPr>
          <a:lstStyle/>
          <a:p>
            <a:r>
              <a:rPr lang="en-US" sz="2000" b="1" i="1" dirty="0" err="1"/>
              <a:t>Analisis</a:t>
            </a:r>
            <a:r>
              <a:rPr lang="en-US" sz="2000" b="1" i="1" dirty="0"/>
              <a:t> </a:t>
            </a:r>
            <a:r>
              <a:rPr lang="en-US" sz="2000" b="1" i="1" dirty="0" err="1"/>
              <a:t>proksimasi</a:t>
            </a:r>
            <a:r>
              <a:rPr lang="en-US" sz="2000" b="1" i="1" dirty="0"/>
              <a:t> </a:t>
            </a:r>
            <a:r>
              <a:rPr lang="en-US" sz="2000" dirty="0" err="1"/>
              <a:t>adalah</a:t>
            </a:r>
            <a:r>
              <a:rPr lang="en-US" sz="2000" dirty="0"/>
              <a:t> </a:t>
            </a:r>
            <a:r>
              <a:rPr lang="en-US" sz="2000" dirty="0" err="1"/>
              <a:t>analaisis</a:t>
            </a:r>
            <a:r>
              <a:rPr lang="en-US" sz="2000" dirty="0"/>
              <a:t> </a:t>
            </a:r>
            <a:r>
              <a:rPr lang="en-US" sz="2000" dirty="0" err="1"/>
              <a:t>batubara</a:t>
            </a:r>
            <a:r>
              <a:rPr lang="en-US" sz="2000" dirty="0"/>
              <a:t> yang paling </a:t>
            </a:r>
            <a:r>
              <a:rPr lang="en-US" sz="2000" dirty="0" err="1"/>
              <a:t>sederhana</a:t>
            </a:r>
            <a:r>
              <a:rPr lang="en-US" sz="2000" dirty="0"/>
              <a:t> </a:t>
            </a:r>
            <a:r>
              <a:rPr lang="en-US" sz="2000" dirty="0" err="1"/>
              <a:t>dan</a:t>
            </a:r>
            <a:r>
              <a:rPr lang="en-US" sz="2000" dirty="0"/>
              <a:t> </a:t>
            </a:r>
            <a:r>
              <a:rPr lang="en-US" sz="2000" dirty="0" err="1"/>
              <a:t>menghasilkan</a:t>
            </a:r>
            <a:r>
              <a:rPr lang="en-US" sz="2000" dirty="0"/>
              <a:t> </a:t>
            </a:r>
            <a:r>
              <a:rPr lang="en-US" sz="2000" dirty="0" err="1"/>
              <a:t>fraksi</a:t>
            </a:r>
            <a:r>
              <a:rPr lang="en-US" sz="2000" dirty="0"/>
              <a:t> </a:t>
            </a:r>
            <a:r>
              <a:rPr lang="en-US" sz="2000" dirty="0" err="1"/>
              <a:t>massa</a:t>
            </a:r>
            <a:r>
              <a:rPr lang="en-US" sz="2000" dirty="0"/>
              <a:t> </a:t>
            </a:r>
            <a:r>
              <a:rPr lang="en-US" sz="2000" dirty="0" err="1"/>
              <a:t>dalam</a:t>
            </a:r>
            <a:r>
              <a:rPr lang="en-US" sz="2000" dirty="0"/>
              <a:t> </a:t>
            </a:r>
            <a:r>
              <a:rPr lang="en-US" sz="2000" dirty="0" err="1"/>
              <a:t>karbon</a:t>
            </a:r>
            <a:r>
              <a:rPr lang="en-US" sz="2000" dirty="0"/>
              <a:t> </a:t>
            </a:r>
            <a:r>
              <a:rPr lang="en-US" sz="2000" dirty="0" err="1"/>
              <a:t>tetap</a:t>
            </a:r>
            <a:r>
              <a:rPr lang="en-US" sz="2000" dirty="0"/>
              <a:t> (FC), </a:t>
            </a:r>
            <a:r>
              <a:rPr lang="en-US" sz="2000" dirty="0" err="1"/>
              <a:t>bahan</a:t>
            </a:r>
            <a:r>
              <a:rPr lang="en-US" sz="2000" dirty="0"/>
              <a:t> </a:t>
            </a:r>
            <a:r>
              <a:rPr lang="en-US" sz="2000" dirty="0" err="1"/>
              <a:t>dapat</a:t>
            </a:r>
            <a:r>
              <a:rPr lang="en-US" sz="2000" dirty="0"/>
              <a:t> </a:t>
            </a:r>
            <a:r>
              <a:rPr lang="en-US" sz="2000" dirty="0" err="1"/>
              <a:t>menguap</a:t>
            </a:r>
            <a:r>
              <a:rPr lang="en-US" sz="2000" dirty="0"/>
              <a:t> (VM), </a:t>
            </a:r>
            <a:r>
              <a:rPr lang="en-US" sz="2000" dirty="0" err="1"/>
              <a:t>kebasahan</a:t>
            </a:r>
            <a:r>
              <a:rPr lang="en-US" sz="2000" dirty="0"/>
              <a:t> (M), </a:t>
            </a:r>
            <a:r>
              <a:rPr lang="en-US" sz="2000" dirty="0" err="1"/>
              <a:t>dan</a:t>
            </a:r>
            <a:r>
              <a:rPr lang="en-US" sz="2000" dirty="0"/>
              <a:t> </a:t>
            </a:r>
            <a:r>
              <a:rPr lang="en-US" sz="2000" dirty="0" err="1"/>
              <a:t>abu</a:t>
            </a:r>
            <a:r>
              <a:rPr lang="en-US" sz="2000" dirty="0"/>
              <a:t> (A) </a:t>
            </a:r>
            <a:r>
              <a:rPr lang="en-US" sz="2000" dirty="0" err="1"/>
              <a:t>dalam</a:t>
            </a:r>
            <a:r>
              <a:rPr lang="en-US" sz="2000" dirty="0"/>
              <a:t> </a:t>
            </a:r>
            <a:r>
              <a:rPr lang="en-US" sz="2000" dirty="0" err="1"/>
              <a:t>batubara</a:t>
            </a:r>
            <a:r>
              <a:rPr lang="en-US" sz="2000" dirty="0"/>
              <a:t>.</a:t>
            </a:r>
          </a:p>
        </p:txBody>
      </p:sp>
      <p:sp>
        <p:nvSpPr>
          <p:cNvPr id="6" name="Rectangle 5"/>
          <p:cNvSpPr/>
          <p:nvPr/>
        </p:nvSpPr>
        <p:spPr>
          <a:xfrm>
            <a:off x="914400" y="4191000"/>
            <a:ext cx="6096000" cy="1938992"/>
          </a:xfrm>
          <a:prstGeom prst="rect">
            <a:avLst/>
          </a:prstGeom>
          <a:ln>
            <a:solidFill>
              <a:schemeClr val="tx1"/>
            </a:solidFill>
          </a:ln>
        </p:spPr>
        <p:txBody>
          <a:bodyPr wrap="square">
            <a:spAutoFit/>
          </a:bodyPr>
          <a:lstStyle/>
          <a:p>
            <a:r>
              <a:rPr lang="en-US" sz="2000" b="1" i="1" dirty="0" err="1"/>
              <a:t>Analisis</a:t>
            </a:r>
            <a:r>
              <a:rPr lang="en-US" sz="2000" b="1" i="1" dirty="0"/>
              <a:t> </a:t>
            </a:r>
            <a:r>
              <a:rPr lang="en-US" sz="2000" b="1" i="1" dirty="0" err="1"/>
              <a:t>ultimasi</a:t>
            </a:r>
            <a:r>
              <a:rPr lang="en-US" sz="2000" b="1" i="1" dirty="0"/>
              <a:t> </a:t>
            </a:r>
            <a:r>
              <a:rPr lang="en-US" sz="2000" b="1" i="1" dirty="0" err="1"/>
              <a:t>batubara</a:t>
            </a:r>
            <a:r>
              <a:rPr lang="en-US" sz="2000" b="1" i="1" dirty="0"/>
              <a:t> </a:t>
            </a:r>
            <a:r>
              <a:rPr lang="en-US" sz="2000" dirty="0" err="1"/>
              <a:t>adalah</a:t>
            </a:r>
            <a:r>
              <a:rPr lang="en-US" sz="2000" dirty="0"/>
              <a:t> </a:t>
            </a:r>
            <a:r>
              <a:rPr lang="en-US" sz="2000" dirty="0" err="1"/>
              <a:t>suatu</a:t>
            </a:r>
            <a:r>
              <a:rPr lang="en-US" sz="2000" dirty="0"/>
              <a:t> </a:t>
            </a:r>
            <a:r>
              <a:rPr lang="en-US" sz="2000" dirty="0" err="1"/>
              <a:t>analisis</a:t>
            </a:r>
            <a:r>
              <a:rPr lang="en-US" sz="2000" dirty="0"/>
              <a:t> </a:t>
            </a:r>
            <a:r>
              <a:rPr lang="en-US" sz="2000" dirty="0" err="1"/>
              <a:t>laborratorium</a:t>
            </a:r>
            <a:r>
              <a:rPr lang="en-US" sz="2000" dirty="0"/>
              <a:t> yang </a:t>
            </a:r>
            <a:r>
              <a:rPr lang="en-US" sz="2000" dirty="0" err="1"/>
              <a:t>memuat</a:t>
            </a:r>
            <a:r>
              <a:rPr lang="en-US" sz="2000" dirty="0"/>
              <a:t> </a:t>
            </a:r>
            <a:r>
              <a:rPr lang="en-US" sz="2000" dirty="0" err="1"/>
              <a:t>fraksi</a:t>
            </a:r>
            <a:r>
              <a:rPr lang="en-US" sz="2000" dirty="0"/>
              <a:t> </a:t>
            </a:r>
            <a:r>
              <a:rPr lang="en-US" sz="2000" dirty="0" err="1"/>
              <a:t>massa</a:t>
            </a:r>
            <a:r>
              <a:rPr lang="en-US" sz="2000" dirty="0"/>
              <a:t> </a:t>
            </a:r>
            <a:r>
              <a:rPr lang="en-US" sz="2000" dirty="0" err="1"/>
              <a:t>karbon</a:t>
            </a:r>
            <a:r>
              <a:rPr lang="en-US" sz="2000" dirty="0"/>
              <a:t> (C), hydrogen (H</a:t>
            </a:r>
            <a:r>
              <a:rPr lang="en-US" sz="2000" baseline="-25000" dirty="0"/>
              <a:t>2</a:t>
            </a:r>
            <a:r>
              <a:rPr lang="en-US" sz="2000" dirty="0"/>
              <a:t> ), </a:t>
            </a:r>
            <a:r>
              <a:rPr lang="en-US" sz="2000" dirty="0" err="1"/>
              <a:t>Oksigen</a:t>
            </a:r>
            <a:r>
              <a:rPr lang="en-US" sz="2000" dirty="0"/>
              <a:t> (O</a:t>
            </a:r>
            <a:r>
              <a:rPr lang="en-US" sz="2000" baseline="-25000" dirty="0"/>
              <a:t>2</a:t>
            </a:r>
            <a:r>
              <a:rPr lang="en-US" sz="2000" dirty="0"/>
              <a:t>), sulfur ( S ) </a:t>
            </a:r>
            <a:r>
              <a:rPr lang="en-US" sz="2000" dirty="0" err="1"/>
              <a:t>dan</a:t>
            </a:r>
            <a:r>
              <a:rPr lang="en-US" sz="2000" dirty="0"/>
              <a:t> nitrogen (N</a:t>
            </a:r>
            <a:r>
              <a:rPr lang="en-US" sz="2000" baseline="-25000" dirty="0"/>
              <a:t>2</a:t>
            </a:r>
            <a:r>
              <a:rPr lang="en-US" sz="2000" dirty="0"/>
              <a:t>) </a:t>
            </a:r>
            <a:r>
              <a:rPr lang="en-US" sz="2000" dirty="0" err="1"/>
              <a:t>didalam</a:t>
            </a:r>
            <a:r>
              <a:rPr lang="en-US" sz="2000" dirty="0"/>
              <a:t> </a:t>
            </a:r>
            <a:r>
              <a:rPr lang="en-US" sz="2000" dirty="0" err="1"/>
              <a:t>batubara</a:t>
            </a:r>
            <a:r>
              <a:rPr lang="en-US" sz="2000" dirty="0"/>
              <a:t> </a:t>
            </a:r>
            <a:r>
              <a:rPr lang="en-US" sz="2000" dirty="0" err="1"/>
              <a:t>sekaligus</a:t>
            </a:r>
            <a:r>
              <a:rPr lang="en-US" sz="2000" dirty="0"/>
              <a:t> </a:t>
            </a:r>
            <a:r>
              <a:rPr lang="en-US" sz="2000" dirty="0" err="1"/>
              <a:t>dengan</a:t>
            </a:r>
            <a:r>
              <a:rPr lang="en-US" sz="2000" dirty="0"/>
              <a:t> </a:t>
            </a:r>
            <a:r>
              <a:rPr lang="en-US" sz="2000" dirty="0" err="1"/>
              <a:t>nilai</a:t>
            </a:r>
            <a:r>
              <a:rPr lang="en-US" sz="2000" dirty="0"/>
              <a:t> </a:t>
            </a:r>
            <a:r>
              <a:rPr lang="en-US" sz="2000" dirty="0" err="1"/>
              <a:t>pembakaran</a:t>
            </a:r>
            <a:r>
              <a:rPr lang="en-US" sz="2000" dirty="0"/>
              <a:t> </a:t>
            </a:r>
            <a:r>
              <a:rPr lang="en-US" sz="2000" dirty="0" err="1"/>
              <a:t>tinggi</a:t>
            </a:r>
            <a:r>
              <a:rPr lang="en-US" sz="2000" dirty="0"/>
              <a:t> (HHV) </a:t>
            </a:r>
            <a:r>
              <a:rPr lang="en-US" sz="2000" dirty="0" err="1"/>
              <a:t>nya</a:t>
            </a:r>
            <a:r>
              <a:rPr lang="en-US" sz="2000" dirty="0"/>
              <a:t>. </a:t>
            </a:r>
            <a:r>
              <a:rPr lang="en-US" sz="2000" dirty="0" err="1"/>
              <a:t>Kebanyakan</a:t>
            </a:r>
            <a:r>
              <a:rPr lang="en-US" sz="2000" dirty="0"/>
              <a:t> </a:t>
            </a:r>
            <a:r>
              <a:rPr lang="en-US" sz="2000" dirty="0" err="1"/>
              <a:t>analisis</a:t>
            </a:r>
            <a:r>
              <a:rPr lang="en-US" sz="2000" dirty="0"/>
              <a:t> </a:t>
            </a:r>
            <a:r>
              <a:rPr lang="en-US" sz="2000" dirty="0" err="1"/>
              <a:t>ultimasi</a:t>
            </a:r>
            <a:r>
              <a:rPr lang="en-US" sz="2000" dirty="0"/>
              <a:t> </a:t>
            </a:r>
            <a:r>
              <a:rPr lang="en-US" sz="2000" dirty="0" err="1"/>
              <a:t>memberikan</a:t>
            </a:r>
            <a:r>
              <a:rPr lang="en-US" sz="2000" dirty="0"/>
              <a:t> </a:t>
            </a:r>
            <a:r>
              <a:rPr lang="en-US" sz="2000" dirty="0" err="1"/>
              <a:t>kebasahan</a:t>
            </a:r>
            <a:r>
              <a:rPr lang="en-US" sz="2000" dirty="0"/>
              <a:t> (M)  </a:t>
            </a:r>
            <a:r>
              <a:rPr lang="en-US" sz="2000" dirty="0" err="1"/>
              <a:t>dan</a:t>
            </a:r>
            <a:r>
              <a:rPr lang="en-US" sz="2000" dirty="0"/>
              <a:t> </a:t>
            </a:r>
            <a:r>
              <a:rPr lang="en-US" sz="2000" dirty="0" err="1"/>
              <a:t>abu</a:t>
            </a:r>
            <a:r>
              <a:rPr lang="en-US" sz="2000" dirty="0"/>
              <a:t> (A) </a:t>
            </a:r>
            <a:r>
              <a:rPr lang="en-US" sz="2000" dirty="0" err="1"/>
              <a:t>secara</a:t>
            </a:r>
            <a:r>
              <a:rPr lang="en-US" sz="2000" dirty="0"/>
              <a:t> </a:t>
            </a:r>
            <a:r>
              <a:rPr lang="en-US" sz="2000" dirty="0" err="1"/>
              <a:t>terpisah</a:t>
            </a:r>
            <a:r>
              <a:rPr lang="en-US" sz="2000" dirty="0"/>
              <a:t>. </a:t>
            </a:r>
          </a:p>
        </p:txBody>
      </p:sp>
      <p:sp>
        <p:nvSpPr>
          <p:cNvPr id="7" name="Rectangle 6"/>
          <p:cNvSpPr/>
          <p:nvPr/>
        </p:nvSpPr>
        <p:spPr>
          <a:xfrm>
            <a:off x="914400" y="3429000"/>
            <a:ext cx="3073277" cy="523220"/>
          </a:xfrm>
          <a:prstGeom prst="rect">
            <a:avLst/>
          </a:prstGeom>
        </p:spPr>
        <p:txBody>
          <a:bodyPr wrap="none">
            <a:spAutoFit/>
          </a:bodyPr>
          <a:lstStyle/>
          <a:p>
            <a:pPr marL="342900" indent="-342900"/>
            <a:r>
              <a:rPr lang="en-US" sz="2800" b="1" dirty="0" smtClean="0"/>
              <a:t>2.	</a:t>
            </a:r>
            <a:r>
              <a:rPr lang="en-US" sz="2800" b="1" dirty="0" err="1" smtClean="0"/>
              <a:t>Analisa</a:t>
            </a:r>
            <a:r>
              <a:rPr lang="en-US" sz="2800" b="1" dirty="0" smtClean="0"/>
              <a:t> </a:t>
            </a:r>
            <a:r>
              <a:rPr lang="en-US" sz="2800" b="1" i="1" dirty="0" err="1" smtClean="0"/>
              <a:t>ultimasi</a:t>
            </a:r>
            <a:r>
              <a:rPr lang="en-US" sz="2800" b="1" dirty="0" smtClean="0"/>
              <a:t>. </a:t>
            </a:r>
            <a:endParaRPr lang="en-US" sz="28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1676400" y="2514600"/>
            <a:ext cx="5531001" cy="3416320"/>
          </a:xfrm>
          <a:prstGeom prst="rect">
            <a:avLst/>
          </a:prstGeom>
          <a:noFill/>
          <a:ln w="9525">
            <a:solidFill>
              <a:schemeClr val="tx1"/>
            </a:solidFill>
            <a:miter lim="800000"/>
            <a:headEnd/>
            <a:tailEnd/>
          </a:ln>
          <a:effectLst/>
        </p:spPr>
        <p:txBody>
          <a:bodyPr vert="horz" wrap="none" lIns="91440" tIns="45720" rIns="91440" bIns="45720" numCol="1" anchor="ctr" anchorCtr="0" compatLnSpc="1">
            <a:prstTxWarp prst="textNoShape">
              <a:avLst/>
            </a:prstTxWarp>
            <a:spAutoFit/>
          </a:bodyPr>
          <a:lstStyle/>
          <a:p>
            <a:pPr marL="465138" marR="0" lvl="0" indent="-465138" algn="just" defTabSz="914400" rtl="0" eaLnBrk="0" fontAlgn="base" latinLnBrk="0" hangingPunct="0">
              <a:lnSpc>
                <a:spcPct val="100000"/>
              </a:lnSpc>
              <a:spcBef>
                <a:spcPct val="0"/>
              </a:spcBef>
              <a:spcAft>
                <a:spcPct val="0"/>
              </a:spcAft>
              <a:buClrTx/>
              <a:buSzTx/>
              <a:buFont typeface="+mj-lt"/>
              <a:buAutoNum type="arabicPeriod"/>
              <a:tabLst/>
            </a:pP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kadar</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sulfur, </a:t>
            </a:r>
            <a:endParaRPr kumimoji="0" lang="en-US" sz="3600" b="0" i="0" u="none" strike="noStrike" cap="none" normalizeH="0" baseline="0" dirty="0" smtClean="0">
              <a:ln>
                <a:noFill/>
              </a:ln>
              <a:solidFill>
                <a:schemeClr val="tx1"/>
              </a:solidFill>
              <a:effectLst/>
              <a:latin typeface="Arial Narrow" pitchFamily="34" charset="0"/>
              <a:cs typeface="Arial" pitchFamily="34" charset="0"/>
            </a:endParaRPr>
          </a:p>
          <a:p>
            <a:pPr marL="465138" marR="0" lvl="0" indent="-465138" algn="just" defTabSz="914400" rtl="0" eaLnBrk="0" fontAlgn="base" latinLnBrk="0" hangingPunct="0">
              <a:lnSpc>
                <a:spcPct val="100000"/>
              </a:lnSpc>
              <a:spcBef>
                <a:spcPct val="0"/>
              </a:spcBef>
              <a:spcAft>
                <a:spcPct val="0"/>
              </a:spcAft>
              <a:buClrTx/>
              <a:buSzTx/>
              <a:buFont typeface="+mj-lt"/>
              <a:buAutoNum type="arabicPeriod"/>
              <a:tabLst/>
            </a:pP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karekteristik</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pembakaran</a:t>
            </a:r>
            <a:endParaRPr kumimoji="0" lang="en-US" sz="3600" b="0" i="0" u="none" strike="noStrike" cap="none" normalizeH="0" baseline="0" dirty="0" smtClean="0">
              <a:ln>
                <a:noFill/>
              </a:ln>
              <a:solidFill>
                <a:schemeClr val="tx1"/>
              </a:solidFill>
              <a:effectLst/>
              <a:latin typeface="Arial Narrow" pitchFamily="34" charset="0"/>
              <a:cs typeface="Arial" pitchFamily="34" charset="0"/>
            </a:endParaRPr>
          </a:p>
          <a:p>
            <a:pPr marL="465138" marR="0" lvl="0" indent="-465138" algn="just" defTabSz="914400" rtl="0" eaLnBrk="0" fontAlgn="base" latinLnBrk="0" hangingPunct="0">
              <a:lnSpc>
                <a:spcPct val="100000"/>
              </a:lnSpc>
              <a:spcBef>
                <a:spcPct val="0"/>
              </a:spcBef>
              <a:spcAft>
                <a:spcPct val="0"/>
              </a:spcAft>
              <a:buClrTx/>
              <a:buSzTx/>
              <a:buFont typeface="+mj-lt"/>
              <a:buAutoNum type="arabicPeriod"/>
              <a:tabLst/>
            </a:pP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daya</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tahan</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terhadap</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cuaca</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endParaRPr kumimoji="0" lang="en-US" sz="3600" b="0" i="0" u="none" strike="noStrike" cap="none" normalizeH="0" baseline="0" dirty="0" smtClean="0">
              <a:ln>
                <a:noFill/>
              </a:ln>
              <a:solidFill>
                <a:schemeClr val="tx1"/>
              </a:solidFill>
              <a:effectLst/>
              <a:latin typeface="Arial Narrow" pitchFamily="34" charset="0"/>
              <a:cs typeface="Arial" pitchFamily="34" charset="0"/>
            </a:endParaRPr>
          </a:p>
          <a:p>
            <a:pPr marL="465138" marR="0" lvl="0" indent="-465138" algn="just" defTabSz="914400" rtl="0" eaLnBrk="0" fontAlgn="base" latinLnBrk="0" hangingPunct="0">
              <a:lnSpc>
                <a:spcPct val="100000"/>
              </a:lnSpc>
              <a:spcBef>
                <a:spcPct val="0"/>
              </a:spcBef>
              <a:spcAft>
                <a:spcPct val="0"/>
              </a:spcAft>
              <a:buClrTx/>
              <a:buSzTx/>
              <a:buFont typeface="+mj-lt"/>
              <a:buAutoNum type="arabicPeriod"/>
              <a:tabLst/>
            </a:pP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temperatur</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perlunakan</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abu</a:t>
            </a:r>
            <a:endParaRPr kumimoji="0" lang="en-US" sz="3600" b="0" i="0" u="none" strike="noStrike" cap="none" normalizeH="0" baseline="0" dirty="0" smtClean="0">
              <a:ln>
                <a:noFill/>
              </a:ln>
              <a:solidFill>
                <a:schemeClr val="tx1"/>
              </a:solidFill>
              <a:effectLst/>
              <a:latin typeface="Arial Narrow" pitchFamily="34" charset="0"/>
              <a:cs typeface="Arial" pitchFamily="34" charset="0"/>
            </a:endParaRPr>
          </a:p>
          <a:p>
            <a:pPr marL="465138" marR="0" lvl="0" indent="-465138" algn="just" defTabSz="914400" rtl="0" eaLnBrk="0" fontAlgn="base" latinLnBrk="0" hangingPunct="0">
              <a:lnSpc>
                <a:spcPct val="100000"/>
              </a:lnSpc>
              <a:spcBef>
                <a:spcPct val="0"/>
              </a:spcBef>
              <a:spcAft>
                <a:spcPct val="0"/>
              </a:spcAft>
              <a:buClrTx/>
              <a:buSzTx/>
              <a:buFont typeface="+mj-lt"/>
              <a:buAutoNum type="arabicPeriod"/>
              <a:tabLst/>
            </a:pP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kemampuan</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untuk</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digerinda</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endParaRPr kumimoji="0" lang="en-US" sz="3600" b="0" i="0" u="none" strike="noStrike" cap="none" normalizeH="0" baseline="0" dirty="0" smtClean="0">
              <a:ln>
                <a:noFill/>
              </a:ln>
              <a:solidFill>
                <a:schemeClr val="tx1"/>
              </a:solidFill>
              <a:effectLst/>
              <a:latin typeface="Arial Narrow" pitchFamily="34" charset="0"/>
              <a:cs typeface="Arial" pitchFamily="34" charset="0"/>
            </a:endParaRPr>
          </a:p>
          <a:p>
            <a:pPr marL="465138" marR="0" lvl="0" indent="-465138" algn="just" defTabSz="914400" rtl="0" eaLnBrk="0" fontAlgn="base" latinLnBrk="0" hangingPunct="0">
              <a:lnSpc>
                <a:spcPct val="100000"/>
              </a:lnSpc>
              <a:spcBef>
                <a:spcPct val="0"/>
              </a:spcBef>
              <a:spcAft>
                <a:spcPct val="0"/>
              </a:spcAft>
              <a:buClrTx/>
              <a:buSzTx/>
              <a:buFont typeface="+mj-lt"/>
              <a:buAutoNum type="arabicPeriod"/>
              <a:tabLst/>
            </a:pP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kandungan</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energi</a:t>
            </a:r>
            <a:r>
              <a:rPr kumimoji="0" lang="en-US" sz="3600" b="0" i="0" u="none" strike="noStrike" cap="none" normalizeH="0" baseline="0" dirty="0" smtClean="0">
                <a:ln>
                  <a:noFill/>
                </a:ln>
                <a:solidFill>
                  <a:srgbClr val="000000"/>
                </a:solidFill>
                <a:effectLst/>
                <a:latin typeface="Arial Narrow" pitchFamily="34" charset="0"/>
                <a:ea typeface="Calibri" pitchFamily="34" charset="0"/>
                <a:cs typeface="Times New Roman" pitchFamily="18" charset="0"/>
              </a:rPr>
              <a:t> </a:t>
            </a:r>
            <a:r>
              <a:rPr kumimoji="0" lang="en-US" sz="3600" b="0" i="0" u="none" strike="noStrike" cap="none" normalizeH="0" baseline="0" dirty="0" err="1" smtClean="0">
                <a:ln>
                  <a:noFill/>
                </a:ln>
                <a:solidFill>
                  <a:srgbClr val="000000"/>
                </a:solidFill>
                <a:effectLst/>
                <a:latin typeface="Arial Narrow" pitchFamily="34" charset="0"/>
                <a:ea typeface="Calibri" pitchFamily="34" charset="0"/>
                <a:cs typeface="Times New Roman" pitchFamily="18" charset="0"/>
              </a:rPr>
              <a:t>batubara</a:t>
            </a:r>
            <a:endParaRPr kumimoji="0" lang="en-US" sz="3600" b="0" i="0" u="none" strike="noStrike" cap="none" normalizeH="0" baseline="0" dirty="0" smtClean="0">
              <a:ln>
                <a:noFill/>
              </a:ln>
              <a:solidFill>
                <a:schemeClr val="tx1"/>
              </a:solidFill>
              <a:effectLst/>
              <a:latin typeface="Arial Narrow" pitchFamily="34" charset="0"/>
              <a:cs typeface="Arial" pitchFamily="34" charset="0"/>
            </a:endParaRPr>
          </a:p>
        </p:txBody>
      </p:sp>
      <p:sp>
        <p:nvSpPr>
          <p:cNvPr id="4" name="Rectangle 3"/>
          <p:cNvSpPr/>
          <p:nvPr/>
        </p:nvSpPr>
        <p:spPr>
          <a:xfrm>
            <a:off x="1600200" y="304800"/>
            <a:ext cx="5397631" cy="830997"/>
          </a:xfrm>
          <a:prstGeom prst="rect">
            <a:avLst/>
          </a:prstGeom>
          <a:ln>
            <a:solidFill>
              <a:schemeClr val="tx1"/>
            </a:solidFill>
          </a:ln>
        </p:spPr>
        <p:txBody>
          <a:bodyPr wrap="none">
            <a:spAutoFit/>
          </a:bodyPr>
          <a:lstStyle/>
          <a:p>
            <a:pPr marL="0" lvl="2" algn="just" fontAlgn="base">
              <a:spcBef>
                <a:spcPct val="0"/>
              </a:spcBef>
              <a:spcAft>
                <a:spcPct val="0"/>
              </a:spcAft>
            </a:pPr>
            <a:r>
              <a:rPr kumimoji="0" lang="en-US" sz="4800" i="0" u="none" strike="noStrike" cap="none" normalizeH="0" baseline="0" dirty="0" err="1" smtClean="0">
                <a:ln>
                  <a:noFill/>
                </a:ln>
                <a:solidFill>
                  <a:schemeClr val="tx1"/>
                </a:solidFill>
                <a:effectLst/>
                <a:ea typeface="Calibri" pitchFamily="34" charset="0"/>
                <a:cs typeface="Times New Roman" pitchFamily="18" charset="0"/>
              </a:rPr>
              <a:t>Sifat-sifat</a:t>
            </a:r>
            <a:r>
              <a:rPr kumimoji="0" lang="id-ID" sz="4800" i="0" u="none" strike="noStrike" cap="none" normalizeH="0" baseline="0" dirty="0" smtClean="0">
                <a:ln>
                  <a:noFill/>
                </a:ln>
                <a:solidFill>
                  <a:schemeClr val="tx1"/>
                </a:solidFill>
                <a:effectLst/>
                <a:ea typeface="Calibri" pitchFamily="34" charset="0"/>
                <a:cs typeface="Times New Roman" pitchFamily="18" charset="0"/>
              </a:rPr>
              <a:t>  Batu Bara</a:t>
            </a:r>
            <a:endParaRPr kumimoji="0" lang="en-US" sz="4800" i="0" u="none" strike="noStrike" cap="none" normalizeH="0" baseline="0" dirty="0" smtClean="0">
              <a:ln>
                <a:noFill/>
              </a:ln>
              <a:solidFill>
                <a:schemeClr val="tx1"/>
              </a:solidFill>
              <a:effectLst/>
              <a:cs typeface="Arial" pitchFamily="34" charset="0"/>
            </a:endParaRPr>
          </a:p>
        </p:txBody>
      </p:sp>
      <p:sp>
        <p:nvSpPr>
          <p:cNvPr id="5" name="Down Arrow 4"/>
          <p:cNvSpPr/>
          <p:nvPr/>
        </p:nvSpPr>
        <p:spPr>
          <a:xfrm>
            <a:off x="2667000" y="1447800"/>
            <a:ext cx="3200400" cy="838200"/>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user\AppData\Local\Microsoft\Windows\Temporary Internet Files\Content.Word\IMG_0004.jpg"/>
          <p:cNvPicPr/>
          <p:nvPr/>
        </p:nvPicPr>
        <p:blipFill>
          <a:blip r:embed="rId2" cstate="print"/>
          <a:srcRect/>
          <a:stretch>
            <a:fillRect/>
          </a:stretch>
        </p:blipFill>
        <p:spPr bwMode="auto">
          <a:xfrm>
            <a:off x="990600" y="914400"/>
            <a:ext cx="6858000" cy="3733800"/>
          </a:xfrm>
          <a:prstGeom prst="rect">
            <a:avLst/>
          </a:prstGeom>
          <a:noFill/>
          <a:ln w="9525">
            <a:noFill/>
            <a:miter lim="800000"/>
            <a:headEnd/>
            <a:tailEnd/>
          </a:ln>
        </p:spPr>
      </p:pic>
      <p:sp>
        <p:nvSpPr>
          <p:cNvPr id="6" name="Rectangle 5"/>
          <p:cNvSpPr/>
          <p:nvPr/>
        </p:nvSpPr>
        <p:spPr>
          <a:xfrm>
            <a:off x="1828800" y="4876800"/>
            <a:ext cx="5257800" cy="646331"/>
          </a:xfrm>
          <a:prstGeom prst="rect">
            <a:avLst/>
          </a:prstGeom>
        </p:spPr>
        <p:txBody>
          <a:bodyPr wrap="square">
            <a:spAutoFit/>
          </a:bodyPr>
          <a:lstStyle/>
          <a:p>
            <a:pPr lvl="0" algn="ctr" fontAlgn="base">
              <a:spcBef>
                <a:spcPct val="0"/>
              </a:spcBef>
              <a:spcAft>
                <a:spcPct val="0"/>
              </a:spcAft>
            </a:pPr>
            <a:r>
              <a:rPr kumimoji="0" lang="en-US"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Gambar</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3.3 </a:t>
            </a:r>
            <a:r>
              <a:rPr kumimoji="0" lang="en-US"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Fusibilitas</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dari</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kerucut</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batubara</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dalam</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p>
          <a:p>
            <a:pPr lvl="0" algn="ctr" fontAlgn="base">
              <a:spcBef>
                <a:spcPct val="0"/>
              </a:spcBef>
              <a:spcAft>
                <a:spcPct val="0"/>
              </a:spcAft>
            </a:pPr>
            <a:r>
              <a:rPr kumimoji="0" lang="en-US"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Menentukan</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temperatur</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abu</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lang="en-US" dirty="0"/>
              <a:t>(De </a:t>
            </a:r>
            <a:r>
              <a:rPr lang="en-US" dirty="0" err="1"/>
              <a:t>Lorenzi</a:t>
            </a:r>
            <a:r>
              <a:rPr lang="en-US" dirty="0"/>
              <a:t> 1952)</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28600" y="2514600"/>
            <a:ext cx="1524000" cy="138499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SUMBER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DAYA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ENERGI</a:t>
            </a:r>
            <a:endParaRPr kumimoji="0" lang="en-US" sz="2800" b="0" i="0" u="none" strike="noStrike" cap="none" normalizeH="0" baseline="0" dirty="0" smtClean="0">
              <a:ln>
                <a:noFill/>
              </a:ln>
              <a:solidFill>
                <a:schemeClr val="tx1"/>
              </a:solidFill>
              <a:effectLst/>
              <a:latin typeface="Arial Narrow" pitchFamily="34" charset="0"/>
            </a:endParaRPr>
          </a:p>
        </p:txBody>
      </p:sp>
      <p:sp>
        <p:nvSpPr>
          <p:cNvPr id="5" name="TextBox 4"/>
          <p:cNvSpPr txBox="1"/>
          <p:nvPr/>
        </p:nvSpPr>
        <p:spPr>
          <a:xfrm>
            <a:off x="4343400" y="4267200"/>
            <a:ext cx="1324402"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err="1" smtClean="0">
                <a:latin typeface="Arial Narrow" pitchFamily="34" charset="0"/>
              </a:rPr>
              <a:t>Energi</a:t>
            </a:r>
            <a:r>
              <a:rPr lang="en-US" dirty="0" smtClean="0">
                <a:latin typeface="Arial Narrow" pitchFamily="34" charset="0"/>
              </a:rPr>
              <a:t> Planet</a:t>
            </a:r>
            <a:endParaRPr lang="en-US" dirty="0">
              <a:latin typeface="Arial Narrow" pitchFamily="34" charset="0"/>
            </a:endParaRPr>
          </a:p>
        </p:txBody>
      </p:sp>
      <p:sp>
        <p:nvSpPr>
          <p:cNvPr id="6" name="TextBox 5"/>
          <p:cNvSpPr txBox="1"/>
          <p:nvPr/>
        </p:nvSpPr>
        <p:spPr>
          <a:xfrm>
            <a:off x="2438400" y="838200"/>
            <a:ext cx="1184940" cy="369332"/>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lang="en-US" dirty="0" err="1" smtClean="0">
                <a:latin typeface="Arial Narrow" pitchFamily="34" charset="0"/>
              </a:rPr>
              <a:t>Energi</a:t>
            </a:r>
            <a:r>
              <a:rPr lang="en-US" dirty="0" smtClean="0">
                <a:latin typeface="Arial Narrow" pitchFamily="34" charset="0"/>
              </a:rPr>
              <a:t> </a:t>
            </a:r>
            <a:r>
              <a:rPr lang="en-US" dirty="0" err="1" smtClean="0">
                <a:latin typeface="Arial Narrow" pitchFamily="34" charset="0"/>
              </a:rPr>
              <a:t>Fosil</a:t>
            </a:r>
            <a:endParaRPr lang="en-US" dirty="0">
              <a:latin typeface="Arial Narrow" pitchFamily="34" charset="0"/>
            </a:endParaRPr>
          </a:p>
        </p:txBody>
      </p:sp>
      <p:sp>
        <p:nvSpPr>
          <p:cNvPr id="7" name="TextBox 6"/>
          <p:cNvSpPr txBox="1"/>
          <p:nvPr/>
        </p:nvSpPr>
        <p:spPr>
          <a:xfrm>
            <a:off x="2438400" y="4343400"/>
            <a:ext cx="1371600"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latin typeface="Arial Narrow" pitchFamily="34" charset="0"/>
              </a:rPr>
              <a:t>Energi</a:t>
            </a:r>
            <a:r>
              <a:rPr lang="en-US" dirty="0" smtClean="0">
                <a:latin typeface="Arial Narrow" pitchFamily="34" charset="0"/>
              </a:rPr>
              <a:t> Benda </a:t>
            </a:r>
          </a:p>
          <a:p>
            <a:r>
              <a:rPr lang="en-US" dirty="0" err="1" smtClean="0">
                <a:latin typeface="Arial Narrow" pitchFamily="34" charset="0"/>
              </a:rPr>
              <a:t>Angkasa</a:t>
            </a:r>
            <a:endParaRPr lang="en-US" dirty="0">
              <a:latin typeface="Arial Narrow" pitchFamily="34" charset="0"/>
            </a:endParaRPr>
          </a:p>
        </p:txBody>
      </p:sp>
      <p:sp>
        <p:nvSpPr>
          <p:cNvPr id="8" name="TextBox 7"/>
          <p:cNvSpPr txBox="1"/>
          <p:nvPr/>
        </p:nvSpPr>
        <p:spPr>
          <a:xfrm>
            <a:off x="2423160" y="6172200"/>
            <a:ext cx="1617751"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err="1" smtClean="0">
                <a:latin typeface="Arial Narrow" pitchFamily="34" charset="0"/>
              </a:rPr>
              <a:t>Energi</a:t>
            </a:r>
            <a:r>
              <a:rPr lang="en-US" dirty="0" smtClean="0">
                <a:latin typeface="Arial Narrow" pitchFamily="34" charset="0"/>
              </a:rPr>
              <a:t> </a:t>
            </a:r>
            <a:r>
              <a:rPr lang="en-US" dirty="0" err="1" smtClean="0">
                <a:latin typeface="Arial Narrow" pitchFamily="34" charset="0"/>
              </a:rPr>
              <a:t>Biomassa</a:t>
            </a:r>
            <a:endParaRPr lang="en-US" dirty="0">
              <a:latin typeface="Arial Narrow" pitchFamily="34" charset="0"/>
            </a:endParaRPr>
          </a:p>
        </p:txBody>
      </p:sp>
      <p:cxnSp>
        <p:nvCxnSpPr>
          <p:cNvPr id="9" name="Straight Arrow Connector 8"/>
          <p:cNvCxnSpPr/>
          <p:nvPr/>
        </p:nvCxnSpPr>
        <p:spPr>
          <a:xfrm>
            <a:off x="1981200" y="990600"/>
            <a:ext cx="457200"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752600" y="3276600"/>
            <a:ext cx="228600" cy="158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685800" y="3657600"/>
            <a:ext cx="5334000" cy="158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981200" y="5715000"/>
            <a:ext cx="457200"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981200" y="2849880"/>
            <a:ext cx="457200"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1981200" y="4648200"/>
            <a:ext cx="457200"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343400" y="609600"/>
            <a:ext cx="2166812" cy="92333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marL="228600" indent="-228600">
              <a:buFont typeface="Wingdings" pitchFamily="2" charset="2"/>
              <a:buChar char="Ø"/>
            </a:pPr>
            <a:r>
              <a:rPr lang="en-US" dirty="0" err="1" smtClean="0">
                <a:latin typeface="Arial Narrow" pitchFamily="34" charset="0"/>
              </a:rPr>
              <a:t>Energi</a:t>
            </a:r>
            <a:r>
              <a:rPr lang="en-US" dirty="0" smtClean="0">
                <a:latin typeface="Arial Narrow" pitchFamily="34" charset="0"/>
              </a:rPr>
              <a:t>  Batubara</a:t>
            </a:r>
          </a:p>
          <a:p>
            <a:pPr marL="228600" indent="-228600">
              <a:buFont typeface="Wingdings" pitchFamily="2" charset="2"/>
              <a:buChar char="Ø"/>
            </a:pPr>
            <a:r>
              <a:rPr lang="en-US" dirty="0" err="1" smtClean="0">
                <a:latin typeface="Arial Narrow" pitchFamily="34" charset="0"/>
              </a:rPr>
              <a:t>Energi</a:t>
            </a:r>
            <a:r>
              <a:rPr lang="en-US" dirty="0" smtClean="0">
                <a:latin typeface="Arial Narrow" pitchFamily="34" charset="0"/>
              </a:rPr>
              <a:t>  </a:t>
            </a:r>
            <a:r>
              <a:rPr lang="en-US" dirty="0" err="1" smtClean="0">
                <a:latin typeface="Arial Narrow" pitchFamily="34" charset="0"/>
              </a:rPr>
              <a:t>Minyak</a:t>
            </a:r>
            <a:r>
              <a:rPr lang="en-US" dirty="0" smtClean="0">
                <a:latin typeface="Arial Narrow" pitchFamily="34" charset="0"/>
              </a:rPr>
              <a:t> </a:t>
            </a:r>
            <a:r>
              <a:rPr lang="en-US" dirty="0" err="1" smtClean="0">
                <a:latin typeface="Arial Narrow" pitchFamily="34" charset="0"/>
              </a:rPr>
              <a:t>Bumi</a:t>
            </a:r>
            <a:endParaRPr lang="en-US" dirty="0" smtClean="0">
              <a:latin typeface="Arial Narrow" pitchFamily="34" charset="0"/>
            </a:endParaRPr>
          </a:p>
          <a:p>
            <a:pPr marL="228600" indent="-228600">
              <a:buFont typeface="Wingdings" pitchFamily="2" charset="2"/>
              <a:buChar char="Ø"/>
            </a:pPr>
            <a:r>
              <a:rPr lang="en-US" dirty="0" err="1" smtClean="0">
                <a:latin typeface="Arial Narrow" pitchFamily="34" charset="0"/>
              </a:rPr>
              <a:t>Energi</a:t>
            </a:r>
            <a:r>
              <a:rPr lang="en-US" dirty="0" smtClean="0">
                <a:latin typeface="Arial Narrow" pitchFamily="34" charset="0"/>
              </a:rPr>
              <a:t>  Gas </a:t>
            </a:r>
            <a:r>
              <a:rPr lang="en-US" dirty="0" err="1" smtClean="0">
                <a:latin typeface="Arial Narrow" pitchFamily="34" charset="0"/>
              </a:rPr>
              <a:t>Bumi</a:t>
            </a:r>
            <a:endParaRPr lang="en-US" dirty="0">
              <a:latin typeface="Arial Narrow" pitchFamily="34" charset="0"/>
            </a:endParaRPr>
          </a:p>
        </p:txBody>
      </p:sp>
      <p:grpSp>
        <p:nvGrpSpPr>
          <p:cNvPr id="16" name="Group 15"/>
          <p:cNvGrpSpPr/>
          <p:nvPr/>
        </p:nvGrpSpPr>
        <p:grpSpPr>
          <a:xfrm>
            <a:off x="3657600" y="685800"/>
            <a:ext cx="650209" cy="685800"/>
            <a:chOff x="5606887" y="2057400"/>
            <a:chExt cx="650209" cy="685800"/>
          </a:xfrm>
        </p:grpSpPr>
        <p:cxnSp>
          <p:nvCxnSpPr>
            <p:cNvPr id="17" name="Straight Arrow Connector 16"/>
            <p:cNvCxnSpPr/>
            <p:nvPr/>
          </p:nvCxnSpPr>
          <p:spPr>
            <a:xfrm flipV="1">
              <a:off x="5606887" y="2057400"/>
              <a:ext cx="641513" cy="30926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606887" y="2366665"/>
              <a:ext cx="650209"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606887" y="2366665"/>
              <a:ext cx="641513" cy="37653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0" name="TextBox 19"/>
          <p:cNvSpPr txBox="1"/>
          <p:nvPr/>
        </p:nvSpPr>
        <p:spPr>
          <a:xfrm>
            <a:off x="4343400" y="4724400"/>
            <a:ext cx="1281120" cy="646331"/>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err="1" smtClean="0">
                <a:latin typeface="Arial Narrow" pitchFamily="34" charset="0"/>
              </a:rPr>
              <a:t>Energi</a:t>
            </a:r>
            <a:r>
              <a:rPr lang="en-US" dirty="0" smtClean="0">
                <a:latin typeface="Arial Narrow" pitchFamily="34" charset="0"/>
              </a:rPr>
              <a:t> Surya</a:t>
            </a:r>
          </a:p>
          <a:p>
            <a:r>
              <a:rPr lang="en-US" dirty="0" smtClean="0">
                <a:latin typeface="Arial Narrow" pitchFamily="34" charset="0"/>
              </a:rPr>
              <a:t> </a:t>
            </a:r>
            <a:r>
              <a:rPr lang="en-US" dirty="0" err="1" smtClean="0">
                <a:latin typeface="Arial Narrow" pitchFamily="34" charset="0"/>
              </a:rPr>
              <a:t>lansung</a:t>
            </a:r>
            <a:endParaRPr lang="en-US" dirty="0">
              <a:latin typeface="Arial Narrow" pitchFamily="34" charset="0"/>
            </a:endParaRPr>
          </a:p>
        </p:txBody>
      </p:sp>
      <p:grpSp>
        <p:nvGrpSpPr>
          <p:cNvPr id="21" name="Group 20"/>
          <p:cNvGrpSpPr/>
          <p:nvPr/>
        </p:nvGrpSpPr>
        <p:grpSpPr>
          <a:xfrm>
            <a:off x="3810000" y="4419600"/>
            <a:ext cx="533400" cy="533400"/>
            <a:chOff x="3810000" y="4366025"/>
            <a:chExt cx="533400" cy="455846"/>
          </a:xfrm>
        </p:grpSpPr>
        <p:cxnSp>
          <p:nvCxnSpPr>
            <p:cNvPr id="22" name="Straight Arrow Connector 21"/>
            <p:cNvCxnSpPr/>
            <p:nvPr/>
          </p:nvCxnSpPr>
          <p:spPr>
            <a:xfrm>
              <a:off x="3810000" y="4574447"/>
              <a:ext cx="533400" cy="24742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endCxn id="5" idx="1"/>
            </p:cNvCxnSpPr>
            <p:nvPr/>
          </p:nvCxnSpPr>
          <p:spPr>
            <a:xfrm flipV="1">
              <a:off x="3810000" y="4366025"/>
              <a:ext cx="533400" cy="18109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2438400" y="1905000"/>
            <a:ext cx="6248400" cy="1929170"/>
            <a:chOff x="2438400" y="1905000"/>
            <a:chExt cx="6248400" cy="1929170"/>
          </a:xfrm>
        </p:grpSpPr>
        <p:sp>
          <p:nvSpPr>
            <p:cNvPr id="25" name="TextBox 24"/>
            <p:cNvSpPr txBox="1"/>
            <p:nvPr/>
          </p:nvSpPr>
          <p:spPr>
            <a:xfrm>
              <a:off x="2438400" y="2651760"/>
              <a:ext cx="1164934" cy="36933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err="1" smtClean="0">
                  <a:latin typeface="Arial Narrow" pitchFamily="34" charset="0"/>
                </a:rPr>
                <a:t>Energi</a:t>
              </a:r>
              <a:r>
                <a:rPr lang="en-US" dirty="0" smtClean="0">
                  <a:latin typeface="Arial Narrow" pitchFamily="34" charset="0"/>
                </a:rPr>
                <a:t> Air   </a:t>
              </a:r>
              <a:endParaRPr lang="en-US" dirty="0">
                <a:latin typeface="Arial Narrow" pitchFamily="34" charset="0"/>
              </a:endParaRPr>
            </a:p>
          </p:txBody>
        </p:sp>
        <p:sp>
          <p:nvSpPr>
            <p:cNvPr id="26" name="TextBox 25"/>
            <p:cNvSpPr txBox="1"/>
            <p:nvPr/>
          </p:nvSpPr>
          <p:spPr>
            <a:xfrm>
              <a:off x="4343400" y="1905000"/>
              <a:ext cx="1263487" cy="92333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err="1" smtClean="0">
                  <a:latin typeface="Arial Narrow" pitchFamily="34" charset="0"/>
                </a:rPr>
                <a:t>Energi</a:t>
              </a:r>
              <a:endParaRPr lang="en-US" dirty="0" smtClean="0">
                <a:latin typeface="Arial Narrow" pitchFamily="34" charset="0"/>
              </a:endParaRPr>
            </a:p>
            <a:p>
              <a:r>
                <a:rPr lang="en-US" dirty="0" err="1" smtClean="0">
                  <a:latin typeface="Arial Narrow" pitchFamily="34" charset="0"/>
                </a:rPr>
                <a:t>Kandungan</a:t>
              </a:r>
              <a:r>
                <a:rPr lang="en-US" dirty="0" smtClean="0">
                  <a:latin typeface="Arial Narrow" pitchFamily="34" charset="0"/>
                </a:rPr>
                <a:t>  </a:t>
              </a:r>
            </a:p>
            <a:p>
              <a:r>
                <a:rPr lang="en-US" dirty="0" err="1" smtClean="0">
                  <a:latin typeface="Arial Narrow" pitchFamily="34" charset="0"/>
                </a:rPr>
                <a:t>mekanis</a:t>
              </a:r>
              <a:endParaRPr lang="en-US" dirty="0">
                <a:latin typeface="Arial Narrow" pitchFamily="34" charset="0"/>
              </a:endParaRPr>
            </a:p>
          </p:txBody>
        </p:sp>
        <p:sp>
          <p:nvSpPr>
            <p:cNvPr id="27" name="TextBox 26"/>
            <p:cNvSpPr txBox="1"/>
            <p:nvPr/>
          </p:nvSpPr>
          <p:spPr>
            <a:xfrm>
              <a:off x="4343400" y="2910840"/>
              <a:ext cx="1263487" cy="92333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err="1" smtClean="0">
                  <a:latin typeface="Arial Narrow" pitchFamily="34" charset="0"/>
                </a:rPr>
                <a:t>Energi</a:t>
              </a:r>
              <a:endParaRPr lang="en-US" dirty="0" smtClean="0">
                <a:latin typeface="Arial Narrow" pitchFamily="34" charset="0"/>
              </a:endParaRPr>
            </a:p>
            <a:p>
              <a:r>
                <a:rPr lang="en-US" dirty="0" err="1" smtClean="0">
                  <a:latin typeface="Arial Narrow" pitchFamily="34" charset="0"/>
                </a:rPr>
                <a:t>Kandungan</a:t>
              </a:r>
              <a:r>
                <a:rPr lang="en-US" dirty="0" smtClean="0">
                  <a:latin typeface="Arial Narrow" pitchFamily="34" charset="0"/>
                </a:rPr>
                <a:t>  </a:t>
              </a:r>
            </a:p>
            <a:p>
              <a:r>
                <a:rPr lang="en-US" dirty="0" err="1" smtClean="0">
                  <a:latin typeface="Arial Narrow" pitchFamily="34" charset="0"/>
                </a:rPr>
                <a:t>Thermis</a:t>
              </a:r>
              <a:endParaRPr lang="en-US" dirty="0">
                <a:latin typeface="Arial Narrow" pitchFamily="34" charset="0"/>
              </a:endParaRPr>
            </a:p>
          </p:txBody>
        </p:sp>
        <p:sp>
          <p:nvSpPr>
            <p:cNvPr id="28" name="TextBox 27"/>
            <p:cNvSpPr txBox="1"/>
            <p:nvPr/>
          </p:nvSpPr>
          <p:spPr>
            <a:xfrm>
              <a:off x="6257096" y="1905000"/>
              <a:ext cx="2429704" cy="92333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marL="228600" indent="-228600">
                <a:buFont typeface="Wingdings" pitchFamily="2" charset="2"/>
                <a:buChar char="Ø"/>
              </a:pPr>
              <a:r>
                <a:rPr lang="en-US" dirty="0" err="1" smtClean="0">
                  <a:latin typeface="Arial Narrow" pitchFamily="34" charset="0"/>
                </a:rPr>
                <a:t>Energi</a:t>
              </a:r>
              <a:r>
                <a:rPr lang="en-US" dirty="0" smtClean="0">
                  <a:latin typeface="Arial Narrow" pitchFamily="34" charset="0"/>
                </a:rPr>
                <a:t> Air </a:t>
              </a:r>
              <a:r>
                <a:rPr lang="en-US" dirty="0" err="1" smtClean="0">
                  <a:latin typeface="Arial Narrow" pitchFamily="34" charset="0"/>
                </a:rPr>
                <a:t>Terjun</a:t>
              </a:r>
              <a:endParaRPr lang="en-US" dirty="0" smtClean="0">
                <a:latin typeface="Arial Narrow" pitchFamily="34" charset="0"/>
              </a:endParaRPr>
            </a:p>
            <a:p>
              <a:pPr marL="228600" indent="-228600">
                <a:buFont typeface="Wingdings" pitchFamily="2" charset="2"/>
                <a:buChar char="Ø"/>
              </a:pPr>
              <a:r>
                <a:rPr lang="en-US" dirty="0" err="1" smtClean="0">
                  <a:latin typeface="Arial Narrow" pitchFamily="34" charset="0"/>
                </a:rPr>
                <a:t>Energi</a:t>
              </a:r>
              <a:r>
                <a:rPr lang="en-US" dirty="0" smtClean="0">
                  <a:latin typeface="Arial Narrow" pitchFamily="34" charset="0"/>
                </a:rPr>
                <a:t> </a:t>
              </a:r>
              <a:r>
                <a:rPr lang="en-US" dirty="0" err="1" smtClean="0">
                  <a:latin typeface="Arial Narrow" pitchFamily="34" charset="0"/>
                </a:rPr>
                <a:t>Pasang</a:t>
              </a:r>
              <a:r>
                <a:rPr lang="en-US" dirty="0" smtClean="0">
                  <a:latin typeface="Arial Narrow" pitchFamily="34" charset="0"/>
                </a:rPr>
                <a:t> </a:t>
              </a:r>
              <a:r>
                <a:rPr lang="en-US" dirty="0" err="1" smtClean="0">
                  <a:latin typeface="Arial Narrow" pitchFamily="34" charset="0"/>
                </a:rPr>
                <a:t>Surut</a:t>
              </a:r>
              <a:endParaRPr lang="en-US" dirty="0" smtClean="0">
                <a:latin typeface="Arial Narrow" pitchFamily="34" charset="0"/>
              </a:endParaRPr>
            </a:p>
            <a:p>
              <a:pPr marL="228600" indent="-228600">
                <a:buFont typeface="Wingdings" pitchFamily="2" charset="2"/>
                <a:buChar char="Ø"/>
              </a:pPr>
              <a:r>
                <a:rPr lang="en-US" dirty="0" err="1" smtClean="0">
                  <a:latin typeface="Arial Narrow" pitchFamily="34" charset="0"/>
                </a:rPr>
                <a:t>Energi</a:t>
              </a:r>
              <a:r>
                <a:rPr lang="en-US" dirty="0" smtClean="0">
                  <a:latin typeface="Arial Narrow" pitchFamily="34" charset="0"/>
                </a:rPr>
                <a:t> </a:t>
              </a:r>
              <a:r>
                <a:rPr lang="en-US" dirty="0" err="1" smtClean="0">
                  <a:latin typeface="Arial Narrow" pitchFamily="34" charset="0"/>
                </a:rPr>
                <a:t>Ombak</a:t>
              </a:r>
              <a:r>
                <a:rPr lang="en-US" dirty="0" smtClean="0">
                  <a:latin typeface="Arial Narrow" pitchFamily="34" charset="0"/>
                </a:rPr>
                <a:t> </a:t>
              </a:r>
              <a:r>
                <a:rPr lang="en-US" dirty="0" err="1" smtClean="0">
                  <a:latin typeface="Arial Narrow" pitchFamily="34" charset="0"/>
                </a:rPr>
                <a:t>dan</a:t>
              </a:r>
              <a:r>
                <a:rPr lang="en-US" dirty="0" smtClean="0">
                  <a:latin typeface="Arial Narrow" pitchFamily="34" charset="0"/>
                </a:rPr>
                <a:t> </a:t>
              </a:r>
              <a:r>
                <a:rPr lang="en-US" dirty="0" err="1" smtClean="0">
                  <a:latin typeface="Arial Narrow" pitchFamily="34" charset="0"/>
                </a:rPr>
                <a:t>Arus</a:t>
              </a:r>
              <a:endParaRPr lang="en-US" dirty="0">
                <a:latin typeface="Arial Narrow" pitchFamily="34" charset="0"/>
              </a:endParaRPr>
            </a:p>
          </p:txBody>
        </p:sp>
        <p:sp>
          <p:nvSpPr>
            <p:cNvPr id="29" name="TextBox 28"/>
            <p:cNvSpPr txBox="1"/>
            <p:nvPr/>
          </p:nvSpPr>
          <p:spPr>
            <a:xfrm>
              <a:off x="6248400" y="3200400"/>
              <a:ext cx="236220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28600" indent="-228600">
                <a:buFont typeface="Wingdings" pitchFamily="2" charset="2"/>
                <a:buChar char="Ø"/>
              </a:pPr>
              <a:r>
                <a:rPr lang="en-US" dirty="0" err="1" smtClean="0">
                  <a:latin typeface="Arial Narrow" pitchFamily="34" charset="0"/>
                </a:rPr>
                <a:t>Energi</a:t>
              </a:r>
              <a:r>
                <a:rPr lang="en-US" dirty="0" smtClean="0">
                  <a:latin typeface="Arial Narrow" pitchFamily="34" charset="0"/>
                </a:rPr>
                <a:t> </a:t>
              </a:r>
              <a:r>
                <a:rPr lang="en-US" dirty="0" err="1" smtClean="0">
                  <a:latin typeface="Arial Narrow" pitchFamily="34" charset="0"/>
                </a:rPr>
                <a:t>Panas</a:t>
              </a:r>
              <a:r>
                <a:rPr lang="en-US" dirty="0" smtClean="0">
                  <a:latin typeface="Arial Narrow" pitchFamily="34" charset="0"/>
                </a:rPr>
                <a:t> </a:t>
              </a:r>
              <a:r>
                <a:rPr lang="en-US" dirty="0" err="1" smtClean="0">
                  <a:latin typeface="Arial Narrow" pitchFamily="34" charset="0"/>
                </a:rPr>
                <a:t>Lau</a:t>
              </a:r>
              <a:r>
                <a:rPr lang="en-US" dirty="0" err="1">
                  <a:latin typeface="Arial Narrow" pitchFamily="34" charset="0"/>
                </a:rPr>
                <a:t>t</a:t>
              </a:r>
              <a:endParaRPr lang="en-US" dirty="0" smtClean="0">
                <a:latin typeface="Arial Narrow" pitchFamily="34" charset="0"/>
              </a:endParaRPr>
            </a:p>
          </p:txBody>
        </p:sp>
        <p:grpSp>
          <p:nvGrpSpPr>
            <p:cNvPr id="30" name="Group 79"/>
            <p:cNvGrpSpPr/>
            <p:nvPr/>
          </p:nvGrpSpPr>
          <p:grpSpPr>
            <a:xfrm>
              <a:off x="3603334" y="2366665"/>
              <a:ext cx="740066" cy="1005840"/>
              <a:chOff x="3603334" y="2366665"/>
              <a:chExt cx="740066" cy="1005840"/>
            </a:xfrm>
          </p:grpSpPr>
          <p:cxnSp>
            <p:nvCxnSpPr>
              <p:cNvPr id="36" name="Straight Arrow Connector 35"/>
              <p:cNvCxnSpPr>
                <a:stCxn id="25" idx="3"/>
                <a:endCxn id="26" idx="1"/>
              </p:cNvCxnSpPr>
              <p:nvPr/>
            </p:nvCxnSpPr>
            <p:spPr>
              <a:xfrm flipV="1">
                <a:off x="3603334" y="2366665"/>
                <a:ext cx="740066" cy="469761"/>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25" idx="3"/>
                <a:endCxn id="27" idx="1"/>
              </p:cNvCxnSpPr>
              <p:nvPr/>
            </p:nvCxnSpPr>
            <p:spPr>
              <a:xfrm>
                <a:off x="3603334" y="2836426"/>
                <a:ext cx="740066" cy="536079"/>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31" name="Group 63"/>
            <p:cNvGrpSpPr/>
            <p:nvPr/>
          </p:nvGrpSpPr>
          <p:grpSpPr>
            <a:xfrm>
              <a:off x="5638800" y="2072640"/>
              <a:ext cx="650209" cy="685800"/>
              <a:chOff x="5606887" y="2057400"/>
              <a:chExt cx="650209" cy="685800"/>
            </a:xfrm>
          </p:grpSpPr>
          <p:cxnSp>
            <p:nvCxnSpPr>
              <p:cNvPr id="33" name="Straight Arrow Connector 32"/>
              <p:cNvCxnSpPr>
                <a:stCxn id="26" idx="3"/>
              </p:cNvCxnSpPr>
              <p:nvPr/>
            </p:nvCxnSpPr>
            <p:spPr>
              <a:xfrm flipV="1">
                <a:off x="5606887" y="2057400"/>
                <a:ext cx="641513" cy="30926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26" idx="3"/>
                <a:endCxn id="28" idx="1"/>
              </p:cNvCxnSpPr>
              <p:nvPr/>
            </p:nvCxnSpPr>
            <p:spPr>
              <a:xfrm>
                <a:off x="5606887" y="2366665"/>
                <a:ext cx="650209"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6" idx="3"/>
              </p:cNvCxnSpPr>
              <p:nvPr/>
            </p:nvCxnSpPr>
            <p:spPr>
              <a:xfrm>
                <a:off x="5606887" y="2366665"/>
                <a:ext cx="641513" cy="37653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32" name="Straight Arrow Connector 31"/>
            <p:cNvCxnSpPr/>
            <p:nvPr/>
          </p:nvCxnSpPr>
          <p:spPr>
            <a:xfrm flipV="1">
              <a:off x="5608320" y="3355926"/>
              <a:ext cx="609600" cy="9436"/>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38" name="Group 37"/>
          <p:cNvGrpSpPr/>
          <p:nvPr/>
        </p:nvGrpSpPr>
        <p:grpSpPr>
          <a:xfrm>
            <a:off x="5684520" y="4267200"/>
            <a:ext cx="533400" cy="381000"/>
            <a:chOff x="3810000" y="4366025"/>
            <a:chExt cx="533400" cy="455846"/>
          </a:xfrm>
        </p:grpSpPr>
        <p:cxnSp>
          <p:nvCxnSpPr>
            <p:cNvPr id="39" name="Straight Arrow Connector 38"/>
            <p:cNvCxnSpPr/>
            <p:nvPr/>
          </p:nvCxnSpPr>
          <p:spPr>
            <a:xfrm>
              <a:off x="3810000" y="4574447"/>
              <a:ext cx="533400" cy="24742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3810000" y="4366025"/>
              <a:ext cx="533400" cy="18109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41" name="TextBox 40"/>
          <p:cNvSpPr txBox="1"/>
          <p:nvPr/>
        </p:nvSpPr>
        <p:spPr>
          <a:xfrm>
            <a:off x="6248400" y="4099560"/>
            <a:ext cx="1689886" cy="646331"/>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marL="228600" indent="-228600">
              <a:buFont typeface="Wingdings" pitchFamily="2" charset="2"/>
              <a:buChar char="Ø"/>
            </a:pPr>
            <a:r>
              <a:rPr lang="en-US" dirty="0" err="1" smtClean="0">
                <a:latin typeface="Arial Narrow" pitchFamily="34" charset="0"/>
              </a:rPr>
              <a:t>Energi</a:t>
            </a:r>
            <a:r>
              <a:rPr lang="en-US" dirty="0" smtClean="0">
                <a:latin typeface="Arial Narrow" pitchFamily="34" charset="0"/>
              </a:rPr>
              <a:t>  </a:t>
            </a:r>
            <a:r>
              <a:rPr lang="en-US" dirty="0" err="1" smtClean="0">
                <a:latin typeface="Arial Narrow" pitchFamily="34" charset="0"/>
              </a:rPr>
              <a:t>Nuklir</a:t>
            </a:r>
            <a:endParaRPr lang="en-US" dirty="0" smtClean="0">
              <a:latin typeface="Arial Narrow" pitchFamily="34" charset="0"/>
            </a:endParaRPr>
          </a:p>
          <a:p>
            <a:pPr marL="228600" indent="-228600">
              <a:buFont typeface="Wingdings" pitchFamily="2" charset="2"/>
              <a:buChar char="Ø"/>
            </a:pPr>
            <a:r>
              <a:rPr lang="en-US" dirty="0" err="1" smtClean="0">
                <a:latin typeface="Arial Narrow" pitchFamily="34" charset="0"/>
              </a:rPr>
              <a:t>Energi</a:t>
            </a:r>
            <a:r>
              <a:rPr lang="en-US" dirty="0" smtClean="0">
                <a:latin typeface="Arial Narrow" pitchFamily="34" charset="0"/>
              </a:rPr>
              <a:t> Magma</a:t>
            </a:r>
            <a:endParaRPr lang="en-US" dirty="0">
              <a:latin typeface="Arial Narrow" pitchFamily="34" charset="0"/>
            </a:endParaRPr>
          </a:p>
        </p:txBody>
      </p:sp>
      <p:grpSp>
        <p:nvGrpSpPr>
          <p:cNvPr id="42" name="Group 41"/>
          <p:cNvGrpSpPr/>
          <p:nvPr/>
        </p:nvGrpSpPr>
        <p:grpSpPr>
          <a:xfrm>
            <a:off x="5638800" y="4876800"/>
            <a:ext cx="533400" cy="381000"/>
            <a:chOff x="3810000" y="4366025"/>
            <a:chExt cx="533400" cy="455846"/>
          </a:xfrm>
        </p:grpSpPr>
        <p:cxnSp>
          <p:nvCxnSpPr>
            <p:cNvPr id="43" name="Straight Arrow Connector 42"/>
            <p:cNvCxnSpPr/>
            <p:nvPr/>
          </p:nvCxnSpPr>
          <p:spPr>
            <a:xfrm>
              <a:off x="3810000" y="4574447"/>
              <a:ext cx="533400" cy="24742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3810000" y="4366025"/>
              <a:ext cx="533400" cy="18109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45" name="TextBox 44"/>
          <p:cNvSpPr txBox="1"/>
          <p:nvPr/>
        </p:nvSpPr>
        <p:spPr>
          <a:xfrm>
            <a:off x="6248400" y="4800600"/>
            <a:ext cx="1986441" cy="646331"/>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marL="228600" indent="-228600">
              <a:buFont typeface="Wingdings" pitchFamily="2" charset="2"/>
              <a:buChar char="Ø"/>
            </a:pPr>
            <a:r>
              <a:rPr lang="en-US" dirty="0" err="1" smtClean="0">
                <a:latin typeface="Arial Narrow" pitchFamily="34" charset="0"/>
              </a:rPr>
              <a:t>Energi</a:t>
            </a:r>
            <a:r>
              <a:rPr lang="en-US" dirty="0" smtClean="0">
                <a:latin typeface="Arial Narrow" pitchFamily="34" charset="0"/>
              </a:rPr>
              <a:t>  Surya</a:t>
            </a:r>
          </a:p>
          <a:p>
            <a:pPr marL="228600" indent="-228600">
              <a:buFont typeface="Wingdings" pitchFamily="2" charset="2"/>
              <a:buChar char="Ø"/>
            </a:pPr>
            <a:r>
              <a:rPr lang="en-US" dirty="0" err="1" smtClean="0">
                <a:latin typeface="Arial Narrow" pitchFamily="34" charset="0"/>
              </a:rPr>
              <a:t>Energi</a:t>
            </a:r>
            <a:r>
              <a:rPr lang="en-US" dirty="0" smtClean="0">
                <a:latin typeface="Arial Narrow" pitchFamily="34" charset="0"/>
              </a:rPr>
              <a:t>  </a:t>
            </a:r>
            <a:r>
              <a:rPr lang="en-US" dirty="0" err="1" smtClean="0">
                <a:latin typeface="Arial Narrow" pitchFamily="34" charset="0"/>
              </a:rPr>
              <a:t>Fotovoltaik</a:t>
            </a:r>
            <a:endParaRPr lang="en-US" dirty="0">
              <a:latin typeface="Arial Narrow" pitchFamily="34" charset="0"/>
            </a:endParaRPr>
          </a:p>
        </p:txBody>
      </p:sp>
      <p:sp>
        <p:nvSpPr>
          <p:cNvPr id="46" name="TextBox 45"/>
          <p:cNvSpPr txBox="1"/>
          <p:nvPr/>
        </p:nvSpPr>
        <p:spPr>
          <a:xfrm>
            <a:off x="2438400" y="5562600"/>
            <a:ext cx="1371600" cy="3810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latin typeface="Arial Narrow" pitchFamily="34" charset="0"/>
              </a:rPr>
              <a:t>Energi</a:t>
            </a:r>
            <a:r>
              <a:rPr lang="en-US" dirty="0" smtClean="0">
                <a:latin typeface="Arial Narrow" pitchFamily="34" charset="0"/>
              </a:rPr>
              <a:t> </a:t>
            </a:r>
            <a:r>
              <a:rPr lang="en-US" dirty="0" err="1" smtClean="0">
                <a:latin typeface="Arial Narrow" pitchFamily="34" charset="0"/>
              </a:rPr>
              <a:t>Angin</a:t>
            </a:r>
            <a:r>
              <a:rPr lang="en-US" dirty="0" smtClean="0">
                <a:latin typeface="Arial Narrow" pitchFamily="34" charset="0"/>
              </a:rPr>
              <a:t>   </a:t>
            </a:r>
            <a:endParaRPr lang="en-US" dirty="0">
              <a:latin typeface="Arial Narrow" pitchFamily="34" charset="0"/>
            </a:endParaRPr>
          </a:p>
        </p:txBody>
      </p:sp>
      <p:cxnSp>
        <p:nvCxnSpPr>
          <p:cNvPr id="47" name="Straight Arrow Connector 46"/>
          <p:cNvCxnSpPr/>
          <p:nvPr/>
        </p:nvCxnSpPr>
        <p:spPr>
          <a:xfrm>
            <a:off x="1981200" y="6324600"/>
            <a:ext cx="457200"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09800" y="304800"/>
            <a:ext cx="4572000" cy="1077218"/>
          </a:xfrm>
          <a:prstGeom prst="rect">
            <a:avLst/>
          </a:prstGeom>
          <a:ln>
            <a:solidFill>
              <a:schemeClr val="tx1"/>
            </a:solidFill>
          </a:ln>
        </p:spPr>
        <p:txBody>
          <a:bodyPr>
            <a:spAutoFit/>
          </a:bodyPr>
          <a:lstStyle/>
          <a:p>
            <a:pPr lvl="0" algn="ctr" fontAlgn="base">
              <a:spcBef>
                <a:spcPct val="0"/>
              </a:spcBef>
              <a:spcAft>
                <a:spcPct val="0"/>
              </a:spcAft>
            </a:pPr>
            <a:r>
              <a:rPr kumimoji="0" lang="id-ID" sz="3200" b="1" i="0" u="none" strike="noStrike" cap="none" normalizeH="0" baseline="0" dirty="0" smtClean="0">
                <a:ln>
                  <a:noFill/>
                </a:ln>
                <a:effectLst/>
                <a:latin typeface="Segoe UI Semibold" pitchFamily="34" charset="0"/>
                <a:ea typeface="Calibri" pitchFamily="34" charset="0"/>
                <a:cs typeface="Times New Roman" pitchFamily="18" charset="0"/>
              </a:rPr>
              <a:t>Cara Mengubah Batu Bara Menjadi Listrik</a:t>
            </a:r>
            <a:endParaRPr kumimoji="0" lang="en-US" sz="3200" b="0" i="0" u="none" strike="noStrike" cap="none" normalizeH="0" baseline="0" dirty="0" smtClean="0">
              <a:ln>
                <a:noFill/>
              </a:ln>
              <a:effectLst/>
              <a:latin typeface="Segoe UI Semibold" pitchFamily="34" charset="0"/>
              <a:cs typeface="Arial" pitchFamily="34" charset="0"/>
            </a:endParaRPr>
          </a:p>
        </p:txBody>
      </p:sp>
      <p:pic>
        <p:nvPicPr>
          <p:cNvPr id="4" name="Picture 3"/>
          <p:cNvPicPr/>
          <p:nvPr/>
        </p:nvPicPr>
        <p:blipFill>
          <a:blip r:embed="rId2"/>
          <a:srcRect/>
          <a:stretch>
            <a:fillRect/>
          </a:stretch>
        </p:blipFill>
        <p:spPr bwMode="auto">
          <a:xfrm>
            <a:off x="533400" y="1524000"/>
            <a:ext cx="8153400" cy="4876800"/>
          </a:xfrm>
          <a:prstGeom prst="rect">
            <a:avLst/>
          </a:prstGeom>
          <a:noFill/>
          <a:ln w="9525">
            <a:solidFill>
              <a:schemeClr val="tx1"/>
            </a:solid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533400" y="1143000"/>
            <a:ext cx="8153400" cy="46474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err="1" smtClean="0">
                <a:ln>
                  <a:noFill/>
                </a:ln>
                <a:solidFill>
                  <a:schemeClr val="tx1"/>
                </a:solidFill>
                <a:effectLst/>
                <a:latin typeface="Tahoma" pitchFamily="34" charset="0"/>
                <a:ea typeface="Tahoma" pitchFamily="34" charset="0"/>
                <a:cs typeface="Tahoma" pitchFamily="34" charset="0"/>
              </a:rPr>
              <a:t>Urutan</a:t>
            </a:r>
            <a:r>
              <a:rPr kumimoji="0" lang="en-US" sz="2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en-US" sz="2400" b="1" i="0" u="none" strike="noStrike" cap="none" normalizeH="0" baseline="0" dirty="0" err="1" smtClean="0">
                <a:ln>
                  <a:noFill/>
                </a:ln>
                <a:solidFill>
                  <a:schemeClr val="tx1"/>
                </a:solidFill>
                <a:effectLst/>
                <a:latin typeface="Tahoma" pitchFamily="34" charset="0"/>
                <a:ea typeface="Tahoma" pitchFamily="34" charset="0"/>
                <a:cs typeface="Tahoma" pitchFamily="34" charset="0"/>
              </a:rPr>
              <a:t>perusahaan</a:t>
            </a:r>
            <a:r>
              <a:rPr kumimoji="0" lang="en-US" sz="2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en-US" sz="2400" b="1" i="0" u="none" strike="noStrike" cap="none" normalizeH="0" baseline="0" dirty="0" err="1" smtClean="0">
                <a:ln>
                  <a:noFill/>
                </a:ln>
                <a:solidFill>
                  <a:schemeClr val="tx1"/>
                </a:solidFill>
                <a:effectLst/>
                <a:latin typeface="Tahoma" pitchFamily="34" charset="0"/>
                <a:ea typeface="Tahoma" pitchFamily="34" charset="0"/>
                <a:cs typeface="Tahoma" pitchFamily="34" charset="0"/>
              </a:rPr>
              <a:t>minyak</a:t>
            </a:r>
            <a:r>
              <a:rPr kumimoji="0" lang="en-US" sz="2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en-US" sz="2400" b="1" i="0" u="none" strike="noStrike" cap="none" normalizeH="0" baseline="0" dirty="0" err="1" smtClean="0">
                <a:ln>
                  <a:noFill/>
                </a:ln>
                <a:solidFill>
                  <a:schemeClr val="tx1"/>
                </a:solidFill>
                <a:effectLst/>
                <a:latin typeface="Tahoma" pitchFamily="34" charset="0"/>
                <a:ea typeface="Tahoma" pitchFamily="34" charset="0"/>
                <a:cs typeface="Tahoma" pitchFamily="34" charset="0"/>
              </a:rPr>
              <a:t>bumi</a:t>
            </a: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id-ID"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Dalam urutan perusahaan perminyakan terdapat empat jenis kegiata</a:t>
            </a: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n</a:t>
            </a:r>
            <a:r>
              <a:rPr kumimoji="0" lang="id-ID"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yang berbeda</a:t>
            </a: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en-US" sz="2400" b="0" i="0" u="none" strike="noStrike" cap="none" normalizeH="0" baseline="0" dirty="0" err="1" smtClean="0">
                <a:ln>
                  <a:noFill/>
                </a:ln>
                <a:solidFill>
                  <a:schemeClr val="tx1"/>
                </a:solidFill>
                <a:effectLst/>
                <a:latin typeface="Tahoma" pitchFamily="34" charset="0"/>
                <a:ea typeface="Tahoma" pitchFamily="34" charset="0"/>
                <a:cs typeface="Tahoma" pitchFamily="34" charset="0"/>
              </a:rPr>
              <a:t>yaitu</a:t>
            </a: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p>
          <a:p>
            <a:pPr marR="0" lvl="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465138" marR="0" lvl="0" indent="-465138"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E</a:t>
            </a:r>
            <a:r>
              <a:rPr kumimoji="0" lang="id-ID" sz="2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kplorasi</a:t>
            </a:r>
            <a:r>
              <a:rPr kumimoji="0" lang="en-US" sz="2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a:t>
            </a:r>
            <a:r>
              <a:rPr kumimoji="0" lang="id-ID" sz="2400" b="0" i="1"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id-ID"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adalah pencarian dari pada sumber-sumber minyak</a:t>
            </a: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a:t>
            </a:r>
            <a:r>
              <a:rPr kumimoji="0" lang="en-US" sz="2400" b="0" i="0" u="none" strike="noStrike" cap="none" normalizeH="0" baseline="0" dirty="0" err="1" smtClean="0">
                <a:ln>
                  <a:noFill/>
                </a:ln>
                <a:solidFill>
                  <a:schemeClr val="tx1"/>
                </a:solidFill>
                <a:effectLst/>
                <a:latin typeface="Tahoma" pitchFamily="34" charset="0"/>
                <a:ea typeface="Tahoma" pitchFamily="34" charset="0"/>
                <a:cs typeface="Tahoma" pitchFamily="34" charset="0"/>
              </a:rPr>
              <a:t>penambangn</a:t>
            </a: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a:t>
            </a:r>
          </a:p>
          <a:p>
            <a:pPr marL="465138" marR="0" lvl="0" indent="-465138"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1" i="0" u="none" strike="noStrike" cap="none" normalizeH="0" baseline="0" dirty="0" err="1" smtClean="0">
                <a:ln>
                  <a:noFill/>
                </a:ln>
                <a:solidFill>
                  <a:schemeClr val="tx1"/>
                </a:solidFill>
                <a:effectLst/>
                <a:latin typeface="Tahoma" pitchFamily="34" charset="0"/>
                <a:ea typeface="Tahoma" pitchFamily="34" charset="0"/>
                <a:cs typeface="Tahoma" pitchFamily="34" charset="0"/>
              </a:rPr>
              <a:t>Produksi</a:t>
            </a:r>
            <a:r>
              <a:rPr kumimoji="0" lang="en-US" sz="2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id-ID"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adalah pengelolaan daripada tambang-tambang minyak untuk menghasilkan minyak mentah</a:t>
            </a:r>
            <a:endPar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465138" marR="0" lvl="0" indent="-465138"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T</a:t>
            </a:r>
            <a:r>
              <a:rPr kumimoji="0" lang="id-ID" sz="2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rasportasi</a:t>
            </a:r>
            <a:r>
              <a:rPr kumimoji="0" lang="en-US" sz="2400" b="0" i="1"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id-ID"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adalah pengangkutan daripada minyak dari tempat-tempat pemakaian</a:t>
            </a: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p>
          <a:p>
            <a:pPr marL="465138" lvl="0" indent="-465138" eaLnBrk="0" fontAlgn="base" hangingPunct="0">
              <a:spcBef>
                <a:spcPct val="0"/>
              </a:spcBef>
              <a:spcAft>
                <a:spcPct val="0"/>
              </a:spcAft>
              <a:buFont typeface="Wingdings" pitchFamily="2" charset="2"/>
              <a:buChar char="q"/>
            </a:pPr>
            <a:r>
              <a:rPr kumimoji="0" lang="id-ID" sz="2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Penyulingan</a:t>
            </a:r>
            <a:r>
              <a:rPr kumimoji="0" lang="en-US" sz="2400" b="0"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lang="id-ID" sz="2800" dirty="0"/>
              <a:t>adalah usaha memperoleh jenis-jenis produksi dari minyak </a:t>
            </a:r>
            <a:endParaRPr kumimoji="0" lang="en-US" sz="28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sp>
        <p:nvSpPr>
          <p:cNvPr id="6" name="Rectangle 5"/>
          <p:cNvSpPr/>
          <p:nvPr/>
        </p:nvSpPr>
        <p:spPr>
          <a:xfrm>
            <a:off x="1905000" y="152400"/>
            <a:ext cx="5421356" cy="646331"/>
          </a:xfrm>
          <a:prstGeom prst="rect">
            <a:avLst/>
          </a:prstGeom>
          <a:ln>
            <a:solidFill>
              <a:schemeClr val="tx1"/>
            </a:solidFill>
          </a:ln>
        </p:spPr>
        <p:txBody>
          <a:bodyPr wrap="none">
            <a:spAutoFit/>
          </a:bodyPr>
          <a:lstStyle/>
          <a:p>
            <a:pPr lvl="0" algn="just" fontAlgn="base">
              <a:spcBef>
                <a:spcPct val="0"/>
              </a:spcBef>
              <a:spcAft>
                <a:spcPct val="0"/>
              </a:spcAft>
            </a:pPr>
            <a:r>
              <a:rPr kumimoji="0" lang="en-US" sz="3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Minyak</a:t>
            </a: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3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Bumi</a:t>
            </a: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en-US" sz="3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Petrolium</a:t>
            </a: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1905000" y="1981200"/>
            <a:ext cx="4876800" cy="2554545"/>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465138" marR="0" lvl="0" indent="-465138" algn="just" defTabSz="914400" rtl="0" eaLnBrk="1" fontAlgn="base" latinLnBrk="0" hangingPunct="1">
              <a:lnSpc>
                <a:spcPct val="100000"/>
              </a:lnSpc>
              <a:spcBef>
                <a:spcPct val="0"/>
              </a:spcBef>
              <a:spcAft>
                <a:spcPct val="0"/>
              </a:spcAft>
              <a:buClrTx/>
              <a:buSzTx/>
              <a:buFont typeface="+mj-lt"/>
              <a:buAutoNum type="arabicPeriod"/>
              <a:tabLst/>
            </a:pPr>
            <a:r>
              <a:rPr kumimoji="0" lang="id-ID" sz="4000" i="0" u="none" strike="noStrike" cap="none" normalizeH="0" baseline="0" dirty="0" smtClean="0">
                <a:ln>
                  <a:noFill/>
                </a:ln>
                <a:solidFill>
                  <a:schemeClr val="tx1"/>
                </a:solidFill>
                <a:effectLst/>
                <a:latin typeface="Arial Narrow" pitchFamily="34" charset="0"/>
                <a:ea typeface="Tahoma" pitchFamily="34" charset="0"/>
                <a:cs typeface="Tahoma" pitchFamily="34" charset="0"/>
              </a:rPr>
              <a:t>nilai pembakaran, </a:t>
            </a:r>
            <a:endParaRPr kumimoji="0" lang="en-US" sz="4000" i="0" u="none" strike="noStrike" cap="none" normalizeH="0" baseline="0" dirty="0" smtClean="0">
              <a:ln>
                <a:noFill/>
              </a:ln>
              <a:solidFill>
                <a:schemeClr val="tx1"/>
              </a:solidFill>
              <a:effectLst/>
              <a:latin typeface="Arial Narrow" pitchFamily="34" charset="0"/>
              <a:ea typeface="Tahoma" pitchFamily="34" charset="0"/>
              <a:cs typeface="Tahoma" pitchFamily="34" charset="0"/>
            </a:endParaRPr>
          </a:p>
          <a:p>
            <a:pPr marL="465138" marR="0" lvl="0" indent="-465138" algn="just" defTabSz="914400" rtl="0" eaLnBrk="0" fontAlgn="base" latinLnBrk="0" hangingPunct="0">
              <a:lnSpc>
                <a:spcPct val="100000"/>
              </a:lnSpc>
              <a:spcBef>
                <a:spcPct val="0"/>
              </a:spcBef>
              <a:spcAft>
                <a:spcPct val="0"/>
              </a:spcAft>
              <a:buClrTx/>
              <a:buSzTx/>
              <a:buFont typeface="+mj-lt"/>
              <a:buAutoNum type="arabicPeriod"/>
              <a:tabLst/>
            </a:pPr>
            <a:r>
              <a:rPr kumimoji="0" lang="id-ID" sz="4000" i="0" u="none" strike="noStrike" cap="none" normalizeH="0" baseline="0" dirty="0" smtClean="0">
                <a:ln>
                  <a:noFill/>
                </a:ln>
                <a:solidFill>
                  <a:schemeClr val="tx1"/>
                </a:solidFill>
                <a:effectLst/>
                <a:latin typeface="Arial Narrow" pitchFamily="34" charset="0"/>
                <a:ea typeface="Tahoma" pitchFamily="34" charset="0"/>
                <a:cs typeface="Tahoma" pitchFamily="34" charset="0"/>
              </a:rPr>
              <a:t>berat atau bobot jenis,</a:t>
            </a:r>
            <a:endParaRPr kumimoji="0" lang="en-US" sz="4000" i="0" u="none" strike="noStrike" cap="none" normalizeH="0" baseline="0" dirty="0" smtClean="0">
              <a:ln>
                <a:noFill/>
              </a:ln>
              <a:solidFill>
                <a:schemeClr val="tx1"/>
              </a:solidFill>
              <a:effectLst/>
              <a:latin typeface="Arial Narrow" pitchFamily="34" charset="0"/>
              <a:ea typeface="Tahoma" pitchFamily="34" charset="0"/>
              <a:cs typeface="Tahoma" pitchFamily="34" charset="0"/>
            </a:endParaRPr>
          </a:p>
          <a:p>
            <a:pPr marL="465138" marR="0" lvl="0" indent="-465138" algn="just" defTabSz="914400" rtl="0" eaLnBrk="0" fontAlgn="base" latinLnBrk="0" hangingPunct="0">
              <a:lnSpc>
                <a:spcPct val="100000"/>
              </a:lnSpc>
              <a:spcBef>
                <a:spcPct val="0"/>
              </a:spcBef>
              <a:spcAft>
                <a:spcPct val="0"/>
              </a:spcAft>
              <a:buClrTx/>
              <a:buSzTx/>
              <a:buFont typeface="+mj-lt"/>
              <a:buAutoNum type="arabicPeriod"/>
              <a:tabLst/>
            </a:pPr>
            <a:r>
              <a:rPr kumimoji="0" lang="id-ID" sz="4000" i="0" u="none" strike="noStrike" cap="none" normalizeH="0" baseline="0" dirty="0" smtClean="0">
                <a:ln>
                  <a:noFill/>
                </a:ln>
                <a:solidFill>
                  <a:schemeClr val="tx1"/>
                </a:solidFill>
                <a:effectLst/>
                <a:latin typeface="Arial Narrow" pitchFamily="34" charset="0"/>
                <a:ea typeface="Tahoma" pitchFamily="34" charset="0"/>
                <a:cs typeface="Tahoma" pitchFamily="34" charset="0"/>
              </a:rPr>
              <a:t>titik nyala, dan </a:t>
            </a:r>
            <a:endParaRPr kumimoji="0" lang="en-US" sz="4000" i="0" u="none" strike="noStrike" cap="none" normalizeH="0" baseline="0" dirty="0" smtClean="0">
              <a:ln>
                <a:noFill/>
              </a:ln>
              <a:solidFill>
                <a:schemeClr val="tx1"/>
              </a:solidFill>
              <a:effectLst/>
              <a:latin typeface="Arial Narrow" pitchFamily="34" charset="0"/>
              <a:ea typeface="Tahoma" pitchFamily="34" charset="0"/>
              <a:cs typeface="Tahoma" pitchFamily="34" charset="0"/>
            </a:endParaRPr>
          </a:p>
          <a:p>
            <a:pPr marL="465138" marR="0" lvl="0" indent="-465138" algn="just" defTabSz="914400" rtl="0" eaLnBrk="0" fontAlgn="base" latinLnBrk="0" hangingPunct="0">
              <a:lnSpc>
                <a:spcPct val="100000"/>
              </a:lnSpc>
              <a:spcBef>
                <a:spcPct val="0"/>
              </a:spcBef>
              <a:spcAft>
                <a:spcPct val="0"/>
              </a:spcAft>
              <a:buClrTx/>
              <a:buSzTx/>
              <a:buFont typeface="+mj-lt"/>
              <a:buAutoNum type="arabicPeriod"/>
              <a:tabLst/>
            </a:pPr>
            <a:r>
              <a:rPr kumimoji="0" lang="id-ID" sz="4000" i="0" u="none" strike="noStrike" cap="none" normalizeH="0" baseline="0" dirty="0" smtClean="0">
                <a:ln>
                  <a:noFill/>
                </a:ln>
                <a:solidFill>
                  <a:schemeClr val="tx1"/>
                </a:solidFill>
                <a:effectLst/>
                <a:latin typeface="Arial Narrow" pitchFamily="34" charset="0"/>
                <a:ea typeface="Tahoma" pitchFamily="34" charset="0"/>
                <a:cs typeface="Tahoma" pitchFamily="34" charset="0"/>
              </a:rPr>
              <a:t>titik lumernya. </a:t>
            </a:r>
          </a:p>
        </p:txBody>
      </p:sp>
      <p:sp>
        <p:nvSpPr>
          <p:cNvPr id="5" name="Rectangle 4"/>
          <p:cNvSpPr/>
          <p:nvPr/>
        </p:nvSpPr>
        <p:spPr>
          <a:xfrm>
            <a:off x="1524000" y="762000"/>
            <a:ext cx="5557932" cy="646331"/>
          </a:xfrm>
          <a:prstGeom prst="rect">
            <a:avLst/>
          </a:prstGeom>
          <a:ln>
            <a:solidFill>
              <a:schemeClr val="tx1"/>
            </a:solidFill>
          </a:ln>
        </p:spPr>
        <p:txBody>
          <a:bodyPr wrap="none">
            <a:spAutoFit/>
          </a:bodyPr>
          <a:lstStyle/>
          <a:p>
            <a:r>
              <a:rPr kumimoji="0" lang="id-ID" sz="36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Sifat-sifat hasil minyak bumi</a:t>
            </a:r>
            <a:endParaRPr lang="en-US"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90800" y="457200"/>
            <a:ext cx="3773790" cy="707886"/>
          </a:xfrm>
          <a:prstGeom prst="rect">
            <a:avLst/>
          </a:prstGeom>
          <a:ln>
            <a:solidFill>
              <a:schemeClr val="tx1"/>
            </a:solidFill>
          </a:ln>
        </p:spPr>
        <p:txBody>
          <a:bodyPr wrap="none">
            <a:spAutoFit/>
          </a:bodyPr>
          <a:lstStyle/>
          <a:p>
            <a:pPr lvl="0" algn="just" fontAlgn="base">
              <a:spcBef>
                <a:spcPct val="0"/>
              </a:spcBef>
              <a:spcAft>
                <a:spcPct val="0"/>
              </a:spcAft>
            </a:pPr>
            <a:r>
              <a:rPr kumimoji="0" lang="id-ID" sz="40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Bahan Bakar Gas</a:t>
            </a:r>
            <a:endParaRPr kumimoji="0" lang="id-ID" sz="4000" i="0" u="none" strike="noStrike" cap="none" normalizeH="0" baseline="0" dirty="0" smtClean="0">
              <a:ln>
                <a:noFill/>
              </a:ln>
              <a:solidFill>
                <a:schemeClr val="tx1"/>
              </a:solidFill>
              <a:effectLst/>
              <a:latin typeface="Arial" pitchFamily="34" charset="0"/>
              <a:cs typeface="Arial" pitchFamily="34" charset="0"/>
            </a:endParaRPr>
          </a:p>
        </p:txBody>
      </p:sp>
      <p:sp>
        <p:nvSpPr>
          <p:cNvPr id="36866" name="Rectangle 2"/>
          <p:cNvSpPr>
            <a:spLocks noChangeArrowheads="1"/>
          </p:cNvSpPr>
          <p:nvPr/>
        </p:nvSpPr>
        <p:spPr bwMode="auto">
          <a:xfrm>
            <a:off x="381000" y="1371600"/>
            <a:ext cx="84582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65138" marR="0" lvl="0" indent="-465138"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id-ID" sz="20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Hampir semua bahan bakar gas adalah bahan bakar fossil ataupun hasil samping­an (</a:t>
            </a:r>
            <a:r>
              <a:rPr kumimoji="0" lang="id-ID" sz="2000" b="0" i="1"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byproducts</a:t>
            </a:r>
            <a:r>
              <a:rPr kumimoji="0" lang="id-ID" sz="20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dari bahan bakar fossil. </a:t>
            </a:r>
            <a:endParaRPr kumimoji="0" lang="en-US" sz="20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endParaRPr>
          </a:p>
          <a:p>
            <a:pPr marL="465138" marR="0" lvl="0" indent="-465138"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id-ID" sz="20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Bahan bakar ini dapat dibagi menjadi tiga kelompok besar, </a:t>
            </a:r>
            <a:endParaRPr kumimoji="0" lang="en-US" sz="20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endParaRPr>
          </a:p>
          <a:p>
            <a:pPr marL="854075" marR="0" lvl="0" indent="-344488" algn="just" defTabSz="914400" rtl="0" eaLnBrk="1" fontAlgn="base" latinLnBrk="0" hangingPunct="1">
              <a:lnSpc>
                <a:spcPct val="100000"/>
              </a:lnSpc>
              <a:spcBef>
                <a:spcPct val="0"/>
              </a:spcBef>
              <a:spcAft>
                <a:spcPct val="0"/>
              </a:spcAft>
              <a:buClrTx/>
              <a:buSzTx/>
              <a:buFont typeface="+mj-lt"/>
              <a:buAutoNum type="arabicPeriod"/>
              <a:tabLst/>
            </a:pPr>
            <a:r>
              <a:rPr kumimoji="0" lang="en-US" sz="2000" b="1" i="1"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Gas </a:t>
            </a:r>
            <a:r>
              <a:rPr kumimoji="0" lang="en-US" sz="2000" b="1" i="1" u="none" strike="noStrike" cap="none" normalizeH="0" baseline="0" dirty="0" err="1" smtClean="0">
                <a:ln>
                  <a:noFill/>
                </a:ln>
                <a:solidFill>
                  <a:schemeClr val="tx1"/>
                </a:solidFill>
                <a:effectLst/>
                <a:latin typeface="Arial Narrow" pitchFamily="34" charset="0"/>
                <a:ea typeface="Calibri" pitchFamily="34" charset="0"/>
                <a:cs typeface="Times New Roman" pitchFamily="18" charset="0"/>
              </a:rPr>
              <a:t>alam</a:t>
            </a:r>
            <a:endParaRPr kumimoji="0" lang="en-US" sz="2000" b="1" i="1"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endParaRPr>
          </a:p>
          <a:p>
            <a:pPr marL="854075" marR="0" lvl="0" indent="-344488" algn="just" defTabSz="914400" rtl="0" eaLnBrk="1" fontAlgn="base" latinLnBrk="0" hangingPunct="1">
              <a:lnSpc>
                <a:spcPct val="100000"/>
              </a:lnSpc>
              <a:spcBef>
                <a:spcPct val="0"/>
              </a:spcBef>
              <a:spcAft>
                <a:spcPct val="0"/>
              </a:spcAft>
              <a:buClrTx/>
              <a:buSzTx/>
              <a:buFont typeface="+mj-lt"/>
              <a:buAutoNum type="arabicPeriod"/>
              <a:tabLst/>
            </a:pPr>
            <a:r>
              <a:rPr kumimoji="0" lang="en-US" sz="2000" b="1" i="1"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Gas</a:t>
            </a:r>
            <a:r>
              <a:rPr kumimoji="0" lang="en-US" sz="2000" b="1" i="1" u="none" strike="noStrike" cap="none" normalizeH="0" dirty="0" smtClean="0">
                <a:ln>
                  <a:noFill/>
                </a:ln>
                <a:solidFill>
                  <a:schemeClr val="tx1"/>
                </a:solidFill>
                <a:effectLst/>
                <a:latin typeface="Arial Narrow" pitchFamily="34" charset="0"/>
                <a:ea typeface="Calibri" pitchFamily="34" charset="0"/>
                <a:cs typeface="Times New Roman" pitchFamily="18" charset="0"/>
              </a:rPr>
              <a:t> </a:t>
            </a:r>
            <a:r>
              <a:rPr kumimoji="0" lang="en-US" sz="2000" b="1" i="1" u="none" strike="noStrike" cap="none" normalizeH="0" dirty="0" err="1" smtClean="0">
                <a:ln>
                  <a:noFill/>
                </a:ln>
                <a:solidFill>
                  <a:schemeClr val="tx1"/>
                </a:solidFill>
                <a:effectLst/>
                <a:latin typeface="Arial Narrow" pitchFamily="34" charset="0"/>
                <a:ea typeface="Calibri" pitchFamily="34" charset="0"/>
                <a:cs typeface="Times New Roman" pitchFamily="18" charset="0"/>
              </a:rPr>
              <a:t>pabrik</a:t>
            </a:r>
            <a:endParaRPr kumimoji="0" lang="en-US" sz="2000" b="1" i="1" u="none" strike="noStrike" cap="none" normalizeH="0" dirty="0" smtClean="0">
              <a:ln>
                <a:noFill/>
              </a:ln>
              <a:solidFill>
                <a:schemeClr val="tx1"/>
              </a:solidFill>
              <a:effectLst/>
              <a:latin typeface="Arial Narrow" pitchFamily="34" charset="0"/>
              <a:ea typeface="Calibri" pitchFamily="34" charset="0"/>
              <a:cs typeface="Times New Roman" pitchFamily="18" charset="0"/>
            </a:endParaRPr>
          </a:p>
          <a:p>
            <a:pPr marL="854075" marR="0" lvl="0" indent="-344488" algn="just" defTabSz="914400" rtl="0" eaLnBrk="1" fontAlgn="base" latinLnBrk="0" hangingPunct="1">
              <a:lnSpc>
                <a:spcPct val="100000"/>
              </a:lnSpc>
              <a:spcBef>
                <a:spcPct val="0"/>
              </a:spcBef>
              <a:spcAft>
                <a:spcPct val="0"/>
              </a:spcAft>
              <a:buClrTx/>
              <a:buSzTx/>
              <a:buFont typeface="+mj-lt"/>
              <a:buAutoNum type="arabicPeriod"/>
              <a:tabLst/>
            </a:pPr>
            <a:r>
              <a:rPr lang="en-US" sz="2000" b="1" i="1" baseline="0" dirty="0" smtClean="0">
                <a:latin typeface="Arial Narrow" pitchFamily="34" charset="0"/>
                <a:ea typeface="Calibri" pitchFamily="34" charset="0"/>
                <a:cs typeface="Times New Roman" pitchFamily="18" charset="0"/>
              </a:rPr>
              <a:t>Gas</a:t>
            </a:r>
            <a:r>
              <a:rPr lang="en-US" sz="2000" b="1" i="1" dirty="0" smtClean="0">
                <a:latin typeface="Arial Narrow" pitchFamily="34" charset="0"/>
                <a:ea typeface="Calibri" pitchFamily="34" charset="0"/>
                <a:cs typeface="Times New Roman" pitchFamily="18" charset="0"/>
              </a:rPr>
              <a:t> </a:t>
            </a:r>
            <a:r>
              <a:rPr lang="en-US" sz="2000" b="1" i="1" dirty="0" err="1" smtClean="0">
                <a:latin typeface="Arial Narrow" pitchFamily="34" charset="0"/>
                <a:ea typeface="Calibri" pitchFamily="34" charset="0"/>
                <a:cs typeface="Times New Roman" pitchFamily="18" charset="0"/>
              </a:rPr>
              <a:t>hasil</a:t>
            </a:r>
            <a:r>
              <a:rPr lang="en-US" sz="2000" b="1" i="1" dirty="0" smtClean="0">
                <a:latin typeface="Arial Narrow" pitchFamily="34" charset="0"/>
                <a:ea typeface="Calibri" pitchFamily="34" charset="0"/>
                <a:cs typeface="Times New Roman" pitchFamily="18" charset="0"/>
              </a:rPr>
              <a:t> </a:t>
            </a:r>
            <a:r>
              <a:rPr lang="en-US" sz="2000" b="1" i="1" dirty="0" err="1" smtClean="0">
                <a:latin typeface="Arial Narrow" pitchFamily="34" charset="0"/>
                <a:ea typeface="Calibri" pitchFamily="34" charset="0"/>
                <a:cs typeface="Times New Roman" pitchFamily="18" charset="0"/>
              </a:rPr>
              <a:t>sampingan</a:t>
            </a:r>
            <a:endParaRPr lang="en-US" sz="2000" b="1" i="1" dirty="0" smtClean="0">
              <a:latin typeface="Arial Narrow" pitchFamily="34" charset="0"/>
              <a:ea typeface="Calibri" pitchFamily="34" charset="0"/>
              <a:cs typeface="Times New Roman" pitchFamily="18" charset="0"/>
            </a:endParaRPr>
          </a:p>
          <a:p>
            <a:pPr marL="465138" marR="0" lvl="0" indent="-465138"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sv-SE" sz="20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Beberapa komposisi serta sifat-sifat lain dari bahan bakar gas ini diberikan pada </a:t>
            </a:r>
            <a:r>
              <a:rPr kumimoji="0" lang="sv-SE" sz="2000" b="1" i="1"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Lampiran F.</a:t>
            </a:r>
          </a:p>
          <a:p>
            <a:pPr marL="465138" lvl="0" indent="-465138" algn="just" fontAlgn="base">
              <a:spcBef>
                <a:spcPct val="0"/>
              </a:spcBef>
              <a:spcAft>
                <a:spcPct val="0"/>
              </a:spcAft>
              <a:buFont typeface="Wingdings" pitchFamily="2" charset="2"/>
              <a:buChar char="q"/>
            </a:pPr>
            <a:r>
              <a:rPr lang="id-ID" sz="2000" b="1" i="1" dirty="0">
                <a:latin typeface="Arial Narrow" pitchFamily="34" charset="0"/>
              </a:rPr>
              <a:t>Komposisi bahan bakar gas </a:t>
            </a:r>
            <a:r>
              <a:rPr lang="id-ID" sz="2000" dirty="0">
                <a:latin typeface="Arial Narrow" pitchFamily="34" charset="0"/>
              </a:rPr>
              <a:t>umumnya dinyatakan dalam bentuk fraksi mole atau volume dari komponen gas itu. Analisis juga dapat dinyatakan dalam bentuk fraksi massa elemental. </a:t>
            </a:r>
            <a:endParaRPr lang="en-US" sz="2000" dirty="0" smtClean="0">
              <a:latin typeface="Arial Narrow" pitchFamily="34" charset="0"/>
            </a:endParaRPr>
          </a:p>
          <a:p>
            <a:pPr marL="465138" lvl="0" indent="-465138" algn="just" fontAlgn="base">
              <a:spcBef>
                <a:spcPct val="0"/>
              </a:spcBef>
              <a:spcAft>
                <a:spcPct val="0"/>
              </a:spcAft>
              <a:buFont typeface="Wingdings" pitchFamily="2" charset="2"/>
              <a:buChar char="q"/>
            </a:pPr>
            <a:r>
              <a:rPr lang="id-ID" sz="2000" b="1" i="1" dirty="0" smtClean="0">
                <a:latin typeface="Arial Narrow" pitchFamily="34" charset="0"/>
              </a:rPr>
              <a:t>Untuk </a:t>
            </a:r>
            <a:r>
              <a:rPr lang="id-ID" sz="2000" b="1" i="1" dirty="0">
                <a:latin typeface="Arial Narrow" pitchFamily="34" charset="0"/>
              </a:rPr>
              <a:t>campuran gas ideal</a:t>
            </a:r>
            <a:r>
              <a:rPr lang="id-ID" sz="2000" dirty="0">
                <a:latin typeface="Arial Narrow" pitchFamily="34" charset="0"/>
              </a:rPr>
              <a:t>, fraksi molar dan volume adalah sama. Nilai pembakaran dari suatu bahan bakar gas umumnya dinyatakan dalam satuan energi per satuan volume, seperti kilojoule per meter kubik atau British thermal unit per kaki kubik, tetapi nilai ini adalah berbanding langsung dengan tekanan absolut dan ber­banding terbalik dengan temperatur absolut</a:t>
            </a:r>
            <a:endParaRPr kumimoji="0" lang="sv-SE" sz="2000" b="1" i="1" u="none" strike="noStrike" cap="none" normalizeH="0" baseline="0" dirty="0" smtClean="0">
              <a:ln>
                <a:noFill/>
              </a:ln>
              <a:solidFill>
                <a:schemeClr val="tx1"/>
              </a:solidFill>
              <a:effectLst/>
              <a:latin typeface="Arial Narrow"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304800" y="0"/>
            <a:ext cx="81534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err="1" smtClean="0">
                <a:ln>
                  <a:noFill/>
                </a:ln>
                <a:solidFill>
                  <a:srgbClr val="000000"/>
                </a:solidFill>
                <a:effectLst/>
                <a:latin typeface="Tahoma" pitchFamily="34" charset="0"/>
                <a:ea typeface="Tahoma" pitchFamily="34" charset="0"/>
                <a:cs typeface="Tahoma" pitchFamily="34" charset="0"/>
              </a:rPr>
              <a:t>Contoh</a:t>
            </a:r>
            <a:r>
              <a:rPr kumimoji="0" lang="en-US" b="1" i="0" u="sng" strike="noStrike" cap="none" normalizeH="0" baseline="0" dirty="0" smtClean="0">
                <a:ln>
                  <a:noFill/>
                </a:ln>
                <a:solidFill>
                  <a:srgbClr val="000000"/>
                </a:solidFill>
                <a:effectLst/>
                <a:latin typeface="Tahoma" pitchFamily="34" charset="0"/>
                <a:ea typeface="Tahoma" pitchFamily="34" charset="0"/>
                <a:cs typeface="Tahoma" pitchFamily="34" charset="0"/>
              </a:rPr>
              <a:t> 3.2</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solidFill>
                  <a:srgbClr val="000000"/>
                </a:solidFill>
                <a:effectLst/>
                <a:latin typeface="Tahoma" pitchFamily="34" charset="0"/>
                <a:ea typeface="Tahoma" pitchFamily="34" charset="0"/>
                <a:cs typeface="Tahoma" pitchFamily="34" charset="0"/>
              </a:rPr>
              <a:t>Hitung nilai pembakaran tinggi (kilojoule per meter dan kilijoule per kilogram) pada 10</a:t>
            </a:r>
            <a:r>
              <a:rPr kumimoji="0" lang="id-ID" b="0" i="0" u="none" strike="noStrike" cap="none" normalizeH="0" baseline="30000" dirty="0" smtClean="0">
                <a:ln>
                  <a:noFill/>
                </a:ln>
                <a:solidFill>
                  <a:srgbClr val="000000"/>
                </a:solidFill>
                <a:effectLst/>
                <a:latin typeface="Tahoma" pitchFamily="34" charset="0"/>
                <a:ea typeface="Tahoma" pitchFamily="34" charset="0"/>
                <a:cs typeface="Tahoma" pitchFamily="34" charset="0"/>
              </a:rPr>
              <a:t>0</a:t>
            </a:r>
            <a:r>
              <a:rPr kumimoji="0" lang="id-ID" b="0" i="0" u="none" strike="noStrike" cap="none" normalizeH="0" baseline="0" dirty="0" smtClean="0">
                <a:ln>
                  <a:noFill/>
                </a:ln>
                <a:solidFill>
                  <a:srgbClr val="000000"/>
                </a:solidFill>
                <a:effectLst/>
                <a:latin typeface="Tahoma" pitchFamily="34" charset="0"/>
                <a:ea typeface="Tahoma" pitchFamily="34" charset="0"/>
                <a:cs typeface="Tahoma" pitchFamily="34" charset="0"/>
              </a:rPr>
              <a:t>C dan tiga atmosfir untuk suatu campuran gas dengan komposisi sebagai berikut : 94,3% CH</a:t>
            </a:r>
            <a:r>
              <a:rPr kumimoji="0" lang="id-ID" b="0" i="0" u="none" strike="noStrike" cap="none" normalizeH="0" baseline="-30000" dirty="0" smtClean="0">
                <a:ln>
                  <a:noFill/>
                </a:ln>
                <a:solidFill>
                  <a:srgbClr val="000000"/>
                </a:solidFill>
                <a:effectLst/>
                <a:latin typeface="Tahoma" pitchFamily="34" charset="0"/>
                <a:ea typeface="Tahoma" pitchFamily="34" charset="0"/>
                <a:cs typeface="Tahoma" pitchFamily="34" charset="0"/>
              </a:rPr>
              <a:t>4</a:t>
            </a:r>
            <a:r>
              <a:rPr kumimoji="0" lang="id-ID"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,4,2% C</a:t>
            </a:r>
            <a:r>
              <a:rPr kumimoji="0" lang="id-ID" b="0" i="0" u="none" strike="noStrike" cap="none" normalizeH="0" baseline="-30000" dirty="0" smtClean="0">
                <a:ln>
                  <a:noFill/>
                </a:ln>
                <a:solidFill>
                  <a:srgbClr val="000000"/>
                </a:solidFill>
                <a:effectLst/>
                <a:latin typeface="Tahoma" pitchFamily="34" charset="0"/>
                <a:ea typeface="Tahoma" pitchFamily="34" charset="0"/>
                <a:cs typeface="Tahoma" pitchFamily="34" charset="0"/>
              </a:rPr>
              <a:t>2</a:t>
            </a:r>
            <a:r>
              <a:rPr kumimoji="0" lang="id-ID" b="0" i="0" u="none" strike="noStrike" cap="none" normalizeH="0" baseline="0" dirty="0" smtClean="0">
                <a:ln>
                  <a:noFill/>
                </a:ln>
                <a:solidFill>
                  <a:srgbClr val="000000"/>
                </a:solidFill>
                <a:effectLst/>
                <a:latin typeface="Tahoma" pitchFamily="34" charset="0"/>
                <a:ea typeface="Tahoma" pitchFamily="34" charset="0"/>
                <a:cs typeface="Tahoma" pitchFamily="34" charset="0"/>
              </a:rPr>
              <a:t>H</a:t>
            </a:r>
            <a:r>
              <a:rPr kumimoji="0" lang="id-ID" b="0" i="0" u="none" strike="noStrike" cap="none" normalizeH="0" baseline="-30000" dirty="0" smtClean="0">
                <a:ln>
                  <a:noFill/>
                </a:ln>
                <a:solidFill>
                  <a:srgbClr val="000000"/>
                </a:solidFill>
                <a:effectLst/>
                <a:latin typeface="Tahoma" pitchFamily="34" charset="0"/>
                <a:ea typeface="Tahoma" pitchFamily="34" charset="0"/>
                <a:cs typeface="Tahoma" pitchFamily="34" charset="0"/>
              </a:rPr>
              <a:t>6</a:t>
            </a:r>
            <a:r>
              <a:rPr kumimoji="0" lang="id-ID"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dan 1,5% CO</a:t>
            </a:r>
            <a:r>
              <a:rPr kumimoji="0" lang="id-ID" b="0" i="0" u="none" strike="noStrike" cap="none" normalizeH="0" baseline="-30000" dirty="0" smtClean="0">
                <a:ln>
                  <a:noFill/>
                </a:ln>
                <a:solidFill>
                  <a:srgbClr val="000000"/>
                </a:solidFill>
                <a:effectLst/>
                <a:latin typeface="Tahoma" pitchFamily="34" charset="0"/>
                <a:ea typeface="Tahoma" pitchFamily="34" charset="0"/>
                <a:cs typeface="Tahoma" pitchFamily="34" charset="0"/>
              </a:rPr>
              <a:t>2</a:t>
            </a:r>
            <a:r>
              <a:rPr kumimoji="0" lang="id-ID"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a:t>
            </a:r>
            <a:endParaRPr kumimoji="0" lang="id-ID"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graphicFrame>
        <p:nvGraphicFramePr>
          <p:cNvPr id="3" name="Table 2"/>
          <p:cNvGraphicFramePr>
            <a:graphicFrameLocks noGrp="1"/>
          </p:cNvGraphicFramePr>
          <p:nvPr/>
        </p:nvGraphicFramePr>
        <p:xfrm>
          <a:off x="2286001" y="1752600"/>
          <a:ext cx="6324600" cy="1524000"/>
        </p:xfrm>
        <a:graphic>
          <a:graphicData uri="http://schemas.openxmlformats.org/drawingml/2006/table">
            <a:tbl>
              <a:tblPr/>
              <a:tblGrid>
                <a:gridCol w="2057399"/>
                <a:gridCol w="1828800"/>
                <a:gridCol w="2438401"/>
              </a:tblGrid>
              <a:tr h="609600">
                <a:tc>
                  <a:txBody>
                    <a:bodyPr/>
                    <a:lstStyle/>
                    <a:p>
                      <a:pPr algn="ctr">
                        <a:lnSpc>
                          <a:spcPct val="115000"/>
                        </a:lnSpc>
                        <a:spcAft>
                          <a:spcPts val="0"/>
                        </a:spcAft>
                      </a:pPr>
                      <a:r>
                        <a:rPr lang="id-ID" sz="1400" b="1" dirty="0">
                          <a:solidFill>
                            <a:srgbClr val="000000"/>
                          </a:solidFill>
                          <a:latin typeface="Times New Roman"/>
                          <a:ea typeface="Calibri"/>
                          <a:cs typeface="Times New Roman"/>
                        </a:rPr>
                        <a:t>Rumus kimia </a:t>
                      </a:r>
                      <a:endParaRPr lang="en-US" sz="1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d-ID" sz="1400" b="1">
                          <a:solidFill>
                            <a:srgbClr val="000000"/>
                          </a:solidFill>
                          <a:latin typeface="Times New Roman"/>
                          <a:ea typeface="Calibri"/>
                          <a:cs typeface="Times New Roman"/>
                        </a:rPr>
                        <a:t>Berat melekul</a:t>
                      </a:r>
                      <a:endParaRPr lang="en-US"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d-ID" sz="1400" b="1" dirty="0">
                          <a:solidFill>
                            <a:srgbClr val="000000"/>
                          </a:solidFill>
                          <a:latin typeface="Times New Roman"/>
                          <a:ea typeface="Calibri"/>
                          <a:cs typeface="Times New Roman"/>
                        </a:rPr>
                        <a:t>Nilai pembakaran atas/tinggi kJ/liter</a:t>
                      </a:r>
                      <a:endParaRPr lang="en-US" sz="1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4800">
                <a:tc>
                  <a:txBody>
                    <a:bodyPr/>
                    <a:lstStyle/>
                    <a:p>
                      <a:pPr>
                        <a:lnSpc>
                          <a:spcPct val="115000"/>
                        </a:lnSpc>
                        <a:spcAft>
                          <a:spcPts val="0"/>
                        </a:spcAft>
                      </a:pPr>
                      <a:r>
                        <a:rPr lang="id-ID" sz="1400">
                          <a:solidFill>
                            <a:srgbClr val="000000"/>
                          </a:solidFill>
                          <a:latin typeface="Times New Roman"/>
                          <a:ea typeface="Calibri"/>
                          <a:cs typeface="Times New Roman"/>
                        </a:rPr>
                        <a:t>94,3%--- ----   CH</a:t>
                      </a:r>
                      <a:r>
                        <a:rPr lang="id-ID" sz="1400" baseline="-25000">
                          <a:solidFill>
                            <a:srgbClr val="000000"/>
                          </a:solidFill>
                          <a:latin typeface="Times New Roman"/>
                          <a:ea typeface="Calibri"/>
                          <a:cs typeface="Times New Roman"/>
                        </a:rPr>
                        <a:t>4</a:t>
                      </a:r>
                      <a:endParaRPr lang="en-US"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d-ID" sz="1400">
                          <a:solidFill>
                            <a:srgbClr val="000000"/>
                          </a:solidFill>
                          <a:latin typeface="Times New Roman"/>
                          <a:ea typeface="Calibri"/>
                          <a:cs typeface="Times New Roman"/>
                        </a:rPr>
                        <a:t>16,043</a:t>
                      </a:r>
                      <a:endParaRPr lang="en-US"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d-ID" sz="1400">
                          <a:solidFill>
                            <a:srgbClr val="000000"/>
                          </a:solidFill>
                          <a:latin typeface="Times New Roman"/>
                          <a:ea typeface="Calibri"/>
                          <a:cs typeface="Times New Roman"/>
                        </a:rPr>
                        <a:t>37.,204</a:t>
                      </a:r>
                      <a:endParaRPr lang="en-US"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4800">
                <a:tc>
                  <a:txBody>
                    <a:bodyPr/>
                    <a:lstStyle/>
                    <a:p>
                      <a:pPr>
                        <a:lnSpc>
                          <a:spcPct val="115000"/>
                        </a:lnSpc>
                        <a:spcAft>
                          <a:spcPts val="0"/>
                        </a:spcAft>
                      </a:pPr>
                      <a:r>
                        <a:rPr lang="id-ID" sz="1400">
                          <a:solidFill>
                            <a:srgbClr val="000000"/>
                          </a:solidFill>
                          <a:latin typeface="Times New Roman"/>
                          <a:ea typeface="Calibri"/>
                          <a:cs typeface="Times New Roman"/>
                        </a:rPr>
                        <a:t>4,2 % ----------C</a:t>
                      </a:r>
                      <a:r>
                        <a:rPr lang="id-ID" sz="1400" baseline="-25000">
                          <a:solidFill>
                            <a:srgbClr val="000000"/>
                          </a:solidFill>
                          <a:latin typeface="Times New Roman"/>
                          <a:ea typeface="Calibri"/>
                          <a:cs typeface="Times New Roman"/>
                        </a:rPr>
                        <a:t>2</a:t>
                      </a:r>
                      <a:r>
                        <a:rPr lang="id-ID" sz="1400">
                          <a:solidFill>
                            <a:srgbClr val="000000"/>
                          </a:solidFill>
                          <a:latin typeface="Times New Roman"/>
                          <a:ea typeface="Calibri"/>
                          <a:cs typeface="Times New Roman"/>
                        </a:rPr>
                        <a:t>H</a:t>
                      </a:r>
                      <a:r>
                        <a:rPr lang="id-ID" sz="1400" baseline="-25000">
                          <a:solidFill>
                            <a:srgbClr val="000000"/>
                          </a:solidFill>
                          <a:latin typeface="Times New Roman"/>
                          <a:ea typeface="Calibri"/>
                          <a:cs typeface="Times New Roman"/>
                        </a:rPr>
                        <a:t>6</a:t>
                      </a:r>
                      <a:endParaRPr lang="en-US"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d-ID" sz="1400" dirty="0">
                          <a:solidFill>
                            <a:srgbClr val="000000"/>
                          </a:solidFill>
                          <a:latin typeface="Times New Roman"/>
                          <a:ea typeface="Calibri"/>
                          <a:cs typeface="Times New Roman"/>
                        </a:rPr>
                        <a:t>30,071</a:t>
                      </a:r>
                      <a:endParaRPr lang="en-US" sz="1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d-ID" sz="1400">
                          <a:solidFill>
                            <a:srgbClr val="000000"/>
                          </a:solidFill>
                          <a:latin typeface="Times New Roman"/>
                          <a:ea typeface="Calibri"/>
                          <a:cs typeface="Times New Roman"/>
                        </a:rPr>
                        <a:t>65,782</a:t>
                      </a:r>
                      <a:endParaRPr lang="en-US"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4800">
                <a:tc>
                  <a:txBody>
                    <a:bodyPr/>
                    <a:lstStyle/>
                    <a:p>
                      <a:pPr>
                        <a:lnSpc>
                          <a:spcPct val="115000"/>
                        </a:lnSpc>
                        <a:spcAft>
                          <a:spcPts val="0"/>
                        </a:spcAft>
                      </a:pPr>
                      <a:r>
                        <a:rPr lang="id-ID" sz="1400">
                          <a:solidFill>
                            <a:srgbClr val="000000"/>
                          </a:solidFill>
                          <a:latin typeface="Times New Roman"/>
                          <a:ea typeface="Calibri"/>
                          <a:cs typeface="Times New Roman"/>
                        </a:rPr>
                        <a:t>1,5%  ----------CO</a:t>
                      </a:r>
                      <a:r>
                        <a:rPr lang="id-ID" sz="1400" baseline="-25000">
                          <a:solidFill>
                            <a:srgbClr val="000000"/>
                          </a:solidFill>
                          <a:latin typeface="Times New Roman"/>
                          <a:ea typeface="Calibri"/>
                          <a:cs typeface="Times New Roman"/>
                        </a:rPr>
                        <a:t>2</a:t>
                      </a:r>
                      <a:endParaRPr lang="en-US"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d-ID" sz="1400">
                          <a:solidFill>
                            <a:srgbClr val="000000"/>
                          </a:solidFill>
                          <a:latin typeface="Times New Roman"/>
                          <a:ea typeface="Calibri"/>
                          <a:cs typeface="Times New Roman"/>
                        </a:rPr>
                        <a:t>44,010</a:t>
                      </a:r>
                      <a:endParaRPr lang="en-US"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d-ID" sz="1400" dirty="0">
                          <a:solidFill>
                            <a:srgbClr val="000000"/>
                          </a:solidFill>
                          <a:latin typeface="Times New Roman"/>
                          <a:ea typeface="Calibri"/>
                          <a:cs typeface="Times New Roman"/>
                        </a:rPr>
                        <a:t>0</a:t>
                      </a:r>
                      <a:endParaRPr lang="en-US" sz="1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4818" name="Rectangle 2"/>
          <p:cNvSpPr>
            <a:spLocks noChangeArrowheads="1"/>
          </p:cNvSpPr>
          <p:nvPr/>
        </p:nvSpPr>
        <p:spPr bwMode="auto">
          <a:xfrm>
            <a:off x="457200" y="3581400"/>
            <a:ext cx="7620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Fraksi mole dari komponen gas dapat dilihat pada </a:t>
            </a:r>
            <a:r>
              <a:rPr kumimoji="0" lang="id-ID" sz="1400" b="1" i="0" u="none" strike="noStrike" cap="none" normalizeH="0" baseline="0" dirty="0" smtClean="0">
                <a:ln>
                  <a:noFill/>
                </a:ln>
                <a:solidFill>
                  <a:srgbClr val="000000"/>
                </a:solidFill>
                <a:effectLst/>
                <a:latin typeface="Tahoma" pitchFamily="34" charset="0"/>
                <a:ea typeface="Tahoma" pitchFamily="34" charset="0"/>
                <a:cs typeface="Tahoma" pitchFamily="34" charset="0"/>
              </a:rPr>
              <a:t>Lampiran – G</a:t>
            </a: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 pada </a:t>
            </a:r>
            <a:r>
              <a:rPr kumimoji="0" lang="id-ID" sz="1400" b="1" i="0" u="none" strike="noStrike" cap="none" normalizeH="0" baseline="0" dirty="0" smtClean="0">
                <a:ln>
                  <a:noFill/>
                </a:ln>
                <a:solidFill>
                  <a:srgbClr val="000000"/>
                </a:solidFill>
                <a:effectLst/>
                <a:latin typeface="Tahoma" pitchFamily="34" charset="0"/>
                <a:ea typeface="Tahoma" pitchFamily="34" charset="0"/>
                <a:cs typeface="Tahoma" pitchFamily="34" charset="0"/>
              </a:rPr>
              <a:t>temperatur 20</a:t>
            </a:r>
            <a:r>
              <a:rPr kumimoji="0" lang="id-ID" sz="1400" b="1" i="0" u="none" strike="noStrike" cap="none" normalizeH="0" baseline="30000" dirty="0" smtClean="0">
                <a:ln>
                  <a:noFill/>
                </a:ln>
                <a:solidFill>
                  <a:srgbClr val="000000"/>
                </a:solidFill>
                <a:effectLst/>
                <a:latin typeface="Tahoma" pitchFamily="34" charset="0"/>
                <a:ea typeface="Tahoma" pitchFamily="34" charset="0"/>
                <a:cs typeface="Tahoma" pitchFamily="34" charset="0"/>
              </a:rPr>
              <a:t>0</a:t>
            </a:r>
            <a:r>
              <a:rPr kumimoji="0" lang="id-ID" sz="1400" b="1" i="0" u="none" strike="noStrike" cap="none" normalizeH="0" baseline="0" dirty="0" smtClean="0">
                <a:ln>
                  <a:noFill/>
                </a:ln>
                <a:solidFill>
                  <a:srgbClr val="000000"/>
                </a:solidFill>
                <a:effectLst/>
                <a:latin typeface="Tahoma" pitchFamily="34" charset="0"/>
                <a:ea typeface="Tahoma" pitchFamily="34" charset="0"/>
                <a:cs typeface="Tahoma" pitchFamily="34" charset="0"/>
              </a:rPr>
              <a:t>C dan 1 atm</a:t>
            </a: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adalah sbb : </a:t>
            </a:r>
            <a:endParaRPr kumimoji="0" lang="en-US"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Maka berat  molekul campuran gas adalah </a:t>
            </a: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a:t>
            </a:r>
            <a:endParaRPr kumimoji="0" lang="en-US"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a:t>
            </a: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94,3%  CH</a:t>
            </a:r>
            <a:r>
              <a:rPr kumimoji="0" lang="id-ID" sz="1400" b="0" i="0" u="none" strike="noStrike" cap="none" normalizeH="0" baseline="-30000" dirty="0" smtClean="0">
                <a:ln>
                  <a:noFill/>
                </a:ln>
                <a:solidFill>
                  <a:srgbClr val="000000"/>
                </a:solidFill>
                <a:effectLst/>
                <a:latin typeface="Tahoma" pitchFamily="34" charset="0"/>
                <a:ea typeface="Tahoma" pitchFamily="34" charset="0"/>
                <a:cs typeface="Tahoma" pitchFamily="34" charset="0"/>
              </a:rPr>
              <a:t>4</a:t>
            </a: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  4,2%  C</a:t>
            </a:r>
            <a:r>
              <a:rPr kumimoji="0" lang="id-ID" sz="1400" b="0" i="0" u="none" strike="noStrike" cap="none" normalizeH="0" baseline="-30000" dirty="0" smtClean="0">
                <a:ln>
                  <a:noFill/>
                </a:ln>
                <a:solidFill>
                  <a:srgbClr val="000000"/>
                </a:solidFill>
                <a:effectLst/>
                <a:latin typeface="Tahoma" pitchFamily="34" charset="0"/>
                <a:ea typeface="Tahoma" pitchFamily="34" charset="0"/>
                <a:cs typeface="Tahoma" pitchFamily="34" charset="0"/>
              </a:rPr>
              <a:t>2</a:t>
            </a: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H</a:t>
            </a:r>
            <a:r>
              <a:rPr kumimoji="0" lang="id-ID" sz="1400" b="0" i="0" u="none" strike="noStrike" cap="none" normalizeH="0" baseline="-30000" dirty="0" smtClean="0">
                <a:ln>
                  <a:noFill/>
                </a:ln>
                <a:solidFill>
                  <a:srgbClr val="000000"/>
                </a:solidFill>
                <a:effectLst/>
                <a:latin typeface="Tahoma" pitchFamily="34" charset="0"/>
                <a:ea typeface="Tahoma" pitchFamily="34" charset="0"/>
                <a:cs typeface="Tahoma" pitchFamily="34" charset="0"/>
              </a:rPr>
              <a:t>6</a:t>
            </a: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+ 1,5%  CO</a:t>
            </a:r>
            <a:r>
              <a:rPr kumimoji="0" lang="id-ID" sz="1400" b="0" i="0" u="none" strike="noStrike" cap="none" normalizeH="0" baseline="-30000" dirty="0" smtClean="0">
                <a:ln>
                  <a:noFill/>
                </a:ln>
                <a:solidFill>
                  <a:srgbClr val="000000"/>
                </a:solidFill>
                <a:effectLst/>
                <a:latin typeface="Tahoma" pitchFamily="34" charset="0"/>
                <a:ea typeface="Tahoma" pitchFamily="34" charset="0"/>
                <a:cs typeface="Tahoma" pitchFamily="34" charset="0"/>
              </a:rPr>
              <a:t>2</a:t>
            </a:r>
            <a:endParaRPr kumimoji="0" lang="en-US" sz="14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(94,3%  x 16,043)  +  (4,2 %  x 30,071 ) + ( 1,5%  x 0)</a:t>
            </a:r>
            <a:endParaRPr kumimoji="0" lang="en-US" sz="14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(0,943 x 16,043)  +  (0,042 x 30,071) + ( 0,015 x 44, 010 )</a:t>
            </a:r>
            <a:endParaRPr kumimoji="0" lang="en-US" sz="14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Tahoma" pitchFamily="34" charset="0"/>
                <a:ea typeface="Tahoma" pitchFamily="34" charset="0"/>
                <a:cs typeface="Tahoma" pitchFamily="34" charset="0"/>
              </a:rPr>
              <a:t>=  15, 13  + 1,263  +  0,660 </a:t>
            </a:r>
            <a:endParaRPr kumimoji="0" lang="en-US" sz="14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1400" b="1" i="0" u="none" strike="noStrike" cap="none" normalizeH="0" baseline="0" dirty="0" smtClean="0">
                <a:ln>
                  <a:noFill/>
                </a:ln>
                <a:solidFill>
                  <a:srgbClr val="000000"/>
                </a:solidFill>
                <a:effectLst/>
                <a:latin typeface="Tahoma" pitchFamily="34" charset="0"/>
                <a:ea typeface="Tahoma" pitchFamily="34" charset="0"/>
                <a:cs typeface="Tahoma" pitchFamily="34" charset="0"/>
              </a:rPr>
              <a:t>=  17,05 kg/kg.mol</a:t>
            </a:r>
            <a:endParaRPr kumimoji="0" lang="id-ID" sz="14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sp>
        <p:nvSpPr>
          <p:cNvPr id="5" name="Rectangle 4"/>
          <p:cNvSpPr/>
          <p:nvPr/>
        </p:nvSpPr>
        <p:spPr>
          <a:xfrm>
            <a:off x="381000" y="1524000"/>
            <a:ext cx="1861407" cy="369332"/>
          </a:xfrm>
          <a:prstGeom prst="rect">
            <a:avLst/>
          </a:prstGeom>
        </p:spPr>
        <p:txBody>
          <a:bodyPr wrap="none">
            <a:spAutoFit/>
          </a:bodyPr>
          <a:lstStyle/>
          <a:p>
            <a:pPr lvl="0" fontAlgn="base">
              <a:spcBef>
                <a:spcPct val="0"/>
              </a:spcBef>
              <a:spcAft>
                <a:spcPct val="0"/>
              </a:spcAft>
            </a:pPr>
            <a:r>
              <a:rPr kumimoji="0" lang="id-ID" b="1" i="1" u="sng" strike="noStrike" cap="none" normalizeH="0" baseline="0" dirty="0" smtClean="0">
                <a:ln>
                  <a:noFill/>
                </a:ln>
                <a:solidFill>
                  <a:srgbClr val="000000"/>
                </a:solidFill>
                <a:effectLst/>
                <a:latin typeface="Tahoma" pitchFamily="34" charset="0"/>
                <a:ea typeface="Tahoma" pitchFamily="34" charset="0"/>
                <a:cs typeface="Tahoma" pitchFamily="34" charset="0"/>
              </a:rPr>
              <a:t>Penyelesaian :</a:t>
            </a:r>
            <a:endParaRPr kumimoji="0" lang="en-US"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00200" y="304800"/>
            <a:ext cx="5166864" cy="646331"/>
          </a:xfrm>
          <a:prstGeom prst="rect">
            <a:avLst/>
          </a:prstGeom>
          <a:ln>
            <a:solidFill>
              <a:schemeClr val="tx1"/>
            </a:solidFill>
          </a:ln>
        </p:spPr>
        <p:txBody>
          <a:bodyPr wrap="none">
            <a:spAutoFit/>
          </a:bodyPr>
          <a:lstStyle/>
          <a:p>
            <a:pPr marL="14288" lvl="1" indent="-14288" algn="just" fontAlgn="base">
              <a:spcBef>
                <a:spcPct val="0"/>
              </a:spcBef>
              <a:spcAft>
                <a:spcPct val="0"/>
              </a:spcAft>
            </a:pPr>
            <a:r>
              <a:rPr lang="en-US" sz="3600" dirty="0" smtClean="0">
                <a:latin typeface="+mj-lt"/>
                <a:cs typeface="Arial" pitchFamily="34" charset="0"/>
              </a:rPr>
              <a:t>SUMBER DAYA BATUBARA</a:t>
            </a:r>
            <a:endParaRPr lang="en-US" sz="3600" dirty="0">
              <a:latin typeface="+mj-lt"/>
              <a:cs typeface="Arial" pitchFamily="34" charset="0"/>
            </a:endParaRPr>
          </a:p>
        </p:txBody>
      </p:sp>
      <p:sp>
        <p:nvSpPr>
          <p:cNvPr id="12290" name="Rectangle 2"/>
          <p:cNvSpPr>
            <a:spLocks noChangeArrowheads="1"/>
          </p:cNvSpPr>
          <p:nvPr/>
        </p:nvSpPr>
        <p:spPr bwMode="auto">
          <a:xfrm>
            <a:off x="533400" y="1447800"/>
            <a:ext cx="76962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4488" marR="0" lvl="0" indent="-344488" algn="just" defTabSz="914400" rtl="0" eaLnBrk="1" fontAlgn="base" latinLnBrk="0" hangingPunct="1">
              <a:lnSpc>
                <a:spcPct val="100000"/>
              </a:lnSpc>
              <a:spcBef>
                <a:spcPct val="0"/>
              </a:spcBef>
              <a:spcAft>
                <a:spcPct val="0"/>
              </a:spcAft>
              <a:buClrTx/>
              <a:buSzTx/>
              <a:buFont typeface="Wingdings" pitchFamily="2" charset="2"/>
              <a:buChar char="ü"/>
              <a:tabLst/>
            </a:pPr>
            <a:r>
              <a:rPr kumimoji="0" lang="id-ID"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Sumber Daya Batu Bara menyajikan </a:t>
            </a:r>
            <a:r>
              <a:rPr kumimoji="0" lang="id-ID"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tinjauan lengkap mengenai batu bara dan maknanya bagi kehidupan kita. Tinjauan ini menyajikan proses pembentukan batu bara, penambangannya, penggunaannya serta dampaknya terhadap masyarakat dan lingkungan hidup. </a:t>
            </a:r>
            <a:endPar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344488" marR="0" lvl="0" indent="-344488" algn="just" defTabSz="914400" rtl="0" eaLnBrk="1" fontAlgn="base" latinLnBrk="0" hangingPunct="1">
              <a:lnSpc>
                <a:spcPct val="100000"/>
              </a:lnSpc>
              <a:spcBef>
                <a:spcPct val="0"/>
              </a:spcBef>
              <a:spcAft>
                <a:spcPct val="0"/>
              </a:spcAft>
              <a:buClrTx/>
              <a:buSzTx/>
              <a:buFont typeface="Wingdings" pitchFamily="2" charset="2"/>
              <a:buChar char="ü"/>
              <a:tabLst/>
            </a:pPr>
            <a:r>
              <a:rPr kumimoji="0" lang="id-ID"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Tinjauan ini menguraikan </a:t>
            </a:r>
            <a:r>
              <a:rPr kumimoji="0" lang="id-ID"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peran penting batu bara sebagai sumber energi dan betapa pentingnya batu bara</a:t>
            </a:r>
            <a:r>
              <a:rPr kumimoji="0" lang="id-ID"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id-ID"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bersama sumber energi lainnya </a:t>
            </a:r>
            <a:r>
              <a:rPr kumimoji="0" lang="id-ID"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id-ID"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dalam memenuhi kebutuhan energi dunia yang berkembang dengan cepat. </a:t>
            </a:r>
            <a:endPar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344488" marR="0" lvl="0" indent="-344488" algn="just" defTabSz="914400" rtl="0" eaLnBrk="1" fontAlgn="base" latinLnBrk="0" hangingPunct="1">
              <a:lnSpc>
                <a:spcPct val="100000"/>
              </a:lnSpc>
              <a:spcBef>
                <a:spcPct val="0"/>
              </a:spcBef>
              <a:spcAft>
                <a:spcPct val="0"/>
              </a:spcAft>
              <a:buClrTx/>
              <a:buSzTx/>
              <a:buFont typeface="Wingdings" pitchFamily="2" charset="2"/>
              <a:buChar char="ü"/>
              <a:tabLst/>
            </a:pP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id-ID"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injauan ini dapat menjawab </a:t>
            </a:r>
            <a:r>
              <a:rPr kumimoji="0" lang="id-ID"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semua pertanyaan yang ada yang berkaitan dengan </a:t>
            </a:r>
            <a:r>
              <a:rPr kumimoji="0" lang="id-ID"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industri batu bara, namun apabila anda membutuhkan informasi lebih lanjut, sejumlah terbitan World Coal Institute (WCI) lainnya mungkin dapat membantu anda.</a:t>
            </a:r>
            <a:endParaRPr kumimoji="0" lang="id-ID"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00200" y="304800"/>
            <a:ext cx="4754956" cy="646331"/>
          </a:xfrm>
          <a:prstGeom prst="rect">
            <a:avLst/>
          </a:prstGeom>
          <a:ln>
            <a:solidFill>
              <a:schemeClr val="tx1"/>
            </a:solidFill>
          </a:ln>
        </p:spPr>
        <p:txBody>
          <a:bodyPr wrap="none">
            <a:spAutoFit/>
          </a:bodyPr>
          <a:lstStyle/>
          <a:p>
            <a:pPr marL="14288" lvl="1" indent="-14288" algn="just" fontAlgn="base">
              <a:spcBef>
                <a:spcPct val="0"/>
              </a:spcBef>
              <a:spcAft>
                <a:spcPct val="0"/>
              </a:spcAft>
            </a:pPr>
            <a:r>
              <a:rPr lang="en-US" sz="3600" dirty="0" smtClean="0">
                <a:latin typeface="+mj-lt"/>
                <a:cs typeface="Arial" pitchFamily="34" charset="0"/>
              </a:rPr>
              <a:t>PENGERTIAN BATUBARA</a:t>
            </a:r>
            <a:endParaRPr lang="en-US" sz="3600" dirty="0">
              <a:latin typeface="+mj-lt"/>
              <a:cs typeface="Arial" pitchFamily="34" charset="0"/>
            </a:endParaRPr>
          </a:p>
        </p:txBody>
      </p:sp>
      <p:sp>
        <p:nvSpPr>
          <p:cNvPr id="12290" name="Rectangle 2"/>
          <p:cNvSpPr>
            <a:spLocks noChangeArrowheads="1"/>
          </p:cNvSpPr>
          <p:nvPr/>
        </p:nvSpPr>
        <p:spPr bwMode="auto">
          <a:xfrm>
            <a:off x="304800" y="1295400"/>
            <a:ext cx="8610600" cy="4708981"/>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r>
              <a:rPr lang="id-ID" sz="2000" b="1" dirty="0">
                <a:latin typeface="Arial" pitchFamily="34" charset="0"/>
                <a:cs typeface="Arial" pitchFamily="34" charset="0"/>
              </a:rPr>
              <a:t>Batu bara adalah</a:t>
            </a:r>
            <a:r>
              <a:rPr lang="id-ID" sz="2000" dirty="0">
                <a:latin typeface="Arial" pitchFamily="34" charset="0"/>
                <a:cs typeface="Arial" pitchFamily="34" charset="0"/>
              </a:rPr>
              <a:t> </a:t>
            </a:r>
            <a:r>
              <a:rPr lang="en-US" sz="2000" dirty="0" err="1">
                <a:latin typeface="Arial" pitchFamily="34" charset="0"/>
                <a:cs typeface="Arial" pitchFamily="34" charset="0"/>
              </a:rPr>
              <a:t>berasal</a:t>
            </a:r>
            <a:r>
              <a:rPr lang="en-US" sz="2000" dirty="0">
                <a:latin typeface="Arial" pitchFamily="34" charset="0"/>
                <a:cs typeface="Arial" pitchFamily="34" charset="0"/>
              </a:rPr>
              <a:t> </a:t>
            </a:r>
            <a:r>
              <a:rPr lang="en-US" sz="2000" dirty="0" err="1">
                <a:latin typeface="Arial" pitchFamily="34" charset="0"/>
                <a:cs typeface="Arial" pitchFamily="34" charset="0"/>
              </a:rPr>
              <a:t>dari</a:t>
            </a:r>
            <a:r>
              <a:rPr lang="en-US" sz="2000" dirty="0">
                <a:latin typeface="Arial" pitchFamily="34" charset="0"/>
                <a:cs typeface="Arial" pitchFamily="34" charset="0"/>
              </a:rPr>
              <a:t> </a:t>
            </a:r>
            <a:r>
              <a:rPr lang="id-ID" sz="2000" dirty="0">
                <a:latin typeface="Arial" pitchFamily="34" charset="0"/>
                <a:cs typeface="Arial" pitchFamily="34" charset="0"/>
              </a:rPr>
              <a:t>bahan bakar fosil</a:t>
            </a:r>
            <a:r>
              <a:rPr lang="en-US" sz="2000" dirty="0">
                <a:latin typeface="Arial" pitchFamily="34" charset="0"/>
                <a:cs typeface="Arial" pitchFamily="34" charset="0"/>
              </a:rPr>
              <a:t>,yang </a:t>
            </a:r>
            <a:r>
              <a:rPr lang="id-ID" sz="2000" dirty="0">
                <a:latin typeface="Arial" pitchFamily="34" charset="0"/>
                <a:cs typeface="Arial" pitchFamily="34" charset="0"/>
              </a:rPr>
              <a:t> dapat terbakar, terbentuk dari endapan, batuan organik yang terutama terdiri dari </a:t>
            </a:r>
            <a:r>
              <a:rPr lang="id-ID" sz="2000" b="1" dirty="0">
                <a:latin typeface="Arial" pitchFamily="34" charset="0"/>
                <a:cs typeface="Arial" pitchFamily="34" charset="0"/>
              </a:rPr>
              <a:t>karbon</a:t>
            </a:r>
            <a:r>
              <a:rPr lang="id-ID" sz="2000" dirty="0">
                <a:latin typeface="Arial" pitchFamily="34" charset="0"/>
                <a:cs typeface="Arial" pitchFamily="34" charset="0"/>
              </a:rPr>
              <a:t>, </a:t>
            </a:r>
            <a:r>
              <a:rPr lang="id-ID" sz="2000" b="1" dirty="0">
                <a:latin typeface="Arial" pitchFamily="34" charset="0"/>
                <a:cs typeface="Arial" pitchFamily="34" charset="0"/>
              </a:rPr>
              <a:t>hidrogen</a:t>
            </a:r>
            <a:r>
              <a:rPr lang="id-ID" sz="2000" dirty="0">
                <a:latin typeface="Arial" pitchFamily="34" charset="0"/>
                <a:cs typeface="Arial" pitchFamily="34" charset="0"/>
              </a:rPr>
              <a:t> dan </a:t>
            </a:r>
            <a:r>
              <a:rPr lang="id-ID" sz="2000" b="1" dirty="0">
                <a:latin typeface="Arial" pitchFamily="34" charset="0"/>
                <a:cs typeface="Arial" pitchFamily="34" charset="0"/>
              </a:rPr>
              <a:t>oksigen</a:t>
            </a:r>
            <a:r>
              <a:rPr lang="id-ID" sz="2000" dirty="0">
                <a:latin typeface="Arial" pitchFamily="34" charset="0"/>
                <a:cs typeface="Arial" pitchFamily="34" charset="0"/>
              </a:rPr>
              <a:t>. Batu bara terbentuk dari tumbuhan yang telah </a:t>
            </a:r>
            <a:r>
              <a:rPr lang="id-ID" sz="2000" b="1" dirty="0">
                <a:latin typeface="Arial" pitchFamily="34" charset="0"/>
                <a:cs typeface="Arial" pitchFamily="34" charset="0"/>
              </a:rPr>
              <a:t>terkonsolidasi</a:t>
            </a:r>
            <a:r>
              <a:rPr lang="id-ID" sz="2000" dirty="0">
                <a:latin typeface="Arial" pitchFamily="34" charset="0"/>
                <a:cs typeface="Arial" pitchFamily="34" charset="0"/>
              </a:rPr>
              <a:t> antara strata batuan lainnya dan diubah oleh kombinasi pengaruh tekanan dan panas selama jutaan tahun sehingga membentuk lapisan batu bara. Batu bara adalah sisa tumbuhan dari jaman prasejarah yang berubah bentuk yang  awalnya berakumulasi di rawa dan lahan gambut</a:t>
            </a:r>
            <a:r>
              <a:rPr lang="en-US" sz="2000" dirty="0" smtClean="0">
                <a:latin typeface="Arial" pitchFamily="34" charset="0"/>
                <a:cs typeface="Arial" pitchFamily="34" charset="0"/>
              </a:rPr>
              <a:t>.</a:t>
            </a:r>
            <a:endParaRPr lang="en-US" sz="2000" dirty="0">
              <a:latin typeface="Arial" pitchFamily="34" charset="0"/>
              <a:cs typeface="Arial" pitchFamily="34" charset="0"/>
            </a:endParaRPr>
          </a:p>
          <a:p>
            <a:r>
              <a:rPr lang="id-ID" sz="2000" b="1" dirty="0">
                <a:latin typeface="Arial" pitchFamily="34" charset="0"/>
                <a:cs typeface="Arial" pitchFamily="34" charset="0"/>
              </a:rPr>
              <a:t>Penimbunan </a:t>
            </a:r>
            <a:r>
              <a:rPr lang="id-ID" sz="2000" dirty="0">
                <a:latin typeface="Arial" pitchFamily="34" charset="0"/>
                <a:cs typeface="Arial" pitchFamily="34" charset="0"/>
              </a:rPr>
              <a:t>lanau dan sedimen lainnya, bersama dengan pergeseran kerak bumi (dikenal sebagai pergeseran tektonik) mengubur rawa dan gambut yang seringkali sampai ke kedalaman yang sangat dalam. Dengan penimbunan tersebut, material tumbuhan tersebut terkena suhu dan tekanan yang tinggi. Suhu dan tekanan yang tinggi tersebut menyebabkan tumbuhan tersebut mengalami proses perubahan fisika dan kimiawi dan mengubah tumbuhan tersebut menjadi gambut dan kemudian batu bara. </a:t>
            </a:r>
            <a:endParaRPr lang="en-US" sz="20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609600" y="914400"/>
            <a:ext cx="7620000" cy="5324535"/>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2000" b="0" i="0" u="none" strike="noStrike" cap="none" normalizeH="0" baseline="0" dirty="0" err="1" smtClean="0">
                <a:ln>
                  <a:noFill/>
                </a:ln>
                <a:effectLst/>
                <a:latin typeface="Tahoma" pitchFamily="34" charset="0"/>
                <a:ea typeface="Tahoma" pitchFamily="34" charset="0"/>
                <a:cs typeface="Tahoma" pitchFamily="34" charset="0"/>
              </a:rPr>
              <a:t>Berdasarkan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tingkat</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proses</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pembentukannya</a:t>
            </a:r>
            <a:r>
              <a:rPr kumimoji="0" lang="en-US" sz="2000" b="0" i="0" u="none" strike="noStrike" cap="none" normalizeH="0" baseline="0" dirty="0" smtClean="0">
                <a:ln>
                  <a:noFill/>
                </a:ln>
                <a:effectLst/>
                <a:latin typeface="Tahoma" pitchFamily="34" charset="0"/>
                <a:ea typeface="Tahoma" pitchFamily="34" charset="0"/>
                <a:cs typeface="Tahoma" pitchFamily="34" charset="0"/>
              </a:rPr>
              <a:t> yang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dikontrol</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oleh</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tekanan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panas</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waktu</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batu</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bara</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umumnya</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dibagi</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dalam</a:t>
            </a:r>
            <a:r>
              <a:rPr kumimoji="0" lang="en-US" sz="2000" b="0" i="0" u="none" strike="noStrike" cap="none" normalizeH="0" baseline="0" dirty="0" smtClean="0">
                <a:ln>
                  <a:noFill/>
                </a:ln>
                <a:effectLst/>
                <a:latin typeface="Tahoma" pitchFamily="34" charset="0"/>
                <a:ea typeface="Tahoma" pitchFamily="34" charset="0"/>
                <a:cs typeface="Tahoma" pitchFamily="34" charset="0"/>
              </a:rPr>
              <a:t> lima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kelas</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1" u="none" strike="noStrike" cap="none" normalizeH="0" baseline="0" dirty="0" err="1" smtClean="0">
                <a:ln>
                  <a:noFill/>
                </a:ln>
                <a:effectLst/>
                <a:latin typeface="Tahoma" pitchFamily="34" charset="0"/>
                <a:ea typeface="Tahoma" pitchFamily="34" charset="0"/>
                <a:cs typeface="Tahoma" pitchFamily="34" charset="0"/>
              </a:rPr>
              <a:t>antrasi</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t</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1" i="1" u="none" strike="noStrike" cap="none" normalizeH="0" baseline="0" dirty="0" err="1" smtClean="0">
                <a:ln>
                  <a:noFill/>
                </a:ln>
                <a:effectLst/>
                <a:latin typeface="Tahoma" pitchFamily="34" charset="0"/>
                <a:ea typeface="Tahoma" pitchFamily="34" charset="0"/>
                <a:cs typeface="Tahoma" pitchFamily="34" charset="0"/>
              </a:rPr>
              <a:t>bituminus</a:t>
            </a:r>
            <a:r>
              <a:rPr kumimoji="0" lang="en-US" sz="2000" b="1" i="0" u="none" strike="noStrike" cap="none" normalizeH="0" baseline="0" dirty="0" smtClean="0">
                <a:ln>
                  <a:noFill/>
                </a:ln>
                <a:effectLst/>
                <a:latin typeface="Tahoma" pitchFamily="34" charset="0"/>
                <a:ea typeface="Tahoma" pitchFamily="34" charset="0"/>
                <a:cs typeface="Tahoma" pitchFamily="34" charset="0"/>
              </a:rPr>
              <a:t>, </a:t>
            </a:r>
            <a:r>
              <a:rPr kumimoji="0" lang="en-US" sz="2000" b="1" i="1" u="none" strike="noStrike" cap="none" normalizeH="0" baseline="0" dirty="0" smtClean="0">
                <a:ln>
                  <a:noFill/>
                </a:ln>
                <a:effectLst/>
                <a:latin typeface="Tahoma" pitchFamily="34" charset="0"/>
                <a:ea typeface="Tahoma" pitchFamily="34" charset="0"/>
                <a:cs typeface="Tahoma" pitchFamily="34" charset="0"/>
              </a:rPr>
              <a:t>sub-</a:t>
            </a:r>
            <a:r>
              <a:rPr kumimoji="0" lang="en-US" sz="2000" b="1" i="1" u="none" strike="noStrike" cap="none" normalizeH="0" baseline="0" dirty="0" err="1" smtClean="0">
                <a:ln>
                  <a:noFill/>
                </a:ln>
                <a:effectLst/>
                <a:latin typeface="Tahoma" pitchFamily="34" charset="0"/>
                <a:ea typeface="Tahoma" pitchFamily="34" charset="0"/>
                <a:cs typeface="Tahoma" pitchFamily="34" charset="0"/>
              </a:rPr>
              <a:t>bituminus</a:t>
            </a:r>
            <a:r>
              <a:rPr kumimoji="0" lang="en-US" sz="2000" b="1"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1" u="none" strike="noStrike" cap="none" normalizeH="0" baseline="0" dirty="0" err="1" smtClean="0">
                <a:ln>
                  <a:noFill/>
                </a:ln>
                <a:effectLst/>
                <a:latin typeface="Tahoma" pitchFamily="34" charset="0"/>
                <a:ea typeface="Tahoma" pitchFamily="34" charset="0"/>
                <a:cs typeface="Tahoma" pitchFamily="34" charset="0"/>
              </a:rPr>
              <a:t>l</a:t>
            </a:r>
            <a:r>
              <a:rPr kumimoji="0" lang="en-US" sz="2000" b="1" i="1" u="none" strike="noStrike" cap="none" normalizeH="0" baseline="0" dirty="0" err="1" smtClean="0">
                <a:ln>
                  <a:noFill/>
                </a:ln>
                <a:effectLst/>
                <a:latin typeface="Tahoma" pitchFamily="34" charset="0"/>
                <a:ea typeface="Tahoma" pitchFamily="34" charset="0"/>
                <a:cs typeface="Tahoma" pitchFamily="34" charset="0"/>
              </a:rPr>
              <a:t>ignit</a:t>
            </a:r>
            <a:r>
              <a:rPr kumimoji="0" lang="en-US" sz="2000" b="1" i="1"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i="1" u="none" strike="noStrike" cap="none" normalizeH="0" baseline="0" dirty="0" err="1" smtClean="0">
                <a:ln>
                  <a:noFill/>
                </a:ln>
                <a:effectLst/>
                <a:latin typeface="Tahoma" pitchFamily="34" charset="0"/>
                <a:ea typeface="Tahoma" pitchFamily="34" charset="0"/>
                <a:cs typeface="Tahoma" pitchFamily="34" charset="0"/>
              </a:rPr>
              <a:t>gambut</a:t>
            </a:r>
            <a:r>
              <a:rPr kumimoji="0" lang="en-US" sz="2000" i="1" u="none" strike="noStrike" cap="none" normalizeH="0" baseline="0" dirty="0" smtClean="0">
                <a:ln>
                  <a:noFill/>
                </a:ln>
                <a:effectLst/>
                <a:latin typeface="Tahoma" pitchFamily="34" charset="0"/>
                <a:ea typeface="Tahoma" pitchFamily="34" charset="0"/>
                <a:cs typeface="Tahoma"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2000" b="0" i="0" u="none" strike="noStrike" cap="none" normalizeH="0" baseline="0" dirty="0" smtClean="0">
              <a:ln>
                <a:noFill/>
              </a:ln>
              <a:effectLst/>
              <a:latin typeface="Tahoma" pitchFamily="34" charset="0"/>
              <a:ea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1" i="0" u="none" strike="noStrike" cap="none" normalizeH="0" baseline="0" dirty="0" err="1" smtClean="0">
                <a:ln>
                  <a:noFill/>
                </a:ln>
                <a:effectLst/>
                <a:latin typeface="Tahoma" pitchFamily="34" charset="0"/>
                <a:ea typeface="Tahoma" pitchFamily="34" charset="0"/>
                <a:cs typeface="Tahoma" pitchFamily="34" charset="0"/>
              </a:rPr>
              <a:t>Antrasit</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adalah</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kelas</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batu</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bara</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tertinggi</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dengan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warna</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hitam</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berkilauan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1" u="none" strike="noStrike" cap="none" normalizeH="0" baseline="0" dirty="0" smtClean="0">
                <a:ln>
                  <a:noFill/>
                </a:ln>
                <a:effectLst/>
                <a:latin typeface="Tahoma" pitchFamily="34" charset="0"/>
                <a:ea typeface="Tahoma" pitchFamily="34" charset="0"/>
                <a:cs typeface="Tahoma" pitchFamily="34" charset="0"/>
              </a:rPr>
              <a:t>luster</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metalik</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mengandung</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antara</a:t>
            </a:r>
            <a:r>
              <a:rPr kumimoji="0" lang="en-US" sz="2000" b="0" i="0" u="none" strike="noStrike" cap="none" normalizeH="0" baseline="0" dirty="0" smtClean="0">
                <a:ln>
                  <a:noFill/>
                </a:ln>
                <a:effectLst/>
                <a:latin typeface="Tahoma" pitchFamily="34" charset="0"/>
                <a:ea typeface="Tahoma" pitchFamily="34" charset="0"/>
                <a:cs typeface="Tahoma" pitchFamily="34" charset="0"/>
              </a:rPr>
              <a:t> 86% - 98%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unsur</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hlinkClick r:id="rId2" tooltip="Karbon"/>
              </a:rPr>
              <a:t>karbon</a:t>
            </a:r>
            <a:r>
              <a:rPr kumimoji="0" lang="en-US" sz="2000" b="0" i="0" u="none" strike="noStrike" cap="none" normalizeH="0" baseline="0" dirty="0" smtClean="0">
                <a:ln>
                  <a:noFill/>
                </a:ln>
                <a:effectLst/>
                <a:latin typeface="Tahoma" pitchFamily="34" charset="0"/>
                <a:ea typeface="Tahoma" pitchFamily="34" charset="0"/>
                <a:cs typeface="Tahoma" pitchFamily="34" charset="0"/>
              </a:rPr>
              <a:t> (C)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dengan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kadar</a:t>
            </a:r>
            <a:r>
              <a:rPr kumimoji="0" lang="en-US" sz="2000" b="0" i="0" u="none" strike="noStrike" cap="none" normalizeH="0" baseline="0" dirty="0" smtClean="0">
                <a:ln>
                  <a:noFill/>
                </a:ln>
                <a:effectLst/>
                <a:latin typeface="Tahoma" pitchFamily="34" charset="0"/>
                <a:ea typeface="Tahoma" pitchFamily="34" charset="0"/>
                <a:cs typeface="Tahoma" pitchFamily="34" charset="0"/>
              </a:rPr>
              <a:t> air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kurang</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dari</a:t>
            </a:r>
            <a:r>
              <a:rPr kumimoji="0" lang="en-US" sz="2000" b="0" i="0" u="none" strike="noStrike" cap="none" normalizeH="0" baseline="0" dirty="0" smtClean="0">
                <a:ln>
                  <a:noFill/>
                </a:ln>
                <a:effectLst/>
                <a:latin typeface="Tahoma" pitchFamily="34" charset="0"/>
                <a:ea typeface="Tahoma" pitchFamily="34" charset="0"/>
                <a:cs typeface="Tahoma" pitchFamily="34" charset="0"/>
              </a:rPr>
              <a:t> 8%.</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1" i="0" u="none" strike="noStrike" cap="none" normalizeH="0" baseline="0" dirty="0" err="1" smtClean="0">
                <a:ln>
                  <a:noFill/>
                </a:ln>
                <a:effectLst/>
                <a:latin typeface="Tahoma" pitchFamily="34" charset="0"/>
                <a:ea typeface="Tahoma" pitchFamily="34" charset="0"/>
                <a:cs typeface="Tahoma" pitchFamily="34" charset="0"/>
              </a:rPr>
              <a:t>Bituminus</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mengandung</a:t>
            </a:r>
            <a:r>
              <a:rPr kumimoji="0" lang="en-US" sz="2000" b="0" i="0" u="none" strike="noStrike" cap="none" normalizeH="0" baseline="0" dirty="0" smtClean="0">
                <a:ln>
                  <a:noFill/>
                </a:ln>
                <a:effectLst/>
                <a:latin typeface="Tahoma" pitchFamily="34" charset="0"/>
                <a:ea typeface="Tahoma" pitchFamily="34" charset="0"/>
                <a:cs typeface="Tahoma" pitchFamily="34" charset="0"/>
              </a:rPr>
              <a:t> 68 - 86%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unsur</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hlinkClick r:id="rId2" tooltip="Karbon"/>
              </a:rPr>
              <a:t>karbon</a:t>
            </a:r>
            <a:r>
              <a:rPr kumimoji="0" lang="en-US" sz="2000" b="0" i="0" u="none" strike="noStrike" cap="none" normalizeH="0" baseline="0" dirty="0" smtClean="0">
                <a:ln>
                  <a:noFill/>
                </a:ln>
                <a:effectLst/>
                <a:latin typeface="Tahoma" pitchFamily="34" charset="0"/>
                <a:ea typeface="Tahoma" pitchFamily="34" charset="0"/>
                <a:cs typeface="Tahoma" pitchFamily="34" charset="0"/>
              </a:rPr>
              <a:t> (C)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berkadar</a:t>
            </a:r>
            <a:r>
              <a:rPr kumimoji="0" lang="en-US" sz="2000" b="0" i="0" u="none" strike="noStrike" cap="none" normalizeH="0" baseline="0" dirty="0" smtClean="0">
                <a:ln>
                  <a:noFill/>
                </a:ln>
                <a:effectLst/>
                <a:latin typeface="Tahoma" pitchFamily="34" charset="0"/>
                <a:ea typeface="Tahoma" pitchFamily="34" charset="0"/>
                <a:cs typeface="Tahoma" pitchFamily="34" charset="0"/>
              </a:rPr>
              <a:t> air 8-10%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dari</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beratnya</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Kelas</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batu</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bara</a:t>
            </a:r>
            <a:r>
              <a:rPr kumimoji="0" lang="en-US" sz="2000" b="0" i="0" u="none" strike="noStrike" cap="none" normalizeH="0" baseline="0" dirty="0" smtClean="0">
                <a:ln>
                  <a:noFill/>
                </a:ln>
                <a:effectLst/>
                <a:latin typeface="Tahoma" pitchFamily="34" charset="0"/>
                <a:ea typeface="Tahoma" pitchFamily="34" charset="0"/>
                <a:cs typeface="Tahoma" pitchFamily="34" charset="0"/>
              </a:rPr>
              <a:t> yang paling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banyak</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ditambang</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di</a:t>
            </a:r>
            <a:r>
              <a:rPr kumimoji="0" lang="en-US" sz="2000" b="0" i="0" u="none" strike="noStrike" cap="none" normalizeH="0" baseline="0" dirty="0" smtClean="0">
                <a:ln>
                  <a:noFill/>
                </a:ln>
                <a:effectLst/>
                <a:latin typeface="Tahoma" pitchFamily="34" charset="0"/>
                <a:ea typeface="Tahoma" pitchFamily="34" charset="0"/>
                <a:cs typeface="Tahoma" pitchFamily="34" charset="0"/>
              </a:rPr>
              <a:t> Australia.</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1" i="0" u="none" strike="noStrike" cap="none" normalizeH="0" baseline="0" dirty="0" smtClean="0">
                <a:ln>
                  <a:noFill/>
                </a:ln>
                <a:effectLst/>
                <a:latin typeface="Tahoma" pitchFamily="34" charset="0"/>
                <a:ea typeface="Tahoma" pitchFamily="34" charset="0"/>
                <a:cs typeface="Tahoma" pitchFamily="34" charset="0"/>
              </a:rPr>
              <a:t>Sub-</a:t>
            </a:r>
            <a:r>
              <a:rPr kumimoji="0" lang="en-US" sz="2000" b="1" i="0" u="none" strike="noStrike" cap="none" normalizeH="0" baseline="0" dirty="0" err="1" smtClean="0">
                <a:ln>
                  <a:noFill/>
                </a:ln>
                <a:effectLst/>
                <a:latin typeface="Tahoma" pitchFamily="34" charset="0"/>
                <a:ea typeface="Tahoma" pitchFamily="34" charset="0"/>
                <a:cs typeface="Tahoma" pitchFamily="34" charset="0"/>
              </a:rPr>
              <a:t>bituminus</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mengandung</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sedikit</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hlinkClick r:id="rId2" tooltip="Karbon"/>
              </a:rPr>
              <a:t>karbon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banyak</a:t>
            </a:r>
            <a:r>
              <a:rPr kumimoji="0" lang="en-US" sz="2000" b="0" i="0" u="none" strike="noStrike" cap="none" normalizeH="0" baseline="0" dirty="0" smtClean="0">
                <a:ln>
                  <a:noFill/>
                </a:ln>
                <a:effectLst/>
                <a:latin typeface="Tahoma" pitchFamily="34" charset="0"/>
                <a:ea typeface="Tahoma" pitchFamily="34" charset="0"/>
                <a:cs typeface="Tahoma" pitchFamily="34" charset="0"/>
              </a:rPr>
              <a:t> air,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oleh</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karenanya</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menjadi</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sumber</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panas</a:t>
            </a:r>
            <a:r>
              <a:rPr kumimoji="0" lang="en-US" sz="2000" b="0" i="0" u="none" strike="noStrike" cap="none" normalizeH="0" baseline="0" dirty="0" smtClean="0">
                <a:ln>
                  <a:noFill/>
                </a:ln>
                <a:effectLst/>
                <a:latin typeface="Tahoma" pitchFamily="34" charset="0"/>
                <a:ea typeface="Tahoma" pitchFamily="34" charset="0"/>
                <a:cs typeface="Tahoma" pitchFamily="34" charset="0"/>
              </a:rPr>
              <a:t> yang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kurang</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efisien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dibandingkan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dengan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bituminus</a:t>
            </a:r>
            <a:r>
              <a:rPr kumimoji="0" lang="en-US" sz="2000" b="0" i="0" u="none" strike="noStrike" cap="none" normalizeH="0" baseline="0" dirty="0" smtClean="0">
                <a:ln>
                  <a:noFill/>
                </a:ln>
                <a:effectLst/>
                <a:latin typeface="Tahoma" pitchFamily="34" charset="0"/>
                <a:ea typeface="Tahoma" pitchFamily="34" charset="0"/>
                <a:cs typeface="Tahoma"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1" i="0" u="none" strike="noStrike" cap="none" normalizeH="0" baseline="0" dirty="0" err="1" smtClean="0">
                <a:ln>
                  <a:noFill/>
                </a:ln>
                <a:effectLst/>
                <a:latin typeface="Tahoma" pitchFamily="34" charset="0"/>
                <a:ea typeface="Tahoma" pitchFamily="34" charset="0"/>
                <a:cs typeface="Tahoma" pitchFamily="34" charset="0"/>
              </a:rPr>
              <a:t>Lignit</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atau</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batu</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bara</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coklat</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adalah</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batu</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bara</a:t>
            </a:r>
            <a:r>
              <a:rPr kumimoji="0" lang="en-US" sz="2000" b="0" i="0" u="none" strike="noStrike" cap="none" normalizeH="0" baseline="0" dirty="0" smtClean="0">
                <a:ln>
                  <a:noFill/>
                </a:ln>
                <a:effectLst/>
                <a:latin typeface="Tahoma" pitchFamily="34" charset="0"/>
                <a:ea typeface="Tahoma" pitchFamily="34" charset="0"/>
                <a:cs typeface="Tahoma" pitchFamily="34" charset="0"/>
              </a:rPr>
              <a:t> yang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sangat</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lunak</a:t>
            </a:r>
            <a:r>
              <a:rPr kumimoji="0" lang="en-US" sz="2000" b="0" i="0" u="none" strike="noStrike" cap="none" normalizeH="0" baseline="0" dirty="0" smtClean="0">
                <a:ln>
                  <a:noFill/>
                </a:ln>
                <a:effectLst/>
                <a:latin typeface="Tahoma" pitchFamily="34" charset="0"/>
                <a:ea typeface="Tahoma" pitchFamily="34" charset="0"/>
                <a:cs typeface="Tahoma" pitchFamily="34" charset="0"/>
              </a:rPr>
              <a:t> yang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mengandung</a:t>
            </a:r>
            <a:r>
              <a:rPr kumimoji="0" lang="en-US" sz="2000" b="0" i="0" u="none" strike="noStrike" cap="none" normalizeH="0" baseline="0" dirty="0" smtClean="0">
                <a:ln>
                  <a:noFill/>
                </a:ln>
                <a:effectLst/>
                <a:latin typeface="Tahoma" pitchFamily="34" charset="0"/>
                <a:ea typeface="Tahoma" pitchFamily="34" charset="0"/>
                <a:cs typeface="Tahoma" pitchFamily="34" charset="0"/>
              </a:rPr>
              <a:t> air 35-75%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dari</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beratnya</a:t>
            </a:r>
            <a:r>
              <a:rPr kumimoji="0" lang="en-US" sz="2000" b="0" i="0" u="none" strike="noStrike" cap="none" normalizeH="0" baseline="0" dirty="0" smtClean="0">
                <a:ln>
                  <a:noFill/>
                </a:ln>
                <a:effectLst/>
                <a:latin typeface="Tahoma" pitchFamily="34" charset="0"/>
                <a:ea typeface="Tahoma" pitchFamily="34" charset="0"/>
                <a:cs typeface="Tahoma"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1" i="0" u="none" strike="noStrike" cap="none" normalizeH="0" baseline="0" dirty="0" err="1" smtClean="0">
                <a:ln>
                  <a:noFill/>
                </a:ln>
                <a:effectLst/>
                <a:latin typeface="Tahoma" pitchFamily="34" charset="0"/>
                <a:ea typeface="Tahoma" pitchFamily="34" charset="0"/>
                <a:cs typeface="Tahoma" pitchFamily="34" charset="0"/>
              </a:rPr>
              <a:t>Gambut</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berpori</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dan</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memiliki</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kadar</a:t>
            </a:r>
            <a:r>
              <a:rPr kumimoji="0" lang="en-US" sz="2000" b="0" i="0" u="none" strike="noStrike" cap="none" normalizeH="0" baseline="0" dirty="0" smtClean="0">
                <a:ln>
                  <a:noFill/>
                </a:ln>
                <a:effectLst/>
                <a:latin typeface="Tahoma" pitchFamily="34" charset="0"/>
                <a:ea typeface="Tahoma" pitchFamily="34" charset="0"/>
                <a:cs typeface="Tahoma" pitchFamily="34" charset="0"/>
              </a:rPr>
              <a:t> air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di</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atas</a:t>
            </a:r>
            <a:r>
              <a:rPr kumimoji="0" lang="en-US" sz="2000" b="0" i="0" u="none" strike="noStrike" cap="none" normalizeH="0" baseline="0" dirty="0" smtClean="0">
                <a:ln>
                  <a:noFill/>
                </a:ln>
                <a:effectLst/>
                <a:latin typeface="Tahoma" pitchFamily="34" charset="0"/>
                <a:ea typeface="Tahoma" pitchFamily="34" charset="0"/>
                <a:cs typeface="Tahoma" pitchFamily="34" charset="0"/>
              </a:rPr>
              <a:t> 75%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serta</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nilai</a:t>
            </a:r>
            <a:r>
              <a:rPr kumimoji="0" lang="en-US" sz="2000" b="0" i="0" u="none" strike="noStrike" cap="none" normalizeH="0" baseline="0" dirty="0" smtClean="0">
                <a:ln>
                  <a:noFill/>
                </a:ln>
                <a:effectLst/>
                <a:latin typeface="Tahoma" pitchFamily="34" charset="0"/>
                <a:ea typeface="Tahoma" pitchFamily="34" charset="0"/>
                <a:cs typeface="Tahoma" pitchFamily="34" charset="0"/>
              </a:rPr>
              <a:t>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kalori</a:t>
            </a:r>
            <a:r>
              <a:rPr kumimoji="0" lang="en-US" sz="2000" b="0" i="0" u="none" strike="noStrike" cap="none" normalizeH="0" baseline="0" dirty="0" smtClean="0">
                <a:ln>
                  <a:noFill/>
                </a:ln>
                <a:effectLst/>
                <a:latin typeface="Tahoma" pitchFamily="34" charset="0"/>
                <a:ea typeface="Tahoma" pitchFamily="34" charset="0"/>
                <a:cs typeface="Tahoma" pitchFamily="34" charset="0"/>
              </a:rPr>
              <a:t> yang paling </a:t>
            </a:r>
            <a:r>
              <a:rPr kumimoji="0" lang="en-US" sz="2000" b="0" i="0" u="none" strike="noStrike" cap="none" normalizeH="0" baseline="0" dirty="0" err="1" smtClean="0">
                <a:ln>
                  <a:noFill/>
                </a:ln>
                <a:effectLst/>
                <a:latin typeface="Tahoma" pitchFamily="34" charset="0"/>
                <a:ea typeface="Tahoma" pitchFamily="34" charset="0"/>
                <a:cs typeface="Tahoma" pitchFamily="34" charset="0"/>
              </a:rPr>
              <a:t>rendah</a:t>
            </a:r>
            <a:r>
              <a:rPr kumimoji="0" lang="en-US" sz="2000" b="0" i="0" u="none" strike="noStrike" cap="none" normalizeH="0" baseline="0" dirty="0" smtClean="0">
                <a:ln>
                  <a:noFill/>
                </a:ln>
                <a:effectLst/>
                <a:latin typeface="Tahoma" pitchFamily="34" charset="0"/>
                <a:ea typeface="Tahoma" pitchFamily="34" charset="0"/>
                <a:cs typeface="Tahoma" pitchFamily="34" charset="0"/>
              </a:rPr>
              <a:t>.</a:t>
            </a:r>
          </a:p>
        </p:txBody>
      </p:sp>
      <p:sp>
        <p:nvSpPr>
          <p:cNvPr id="5" name="Rectangle 4"/>
          <p:cNvSpPr/>
          <p:nvPr/>
        </p:nvSpPr>
        <p:spPr>
          <a:xfrm>
            <a:off x="1905000" y="152400"/>
            <a:ext cx="5554726" cy="584775"/>
          </a:xfrm>
          <a:prstGeom prst="rect">
            <a:avLst/>
          </a:prstGeom>
        </p:spPr>
        <p:txBody>
          <a:bodyPr wrap="none">
            <a:spAutoFit/>
          </a:bodyPr>
          <a:lstStyle/>
          <a:p>
            <a:pPr lvl="0" fontAlgn="base">
              <a:spcBef>
                <a:spcPct val="0"/>
              </a:spcBef>
              <a:spcAft>
                <a:spcPct val="0"/>
              </a:spcAft>
              <a:tabLst>
                <a:tab pos="457200" algn="l"/>
              </a:tabLst>
            </a:pPr>
            <a:r>
              <a:rPr kumimoji="0" lang="en-US" sz="3200" b="1" i="0" u="none" strike="noStrike" cap="none" normalizeH="0" baseline="0" dirty="0" err="1" smtClean="0">
                <a:ln>
                  <a:noFill/>
                </a:ln>
                <a:solidFill>
                  <a:srgbClr val="000000"/>
                </a:solidFill>
                <a:effectLst/>
                <a:latin typeface="Tahoma" pitchFamily="34" charset="0"/>
                <a:ea typeface="Tahoma" pitchFamily="34" charset="0"/>
                <a:cs typeface="Tahoma" pitchFamily="34" charset="0"/>
              </a:rPr>
              <a:t>Kelas</a:t>
            </a:r>
            <a:r>
              <a:rPr kumimoji="0" lang="en-US" sz="3200" b="1" i="0" u="none" strike="noStrike" cap="none" normalizeH="0" baseline="0" dirty="0" smtClean="0">
                <a:ln>
                  <a:noFill/>
                </a:ln>
                <a:solidFill>
                  <a:srgbClr val="000000"/>
                </a:solidFill>
                <a:effectLst/>
                <a:latin typeface="Tahoma" pitchFamily="34" charset="0"/>
                <a:ea typeface="Tahoma" pitchFamily="34" charset="0"/>
                <a:cs typeface="Tahoma" pitchFamily="34" charset="0"/>
              </a:rPr>
              <a:t> </a:t>
            </a:r>
            <a:r>
              <a:rPr kumimoji="0" lang="en-US" sz="3200" b="1" i="0" u="none" strike="noStrike" cap="none" normalizeH="0" baseline="0" dirty="0" err="1" smtClean="0">
                <a:ln>
                  <a:noFill/>
                </a:ln>
                <a:solidFill>
                  <a:srgbClr val="000000"/>
                </a:solidFill>
                <a:effectLst/>
                <a:latin typeface="Tahoma" pitchFamily="34" charset="0"/>
                <a:ea typeface="Tahoma" pitchFamily="34" charset="0"/>
                <a:cs typeface="Tahoma" pitchFamily="34" charset="0"/>
              </a:rPr>
              <a:t>dan</a:t>
            </a:r>
            <a:r>
              <a:rPr kumimoji="0" lang="en-US" sz="3200" b="1" i="0" u="none" strike="noStrike" cap="none" normalizeH="0" baseline="0" dirty="0" smtClean="0">
                <a:ln>
                  <a:noFill/>
                </a:ln>
                <a:solidFill>
                  <a:srgbClr val="000000"/>
                </a:solidFill>
                <a:effectLst/>
                <a:latin typeface="Tahoma" pitchFamily="34" charset="0"/>
                <a:ea typeface="Tahoma" pitchFamily="34" charset="0"/>
                <a:cs typeface="Tahoma" pitchFamily="34" charset="0"/>
              </a:rPr>
              <a:t> </a:t>
            </a:r>
            <a:r>
              <a:rPr kumimoji="0" lang="en-US" sz="3200" b="1" i="0" u="none" strike="noStrike" cap="none" normalizeH="0" baseline="0" dirty="0" err="1" smtClean="0">
                <a:ln>
                  <a:noFill/>
                </a:ln>
                <a:solidFill>
                  <a:srgbClr val="000000"/>
                </a:solidFill>
                <a:effectLst/>
                <a:latin typeface="Tahoma" pitchFamily="34" charset="0"/>
                <a:ea typeface="Tahoma" pitchFamily="34" charset="0"/>
                <a:cs typeface="Tahoma" pitchFamily="34" charset="0"/>
              </a:rPr>
              <a:t>jenis</a:t>
            </a:r>
            <a:r>
              <a:rPr kumimoji="0" lang="en-US" sz="3200" b="1" i="0" u="none" strike="noStrike" cap="none" normalizeH="0" baseline="0" dirty="0" smtClean="0">
                <a:ln>
                  <a:noFill/>
                </a:ln>
                <a:solidFill>
                  <a:srgbClr val="000000"/>
                </a:solidFill>
                <a:effectLst/>
                <a:latin typeface="Tahoma" pitchFamily="34" charset="0"/>
                <a:ea typeface="Tahoma" pitchFamily="34" charset="0"/>
                <a:cs typeface="Tahoma" pitchFamily="34" charset="0"/>
              </a:rPr>
              <a:t> </a:t>
            </a:r>
            <a:r>
              <a:rPr kumimoji="0" lang="en-US" sz="3200" b="1" i="0" u="none" strike="noStrike" cap="none" normalizeH="0" baseline="0" dirty="0" err="1" smtClean="0">
                <a:ln>
                  <a:noFill/>
                </a:ln>
                <a:solidFill>
                  <a:srgbClr val="000000"/>
                </a:solidFill>
                <a:effectLst/>
                <a:latin typeface="Tahoma" pitchFamily="34" charset="0"/>
                <a:ea typeface="Tahoma" pitchFamily="34" charset="0"/>
                <a:cs typeface="Tahoma" pitchFamily="34" charset="0"/>
              </a:rPr>
              <a:t>batu</a:t>
            </a:r>
            <a:r>
              <a:rPr kumimoji="0" lang="en-US" sz="3200" b="1" i="0" u="none" strike="noStrike" cap="none" normalizeH="0" baseline="0" dirty="0" smtClean="0">
                <a:ln>
                  <a:noFill/>
                </a:ln>
                <a:solidFill>
                  <a:srgbClr val="000000"/>
                </a:solidFill>
                <a:effectLst/>
                <a:latin typeface="Tahoma" pitchFamily="34" charset="0"/>
                <a:ea typeface="Tahoma" pitchFamily="34" charset="0"/>
                <a:cs typeface="Tahoma" pitchFamily="34" charset="0"/>
              </a:rPr>
              <a:t> </a:t>
            </a:r>
            <a:r>
              <a:rPr kumimoji="0" lang="en-US" sz="3200" b="1" i="0" u="none" strike="noStrike" cap="none" normalizeH="0" baseline="0" dirty="0" err="1" smtClean="0">
                <a:ln>
                  <a:noFill/>
                </a:ln>
                <a:solidFill>
                  <a:srgbClr val="000000"/>
                </a:solidFill>
                <a:effectLst/>
                <a:latin typeface="Tahoma" pitchFamily="34" charset="0"/>
                <a:ea typeface="Tahoma" pitchFamily="34" charset="0"/>
                <a:cs typeface="Tahoma" pitchFamily="34" charset="0"/>
              </a:rPr>
              <a:t>bara</a:t>
            </a:r>
            <a:endParaRPr kumimoji="0" lang="en-US" sz="3200" b="0"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1752600" y="4419600"/>
            <a:ext cx="6172200" cy="1447800"/>
            <a:chOff x="1828800" y="1828800"/>
            <a:chExt cx="3381375" cy="742950"/>
          </a:xfrm>
        </p:grpSpPr>
        <p:pic>
          <p:nvPicPr>
            <p:cNvPr id="13317" name="Picture 1"/>
            <p:cNvPicPr>
              <a:picLocks noChangeAspect="1" noChangeArrowheads="1"/>
            </p:cNvPicPr>
            <p:nvPr/>
          </p:nvPicPr>
          <p:blipFill>
            <a:blip r:embed="rId2"/>
            <a:srcRect/>
            <a:stretch>
              <a:fillRect/>
            </a:stretch>
          </p:blipFill>
          <p:spPr bwMode="auto">
            <a:xfrm>
              <a:off x="1828800" y="1828800"/>
              <a:ext cx="885825" cy="714375"/>
            </a:xfrm>
            <a:prstGeom prst="rect">
              <a:avLst/>
            </a:prstGeom>
            <a:noFill/>
          </p:spPr>
        </p:pic>
        <p:pic>
          <p:nvPicPr>
            <p:cNvPr id="13316" name="Picture 2"/>
            <p:cNvPicPr>
              <a:picLocks noChangeAspect="1" noChangeArrowheads="1"/>
            </p:cNvPicPr>
            <p:nvPr/>
          </p:nvPicPr>
          <p:blipFill>
            <a:blip r:embed="rId3"/>
            <a:srcRect/>
            <a:stretch>
              <a:fillRect/>
            </a:stretch>
          </p:blipFill>
          <p:spPr bwMode="auto">
            <a:xfrm>
              <a:off x="2743200" y="1828800"/>
              <a:ext cx="1009650" cy="685800"/>
            </a:xfrm>
            <a:prstGeom prst="rect">
              <a:avLst/>
            </a:prstGeom>
            <a:noFill/>
          </p:spPr>
        </p:pic>
        <p:pic>
          <p:nvPicPr>
            <p:cNvPr id="13315" name="Picture 3"/>
            <p:cNvPicPr>
              <a:picLocks noChangeAspect="1" noChangeArrowheads="1"/>
            </p:cNvPicPr>
            <p:nvPr/>
          </p:nvPicPr>
          <p:blipFill>
            <a:blip r:embed="rId4"/>
            <a:srcRect/>
            <a:stretch>
              <a:fillRect/>
            </a:stretch>
          </p:blipFill>
          <p:spPr bwMode="auto">
            <a:xfrm>
              <a:off x="3581400" y="1905000"/>
              <a:ext cx="1104900" cy="666750"/>
            </a:xfrm>
            <a:prstGeom prst="rect">
              <a:avLst/>
            </a:prstGeom>
            <a:noFill/>
          </p:spPr>
        </p:pic>
        <p:pic>
          <p:nvPicPr>
            <p:cNvPr id="13314" name="Picture 5" descr="http://upload.wikimedia.org/wikipedia/commons/thumb/b/b6/Coal.jpg/220px-Coal.jpg"/>
            <p:cNvPicPr>
              <a:picLocks noChangeAspect="1" noChangeArrowheads="1"/>
            </p:cNvPicPr>
            <p:nvPr/>
          </p:nvPicPr>
          <p:blipFill>
            <a:blip r:embed="rId5"/>
            <a:srcRect/>
            <a:stretch>
              <a:fillRect/>
            </a:stretch>
          </p:blipFill>
          <p:spPr bwMode="auto">
            <a:xfrm>
              <a:off x="4648200" y="1905000"/>
              <a:ext cx="561975" cy="619125"/>
            </a:xfrm>
            <a:prstGeom prst="rect">
              <a:avLst/>
            </a:prstGeom>
            <a:noFill/>
          </p:spPr>
        </p:pic>
      </p:grpSp>
      <p:sp>
        <p:nvSpPr>
          <p:cNvPr id="13318" name="Rectangle 6"/>
          <p:cNvSpPr>
            <a:spLocks noChangeArrowheads="1"/>
          </p:cNvSpPr>
          <p:nvPr/>
        </p:nvSpPr>
        <p:spPr bwMode="auto">
          <a:xfrm>
            <a:off x="762000" y="838200"/>
            <a:ext cx="8001000" cy="353943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Tingkatan</a:t>
            </a:r>
            <a:r>
              <a:rPr kumimoji="0" lang="en-US" sz="2800" b="1"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en-US" sz="2800" b="1"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batubara</a:t>
            </a:r>
            <a:r>
              <a:rPr kumimoji="0" lang="en-US" sz="2800" b="1"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en-US" sz="2800" b="1"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berdasarkan</a:t>
            </a:r>
            <a:r>
              <a:rPr kumimoji="0" lang="en-US" sz="2800" b="1"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en-US" sz="2800" b="1"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nilai</a:t>
            </a:r>
            <a:r>
              <a:rPr kumimoji="0" lang="en-US" sz="2800" b="1"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en-US" sz="2800" b="1"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panas</a:t>
            </a:r>
            <a:r>
              <a:rPr kumimoji="0" lang="en-US" sz="2800" b="1"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en-US" sz="2800" b="1"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karbon</a:t>
            </a:r>
            <a:r>
              <a:rPr kumimoji="0" lang="en-US" sz="2800" b="1"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yang </a:t>
            </a:r>
            <a:r>
              <a:rPr kumimoji="0" lang="en-US" sz="2800" b="1"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dikandungnya</a:t>
            </a:r>
            <a:r>
              <a:rPr kumimoji="0" lang="en-US" sz="2800" b="1"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en-US" sz="2800" b="1" i="0" u="none" strike="noStrike" cap="none" normalizeH="0" baseline="0" dirty="0" err="1" smtClean="0">
                <a:ln>
                  <a:noFill/>
                </a:ln>
                <a:solidFill>
                  <a:srgbClr val="000000"/>
                </a:solidFill>
                <a:effectLst/>
                <a:latin typeface="Calibri" pitchFamily="34" charset="0"/>
                <a:ea typeface="Times New Roman" pitchFamily="18" charset="0"/>
                <a:cs typeface="Times New Roman" pitchFamily="18" charset="0"/>
              </a:rPr>
              <a:t>adalah</a:t>
            </a:r>
            <a:r>
              <a:rPr kumimoji="0" lang="en-US" sz="2800" b="1"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dimulai</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dengan</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ligni</a:t>
            </a:r>
            <a:r>
              <a:rPr kumimoji="0" lang="en-US" sz="28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t</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batubara</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muda</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yang </a:t>
            </a:r>
            <a:r>
              <a:rPr kumimoji="0" lang="en-US" sz="28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kadar</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karbon</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padatnya</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rendah</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id-ID"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melalui </a:t>
            </a:r>
            <a:r>
              <a:rPr kumimoji="0" lang="en-US" sz="28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berbagai</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id-ID"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tingkatan batu bara muda, </a:t>
            </a:r>
            <a:r>
              <a:rPr kumimoji="0" lang="id-ID" sz="28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batu bara subbituinus</a:t>
            </a:r>
            <a:r>
              <a:rPr kumimoji="0" lang="id-ID"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id-ID" sz="28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batu bara bituminus</a:t>
            </a:r>
            <a:r>
              <a:rPr kumimoji="0" lang="id-ID"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sehingga kepada </a:t>
            </a:r>
            <a:r>
              <a:rPr kumimoji="0" lang="id-ID" sz="28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antrasit</a:t>
            </a:r>
            <a:r>
              <a:rPr kumimoji="0" lang="id-ID"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19" name="Rectangle 7"/>
          <p:cNvSpPr>
            <a:spLocks noChangeArrowheads="1"/>
          </p:cNvSpPr>
          <p:nvPr/>
        </p:nvSpPr>
        <p:spPr bwMode="auto">
          <a:xfrm>
            <a:off x="0" y="2524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10"/>
          <p:cNvSpPr/>
          <p:nvPr/>
        </p:nvSpPr>
        <p:spPr>
          <a:xfrm>
            <a:off x="2133600" y="5943600"/>
            <a:ext cx="5791200" cy="369332"/>
          </a:xfrm>
          <a:prstGeom prst="rect">
            <a:avLst/>
          </a:prstGeom>
        </p:spPr>
        <p:txBody>
          <a:bodyPr wrap="square">
            <a:spAutoFit/>
          </a:bodyPr>
          <a:lstStyle/>
          <a:p>
            <a:pPr lvl="0" algn="ctr" fontAlgn="base">
              <a:spcBef>
                <a:spcPct val="0"/>
              </a:spcBef>
              <a:spcAft>
                <a:spcPct val="0"/>
              </a:spcAft>
            </a:pPr>
            <a:r>
              <a:rPr kumimoji="0" lang="en-US"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r>
              <a:rPr kumimoji="0" lang="en-US"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Gambut</a:t>
            </a:r>
            <a:r>
              <a:rPr kumimoji="0" lang="en-US"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  </a:t>
            </a:r>
            <a:r>
              <a:rPr kumimoji="0" lang="en-US"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batubara</a:t>
            </a:r>
            <a:r>
              <a:rPr kumimoji="0" lang="en-US"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muda</a:t>
            </a:r>
            <a:r>
              <a:rPr kumimoji="0" lang="en-US"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sub-</a:t>
            </a:r>
            <a:r>
              <a:rPr kumimoji="0" lang="en-US"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bitumin</a:t>
            </a:r>
            <a:r>
              <a:rPr kumimoji="0" lang="en-US"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 bitumen)</a:t>
            </a:r>
            <a:endParaRPr kumimoji="0" lang="en-US"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1"/>
          <p:cNvSpPr/>
          <p:nvPr/>
        </p:nvSpPr>
        <p:spPr>
          <a:xfrm>
            <a:off x="1981200" y="152400"/>
            <a:ext cx="3904274" cy="646331"/>
          </a:xfrm>
          <a:prstGeom prst="rect">
            <a:avLst/>
          </a:prstGeom>
          <a:ln>
            <a:solidFill>
              <a:schemeClr val="tx1"/>
            </a:solidFill>
          </a:ln>
        </p:spPr>
        <p:txBody>
          <a:bodyPr wrap="none">
            <a:spAutoFit/>
          </a:bodyPr>
          <a:lstStyle/>
          <a:p>
            <a:pPr marL="14288" lvl="1" indent="-14288" algn="just" fontAlgn="base">
              <a:spcBef>
                <a:spcPct val="0"/>
              </a:spcBef>
              <a:spcAft>
                <a:spcPct val="0"/>
              </a:spcAft>
            </a:pPr>
            <a:r>
              <a:rPr lang="en-US" sz="3600" dirty="0" err="1" smtClean="0">
                <a:latin typeface="+mj-lt"/>
                <a:cs typeface="Arial" pitchFamily="34" charset="0"/>
              </a:rPr>
              <a:t>Jenis-jenis</a:t>
            </a:r>
            <a:r>
              <a:rPr lang="en-US" sz="3600" dirty="0" smtClean="0">
                <a:latin typeface="+mj-lt"/>
                <a:cs typeface="Arial" pitchFamily="34" charset="0"/>
              </a:rPr>
              <a:t> Batubara</a:t>
            </a:r>
            <a:endParaRPr lang="en-US" sz="3600" dirty="0">
              <a:latin typeface="+mj-lt"/>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457200" y="1066800"/>
            <a:ext cx="84582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r>
              <a:rPr kumimoji="0" lang="id-ID" sz="2400" b="1"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Batu bara adalah</a:t>
            </a:r>
            <a:r>
              <a:rPr kumimoji="0" lang="id-ID" sz="2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suatu batu endapan yang berasal dari zat organik. Kebanyakan ahli geologi berpegang pada teori, bahwa tumbuh- tumbuhan yang sangat lebat, baik pohon-pohon besar maupun tumbuh-tumbuhan lainnya. </a:t>
            </a:r>
            <a:endParaRPr kumimoji="0" lang="en-US" sz="2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endParaRPr>
          </a:p>
          <a:p>
            <a:pPr marL="457200" marR="0" lvl="0" indent="-457200" algn="l" defTabSz="914400" rtl="0" eaLnBrk="1" fontAlgn="base" latinLnBrk="0" hangingPunct="1">
              <a:lnSpc>
                <a:spcPct val="100000"/>
              </a:lnSpc>
              <a:spcBef>
                <a:spcPct val="0"/>
              </a:spcBef>
              <a:spcAft>
                <a:spcPct val="0"/>
              </a:spcAft>
              <a:buClrTx/>
              <a:buSzTx/>
              <a:buFont typeface="+mj-lt"/>
              <a:buAutoNum type="arabicPeriod"/>
              <a:tabLst/>
            </a:pPr>
            <a:r>
              <a:rPr kumimoji="0" lang="id-ID" sz="2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Tergenang dalam rawa-rawaatau air lainnya, kemudian berturut-turut ditutup oleh endapan-endapan lain. Biasanya non-organik.</a:t>
            </a:r>
            <a:r>
              <a:rPr kumimoji="0" lang="en-US" sz="2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L</a:t>
            </a:r>
            <a:r>
              <a:rPr kumimoji="0" lang="id-ID" sz="2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lapisan-lapisan endapan ini mengakibatkan penekanan-penekanan, sehingga bahan-bahan gambut ini menjadi keras.</a:t>
            </a:r>
          </a:p>
          <a:p>
            <a:pPr marL="457200" indent="-457200" eaLnBrk="0" fontAlgn="base" hangingPunct="0">
              <a:spcBef>
                <a:spcPct val="0"/>
              </a:spcBef>
              <a:spcAft>
                <a:spcPct val="0"/>
              </a:spcAft>
              <a:buFont typeface="+mj-lt"/>
              <a:buAutoNum type="arabicPeriod"/>
            </a:pPr>
            <a:r>
              <a:rPr kumimoji="0" lang="en-US" sz="2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K</a:t>
            </a:r>
            <a:r>
              <a:rPr kumimoji="0" lang="id-ID" sz="2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arena penekanan suatu lapisan yang semula tabelnya 10 meter, kemudian menjadi satu meter atau kurang. Bilamana tekanan itu disertai gerakan-gerakan atau perubahan-perubahan lapisan atas </a:t>
            </a:r>
            <a:r>
              <a:rPr lang="id-ID" sz="2400" dirty="0">
                <a:latin typeface="Arial Narrow" pitchFamily="34" charset="0"/>
              </a:rPr>
              <a:t>kulit bumi, maka penekanan menjadi besar lagi</a:t>
            </a:r>
            <a:r>
              <a:rPr lang="en-US" sz="2400" dirty="0">
                <a:latin typeface="Arial Narrow" pitchFamily="34" charset="0"/>
              </a:rPr>
              <a:t> </a:t>
            </a:r>
            <a:r>
              <a:rPr lang="en-US" sz="2400" dirty="0" err="1">
                <a:latin typeface="Arial Narrow" pitchFamily="34" charset="0"/>
              </a:rPr>
              <a:t>dan</a:t>
            </a:r>
            <a:r>
              <a:rPr lang="en-US" sz="2400" dirty="0">
                <a:latin typeface="Arial Narrow" pitchFamily="34" charset="0"/>
              </a:rPr>
              <a:t> </a:t>
            </a:r>
            <a:r>
              <a:rPr lang="id-ID" sz="2400" dirty="0">
                <a:latin typeface="Arial Narrow" pitchFamily="34" charset="0"/>
              </a:rPr>
              <a:t>terjadilah batu bara melalui proses pengarangan.  Gambar </a:t>
            </a:r>
            <a:r>
              <a:rPr lang="en-US" sz="2400" dirty="0">
                <a:latin typeface="Arial Narrow" pitchFamily="34" charset="0"/>
              </a:rPr>
              <a:t>3.</a:t>
            </a:r>
            <a:r>
              <a:rPr lang="id-ID" sz="2400" dirty="0">
                <a:latin typeface="Arial Narrow" pitchFamily="34" charset="0"/>
              </a:rPr>
              <a:t>1 memperlihatkan secara skematis apa yang terjadi. </a:t>
            </a:r>
            <a:endParaRPr kumimoji="0" lang="id-ID" sz="2400" b="0" i="0" u="none" strike="noStrike" cap="none" normalizeH="0" baseline="0" dirty="0" smtClean="0">
              <a:ln>
                <a:noFill/>
              </a:ln>
              <a:solidFill>
                <a:schemeClr val="tx1"/>
              </a:solidFill>
              <a:effectLst/>
              <a:latin typeface="Arial Narrow" pitchFamily="34" charset="0"/>
              <a:cs typeface="Arial" pitchFamily="34" charset="0"/>
            </a:endParaRPr>
          </a:p>
        </p:txBody>
      </p:sp>
      <p:sp>
        <p:nvSpPr>
          <p:cNvPr id="3" name="TextBox 2"/>
          <p:cNvSpPr txBox="1"/>
          <p:nvPr/>
        </p:nvSpPr>
        <p:spPr>
          <a:xfrm>
            <a:off x="1676400" y="304800"/>
            <a:ext cx="5375254" cy="523220"/>
          </a:xfrm>
          <a:prstGeom prst="rect">
            <a:avLst/>
          </a:prstGeom>
          <a:noFill/>
          <a:ln>
            <a:solidFill>
              <a:schemeClr val="tx1"/>
            </a:solidFill>
          </a:ln>
        </p:spPr>
        <p:txBody>
          <a:bodyPr wrap="none" rtlCol="0">
            <a:spAutoFit/>
          </a:bodyPr>
          <a:lstStyle/>
          <a:p>
            <a:r>
              <a:rPr lang="en-US" sz="2800" dirty="0" smtClean="0"/>
              <a:t>PROSES TERBENTUKNYA BATUBARA</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33400" y="228601"/>
            <a:ext cx="7922640" cy="5410200"/>
            <a:chOff x="0" y="914400"/>
            <a:chExt cx="7922640" cy="5719465"/>
          </a:xfrm>
        </p:grpSpPr>
        <p:sp>
          <p:nvSpPr>
            <p:cNvPr id="3" name="Freeform 2"/>
            <p:cNvSpPr/>
            <p:nvPr/>
          </p:nvSpPr>
          <p:spPr>
            <a:xfrm rot="21329655" flipV="1">
              <a:off x="866520" y="4314219"/>
              <a:ext cx="7056120" cy="998569"/>
            </a:xfrm>
            <a:custGeom>
              <a:avLst/>
              <a:gdLst>
                <a:gd name="connsiteX0" fmla="*/ 0 w 7040880"/>
                <a:gd name="connsiteY0" fmla="*/ 121920 h 249312"/>
                <a:gd name="connsiteX1" fmla="*/ 76200 w 7040880"/>
                <a:gd name="connsiteY1" fmla="*/ 137160 h 249312"/>
                <a:gd name="connsiteX2" fmla="*/ 518160 w 7040880"/>
                <a:gd name="connsiteY2" fmla="*/ 167640 h 249312"/>
                <a:gd name="connsiteX3" fmla="*/ 838200 w 7040880"/>
                <a:gd name="connsiteY3" fmla="*/ 152400 h 249312"/>
                <a:gd name="connsiteX4" fmla="*/ 883920 w 7040880"/>
                <a:gd name="connsiteY4" fmla="*/ 137160 h 249312"/>
                <a:gd name="connsiteX5" fmla="*/ 929640 w 7040880"/>
                <a:gd name="connsiteY5" fmla="*/ 106680 h 249312"/>
                <a:gd name="connsiteX6" fmla="*/ 1127760 w 7040880"/>
                <a:gd name="connsiteY6" fmla="*/ 121920 h 249312"/>
                <a:gd name="connsiteX7" fmla="*/ 1203960 w 7040880"/>
                <a:gd name="connsiteY7" fmla="*/ 137160 h 249312"/>
                <a:gd name="connsiteX8" fmla="*/ 1310640 w 7040880"/>
                <a:gd name="connsiteY8" fmla="*/ 152400 h 249312"/>
                <a:gd name="connsiteX9" fmla="*/ 1386840 w 7040880"/>
                <a:gd name="connsiteY9" fmla="*/ 167640 h 249312"/>
                <a:gd name="connsiteX10" fmla="*/ 2148840 w 7040880"/>
                <a:gd name="connsiteY10" fmla="*/ 198120 h 249312"/>
                <a:gd name="connsiteX11" fmla="*/ 2606040 w 7040880"/>
                <a:gd name="connsiteY11" fmla="*/ 182880 h 249312"/>
                <a:gd name="connsiteX12" fmla="*/ 3200400 w 7040880"/>
                <a:gd name="connsiteY12" fmla="*/ 198120 h 249312"/>
                <a:gd name="connsiteX13" fmla="*/ 3383280 w 7040880"/>
                <a:gd name="connsiteY13" fmla="*/ 228600 h 249312"/>
                <a:gd name="connsiteX14" fmla="*/ 3550920 w 7040880"/>
                <a:gd name="connsiteY14" fmla="*/ 198120 h 249312"/>
                <a:gd name="connsiteX15" fmla="*/ 3672840 w 7040880"/>
                <a:gd name="connsiteY15" fmla="*/ 137160 h 249312"/>
                <a:gd name="connsiteX16" fmla="*/ 3794760 w 7040880"/>
                <a:gd name="connsiteY16" fmla="*/ 30480 h 249312"/>
                <a:gd name="connsiteX17" fmla="*/ 3840480 w 7040880"/>
                <a:gd name="connsiteY17" fmla="*/ 15240 h 249312"/>
                <a:gd name="connsiteX18" fmla="*/ 4038600 w 7040880"/>
                <a:gd name="connsiteY18" fmla="*/ 30480 h 249312"/>
                <a:gd name="connsiteX19" fmla="*/ 4175760 w 7040880"/>
                <a:gd name="connsiteY19" fmla="*/ 76200 h 249312"/>
                <a:gd name="connsiteX20" fmla="*/ 4267200 w 7040880"/>
                <a:gd name="connsiteY20" fmla="*/ 106680 h 249312"/>
                <a:gd name="connsiteX21" fmla="*/ 4312920 w 7040880"/>
                <a:gd name="connsiteY21" fmla="*/ 121920 h 249312"/>
                <a:gd name="connsiteX22" fmla="*/ 5242560 w 7040880"/>
                <a:gd name="connsiteY22" fmla="*/ 106680 h 249312"/>
                <a:gd name="connsiteX23" fmla="*/ 5410200 w 7040880"/>
                <a:gd name="connsiteY23" fmla="*/ 106680 h 249312"/>
                <a:gd name="connsiteX24" fmla="*/ 5547360 w 7040880"/>
                <a:gd name="connsiteY24" fmla="*/ 152400 h 249312"/>
                <a:gd name="connsiteX25" fmla="*/ 5593080 w 7040880"/>
                <a:gd name="connsiteY25" fmla="*/ 167640 h 249312"/>
                <a:gd name="connsiteX26" fmla="*/ 5638800 w 7040880"/>
                <a:gd name="connsiteY26" fmla="*/ 182880 h 249312"/>
                <a:gd name="connsiteX27" fmla="*/ 5791200 w 7040880"/>
                <a:gd name="connsiteY27" fmla="*/ 213360 h 249312"/>
                <a:gd name="connsiteX28" fmla="*/ 6568440 w 7040880"/>
                <a:gd name="connsiteY28" fmla="*/ 152400 h 249312"/>
                <a:gd name="connsiteX29" fmla="*/ 6781800 w 7040880"/>
                <a:gd name="connsiteY29" fmla="*/ 91440 h 249312"/>
                <a:gd name="connsiteX30" fmla="*/ 6873240 w 7040880"/>
                <a:gd name="connsiteY30" fmla="*/ 30480 h 249312"/>
                <a:gd name="connsiteX31" fmla="*/ 6995160 w 7040880"/>
                <a:gd name="connsiteY31" fmla="*/ 30480 h 249312"/>
                <a:gd name="connsiteX32" fmla="*/ 7040880 w 7040880"/>
                <a:gd name="connsiteY32" fmla="*/ 0 h 249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7040880" h="249312">
                  <a:moveTo>
                    <a:pt x="0" y="121920"/>
                  </a:moveTo>
                  <a:cubicBezTo>
                    <a:pt x="25400" y="127000"/>
                    <a:pt x="50397" y="134883"/>
                    <a:pt x="76200" y="137160"/>
                  </a:cubicBezTo>
                  <a:cubicBezTo>
                    <a:pt x="223298" y="150139"/>
                    <a:pt x="518160" y="167640"/>
                    <a:pt x="518160" y="167640"/>
                  </a:cubicBezTo>
                  <a:cubicBezTo>
                    <a:pt x="624840" y="162560"/>
                    <a:pt x="731768" y="161269"/>
                    <a:pt x="838200" y="152400"/>
                  </a:cubicBezTo>
                  <a:cubicBezTo>
                    <a:pt x="854209" y="151066"/>
                    <a:pt x="869552" y="144344"/>
                    <a:pt x="883920" y="137160"/>
                  </a:cubicBezTo>
                  <a:cubicBezTo>
                    <a:pt x="900303" y="128969"/>
                    <a:pt x="914400" y="116840"/>
                    <a:pt x="929640" y="106680"/>
                  </a:cubicBezTo>
                  <a:cubicBezTo>
                    <a:pt x="995680" y="111760"/>
                    <a:pt x="1061930" y="114606"/>
                    <a:pt x="1127760" y="121920"/>
                  </a:cubicBezTo>
                  <a:cubicBezTo>
                    <a:pt x="1153505" y="124781"/>
                    <a:pt x="1178409" y="132902"/>
                    <a:pt x="1203960" y="137160"/>
                  </a:cubicBezTo>
                  <a:cubicBezTo>
                    <a:pt x="1239392" y="143065"/>
                    <a:pt x="1275208" y="146495"/>
                    <a:pt x="1310640" y="152400"/>
                  </a:cubicBezTo>
                  <a:cubicBezTo>
                    <a:pt x="1336191" y="156658"/>
                    <a:pt x="1361079" y="164928"/>
                    <a:pt x="1386840" y="167640"/>
                  </a:cubicBezTo>
                  <a:cubicBezTo>
                    <a:pt x="1609837" y="191113"/>
                    <a:pt x="1972437" y="193220"/>
                    <a:pt x="2148840" y="198120"/>
                  </a:cubicBezTo>
                  <a:cubicBezTo>
                    <a:pt x="2353608" y="249312"/>
                    <a:pt x="2092192" y="190785"/>
                    <a:pt x="2606040" y="182880"/>
                  </a:cubicBezTo>
                  <a:cubicBezTo>
                    <a:pt x="2804202" y="179831"/>
                    <a:pt x="3002280" y="193040"/>
                    <a:pt x="3200400" y="198120"/>
                  </a:cubicBezTo>
                  <a:cubicBezTo>
                    <a:pt x="3237740" y="205588"/>
                    <a:pt x="3353692" y="230244"/>
                    <a:pt x="3383280" y="228600"/>
                  </a:cubicBezTo>
                  <a:cubicBezTo>
                    <a:pt x="3439989" y="225450"/>
                    <a:pt x="3495040" y="208280"/>
                    <a:pt x="3550920" y="198120"/>
                  </a:cubicBezTo>
                  <a:cubicBezTo>
                    <a:pt x="3604786" y="176573"/>
                    <a:pt x="3630697" y="172279"/>
                    <a:pt x="3672840" y="137160"/>
                  </a:cubicBezTo>
                  <a:cubicBezTo>
                    <a:pt x="3744759" y="77227"/>
                    <a:pt x="3696903" y="91641"/>
                    <a:pt x="3794760" y="30480"/>
                  </a:cubicBezTo>
                  <a:cubicBezTo>
                    <a:pt x="3808383" y="21966"/>
                    <a:pt x="3825240" y="20320"/>
                    <a:pt x="3840480" y="15240"/>
                  </a:cubicBezTo>
                  <a:cubicBezTo>
                    <a:pt x="3906520" y="20320"/>
                    <a:pt x="3973175" y="20150"/>
                    <a:pt x="4038600" y="30480"/>
                  </a:cubicBezTo>
                  <a:lnTo>
                    <a:pt x="4175760" y="76200"/>
                  </a:lnTo>
                  <a:lnTo>
                    <a:pt x="4267200" y="106680"/>
                  </a:lnTo>
                  <a:lnTo>
                    <a:pt x="4312920" y="121920"/>
                  </a:lnTo>
                  <a:lnTo>
                    <a:pt x="5242560" y="106680"/>
                  </a:lnTo>
                  <a:cubicBezTo>
                    <a:pt x="5459342" y="100010"/>
                    <a:pt x="5075317" y="58840"/>
                    <a:pt x="5410200" y="106680"/>
                  </a:cubicBezTo>
                  <a:lnTo>
                    <a:pt x="5547360" y="152400"/>
                  </a:lnTo>
                  <a:lnTo>
                    <a:pt x="5593080" y="167640"/>
                  </a:lnTo>
                  <a:cubicBezTo>
                    <a:pt x="5608320" y="172720"/>
                    <a:pt x="5623215" y="178984"/>
                    <a:pt x="5638800" y="182880"/>
                  </a:cubicBezTo>
                  <a:cubicBezTo>
                    <a:pt x="5729738" y="205614"/>
                    <a:pt x="5679100" y="194677"/>
                    <a:pt x="5791200" y="213360"/>
                  </a:cubicBezTo>
                  <a:cubicBezTo>
                    <a:pt x="6045179" y="197967"/>
                    <a:pt x="6313878" y="190113"/>
                    <a:pt x="6568440" y="152400"/>
                  </a:cubicBezTo>
                  <a:cubicBezTo>
                    <a:pt x="6626738" y="143763"/>
                    <a:pt x="6723777" y="123089"/>
                    <a:pt x="6781800" y="91440"/>
                  </a:cubicBezTo>
                  <a:cubicBezTo>
                    <a:pt x="6813959" y="73898"/>
                    <a:pt x="6873240" y="30480"/>
                    <a:pt x="6873240" y="30480"/>
                  </a:cubicBezTo>
                  <a:cubicBezTo>
                    <a:pt x="6929445" y="49215"/>
                    <a:pt x="6925925" y="56443"/>
                    <a:pt x="6995160" y="30480"/>
                  </a:cubicBezTo>
                  <a:cubicBezTo>
                    <a:pt x="7012310" y="24049"/>
                    <a:pt x="7040880" y="0"/>
                    <a:pt x="7040880" y="0"/>
                  </a:cubicBezTo>
                </a:path>
              </a:pathLst>
            </a:custGeom>
            <a:solidFill>
              <a:schemeClr val="bg1">
                <a:lumMod val="50000"/>
              </a:schemeClr>
            </a:solidFill>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p>
          </p:txBody>
        </p:sp>
        <p:grpSp>
          <p:nvGrpSpPr>
            <p:cNvPr id="4" name="Group 3"/>
            <p:cNvGrpSpPr/>
            <p:nvPr/>
          </p:nvGrpSpPr>
          <p:grpSpPr>
            <a:xfrm>
              <a:off x="990600" y="914400"/>
              <a:ext cx="6400800" cy="5719465"/>
              <a:chOff x="762000" y="1447800"/>
              <a:chExt cx="6400800" cy="5719465"/>
            </a:xfrm>
          </p:grpSpPr>
          <p:sp>
            <p:nvSpPr>
              <p:cNvPr id="21" name="Sun 20"/>
              <p:cNvSpPr/>
              <p:nvPr/>
            </p:nvSpPr>
            <p:spPr>
              <a:xfrm>
                <a:off x="1066800" y="1447800"/>
                <a:ext cx="834394" cy="1014659"/>
              </a:xfrm>
              <a:prstGeom prst="sun">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2" name="Cloud 21"/>
              <p:cNvSpPr/>
              <p:nvPr/>
            </p:nvSpPr>
            <p:spPr>
              <a:xfrm>
                <a:off x="762000" y="3429000"/>
                <a:ext cx="1447800" cy="1219200"/>
              </a:xfrm>
              <a:prstGeom prst="cloud">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000" b="1" dirty="0" err="1" smtClean="0">
                    <a:latin typeface="Arial Narrow" pitchFamily="34" charset="0"/>
                  </a:rPr>
                  <a:t>Pohon</a:t>
                </a:r>
                <a:endParaRPr lang="en-US" sz="2000" b="1" dirty="0">
                  <a:latin typeface="Arial Narrow" pitchFamily="34" charset="0"/>
                </a:endParaRPr>
              </a:p>
            </p:txBody>
          </p:sp>
          <p:sp>
            <p:nvSpPr>
              <p:cNvPr id="23" name="Freeform 22"/>
              <p:cNvSpPr/>
              <p:nvPr/>
            </p:nvSpPr>
            <p:spPr>
              <a:xfrm>
                <a:off x="5029200" y="4953000"/>
                <a:ext cx="868680" cy="670560"/>
              </a:xfrm>
              <a:custGeom>
                <a:avLst/>
                <a:gdLst>
                  <a:gd name="connsiteX0" fmla="*/ 0 w 868680"/>
                  <a:gd name="connsiteY0" fmla="*/ 335280 h 365760"/>
                  <a:gd name="connsiteX1" fmla="*/ 45720 w 868680"/>
                  <a:gd name="connsiteY1" fmla="*/ 198120 h 365760"/>
                  <a:gd name="connsiteX2" fmla="*/ 60960 w 868680"/>
                  <a:gd name="connsiteY2" fmla="*/ 152400 h 365760"/>
                  <a:gd name="connsiteX3" fmla="*/ 91440 w 868680"/>
                  <a:gd name="connsiteY3" fmla="*/ 91440 h 365760"/>
                  <a:gd name="connsiteX4" fmla="*/ 289560 w 868680"/>
                  <a:gd name="connsiteY4" fmla="*/ 76200 h 365760"/>
                  <a:gd name="connsiteX5" fmla="*/ 411480 w 868680"/>
                  <a:gd name="connsiteY5" fmla="*/ 30480 h 365760"/>
                  <a:gd name="connsiteX6" fmla="*/ 457200 w 868680"/>
                  <a:gd name="connsiteY6" fmla="*/ 0 h 365760"/>
                  <a:gd name="connsiteX7" fmla="*/ 533400 w 868680"/>
                  <a:gd name="connsiteY7" fmla="*/ 15240 h 365760"/>
                  <a:gd name="connsiteX8" fmla="*/ 548640 w 868680"/>
                  <a:gd name="connsiteY8" fmla="*/ 60960 h 365760"/>
                  <a:gd name="connsiteX9" fmla="*/ 594360 w 868680"/>
                  <a:gd name="connsiteY9" fmla="*/ 76200 h 365760"/>
                  <a:gd name="connsiteX10" fmla="*/ 640080 w 868680"/>
                  <a:gd name="connsiteY10" fmla="*/ 106680 h 365760"/>
                  <a:gd name="connsiteX11" fmla="*/ 762000 w 868680"/>
                  <a:gd name="connsiteY11" fmla="*/ 213360 h 365760"/>
                  <a:gd name="connsiteX12" fmla="*/ 807720 w 868680"/>
                  <a:gd name="connsiteY12" fmla="*/ 243840 h 365760"/>
                  <a:gd name="connsiteX13" fmla="*/ 822960 w 868680"/>
                  <a:gd name="connsiteY13" fmla="*/ 289560 h 365760"/>
                  <a:gd name="connsiteX14" fmla="*/ 853440 w 868680"/>
                  <a:gd name="connsiteY14" fmla="*/ 335280 h 365760"/>
                  <a:gd name="connsiteX15" fmla="*/ 868680 w 868680"/>
                  <a:gd name="connsiteY15" fmla="*/ 365760 h 36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68680" h="365760">
                    <a:moveTo>
                      <a:pt x="0" y="335280"/>
                    </a:moveTo>
                    <a:lnTo>
                      <a:pt x="45720" y="198120"/>
                    </a:lnTo>
                    <a:cubicBezTo>
                      <a:pt x="50800" y="182880"/>
                      <a:pt x="53776" y="166768"/>
                      <a:pt x="60960" y="152400"/>
                    </a:cubicBezTo>
                    <a:cubicBezTo>
                      <a:pt x="71120" y="132080"/>
                      <a:pt x="69887" y="98624"/>
                      <a:pt x="91440" y="91440"/>
                    </a:cubicBezTo>
                    <a:cubicBezTo>
                      <a:pt x="154276" y="70495"/>
                      <a:pt x="223520" y="81280"/>
                      <a:pt x="289560" y="76200"/>
                    </a:cubicBezTo>
                    <a:cubicBezTo>
                      <a:pt x="329130" y="63010"/>
                      <a:pt x="375034" y="48703"/>
                      <a:pt x="411480" y="30480"/>
                    </a:cubicBezTo>
                    <a:cubicBezTo>
                      <a:pt x="427863" y="22289"/>
                      <a:pt x="441960" y="10160"/>
                      <a:pt x="457200" y="0"/>
                    </a:cubicBezTo>
                    <a:cubicBezTo>
                      <a:pt x="482600" y="5080"/>
                      <a:pt x="511847" y="872"/>
                      <a:pt x="533400" y="15240"/>
                    </a:cubicBezTo>
                    <a:cubicBezTo>
                      <a:pt x="546766" y="24151"/>
                      <a:pt x="537281" y="49601"/>
                      <a:pt x="548640" y="60960"/>
                    </a:cubicBezTo>
                    <a:cubicBezTo>
                      <a:pt x="559999" y="72319"/>
                      <a:pt x="579992" y="69016"/>
                      <a:pt x="594360" y="76200"/>
                    </a:cubicBezTo>
                    <a:cubicBezTo>
                      <a:pt x="610743" y="84391"/>
                      <a:pt x="624840" y="96520"/>
                      <a:pt x="640080" y="106680"/>
                    </a:cubicBezTo>
                    <a:cubicBezTo>
                      <a:pt x="690880" y="182880"/>
                      <a:pt x="655320" y="142240"/>
                      <a:pt x="762000" y="213360"/>
                    </a:cubicBezTo>
                    <a:lnTo>
                      <a:pt x="807720" y="243840"/>
                    </a:lnTo>
                    <a:cubicBezTo>
                      <a:pt x="812800" y="259080"/>
                      <a:pt x="815776" y="275192"/>
                      <a:pt x="822960" y="289560"/>
                    </a:cubicBezTo>
                    <a:cubicBezTo>
                      <a:pt x="831151" y="305943"/>
                      <a:pt x="844016" y="319574"/>
                      <a:pt x="853440" y="335280"/>
                    </a:cubicBezTo>
                    <a:cubicBezTo>
                      <a:pt x="859284" y="345020"/>
                      <a:pt x="863600" y="355600"/>
                      <a:pt x="868680" y="365760"/>
                    </a:cubicBezTo>
                  </a:path>
                </a:pathLst>
              </a:custGeom>
              <a:solidFill>
                <a:schemeClr val="bg2">
                  <a:lumMod val="50000"/>
                </a:schemeClr>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24" name="Freeform 23"/>
              <p:cNvSpPr/>
              <p:nvPr/>
            </p:nvSpPr>
            <p:spPr>
              <a:xfrm>
                <a:off x="5257800" y="3886200"/>
                <a:ext cx="304800" cy="1590401"/>
              </a:xfrm>
              <a:custGeom>
                <a:avLst/>
                <a:gdLst>
                  <a:gd name="connsiteX0" fmla="*/ 137160 w 365760"/>
                  <a:gd name="connsiteY0" fmla="*/ 965561 h 1133201"/>
                  <a:gd name="connsiteX1" fmla="*/ 60960 w 365760"/>
                  <a:gd name="connsiteY1" fmla="*/ 889361 h 1133201"/>
                  <a:gd name="connsiteX2" fmla="*/ 45720 w 365760"/>
                  <a:gd name="connsiteY2" fmla="*/ 813161 h 1133201"/>
                  <a:gd name="connsiteX3" fmla="*/ 0 w 365760"/>
                  <a:gd name="connsiteY3" fmla="*/ 721721 h 1133201"/>
                  <a:gd name="connsiteX4" fmla="*/ 15240 w 365760"/>
                  <a:gd name="connsiteY4" fmla="*/ 493121 h 1133201"/>
                  <a:gd name="connsiteX5" fmla="*/ 30480 w 365760"/>
                  <a:gd name="connsiteY5" fmla="*/ 447401 h 1133201"/>
                  <a:gd name="connsiteX6" fmla="*/ 76200 w 365760"/>
                  <a:gd name="connsiteY6" fmla="*/ 295001 h 1133201"/>
                  <a:gd name="connsiteX7" fmla="*/ 91440 w 365760"/>
                  <a:gd name="connsiteY7" fmla="*/ 249281 h 1133201"/>
                  <a:gd name="connsiteX8" fmla="*/ 121920 w 365760"/>
                  <a:gd name="connsiteY8" fmla="*/ 188321 h 1133201"/>
                  <a:gd name="connsiteX9" fmla="*/ 182880 w 365760"/>
                  <a:gd name="connsiteY9" fmla="*/ 35921 h 1133201"/>
                  <a:gd name="connsiteX10" fmla="*/ 213360 w 365760"/>
                  <a:gd name="connsiteY10" fmla="*/ 81641 h 1133201"/>
                  <a:gd name="connsiteX11" fmla="*/ 228600 w 365760"/>
                  <a:gd name="connsiteY11" fmla="*/ 127361 h 1133201"/>
                  <a:gd name="connsiteX12" fmla="*/ 259080 w 365760"/>
                  <a:gd name="connsiteY12" fmla="*/ 249281 h 1133201"/>
                  <a:gd name="connsiteX13" fmla="*/ 289560 w 365760"/>
                  <a:gd name="connsiteY13" fmla="*/ 340721 h 1133201"/>
                  <a:gd name="connsiteX14" fmla="*/ 335280 w 365760"/>
                  <a:gd name="connsiteY14" fmla="*/ 432161 h 1133201"/>
                  <a:gd name="connsiteX15" fmla="*/ 365760 w 365760"/>
                  <a:gd name="connsiteY15" fmla="*/ 523601 h 1133201"/>
                  <a:gd name="connsiteX16" fmla="*/ 350520 w 365760"/>
                  <a:gd name="connsiteY16" fmla="*/ 736961 h 1133201"/>
                  <a:gd name="connsiteX17" fmla="*/ 335280 w 365760"/>
                  <a:gd name="connsiteY17" fmla="*/ 782681 h 1133201"/>
                  <a:gd name="connsiteX18" fmla="*/ 243840 w 365760"/>
                  <a:gd name="connsiteY18" fmla="*/ 843641 h 1133201"/>
                  <a:gd name="connsiteX19" fmla="*/ 213360 w 365760"/>
                  <a:gd name="connsiteY19" fmla="*/ 965561 h 1133201"/>
                  <a:gd name="connsiteX20" fmla="*/ 167640 w 365760"/>
                  <a:gd name="connsiteY20" fmla="*/ 980801 h 1133201"/>
                  <a:gd name="connsiteX21" fmla="*/ 213360 w 365760"/>
                  <a:gd name="connsiteY21" fmla="*/ 1057001 h 1133201"/>
                  <a:gd name="connsiteX22" fmla="*/ 365760 w 365760"/>
                  <a:gd name="connsiteY22" fmla="*/ 1133201 h 11332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65760" h="1133201">
                    <a:moveTo>
                      <a:pt x="137160" y="965561"/>
                    </a:moveTo>
                    <a:cubicBezTo>
                      <a:pt x="99907" y="940725"/>
                      <a:pt x="77893" y="934517"/>
                      <a:pt x="60960" y="889361"/>
                    </a:cubicBezTo>
                    <a:cubicBezTo>
                      <a:pt x="51865" y="865107"/>
                      <a:pt x="52002" y="838291"/>
                      <a:pt x="45720" y="813161"/>
                    </a:cubicBezTo>
                    <a:cubicBezTo>
                      <a:pt x="33101" y="762684"/>
                      <a:pt x="29799" y="766419"/>
                      <a:pt x="0" y="721721"/>
                    </a:cubicBezTo>
                    <a:cubicBezTo>
                      <a:pt x="5080" y="645521"/>
                      <a:pt x="6806" y="569023"/>
                      <a:pt x="15240" y="493121"/>
                    </a:cubicBezTo>
                    <a:cubicBezTo>
                      <a:pt x="17014" y="477155"/>
                      <a:pt x="26067" y="462847"/>
                      <a:pt x="30480" y="447401"/>
                    </a:cubicBezTo>
                    <a:cubicBezTo>
                      <a:pt x="76545" y="286174"/>
                      <a:pt x="3766" y="512302"/>
                      <a:pt x="76200" y="295001"/>
                    </a:cubicBezTo>
                    <a:cubicBezTo>
                      <a:pt x="81280" y="279761"/>
                      <a:pt x="84256" y="263649"/>
                      <a:pt x="91440" y="249281"/>
                    </a:cubicBezTo>
                    <a:cubicBezTo>
                      <a:pt x="101600" y="228961"/>
                      <a:pt x="113483" y="209415"/>
                      <a:pt x="121920" y="188321"/>
                    </a:cubicBezTo>
                    <a:cubicBezTo>
                      <a:pt x="197248" y="0"/>
                      <a:pt x="111399" y="178883"/>
                      <a:pt x="182880" y="35921"/>
                    </a:cubicBezTo>
                    <a:cubicBezTo>
                      <a:pt x="193040" y="51161"/>
                      <a:pt x="205169" y="65258"/>
                      <a:pt x="213360" y="81641"/>
                    </a:cubicBezTo>
                    <a:cubicBezTo>
                      <a:pt x="220544" y="96009"/>
                      <a:pt x="224373" y="111863"/>
                      <a:pt x="228600" y="127361"/>
                    </a:cubicBezTo>
                    <a:cubicBezTo>
                      <a:pt x="239622" y="167776"/>
                      <a:pt x="245833" y="209540"/>
                      <a:pt x="259080" y="249281"/>
                    </a:cubicBezTo>
                    <a:lnTo>
                      <a:pt x="289560" y="340721"/>
                    </a:lnTo>
                    <a:cubicBezTo>
                      <a:pt x="345140" y="507462"/>
                      <a:pt x="256498" y="254902"/>
                      <a:pt x="335280" y="432161"/>
                    </a:cubicBezTo>
                    <a:cubicBezTo>
                      <a:pt x="348329" y="461521"/>
                      <a:pt x="365760" y="523601"/>
                      <a:pt x="365760" y="523601"/>
                    </a:cubicBezTo>
                    <a:cubicBezTo>
                      <a:pt x="360680" y="594721"/>
                      <a:pt x="358851" y="666148"/>
                      <a:pt x="350520" y="736961"/>
                    </a:cubicBezTo>
                    <a:cubicBezTo>
                      <a:pt x="348643" y="752915"/>
                      <a:pt x="346639" y="771322"/>
                      <a:pt x="335280" y="782681"/>
                    </a:cubicBezTo>
                    <a:cubicBezTo>
                      <a:pt x="309377" y="808584"/>
                      <a:pt x="243840" y="843641"/>
                      <a:pt x="243840" y="843641"/>
                    </a:cubicBezTo>
                    <a:cubicBezTo>
                      <a:pt x="233680" y="884281"/>
                      <a:pt x="233704" y="928942"/>
                      <a:pt x="213360" y="965561"/>
                    </a:cubicBezTo>
                    <a:cubicBezTo>
                      <a:pt x="205558" y="979604"/>
                      <a:pt x="167640" y="964737"/>
                      <a:pt x="167640" y="980801"/>
                    </a:cubicBezTo>
                    <a:cubicBezTo>
                      <a:pt x="167640" y="1010422"/>
                      <a:pt x="189881" y="1038941"/>
                      <a:pt x="213360" y="1057001"/>
                    </a:cubicBezTo>
                    <a:cubicBezTo>
                      <a:pt x="258378" y="1091630"/>
                      <a:pt x="365760" y="1133201"/>
                      <a:pt x="365760" y="1133201"/>
                    </a:cubicBezTo>
                  </a:path>
                </a:pathLst>
              </a:custGeom>
              <a:solidFill>
                <a:srgbClr val="FF0000"/>
              </a:solidFill>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25" name="Freeform 24"/>
              <p:cNvSpPr/>
              <p:nvPr/>
            </p:nvSpPr>
            <p:spPr>
              <a:xfrm>
                <a:off x="1234440" y="2560320"/>
                <a:ext cx="91440" cy="807720"/>
              </a:xfrm>
              <a:custGeom>
                <a:avLst/>
                <a:gdLst>
                  <a:gd name="connsiteX0" fmla="*/ 60960 w 91440"/>
                  <a:gd name="connsiteY0" fmla="*/ 0 h 807720"/>
                  <a:gd name="connsiteX1" fmla="*/ 30480 w 91440"/>
                  <a:gd name="connsiteY1" fmla="*/ 91440 h 807720"/>
                  <a:gd name="connsiteX2" fmla="*/ 60960 w 91440"/>
                  <a:gd name="connsiteY2" fmla="*/ 274320 h 807720"/>
                  <a:gd name="connsiteX3" fmla="*/ 30480 w 91440"/>
                  <a:gd name="connsiteY3" fmla="*/ 396240 h 807720"/>
                  <a:gd name="connsiteX4" fmla="*/ 0 w 91440"/>
                  <a:gd name="connsiteY4" fmla="*/ 457200 h 807720"/>
                  <a:gd name="connsiteX5" fmla="*/ 60960 w 91440"/>
                  <a:gd name="connsiteY5" fmla="*/ 640080 h 807720"/>
                  <a:gd name="connsiteX6" fmla="*/ 76200 w 91440"/>
                  <a:gd name="connsiteY6" fmla="*/ 685800 h 807720"/>
                  <a:gd name="connsiteX7" fmla="*/ 91440 w 91440"/>
                  <a:gd name="connsiteY7" fmla="*/ 731520 h 807720"/>
                  <a:gd name="connsiteX8" fmla="*/ 60960 w 91440"/>
                  <a:gd name="connsiteY8" fmla="*/ 807720 h 807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40" h="807720">
                    <a:moveTo>
                      <a:pt x="60960" y="0"/>
                    </a:moveTo>
                    <a:cubicBezTo>
                      <a:pt x="50800" y="30480"/>
                      <a:pt x="32617" y="59382"/>
                      <a:pt x="30480" y="91440"/>
                    </a:cubicBezTo>
                    <a:cubicBezTo>
                      <a:pt x="24809" y="176510"/>
                      <a:pt x="39095" y="208725"/>
                      <a:pt x="60960" y="274320"/>
                    </a:cubicBezTo>
                    <a:cubicBezTo>
                      <a:pt x="52015" y="319045"/>
                      <a:pt x="48053" y="355235"/>
                      <a:pt x="30480" y="396240"/>
                    </a:cubicBezTo>
                    <a:cubicBezTo>
                      <a:pt x="21531" y="417122"/>
                      <a:pt x="10160" y="436880"/>
                      <a:pt x="0" y="457200"/>
                    </a:cubicBezTo>
                    <a:lnTo>
                      <a:pt x="60960" y="640080"/>
                    </a:lnTo>
                    <a:lnTo>
                      <a:pt x="76200" y="685800"/>
                    </a:lnTo>
                    <a:lnTo>
                      <a:pt x="91440" y="731520"/>
                    </a:lnTo>
                    <a:cubicBezTo>
                      <a:pt x="58688" y="797024"/>
                      <a:pt x="60960" y="769762"/>
                      <a:pt x="60960" y="807720"/>
                    </a:cubicBezTo>
                  </a:path>
                </a:pathLst>
              </a:cu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26" name="TextBox 22"/>
              <p:cNvSpPr txBox="1"/>
              <p:nvPr/>
            </p:nvSpPr>
            <p:spPr>
              <a:xfrm>
                <a:off x="1828800" y="1905000"/>
                <a:ext cx="914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err="1" smtClean="0">
                    <a:latin typeface="Arial Narrow" pitchFamily="34" charset="0"/>
                  </a:rPr>
                  <a:t>Matahari</a:t>
                </a:r>
                <a:endParaRPr lang="en-US" dirty="0">
                  <a:latin typeface="Arial Narrow" pitchFamily="34" charset="0"/>
                </a:endParaRPr>
              </a:p>
            </p:txBody>
          </p:sp>
          <p:sp>
            <p:nvSpPr>
              <p:cNvPr id="27" name="TextBox 23"/>
              <p:cNvSpPr txBox="1"/>
              <p:nvPr/>
            </p:nvSpPr>
            <p:spPr>
              <a:xfrm>
                <a:off x="1219200" y="2667000"/>
                <a:ext cx="914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err="1" smtClean="0">
                    <a:latin typeface="Arial Narrow" pitchFamily="34" charset="0"/>
                  </a:rPr>
                  <a:t>Cahaya</a:t>
                </a:r>
                <a:endParaRPr lang="en-US" dirty="0">
                  <a:latin typeface="Arial Narrow" pitchFamily="34" charset="0"/>
                </a:endParaRPr>
              </a:p>
            </p:txBody>
          </p:sp>
          <p:sp>
            <p:nvSpPr>
              <p:cNvPr id="28" name="TextBox 26"/>
              <p:cNvSpPr txBox="1"/>
              <p:nvPr/>
            </p:nvSpPr>
            <p:spPr>
              <a:xfrm>
                <a:off x="5791200" y="4267200"/>
                <a:ext cx="137160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err="1" smtClean="0">
                    <a:latin typeface="Arial Narrow" pitchFamily="34" charset="0"/>
                  </a:rPr>
                  <a:t>Pembakaran</a:t>
                </a:r>
                <a:r>
                  <a:rPr lang="en-US" dirty="0" smtClean="0">
                    <a:latin typeface="Arial Narrow" pitchFamily="34" charset="0"/>
                  </a:rPr>
                  <a:t> Batubara</a:t>
                </a:r>
                <a:endParaRPr lang="en-US" dirty="0">
                  <a:latin typeface="Arial Narrow" pitchFamily="34" charset="0"/>
                </a:endParaRPr>
              </a:p>
            </p:txBody>
          </p:sp>
          <p:sp>
            <p:nvSpPr>
              <p:cNvPr id="29" name="Freeform 28"/>
              <p:cNvSpPr/>
              <p:nvPr/>
            </p:nvSpPr>
            <p:spPr>
              <a:xfrm>
                <a:off x="5410200" y="3048000"/>
                <a:ext cx="67340" cy="822960"/>
              </a:xfrm>
              <a:custGeom>
                <a:avLst/>
                <a:gdLst>
                  <a:gd name="connsiteX0" fmla="*/ 67340 w 67340"/>
                  <a:gd name="connsiteY0" fmla="*/ 822960 h 822960"/>
                  <a:gd name="connsiteX1" fmla="*/ 36860 w 67340"/>
                  <a:gd name="connsiteY1" fmla="*/ 731520 h 822960"/>
                  <a:gd name="connsiteX2" fmla="*/ 6380 w 67340"/>
                  <a:gd name="connsiteY2" fmla="*/ 670560 h 822960"/>
                  <a:gd name="connsiteX3" fmla="*/ 36860 w 67340"/>
                  <a:gd name="connsiteY3" fmla="*/ 487680 h 822960"/>
                  <a:gd name="connsiteX4" fmla="*/ 52100 w 67340"/>
                  <a:gd name="connsiteY4" fmla="*/ 365760 h 822960"/>
                  <a:gd name="connsiteX5" fmla="*/ 6380 w 67340"/>
                  <a:gd name="connsiteY5" fmla="*/ 121920 h 822960"/>
                  <a:gd name="connsiteX6" fmla="*/ 21620 w 67340"/>
                  <a:gd name="connsiteY6" fmla="*/ 0 h 822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340" h="822960">
                    <a:moveTo>
                      <a:pt x="67340" y="822960"/>
                    </a:moveTo>
                    <a:cubicBezTo>
                      <a:pt x="57180" y="792480"/>
                      <a:pt x="48792" y="761351"/>
                      <a:pt x="36860" y="731520"/>
                    </a:cubicBezTo>
                    <a:cubicBezTo>
                      <a:pt x="28423" y="710426"/>
                      <a:pt x="8122" y="693212"/>
                      <a:pt x="6380" y="670560"/>
                    </a:cubicBezTo>
                    <a:cubicBezTo>
                      <a:pt x="0" y="587617"/>
                      <a:pt x="15243" y="552532"/>
                      <a:pt x="36860" y="487680"/>
                    </a:cubicBezTo>
                    <a:cubicBezTo>
                      <a:pt x="41940" y="447040"/>
                      <a:pt x="54048" y="406670"/>
                      <a:pt x="52100" y="365760"/>
                    </a:cubicBezTo>
                    <a:cubicBezTo>
                      <a:pt x="45698" y="231326"/>
                      <a:pt x="36373" y="211899"/>
                      <a:pt x="6380" y="121920"/>
                    </a:cubicBezTo>
                    <a:lnTo>
                      <a:pt x="21620" y="0"/>
                    </a:lnTo>
                  </a:path>
                </a:pathLst>
              </a:custGeom>
              <a:ln w="28575">
                <a:solidFill>
                  <a:schemeClr val="tx1"/>
                </a:solidFill>
                <a:prstDash val="solid"/>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30" name="TextBox 30"/>
              <p:cNvSpPr txBox="1"/>
              <p:nvPr/>
            </p:nvSpPr>
            <p:spPr>
              <a:xfrm>
                <a:off x="5410200" y="3276600"/>
                <a:ext cx="9144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err="1" smtClean="0">
                    <a:latin typeface="Arial Narrow" pitchFamily="34" charset="0"/>
                  </a:rPr>
                  <a:t>Panas</a:t>
                </a:r>
                <a:endParaRPr lang="en-US" dirty="0">
                  <a:latin typeface="Arial Narrow" pitchFamily="34" charset="0"/>
                </a:endParaRPr>
              </a:p>
            </p:txBody>
          </p:sp>
          <p:sp>
            <p:nvSpPr>
              <p:cNvPr id="31" name="Freeform 30"/>
              <p:cNvSpPr/>
              <p:nvPr/>
            </p:nvSpPr>
            <p:spPr>
              <a:xfrm flipH="1">
                <a:off x="1371600" y="4495800"/>
                <a:ext cx="76200" cy="1066800"/>
              </a:xfrm>
              <a:custGeom>
                <a:avLst/>
                <a:gdLst>
                  <a:gd name="connsiteX0" fmla="*/ 58206 w 103926"/>
                  <a:gd name="connsiteY0" fmla="*/ 0 h 762000"/>
                  <a:gd name="connsiteX1" fmla="*/ 73446 w 103926"/>
                  <a:gd name="connsiteY1" fmla="*/ 274320 h 762000"/>
                  <a:gd name="connsiteX2" fmla="*/ 103926 w 103926"/>
                  <a:gd name="connsiteY2" fmla="*/ 381000 h 762000"/>
                  <a:gd name="connsiteX3" fmla="*/ 73446 w 103926"/>
                  <a:gd name="connsiteY3" fmla="*/ 548640 h 762000"/>
                  <a:gd name="connsiteX4" fmla="*/ 88686 w 103926"/>
                  <a:gd name="connsiteY4" fmla="*/ 594360 h 762000"/>
                  <a:gd name="connsiteX5" fmla="*/ 58206 w 103926"/>
                  <a:gd name="connsiteY5" fmla="*/ 640080 h 762000"/>
                  <a:gd name="connsiteX6" fmla="*/ 12486 w 103926"/>
                  <a:gd name="connsiteY6" fmla="*/ 655320 h 762000"/>
                  <a:gd name="connsiteX7" fmla="*/ 12486 w 103926"/>
                  <a:gd name="connsiteY7" fmla="*/ 762000 h 76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3926" h="762000">
                    <a:moveTo>
                      <a:pt x="58206" y="0"/>
                    </a:moveTo>
                    <a:cubicBezTo>
                      <a:pt x="63286" y="91440"/>
                      <a:pt x="65155" y="183115"/>
                      <a:pt x="73446" y="274320"/>
                    </a:cubicBezTo>
                    <a:cubicBezTo>
                      <a:pt x="75838" y="300632"/>
                      <a:pt x="94905" y="353936"/>
                      <a:pt x="103926" y="381000"/>
                    </a:cubicBezTo>
                    <a:cubicBezTo>
                      <a:pt x="93766" y="436880"/>
                      <a:pt x="77493" y="491988"/>
                      <a:pt x="73446" y="548640"/>
                    </a:cubicBezTo>
                    <a:cubicBezTo>
                      <a:pt x="72301" y="564664"/>
                      <a:pt x="91327" y="578514"/>
                      <a:pt x="88686" y="594360"/>
                    </a:cubicBezTo>
                    <a:cubicBezTo>
                      <a:pt x="85675" y="612427"/>
                      <a:pt x="72509" y="628638"/>
                      <a:pt x="58206" y="640080"/>
                    </a:cubicBezTo>
                    <a:cubicBezTo>
                      <a:pt x="45662" y="650115"/>
                      <a:pt x="18127" y="640278"/>
                      <a:pt x="12486" y="655320"/>
                    </a:cubicBezTo>
                    <a:cubicBezTo>
                      <a:pt x="0" y="688616"/>
                      <a:pt x="12486" y="726440"/>
                      <a:pt x="12486" y="762000"/>
                    </a:cubicBezTo>
                  </a:path>
                </a:pathLst>
              </a:custGeom>
              <a:ln w="101600"/>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32" name="TextBox 32"/>
              <p:cNvSpPr txBox="1"/>
              <p:nvPr/>
            </p:nvSpPr>
            <p:spPr>
              <a:xfrm>
                <a:off x="914400" y="5715000"/>
                <a:ext cx="11430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err="1" smtClean="0">
                    <a:latin typeface="Arial Narrow" pitchFamily="34" charset="0"/>
                  </a:rPr>
                  <a:t>gambaut</a:t>
                </a:r>
                <a:endParaRPr lang="en-US" dirty="0">
                  <a:latin typeface="Arial Narrow" pitchFamily="34" charset="0"/>
                </a:endParaRPr>
              </a:p>
            </p:txBody>
          </p:sp>
          <p:sp>
            <p:nvSpPr>
              <p:cNvPr id="33" name="TextBox 34"/>
              <p:cNvSpPr txBox="1"/>
              <p:nvPr/>
            </p:nvSpPr>
            <p:spPr>
              <a:xfrm>
                <a:off x="3429000" y="5867400"/>
                <a:ext cx="114300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err="1" smtClean="0">
                    <a:latin typeface="Arial Narrow" pitchFamily="34" charset="0"/>
                  </a:rPr>
                  <a:t>Penggalian</a:t>
                </a:r>
                <a:r>
                  <a:rPr lang="en-US" dirty="0" smtClean="0">
                    <a:latin typeface="Arial Narrow" pitchFamily="34" charset="0"/>
                  </a:rPr>
                  <a:t> Batubara</a:t>
                </a:r>
                <a:endParaRPr lang="en-US" dirty="0">
                  <a:latin typeface="Arial Narrow" pitchFamily="34" charset="0"/>
                </a:endParaRPr>
              </a:p>
            </p:txBody>
          </p:sp>
          <p:sp>
            <p:nvSpPr>
              <p:cNvPr id="34" name="TextBox 35"/>
              <p:cNvSpPr txBox="1"/>
              <p:nvPr/>
            </p:nvSpPr>
            <p:spPr>
              <a:xfrm>
                <a:off x="1828800" y="6705600"/>
                <a:ext cx="1676400"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dirty="0" smtClean="0">
                    <a:latin typeface="Arial Narrow" pitchFamily="34" charset="0"/>
                  </a:rPr>
                  <a:t>Batubara</a:t>
                </a:r>
                <a:endParaRPr lang="en-US" sz="2400" dirty="0">
                  <a:latin typeface="Arial Narrow" pitchFamily="34" charset="0"/>
                </a:endParaRPr>
              </a:p>
            </p:txBody>
          </p:sp>
          <p:sp>
            <p:nvSpPr>
              <p:cNvPr id="35" name="TextBox 36"/>
              <p:cNvSpPr txBox="1"/>
              <p:nvPr/>
            </p:nvSpPr>
            <p:spPr>
              <a:xfrm>
                <a:off x="1447800" y="6172200"/>
                <a:ext cx="11430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err="1" smtClean="0">
                    <a:latin typeface="Arial Narrow" pitchFamily="34" charset="0"/>
                  </a:rPr>
                  <a:t>Lignit</a:t>
                </a:r>
                <a:endParaRPr lang="en-US" dirty="0">
                  <a:latin typeface="Arial Narrow" pitchFamily="34" charset="0"/>
                </a:endParaRPr>
              </a:p>
            </p:txBody>
          </p:sp>
        </p:grpSp>
        <p:cxnSp>
          <p:nvCxnSpPr>
            <p:cNvPr id="5" name="Straight Arrow Connector 4"/>
            <p:cNvCxnSpPr/>
            <p:nvPr/>
          </p:nvCxnSpPr>
          <p:spPr>
            <a:xfrm>
              <a:off x="1371600" y="5105400"/>
              <a:ext cx="228600" cy="1524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16200000" flipH="1">
              <a:off x="1905000" y="5486400"/>
              <a:ext cx="228600" cy="2286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2971800" y="5867400"/>
              <a:ext cx="685800" cy="4572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514600" y="6019800"/>
              <a:ext cx="381000" cy="3048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4724400" y="5105400"/>
              <a:ext cx="838200" cy="38100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a:spLocks noChangeArrowheads="1"/>
            </p:cNvSpPr>
            <p:nvPr/>
          </p:nvSpPr>
          <p:spPr bwMode="auto">
            <a:xfrm>
              <a:off x="2956560" y="3352800"/>
              <a:ext cx="6096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a:t>
              </a:r>
              <a:r>
                <a:rPr kumimoji="0" lang="en-US" sz="16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endParaRPr kumimoji="0" lang="en-US" sz="1600" b="0" i="0" u="none" strike="noStrike" cap="none" normalizeH="0" baseline="0" dirty="0" smtClean="0">
                <a:ln>
                  <a:noFill/>
                </a:ln>
                <a:solidFill>
                  <a:schemeClr val="tx1"/>
                </a:solidFill>
                <a:effectLst/>
                <a:latin typeface="Arial" pitchFamily="34" charset="0"/>
              </a:endParaRPr>
            </a:p>
          </p:txBody>
        </p:sp>
        <p:sp>
          <p:nvSpPr>
            <p:cNvPr id="11" name="Rectangle 10"/>
            <p:cNvSpPr>
              <a:spLocks noChangeArrowheads="1"/>
            </p:cNvSpPr>
            <p:nvPr/>
          </p:nvSpPr>
          <p:spPr bwMode="auto">
            <a:xfrm>
              <a:off x="4191000" y="3352800"/>
              <a:ext cx="6096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a:t>
              </a:r>
              <a:r>
                <a:rPr kumimoji="0" lang="en-US" sz="16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endParaRPr kumimoji="0" lang="en-US" sz="1600" b="0" i="0" u="none" strike="noStrike" cap="none" normalizeH="0" baseline="0" dirty="0" smtClean="0">
                <a:ln>
                  <a:noFill/>
                </a:ln>
                <a:solidFill>
                  <a:schemeClr val="tx1"/>
                </a:solidFill>
                <a:effectLst/>
                <a:latin typeface="Arial" pitchFamily="34" charset="0"/>
              </a:endParaRPr>
            </a:p>
          </p:txBody>
        </p:sp>
        <p:sp>
          <p:nvSpPr>
            <p:cNvPr id="12" name="Rectangle 11"/>
            <p:cNvSpPr>
              <a:spLocks noChangeArrowheads="1"/>
            </p:cNvSpPr>
            <p:nvPr/>
          </p:nvSpPr>
          <p:spPr bwMode="auto">
            <a:xfrm>
              <a:off x="3810000" y="3840480"/>
              <a:ext cx="6096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a:t>
              </a:r>
              <a:r>
                <a:rPr kumimoji="0" lang="en-US" sz="16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endParaRPr kumimoji="0" lang="en-US" sz="1600" b="0" i="0" u="none" strike="noStrike" cap="none" normalizeH="0" baseline="0" dirty="0" smtClean="0">
                <a:ln>
                  <a:noFill/>
                </a:ln>
                <a:solidFill>
                  <a:schemeClr val="tx1"/>
                </a:solidFill>
                <a:effectLst/>
                <a:latin typeface="Arial" pitchFamily="34" charset="0"/>
              </a:endParaRPr>
            </a:p>
          </p:txBody>
        </p:sp>
        <p:sp>
          <p:nvSpPr>
            <p:cNvPr id="13" name="Rectangle 12"/>
            <p:cNvSpPr>
              <a:spLocks noChangeArrowheads="1"/>
            </p:cNvSpPr>
            <p:nvPr/>
          </p:nvSpPr>
          <p:spPr bwMode="auto">
            <a:xfrm>
              <a:off x="2849880" y="3886200"/>
              <a:ext cx="6096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a:t>
              </a:r>
              <a:r>
                <a:rPr kumimoji="0" lang="en-US" sz="16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endParaRPr kumimoji="0" lang="en-US" sz="1600" b="0" i="0" u="none" strike="noStrike" cap="none" normalizeH="0" baseline="0" dirty="0" smtClean="0">
                <a:ln>
                  <a:noFill/>
                </a:ln>
                <a:solidFill>
                  <a:schemeClr val="tx1"/>
                </a:solidFill>
                <a:effectLst/>
                <a:latin typeface="Arial" pitchFamily="34" charset="0"/>
              </a:endParaRPr>
            </a:p>
          </p:txBody>
        </p:sp>
        <p:cxnSp>
          <p:nvCxnSpPr>
            <p:cNvPr id="14" name="Straight Arrow Connector 13"/>
            <p:cNvCxnSpPr/>
            <p:nvPr/>
          </p:nvCxnSpPr>
          <p:spPr>
            <a:xfrm>
              <a:off x="2209800" y="4038600"/>
              <a:ext cx="6858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4191000" y="4038600"/>
              <a:ext cx="9906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200400" y="4038600"/>
              <a:ext cx="533400" cy="1588"/>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0800000">
              <a:off x="4800600" y="3657600"/>
              <a:ext cx="457200" cy="304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0800000" flipV="1">
              <a:off x="2438400" y="3581400"/>
              <a:ext cx="457200" cy="1524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Freeform 18"/>
            <p:cNvSpPr/>
            <p:nvPr/>
          </p:nvSpPr>
          <p:spPr>
            <a:xfrm>
              <a:off x="3413760" y="3304540"/>
              <a:ext cx="838200" cy="109220"/>
            </a:xfrm>
            <a:custGeom>
              <a:avLst/>
              <a:gdLst>
                <a:gd name="connsiteX0" fmla="*/ 0 w 838200"/>
                <a:gd name="connsiteY0" fmla="*/ 93980 h 109220"/>
                <a:gd name="connsiteX1" fmla="*/ 350520 w 838200"/>
                <a:gd name="connsiteY1" fmla="*/ 2540 h 109220"/>
                <a:gd name="connsiteX2" fmla="*/ 838200 w 838200"/>
                <a:gd name="connsiteY2" fmla="*/ 109220 h 109220"/>
              </a:gdLst>
              <a:ahLst/>
              <a:cxnLst>
                <a:cxn ang="0">
                  <a:pos x="connsiteX0" y="connsiteY0"/>
                </a:cxn>
                <a:cxn ang="0">
                  <a:pos x="connsiteX1" y="connsiteY1"/>
                </a:cxn>
                <a:cxn ang="0">
                  <a:pos x="connsiteX2" y="connsiteY2"/>
                </a:cxn>
              </a:cxnLst>
              <a:rect l="l" t="t" r="r" b="b"/>
              <a:pathLst>
                <a:path w="838200" h="109220">
                  <a:moveTo>
                    <a:pt x="0" y="93980"/>
                  </a:moveTo>
                  <a:cubicBezTo>
                    <a:pt x="105410" y="46990"/>
                    <a:pt x="210820" y="0"/>
                    <a:pt x="350520" y="2540"/>
                  </a:cubicBezTo>
                  <a:cubicBezTo>
                    <a:pt x="490220" y="5080"/>
                    <a:pt x="664210" y="57150"/>
                    <a:pt x="838200" y="109220"/>
                  </a:cubicBezTo>
                </a:path>
              </a:pathLst>
            </a:cu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p>
          </p:txBody>
        </p:sp>
        <p:sp>
          <p:nvSpPr>
            <p:cNvPr id="20" name="TextBox 72"/>
            <p:cNvSpPr txBox="1"/>
            <p:nvPr/>
          </p:nvSpPr>
          <p:spPr>
            <a:xfrm>
              <a:off x="0" y="3657600"/>
              <a:ext cx="129540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err="1" smtClean="0">
                  <a:latin typeface="Arial Narrow" pitchFamily="34" charset="0"/>
                </a:rPr>
                <a:t>Proses</a:t>
              </a:r>
              <a:endParaRPr lang="en-US" dirty="0" smtClean="0">
                <a:latin typeface="Arial Narrow" pitchFamily="34" charset="0"/>
              </a:endParaRPr>
            </a:p>
            <a:p>
              <a:pPr algn="ctr"/>
              <a:r>
                <a:rPr lang="en-US" dirty="0" err="1" smtClean="0">
                  <a:latin typeface="Arial Narrow" pitchFamily="34" charset="0"/>
                </a:rPr>
                <a:t>Fotosintesis</a:t>
              </a:r>
              <a:endParaRPr lang="en-US" dirty="0">
                <a:latin typeface="Arial Narrow" pitchFamily="34" charset="0"/>
              </a:endParaRPr>
            </a:p>
          </p:txBody>
        </p:sp>
      </p:grpSp>
      <p:sp>
        <p:nvSpPr>
          <p:cNvPr id="36" name="Rectangle 35"/>
          <p:cNvSpPr/>
          <p:nvPr/>
        </p:nvSpPr>
        <p:spPr>
          <a:xfrm>
            <a:off x="2133600" y="5791200"/>
            <a:ext cx="5013552" cy="584775"/>
          </a:xfrm>
          <a:prstGeom prst="rect">
            <a:avLst/>
          </a:prstGeom>
        </p:spPr>
        <p:txBody>
          <a:bodyPr wrap="none">
            <a:spAutoFit/>
          </a:bodyPr>
          <a:lstStyle/>
          <a:p>
            <a:r>
              <a:rPr lang="id-ID" sz="3200" b="1" dirty="0"/>
              <a:t>Gambar </a:t>
            </a:r>
            <a:r>
              <a:rPr lang="en-US" sz="3200" b="1" dirty="0"/>
              <a:t>3</a:t>
            </a:r>
            <a:r>
              <a:rPr lang="id-ID" sz="3200" b="1" dirty="0"/>
              <a:t>.1. Siklus Zat Asam</a:t>
            </a:r>
            <a:endParaRPr lang="en-US" sz="32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228600" y="1600200"/>
            <a:ext cx="8382000" cy="4524315"/>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 typeface="+mj-lt"/>
              <a:buAutoNum type="arabicPeriod"/>
              <a:tabLst>
                <a:tab pos="2895600" algn="l"/>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B</a:t>
            </a:r>
            <a:r>
              <a:rPr kumimoji="0" lang="id-ID"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ahwa ada semacam siklus zat asam (</a:t>
            </a: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O</a:t>
            </a:r>
            <a:r>
              <a:rPr kumimoji="0" lang="en-US" sz="2400" b="0" i="0" u="none" strike="noStrike" cap="none" normalizeH="0" baseline="-30000" dirty="0" smtClean="0">
                <a:ln>
                  <a:noFill/>
                </a:ln>
                <a:solidFill>
                  <a:schemeClr val="tx1"/>
                </a:solidFill>
                <a:effectLst/>
                <a:latin typeface="Arial Narrow" pitchFamily="34" charset="0"/>
                <a:ea typeface="Times New Roman" pitchFamily="18" charset="0"/>
                <a:cs typeface="Times New Roman" pitchFamily="18" charset="0"/>
              </a:rPr>
              <a:t>2</a:t>
            </a:r>
            <a:r>
              <a:rPr kumimoji="0" lang="id-ID"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Pohon yang “bernapas” melepaskanke udara zat asam,sedangkan pada proses pembakaran diperlukan zat asam tersebut.</a:t>
            </a:r>
            <a:endParaRPr kumimoji="0" lang="en-US" sz="2400" b="0" i="0" u="none" strike="noStrike" cap="none" normalizeH="0" baseline="0" dirty="0" smtClean="0">
              <a:ln>
                <a:noFill/>
              </a:ln>
              <a:solidFill>
                <a:schemeClr val="tx1"/>
              </a:solidFill>
              <a:effectLst/>
              <a:latin typeface="Arial Narrow"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tab pos="2895600" algn="l"/>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B</a:t>
            </a:r>
            <a:r>
              <a:rPr kumimoji="0" lang="id-ID"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ahwa bersamaan dengan proses itu terdapat siklus lain yang mempunyai ara</a:t>
            </a: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h</a:t>
            </a:r>
            <a:r>
              <a:rPr kumimoji="0" lang="id-ID"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yang berlawanan. Pada proses pembakaran batu bara dibebaskanCO</a:t>
            </a:r>
            <a:r>
              <a:rPr kumimoji="0" lang="id-ID" sz="2400" b="0" i="0" u="none" strike="noStrike" cap="none" normalizeH="0" baseline="-30000" dirty="0" smtClean="0">
                <a:ln>
                  <a:noFill/>
                </a:ln>
                <a:solidFill>
                  <a:schemeClr val="tx1"/>
                </a:solidFill>
                <a:effectLst/>
                <a:latin typeface="Arial Narrow" pitchFamily="34" charset="0"/>
                <a:ea typeface="Times New Roman" pitchFamily="18" charset="0"/>
                <a:cs typeface="Times New Roman" pitchFamily="18" charset="0"/>
              </a:rPr>
              <a:t>2 </a:t>
            </a:r>
            <a:r>
              <a:rPr kumimoji="0" lang="id-ID"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sedangkan daun-daun pohon menyerap CO</a:t>
            </a:r>
            <a:r>
              <a:rPr kumimoji="0" lang="id-ID" sz="2400" b="0" i="0" u="none" strike="noStrike" cap="none" normalizeH="0" baseline="-30000" dirty="0" smtClean="0">
                <a:ln>
                  <a:noFill/>
                </a:ln>
                <a:solidFill>
                  <a:schemeClr val="tx1"/>
                </a:solidFill>
                <a:effectLst/>
                <a:latin typeface="Arial Narrow" pitchFamily="34" charset="0"/>
                <a:ea typeface="Times New Roman" pitchFamily="18" charset="0"/>
                <a:cs typeface="Times New Roman" pitchFamily="18" charset="0"/>
              </a:rPr>
              <a:t>2 </a:t>
            </a:r>
            <a:r>
              <a:rPr kumimoji="0" lang="id-ID"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itu. </a:t>
            </a:r>
            <a:endParaRPr kumimoji="0" lang="en-US" sz="2400" b="0" i="0" u="none" strike="noStrike" cap="none" normalizeH="0" baseline="0" dirty="0" smtClean="0">
              <a:ln>
                <a:noFill/>
              </a:ln>
              <a:solidFill>
                <a:schemeClr val="tx1"/>
              </a:solidFill>
              <a:effectLst/>
              <a:latin typeface="Arial Narrow"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tab pos="2895600" algn="l"/>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Bah</a:t>
            </a:r>
            <a:r>
              <a:rPr kumimoji="0" lang="id-ID"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wa dalam proses pertumbuhan pohon, panas matahari diserap oleh daun-daun, untuk kemudian disimpan sebagai energi ikatan dalam kayu. Bilamana kayu itu dibakar,langsung sebagai kayu bakar, atau setelah melalui proses terjadinya gambut, lignit atau batu bara, maka panas matahari yang disimpan dalam kayu </a:t>
            </a:r>
            <a:r>
              <a:rPr kumimoji="0" lang="en-US" sz="2400" b="0" i="0" u="none" strike="noStrike" cap="none" normalizeH="0" baseline="0" dirty="0" err="1" smtClean="0">
                <a:ln>
                  <a:noFill/>
                </a:ln>
                <a:solidFill>
                  <a:schemeClr val="tx1"/>
                </a:solidFill>
                <a:effectLst/>
                <a:latin typeface="Arial Narrow" pitchFamily="34" charset="0"/>
                <a:ea typeface="Times New Roman" pitchFamily="18" charset="0"/>
                <a:cs typeface="Times New Roman" pitchFamily="18" charset="0"/>
              </a:rPr>
              <a:t>itu</a:t>
            </a:r>
            <a:r>
              <a:rPr kumimoji="0" lang="id-ID"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dibebaskan kembali.</a:t>
            </a:r>
            <a:endParaRPr kumimoji="0" lang="id-ID" sz="2400" b="0" i="0" u="none" strike="noStrike" cap="none" normalizeH="0" baseline="0" dirty="0" smtClean="0">
              <a:ln>
                <a:noFill/>
              </a:ln>
              <a:solidFill>
                <a:schemeClr val="tx1"/>
              </a:solidFill>
              <a:effectLst/>
              <a:latin typeface="Arial Narrow" pitchFamily="34" charset="0"/>
              <a:cs typeface="Arial" pitchFamily="34" charset="0"/>
            </a:endParaRPr>
          </a:p>
        </p:txBody>
      </p:sp>
      <p:sp>
        <p:nvSpPr>
          <p:cNvPr id="3" name="Rectangle 2"/>
          <p:cNvSpPr/>
          <p:nvPr/>
        </p:nvSpPr>
        <p:spPr>
          <a:xfrm>
            <a:off x="914400" y="228600"/>
            <a:ext cx="6858000" cy="954107"/>
          </a:xfrm>
          <a:prstGeom prst="rect">
            <a:avLst/>
          </a:prstGeom>
          <a:ln>
            <a:solidFill>
              <a:schemeClr val="tx1"/>
            </a:solidFill>
          </a:ln>
        </p:spPr>
        <p:txBody>
          <a:bodyPr wrap="square">
            <a:spAutoFit/>
          </a:bodyPr>
          <a:lstStyle/>
          <a:p>
            <a:pPr algn="ctr"/>
            <a:r>
              <a:rPr lang="en-US" sz="2800" dirty="0" smtClean="0"/>
              <a:t>Dari </a:t>
            </a:r>
            <a:r>
              <a:rPr lang="id-ID" sz="2800" dirty="0" smtClean="0"/>
              <a:t>Gambar </a:t>
            </a:r>
            <a:r>
              <a:rPr lang="en-US" sz="2800" dirty="0"/>
              <a:t>3</a:t>
            </a:r>
            <a:r>
              <a:rPr lang="id-ID" sz="2800" dirty="0"/>
              <a:t>.1. Siklus Zat </a:t>
            </a:r>
            <a:r>
              <a:rPr lang="id-ID" sz="2800" dirty="0" smtClean="0"/>
              <a:t>Asam</a:t>
            </a:r>
            <a:endParaRPr lang="en-US" sz="2800" dirty="0" smtClean="0"/>
          </a:p>
          <a:p>
            <a:pPr algn="ctr"/>
            <a:r>
              <a:rPr lang="en-US" sz="2800" dirty="0" err="1" smtClean="0"/>
              <a:t>dapat</a:t>
            </a:r>
            <a:r>
              <a:rPr lang="en-US" sz="2800" dirty="0" smtClean="0"/>
              <a:t> </a:t>
            </a:r>
            <a:r>
              <a:rPr lang="en-US" sz="2800" dirty="0" err="1" smtClean="0"/>
              <a:t>disimpulkan</a:t>
            </a:r>
            <a:r>
              <a:rPr lang="en-US" sz="2800" dirty="0" smtClean="0"/>
              <a:t> </a:t>
            </a:r>
            <a:r>
              <a:rPr lang="en-US" sz="2800" dirty="0" err="1" smtClean="0"/>
              <a:t>sbb</a:t>
            </a:r>
            <a:r>
              <a:rPr lang="en-US" sz="2800" dirty="0" smtClean="0"/>
              <a:t> :</a:t>
            </a:r>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2025</Words>
  <Application>Microsoft Office PowerPoint</Application>
  <PresentationFormat>On-screen Show (4:3)</PresentationFormat>
  <Paragraphs>168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10</cp:revision>
  <dcterms:created xsi:type="dcterms:W3CDTF">2013-12-09T00:26:23Z</dcterms:created>
  <dcterms:modified xsi:type="dcterms:W3CDTF">2014-01-04T05:17:37Z</dcterms:modified>
</cp:coreProperties>
</file>