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4" r:id="rId1"/>
    <p:sldMasterId id="2147483744" r:id="rId2"/>
    <p:sldMasterId id="2147483756" r:id="rId3"/>
    <p:sldMasterId id="2147483732" r:id="rId4"/>
    <p:sldMasterId id="2147483720" r:id="rId5"/>
  </p:sldMasterIdLst>
  <p:notesMasterIdLst>
    <p:notesMasterId r:id="rId35"/>
  </p:notesMasterIdLst>
  <p:handoutMasterIdLst>
    <p:handoutMasterId r:id="rId36"/>
  </p:handoutMasterIdLst>
  <p:sldIdLst>
    <p:sldId id="258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305" r:id="rId31"/>
    <p:sldId id="306" r:id="rId32"/>
    <p:sldId id="307" r:id="rId33"/>
    <p:sldId id="308" r:id="rId34"/>
  </p:sldIdLst>
  <p:sldSz cx="12188825" cy="6858000"/>
  <p:notesSz cx="6858000" cy="9945688"/>
  <p:defaultTextStyle>
    <a:defPPr>
      <a:defRPr lang="en-US"/>
    </a:defPPr>
    <a:lvl1pPr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1pPr>
    <a:lvl2pPr marL="534988" indent="-77788"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2pPr>
    <a:lvl3pPr marL="1071563" indent="-157163"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3pPr>
    <a:lvl4pPr marL="1608138" indent="-236538"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4pPr>
    <a:lvl5pPr marL="2144713" indent="-315913"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15" autoAdjust="0"/>
    <p:restoredTop sz="94718" autoAdjust="0"/>
  </p:normalViewPr>
  <p:slideViewPr>
    <p:cSldViewPr>
      <p:cViewPr>
        <p:scale>
          <a:sx n="70" d="100"/>
          <a:sy n="70" d="100"/>
        </p:scale>
        <p:origin x="-738" y="36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44" y="-108"/>
      </p:cViewPr>
      <p:guideLst>
        <p:guide orient="horz" pos="3133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75DAC-3326-4D23-8B5C-A4F0DEC3AEE7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B350B2-0583-4D23-B9C1-B3AB7885088E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7286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7286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274D005-E977-4F3B-BA26-8C6C2F757A48}" type="datetimeFigureOut">
              <a:rPr lang="en-US"/>
              <a:pPr>
                <a:defRPr/>
              </a:pPr>
              <a:t>2/19/2014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8" y="746125"/>
            <a:ext cx="6626225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7286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7286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3031DEB-5198-4E21-B6B6-8D2FF522C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107156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4988" algn="l" defTabSz="107156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71563" algn="l" defTabSz="107156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08138" algn="l" defTabSz="107156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44713" algn="l" defTabSz="107156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F2AD6-E217-4086-A00D-8FA5F1CA5843}" type="slidenum">
              <a:rPr lang="id-ID" smtClean="0"/>
              <a:pPr/>
              <a:t>10</a:t>
            </a:fld>
            <a:endParaRPr lang="id-ID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F2AD6-E217-4086-A00D-8FA5F1CA5843}" type="slidenum">
              <a:rPr lang="id-ID" smtClean="0"/>
              <a:pPr/>
              <a:t>11</a:t>
            </a:fld>
            <a:endParaRPr lang="id-ID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F2AD6-E217-4086-A00D-8FA5F1CA5843}" type="slidenum">
              <a:rPr lang="id-ID" smtClean="0"/>
              <a:pPr/>
              <a:t>12</a:t>
            </a:fld>
            <a:endParaRPr lang="id-ID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F2AD6-E217-4086-A00D-8FA5F1CA5843}" type="slidenum">
              <a:rPr lang="id-ID" smtClean="0"/>
              <a:pPr/>
              <a:t>13</a:t>
            </a:fld>
            <a:endParaRPr lang="id-ID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F2AD6-E217-4086-A00D-8FA5F1CA5843}" type="slidenum">
              <a:rPr lang="id-ID" smtClean="0"/>
              <a:pPr/>
              <a:t>14</a:t>
            </a:fld>
            <a:endParaRPr lang="id-ID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F2AD6-E217-4086-A00D-8FA5F1CA5843}" type="slidenum">
              <a:rPr lang="id-ID" smtClean="0"/>
              <a:pPr/>
              <a:t>15</a:t>
            </a:fld>
            <a:endParaRPr lang="id-ID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F2AD6-E217-4086-A00D-8FA5F1CA5843}" type="slidenum">
              <a:rPr lang="id-ID" smtClean="0"/>
              <a:pPr/>
              <a:t>16</a:t>
            </a:fld>
            <a:endParaRPr lang="id-ID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F2AD6-E217-4086-A00D-8FA5F1CA5843}" type="slidenum">
              <a:rPr lang="id-ID" smtClean="0"/>
              <a:pPr/>
              <a:t>17</a:t>
            </a:fld>
            <a:endParaRPr lang="id-ID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F2AD6-E217-4086-A00D-8FA5F1CA5843}" type="slidenum">
              <a:rPr lang="id-ID" smtClean="0"/>
              <a:pPr/>
              <a:t>18</a:t>
            </a:fld>
            <a:endParaRPr lang="id-ID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F2AD6-E217-4086-A00D-8FA5F1CA5843}" type="slidenum">
              <a:rPr lang="id-ID" smtClean="0"/>
              <a:pPr/>
              <a:t>19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F2AD6-E217-4086-A00D-8FA5F1CA5843}" type="slidenum">
              <a:rPr lang="id-ID" smtClean="0"/>
              <a:pPr/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F2AD6-E217-4086-A00D-8FA5F1CA5843}" type="slidenum">
              <a:rPr lang="id-ID" smtClean="0"/>
              <a:pPr/>
              <a:t>20</a:t>
            </a:fld>
            <a:endParaRPr lang="id-ID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F2AD6-E217-4086-A00D-8FA5F1CA5843}" type="slidenum">
              <a:rPr lang="id-ID" smtClean="0"/>
              <a:pPr/>
              <a:t>21</a:t>
            </a:fld>
            <a:endParaRPr lang="id-ID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F2AD6-E217-4086-A00D-8FA5F1CA5843}" type="slidenum">
              <a:rPr lang="id-ID" smtClean="0"/>
              <a:pPr/>
              <a:t>22</a:t>
            </a:fld>
            <a:endParaRPr lang="id-ID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F2AD6-E217-4086-A00D-8FA5F1CA5843}" type="slidenum">
              <a:rPr lang="id-ID" smtClean="0"/>
              <a:pPr/>
              <a:t>23</a:t>
            </a:fld>
            <a:endParaRPr lang="id-ID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F2AD6-E217-4086-A00D-8FA5F1CA5843}" type="slidenum">
              <a:rPr lang="id-ID" smtClean="0"/>
              <a:pPr/>
              <a:t>24</a:t>
            </a:fld>
            <a:endParaRPr lang="id-ID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F2AD6-E217-4086-A00D-8FA5F1CA5843}" type="slidenum">
              <a:rPr lang="id-ID" smtClean="0"/>
              <a:pPr/>
              <a:t>25</a:t>
            </a:fld>
            <a:endParaRPr lang="id-ID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F2AD6-E217-4086-A00D-8FA5F1CA5843}" type="slidenum">
              <a:rPr lang="id-ID" smtClean="0"/>
              <a:pPr/>
              <a:t>26</a:t>
            </a:fld>
            <a:endParaRPr lang="id-ID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F2AD6-E217-4086-A00D-8FA5F1CA5843}" type="slidenum">
              <a:rPr lang="id-ID" smtClean="0"/>
              <a:pPr/>
              <a:t>27</a:t>
            </a:fld>
            <a:endParaRPr lang="id-ID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F2AD6-E217-4086-A00D-8FA5F1CA5843}" type="slidenum">
              <a:rPr lang="id-ID" smtClean="0"/>
              <a:pPr/>
              <a:t>28</a:t>
            </a:fld>
            <a:endParaRPr lang="id-ID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F2AD6-E217-4086-A00D-8FA5F1CA5843}" type="slidenum">
              <a:rPr lang="id-ID" smtClean="0"/>
              <a:pPr/>
              <a:t>29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F2AD6-E217-4086-A00D-8FA5F1CA5843}" type="slidenum">
              <a:rPr lang="id-ID" smtClean="0"/>
              <a:pPr/>
              <a:t>3</a:t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F2AD6-E217-4086-A00D-8FA5F1CA5843}" type="slidenum">
              <a:rPr lang="id-ID" smtClean="0"/>
              <a:pPr/>
              <a:t>4</a:t>
            </a:fld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F2AD6-E217-4086-A00D-8FA5F1CA5843}" type="slidenum">
              <a:rPr lang="id-ID" smtClean="0"/>
              <a:pPr/>
              <a:t>5</a:t>
            </a:fld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F2AD6-E217-4086-A00D-8FA5F1CA5843}" type="slidenum">
              <a:rPr lang="id-ID" smtClean="0"/>
              <a:pPr/>
              <a:t>6</a:t>
            </a:fld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F2AD6-E217-4086-A00D-8FA5F1CA5843}" type="slidenum">
              <a:rPr lang="id-ID" smtClean="0"/>
              <a:pPr/>
              <a:t>7</a:t>
            </a:fld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F2AD6-E217-4086-A00D-8FA5F1CA5843}" type="slidenum">
              <a:rPr lang="id-ID" smtClean="0"/>
              <a:pPr/>
              <a:t>8</a:t>
            </a:fld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F2AD6-E217-4086-A00D-8FA5F1CA5843}" type="slidenum">
              <a:rPr lang="id-ID" smtClean="0"/>
              <a:pPr/>
              <a:t>9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 flipV="1">
            <a:off x="0" y="6486525"/>
            <a:ext cx="12188825" cy="0"/>
          </a:xfrm>
          <a:prstGeom prst="line">
            <a:avLst/>
          </a:prstGeom>
          <a:ln w="57150" cmpd="thickThin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 userDrawn="1"/>
        </p:nvCxnSpPr>
        <p:spPr>
          <a:xfrm>
            <a:off x="1041619" y="347663"/>
            <a:ext cx="10915649" cy="0"/>
          </a:xfrm>
          <a:prstGeom prst="line">
            <a:avLst/>
          </a:prstGeom>
          <a:ln w="57150" cmpd="thickThin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9980613" y="19050"/>
            <a:ext cx="2208212" cy="285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107286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200" b="1" dirty="0" smtClean="0">
                <a:solidFill>
                  <a:srgbClr val="000099"/>
                </a:solidFill>
                <a:latin typeface="Verdana" pitchFamily="34" charset="0"/>
              </a:rPr>
              <a:t>T. Mesin D3 ITP</a:t>
            </a:r>
            <a:endParaRPr lang="en-US" sz="1200" b="1" dirty="0">
              <a:solidFill>
                <a:srgbClr val="000099"/>
              </a:solidFill>
              <a:latin typeface="Verdana" pitchFamily="34" charset="0"/>
            </a:endParaRPr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10"/>
          </p:nvPr>
        </p:nvSpPr>
        <p:spPr bwMode="auto">
          <a:xfrm>
            <a:off x="30163" y="6530975"/>
            <a:ext cx="2605087" cy="350838"/>
          </a:xfrm>
          <a:prstGeom prst="rect">
            <a:avLst/>
          </a:prstGeom>
        </p:spPr>
        <p:txBody>
          <a:bodyPr/>
          <a:lstStyle>
            <a:lvl1pPr defTabSz="1072866" fontAlgn="auto">
              <a:spcBef>
                <a:spcPts val="0"/>
              </a:spcBef>
              <a:spcAft>
                <a:spcPts val="0"/>
              </a:spcAft>
              <a:defRPr sz="1600" b="0">
                <a:solidFill>
                  <a:srgbClr val="000099"/>
                </a:solidFill>
                <a:latin typeface="Monotype Corsiva" pitchFamily="66" charset="0"/>
              </a:defRPr>
            </a:lvl1pPr>
          </a:lstStyle>
          <a:p>
            <a:pPr>
              <a:defRPr/>
            </a:pPr>
            <a:r>
              <a:rPr lang="en-US" dirty="0" err="1"/>
              <a:t>Dipakai</a:t>
            </a:r>
            <a:r>
              <a:rPr lang="en-US" dirty="0"/>
              <a:t> </a:t>
            </a:r>
            <a:r>
              <a:rPr lang="en-US" dirty="0" err="1"/>
              <a:t>dilingkungan</a:t>
            </a:r>
            <a:r>
              <a:rPr lang="en-US" dirty="0"/>
              <a:t> </a:t>
            </a:r>
            <a:r>
              <a:rPr lang="en-US" dirty="0" err="1"/>
              <a:t>sendiri</a:t>
            </a:r>
            <a:endParaRPr lang="en-US" dirty="0"/>
          </a:p>
        </p:txBody>
      </p:sp>
      <p:sp>
        <p:nvSpPr>
          <p:cNvPr id="7" name="Slide Number Placeholder 28"/>
          <p:cNvSpPr>
            <a:spLocks noGrp="1"/>
          </p:cNvSpPr>
          <p:nvPr>
            <p:ph type="sldNum" sz="quarter" idx="11"/>
          </p:nvPr>
        </p:nvSpPr>
        <p:spPr bwMode="auto">
          <a:xfrm>
            <a:off x="10858500" y="6545263"/>
            <a:ext cx="1279525" cy="274637"/>
          </a:xfrm>
          <a:prstGeom prst="rect">
            <a:avLst/>
          </a:prstGeom>
        </p:spPr>
        <p:txBody>
          <a:bodyPr/>
          <a:lstStyle>
            <a:lvl1pPr algn="r" defTabSz="1072866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rgbClr val="00009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70961104-320A-46D5-BAC4-7062B2A06AF8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/</a:t>
            </a:r>
            <a:r>
              <a:rPr lang="id-ID" dirty="0" smtClean="0"/>
              <a:t>29</a:t>
            </a:r>
            <a:endParaRPr lang="en-US" dirty="0"/>
          </a:p>
        </p:txBody>
      </p:sp>
      <p:grpSp>
        <p:nvGrpSpPr>
          <p:cNvPr id="8" name="Group 1"/>
          <p:cNvGrpSpPr>
            <a:grpSpLocks/>
          </p:cNvGrpSpPr>
          <p:nvPr userDrawn="1"/>
        </p:nvGrpSpPr>
        <p:grpSpPr bwMode="auto">
          <a:xfrm>
            <a:off x="-122832" y="316176"/>
            <a:ext cx="1066800" cy="381000"/>
            <a:chOff x="4883" y="6340"/>
            <a:chExt cx="3952" cy="2307"/>
          </a:xfrm>
        </p:grpSpPr>
        <p:sp>
          <p:nvSpPr>
            <p:cNvPr id="9" name="Oval 2"/>
            <p:cNvSpPr>
              <a:spLocks noChangeArrowheads="1"/>
            </p:cNvSpPr>
            <p:nvPr/>
          </p:nvSpPr>
          <p:spPr bwMode="auto">
            <a:xfrm rot="-24108025">
              <a:off x="4883" y="6756"/>
              <a:ext cx="3952" cy="1728"/>
            </a:xfrm>
            <a:prstGeom prst="ellipse">
              <a:avLst/>
            </a:prstGeom>
            <a:noFill/>
            <a:ln w="12700">
              <a:solidFill>
                <a:srgbClr val="3366FF"/>
              </a:solidFill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3366FF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id-ID"/>
            </a:p>
          </p:txBody>
        </p:sp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6029" y="6340"/>
              <a:ext cx="2272" cy="2307"/>
              <a:chOff x="4626" y="6500"/>
              <a:chExt cx="2775" cy="2996"/>
            </a:xfrm>
          </p:grpSpPr>
          <p:grpSp>
            <p:nvGrpSpPr>
              <p:cNvPr id="11" name="Group 10"/>
              <p:cNvGrpSpPr>
                <a:grpSpLocks/>
              </p:cNvGrpSpPr>
              <p:nvPr/>
            </p:nvGrpSpPr>
            <p:grpSpPr bwMode="auto">
              <a:xfrm>
                <a:off x="5046" y="6991"/>
                <a:ext cx="900" cy="639"/>
                <a:chOff x="5766" y="1565"/>
                <a:chExt cx="405" cy="301"/>
              </a:xfrm>
            </p:grpSpPr>
            <p:sp>
              <p:nvSpPr>
                <p:cNvPr id="18" name="AutoShape 5"/>
                <p:cNvSpPr>
                  <a:spLocks noChangeArrowheads="1"/>
                </p:cNvSpPr>
                <p:nvPr/>
              </p:nvSpPr>
              <p:spPr bwMode="auto">
                <a:xfrm>
                  <a:off x="5766" y="1720"/>
                  <a:ext cx="132" cy="146"/>
                </a:xfrm>
                <a:prstGeom prst="flowChartProcess">
                  <a:avLst/>
                </a:prstGeom>
                <a:solidFill>
                  <a:srgbClr val="FFCC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9" name="AutoShape 6"/>
                <p:cNvSpPr>
                  <a:spLocks noChangeArrowheads="1"/>
                </p:cNvSpPr>
                <p:nvPr/>
              </p:nvSpPr>
              <p:spPr bwMode="auto">
                <a:xfrm>
                  <a:off x="5898" y="1565"/>
                  <a:ext cx="132" cy="146"/>
                </a:xfrm>
                <a:prstGeom prst="flowChartProcess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0" name="AutoShape 7"/>
                <p:cNvSpPr>
                  <a:spLocks noChangeArrowheads="1"/>
                </p:cNvSpPr>
                <p:nvPr/>
              </p:nvSpPr>
              <p:spPr bwMode="auto">
                <a:xfrm>
                  <a:off x="6039" y="1711"/>
                  <a:ext cx="132" cy="146"/>
                </a:xfrm>
                <a:prstGeom prst="flowChartProcess">
                  <a:avLst/>
                </a:prstGeom>
                <a:solidFill>
                  <a:srgbClr val="0000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</p:grpSp>
          <p:grpSp>
            <p:nvGrpSpPr>
              <p:cNvPr id="12" name="Group 8"/>
              <p:cNvGrpSpPr>
                <a:grpSpLocks/>
              </p:cNvGrpSpPr>
              <p:nvPr/>
            </p:nvGrpSpPr>
            <p:grpSpPr bwMode="auto">
              <a:xfrm>
                <a:off x="5691" y="6500"/>
                <a:ext cx="420" cy="378"/>
                <a:chOff x="3775" y="2272"/>
                <a:chExt cx="251" cy="211"/>
              </a:xfrm>
            </p:grpSpPr>
            <p:grpSp>
              <p:nvGrpSpPr>
                <p:cNvPr id="14" name="Group 9"/>
                <p:cNvGrpSpPr>
                  <a:grpSpLocks/>
                </p:cNvGrpSpPr>
                <p:nvPr/>
              </p:nvGrpSpPr>
              <p:grpSpPr bwMode="auto">
                <a:xfrm>
                  <a:off x="3775" y="2272"/>
                  <a:ext cx="251" cy="211"/>
                  <a:chOff x="288" y="16"/>
                  <a:chExt cx="60" cy="59"/>
                </a:xfrm>
              </p:grpSpPr>
              <p:sp>
                <p:nvSpPr>
                  <p:cNvPr id="16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288" y="16"/>
                    <a:ext cx="60" cy="59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  <p:sp>
                <p:nvSpPr>
                  <p:cNvPr id="17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289" y="17"/>
                    <a:ext cx="50" cy="4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</p:grpSp>
            <p:sp>
              <p:nvSpPr>
                <p:cNvPr id="15" name="AutoShape 12"/>
                <p:cNvSpPr>
                  <a:spLocks noChangeArrowheads="1"/>
                </p:cNvSpPr>
                <p:nvPr/>
              </p:nvSpPr>
              <p:spPr bwMode="auto">
                <a:xfrm>
                  <a:off x="3801" y="2291"/>
                  <a:ext cx="167" cy="143"/>
                </a:xfrm>
                <a:prstGeom prst="star5">
                  <a:avLst/>
                </a:prstGeom>
                <a:noFill/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</p:grpSp>
          <p:sp>
            <p:nvSpPr>
              <p:cNvPr id="13" name="WordArt 13"/>
              <p:cNvSpPr>
                <a:spLocks noChangeArrowheads="1" noChangeShapeType="1" noTextEdit="1"/>
              </p:cNvSpPr>
              <p:nvPr/>
            </p:nvSpPr>
            <p:spPr bwMode="auto">
              <a:xfrm>
                <a:off x="4626" y="7715"/>
                <a:ext cx="2775" cy="1781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0"/>
                  </a:avLst>
                </a:prstTxWarp>
              </a:bodyPr>
              <a:lstStyle/>
              <a:p>
                <a:pPr algn="ctr" rtl="0"/>
                <a:r>
                  <a:rPr lang="id-ID" sz="3600" kern="10" spc="0" dirty="0" smtClean="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effectLst/>
                    <a:latin typeface="Arial Black"/>
                  </a:rPr>
                  <a:t>ITP</a:t>
                </a:r>
                <a:endParaRPr lang="id-ID" sz="3600" kern="10" spc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 Black"/>
                </a:endParaRPr>
              </a:p>
            </p:txBody>
          </p:sp>
        </p:grp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/>
          <a:p>
            <a:fld id="{9BD97968-46FD-4FD1-8D55-07F9AD358CAF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0C78-1C33-4DA9-A120-369F9496A32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002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675" y="273050"/>
            <a:ext cx="68135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002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/>
          <a:p>
            <a:fld id="{9BD97968-46FD-4FD1-8D55-07F9AD358CAF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0C78-1C33-4DA9-A120-369F9496A32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3612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3612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361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/>
          <a:p>
            <a:fld id="{9BD97968-46FD-4FD1-8D55-07F9AD358CAF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0C78-1C33-4DA9-A120-369F9496A32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/>
          <a:p>
            <a:fld id="{9BD97968-46FD-4FD1-8D55-07F9AD358CAF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0C78-1C33-4DA9-A120-369F9496A32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7613" y="274638"/>
            <a:ext cx="2741612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561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/>
          <a:p>
            <a:fld id="{9BD97968-46FD-4FD1-8D55-07F9AD358CAF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0C78-1C33-4DA9-A120-369F9496A32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00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122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CB2D-DB92-49E6-8E43-13C7A0542879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99E2-88EF-4420-B72C-779A308760C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CB2D-DB92-49E6-8E43-13C7A0542879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99E2-88EF-4420-B72C-779A308760C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00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002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CB2D-DB92-49E6-8E43-13C7A0542879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99E2-88EF-4420-B72C-779A308760C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086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3" y="1600200"/>
            <a:ext cx="54086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CB2D-DB92-49E6-8E43-13C7A0542879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99E2-88EF-4420-B72C-779A308760C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4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4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250" y="1535113"/>
            <a:ext cx="5387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250" y="2174875"/>
            <a:ext cx="5387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CB2D-DB92-49E6-8E43-13C7A0542879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99E2-88EF-4420-B72C-779A308760C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CB2D-DB92-49E6-8E43-13C7A0542879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99E2-88EF-4420-B72C-779A308760C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CB2D-DB92-49E6-8E43-13C7A0542879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99E2-88EF-4420-B72C-779A308760C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002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675" y="273050"/>
            <a:ext cx="68135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002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CB2D-DB92-49E6-8E43-13C7A0542879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99E2-88EF-4420-B72C-779A308760C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3612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3612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361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CB2D-DB92-49E6-8E43-13C7A0542879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99E2-88EF-4420-B72C-779A308760C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CB2D-DB92-49E6-8E43-13C7A0542879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99E2-88EF-4420-B72C-779A308760C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7613" y="274638"/>
            <a:ext cx="2741612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561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CB2D-DB92-49E6-8E43-13C7A0542879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99E2-88EF-4420-B72C-779A308760C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00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122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A0901-EDCA-4A70-8FE5-5DC0A8D90DD0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E91DA-1A33-4EFD-8D81-C1994D82BF0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A0901-EDCA-4A70-8FE5-5DC0A8D90DD0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E91DA-1A33-4EFD-8D81-C1994D82BF0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00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002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A0901-EDCA-4A70-8FE5-5DC0A8D90DD0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E91DA-1A33-4EFD-8D81-C1994D82BF0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086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3" y="1600200"/>
            <a:ext cx="54086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A0901-EDCA-4A70-8FE5-5DC0A8D90DD0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E91DA-1A33-4EFD-8D81-C1994D82BF0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677" y="287339"/>
            <a:ext cx="10055781" cy="1449387"/>
          </a:xfrm>
          <a:prstGeom prst="rect">
            <a:avLst/>
          </a:prstGeom>
        </p:spPr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6677" y="1846264"/>
            <a:ext cx="10055781" cy="4022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6678" y="6459539"/>
            <a:ext cx="2472681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D0B36-BE20-497F-A0CB-E55C89E8C19E}" type="datetimeFigureOut">
              <a:rPr lang="en-US"/>
              <a:pPr>
                <a:defRPr/>
              </a:pPr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5216" y="6459539"/>
            <a:ext cx="4821569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8660" y="6459539"/>
            <a:ext cx="1310934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9D53B04-D964-41AE-9224-65F2B1C3AA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4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4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250" y="1535113"/>
            <a:ext cx="5387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250" y="2174875"/>
            <a:ext cx="5387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A0901-EDCA-4A70-8FE5-5DC0A8D90DD0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E91DA-1A33-4EFD-8D81-C1994D82BF0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A0901-EDCA-4A70-8FE5-5DC0A8D90DD0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E91DA-1A33-4EFD-8D81-C1994D82BF0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A0901-EDCA-4A70-8FE5-5DC0A8D90DD0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E91DA-1A33-4EFD-8D81-C1994D82BF0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002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675" y="273050"/>
            <a:ext cx="68135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002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A0901-EDCA-4A70-8FE5-5DC0A8D90DD0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E91DA-1A33-4EFD-8D81-C1994D82BF0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3612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3612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361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A0901-EDCA-4A70-8FE5-5DC0A8D90DD0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E91DA-1A33-4EFD-8D81-C1994D82BF0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A0901-EDCA-4A70-8FE5-5DC0A8D90DD0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E91DA-1A33-4EFD-8D81-C1994D82BF0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7613" y="274638"/>
            <a:ext cx="2741612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561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A0901-EDCA-4A70-8FE5-5DC0A8D90DD0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E91DA-1A33-4EFD-8D81-C1994D82BF0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00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122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A835D-18AC-4C5F-9BB9-FEC6D4085353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44D9B-0A5C-4593-AB42-33F12513DC4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A835D-18AC-4C5F-9BB9-FEC6D4085353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44D9B-0A5C-4593-AB42-33F12513DC4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00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002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A835D-18AC-4C5F-9BB9-FEC6D4085353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44D9B-0A5C-4593-AB42-33F12513DC4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00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122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0C78-1C33-4DA9-A120-369F9496A32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086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3" y="1600200"/>
            <a:ext cx="54086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A835D-18AC-4C5F-9BB9-FEC6D4085353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44D9B-0A5C-4593-AB42-33F12513DC4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4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4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250" y="1535113"/>
            <a:ext cx="5387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250" y="2174875"/>
            <a:ext cx="5387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A835D-18AC-4C5F-9BB9-FEC6D4085353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44D9B-0A5C-4593-AB42-33F12513DC4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A835D-18AC-4C5F-9BB9-FEC6D4085353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44D9B-0A5C-4593-AB42-33F12513DC4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A835D-18AC-4C5F-9BB9-FEC6D4085353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44D9B-0A5C-4593-AB42-33F12513DC4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002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675" y="273050"/>
            <a:ext cx="68135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002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A835D-18AC-4C5F-9BB9-FEC6D4085353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44D9B-0A5C-4593-AB42-33F12513DC4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3612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3612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361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A835D-18AC-4C5F-9BB9-FEC6D4085353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44D9B-0A5C-4593-AB42-33F12513DC4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A835D-18AC-4C5F-9BB9-FEC6D4085353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44D9B-0A5C-4593-AB42-33F12513DC4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7613" y="274638"/>
            <a:ext cx="2741612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561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A835D-18AC-4C5F-9BB9-FEC6D4085353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44D9B-0A5C-4593-AB42-33F12513DC4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/>
          <a:p>
            <a:fld id="{9BD97968-46FD-4FD1-8D55-07F9AD358CAF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0C78-1C33-4DA9-A120-369F9496A32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00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002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/>
          <a:p>
            <a:fld id="{9BD97968-46FD-4FD1-8D55-07F9AD358CAF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0C78-1C33-4DA9-A120-369F9496A32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086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3" y="1600200"/>
            <a:ext cx="54086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/>
          <a:p>
            <a:fld id="{9BD97968-46FD-4FD1-8D55-07F9AD358CAF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0C78-1C33-4DA9-A120-369F9496A32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4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4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250" y="1535113"/>
            <a:ext cx="5387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250" y="2174875"/>
            <a:ext cx="5387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/>
          <a:p>
            <a:fld id="{9BD97968-46FD-4FD1-8D55-07F9AD358CAF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0C78-1C33-4DA9-A120-369F9496A32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/>
          <a:p>
            <a:fld id="{9BD97968-46FD-4FD1-8D55-07F9AD358CAF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0C78-1C33-4DA9-A120-369F9496A32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28"/>
          <p:cNvSpPr txBox="1">
            <a:spLocks/>
          </p:cNvSpPr>
          <p:nvPr userDrawn="1"/>
        </p:nvSpPr>
        <p:spPr bwMode="auto">
          <a:xfrm>
            <a:off x="10861675" y="6535738"/>
            <a:ext cx="1279525" cy="27305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0099"/>
                </a:solidFill>
                <a:latin typeface="Verdana" pitchFamily="34" charset="0"/>
              </a:defRPr>
            </a:lvl1pPr>
          </a:lstStyle>
          <a:p>
            <a:pPr algn="r" defTabSz="1072866" fontAlgn="auto">
              <a:spcBef>
                <a:spcPts val="0"/>
              </a:spcBef>
              <a:spcAft>
                <a:spcPts val="0"/>
              </a:spcAft>
              <a:defRPr/>
            </a:pPr>
            <a:fld id="{CF839EC7-1A82-4499-9772-D904281422F6}" type="slidenum">
              <a:rPr lang="en-US" b="1" smtClean="0"/>
              <a:pPr algn="r" defTabSz="1072866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b="1" dirty="0" smtClean="0"/>
              <a:t>/</a:t>
            </a:r>
            <a:r>
              <a:rPr lang="id-ID" b="1" dirty="0" smtClean="0"/>
              <a:t>29</a:t>
            </a:r>
            <a:endParaRPr lang="en-US" b="1" dirty="0" smtClean="0"/>
          </a:p>
        </p:txBody>
      </p:sp>
      <p:cxnSp>
        <p:nvCxnSpPr>
          <p:cNvPr id="19" name="Straight Connector 18"/>
          <p:cNvCxnSpPr/>
          <p:nvPr userDrawn="1"/>
        </p:nvCxnSpPr>
        <p:spPr>
          <a:xfrm flipV="1">
            <a:off x="0" y="6486525"/>
            <a:ext cx="12188825" cy="0"/>
          </a:xfrm>
          <a:prstGeom prst="line">
            <a:avLst/>
          </a:prstGeom>
          <a:ln w="57150" cmpd="thickThin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0" y="347663"/>
            <a:ext cx="12188825" cy="0"/>
          </a:xfrm>
          <a:prstGeom prst="line">
            <a:avLst/>
          </a:prstGeom>
          <a:ln w="57150" cmpd="thickThin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 userDrawn="1"/>
        </p:nvSpPr>
        <p:spPr>
          <a:xfrm>
            <a:off x="9980613" y="19050"/>
            <a:ext cx="2208212" cy="285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107286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200" b="1" dirty="0" smtClean="0">
                <a:solidFill>
                  <a:srgbClr val="000099"/>
                </a:solidFill>
                <a:latin typeface="Verdana" pitchFamily="34" charset="0"/>
              </a:rPr>
              <a:t>T. Mesin D3 ITP</a:t>
            </a:r>
            <a:endParaRPr lang="en-US" sz="1200" b="1" dirty="0">
              <a:solidFill>
                <a:srgbClr val="000099"/>
              </a:solidFill>
              <a:latin typeface="Verdana" pitchFamily="34" charset="0"/>
            </a:endParaRPr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3"/>
          </p:nvPr>
        </p:nvSpPr>
        <p:spPr bwMode="auto">
          <a:xfrm>
            <a:off x="30163" y="6530975"/>
            <a:ext cx="2605087" cy="350838"/>
          </a:xfrm>
          <a:prstGeom prst="rect">
            <a:avLst/>
          </a:prstGeom>
        </p:spPr>
        <p:txBody>
          <a:bodyPr/>
          <a:lstStyle>
            <a:lvl1pPr defTabSz="1072866" fontAlgn="auto">
              <a:spcBef>
                <a:spcPts val="0"/>
              </a:spcBef>
              <a:spcAft>
                <a:spcPts val="0"/>
              </a:spcAft>
              <a:defRPr sz="1600" b="0">
                <a:solidFill>
                  <a:srgbClr val="000099"/>
                </a:solidFill>
                <a:latin typeface="Monotype Corsiva" pitchFamily="66" charset="0"/>
              </a:defRPr>
            </a:lvl1pPr>
          </a:lstStyle>
          <a:p>
            <a:pPr>
              <a:defRPr/>
            </a:pPr>
            <a:r>
              <a:rPr lang="en-US" dirty="0" err="1"/>
              <a:t>Dipakai</a:t>
            </a:r>
            <a:r>
              <a:rPr lang="en-US" dirty="0"/>
              <a:t> </a:t>
            </a:r>
            <a:r>
              <a:rPr lang="en-US" dirty="0" err="1"/>
              <a:t>dilingkungan</a:t>
            </a:r>
            <a:r>
              <a:rPr lang="en-US" dirty="0"/>
              <a:t> </a:t>
            </a:r>
            <a:r>
              <a:rPr lang="en-US" dirty="0" err="1"/>
              <a:t>sendiri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8" r:id="rId2"/>
    <p:sldLayoutId id="2147483769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696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6962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d-ID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013" y="6356350"/>
            <a:ext cx="2843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30C78-1C33-4DA9-A120-369F9496A322}" type="slidenum">
              <a:rPr lang="id-ID" smtClean="0"/>
              <a:pPr/>
              <a:t>‹#›</a:t>
            </a:fld>
            <a:r>
              <a:rPr lang="id-ID" dirty="0" smtClean="0"/>
              <a:t>/22</a:t>
            </a:r>
            <a:endParaRPr lang="id-ID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696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6962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ECB2D-DB92-49E6-8E43-13C7A0542879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013" y="6356350"/>
            <a:ext cx="2843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299E2-88EF-4420-B72C-779A308760C9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696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6962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A0901-EDCA-4A70-8FE5-5DC0A8D90DD0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013" y="6356350"/>
            <a:ext cx="2843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E91DA-1A33-4EFD-8D81-C1994D82BF0F}" type="slidenum">
              <a:rPr lang="id-ID" smtClean="0"/>
              <a:pPr/>
              <a:t>‹#›</a:t>
            </a:fld>
            <a:r>
              <a:rPr lang="id-ID" dirty="0" smtClean="0"/>
              <a:t>/22</a:t>
            </a:r>
            <a:endParaRPr lang="id-ID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696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6962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A835D-18AC-4C5F-9BB9-FEC6D4085353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013" y="6356350"/>
            <a:ext cx="2843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44D9B-0A5C-4593-AB42-33F12513DC41}" type="slidenum">
              <a:rPr lang="id-ID" smtClean="0"/>
              <a:pPr/>
              <a:t>‹#›</a:t>
            </a:fld>
            <a:r>
              <a:rPr lang="id-ID" dirty="0" smtClean="0"/>
              <a:t>/22</a:t>
            </a:r>
            <a:endParaRPr lang="id-ID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Box 8"/>
          <p:cNvSpPr txBox="1">
            <a:spLocks noChangeArrowheads="1"/>
          </p:cNvSpPr>
          <p:nvPr/>
        </p:nvSpPr>
        <p:spPr bwMode="auto">
          <a:xfrm>
            <a:off x="1003345" y="2895600"/>
            <a:ext cx="11049000" cy="1323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>
            <a:spAutoFit/>
          </a:bodyPr>
          <a:lstStyle/>
          <a:p>
            <a:pPr algn="ctr"/>
            <a:r>
              <a:rPr lang="id-ID" sz="4000" b="1" dirty="0" smtClean="0">
                <a:solidFill>
                  <a:srgbClr val="FF0000"/>
                </a:solidFill>
              </a:rPr>
              <a:t>Membuat Gambar Potongan Sesuai Standar Iso Pada Model 3D</a:t>
            </a:r>
            <a:endParaRPr lang="id-ID" sz="4000" dirty="0">
              <a:solidFill>
                <a:srgbClr val="FF0000"/>
              </a:solidFill>
            </a:endParaRPr>
          </a:p>
        </p:txBody>
      </p:sp>
      <p:sp>
        <p:nvSpPr>
          <p:cNvPr id="10245" name="TextBox 9"/>
          <p:cNvSpPr txBox="1">
            <a:spLocks noChangeArrowheads="1"/>
          </p:cNvSpPr>
          <p:nvPr/>
        </p:nvSpPr>
        <p:spPr bwMode="auto">
          <a:xfrm>
            <a:off x="912812" y="4648200"/>
            <a:ext cx="11049000" cy="1477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>
            <a:spAutoFit/>
          </a:bodyPr>
          <a:lstStyle/>
          <a:p>
            <a:pPr algn="ctr">
              <a:lnSpc>
                <a:spcPct val="125000"/>
              </a:lnSpc>
            </a:pPr>
            <a:r>
              <a:rPr lang="id-ID" sz="2400" b="1" dirty="0" smtClean="0">
                <a:solidFill>
                  <a:srgbClr val="000099"/>
                </a:solidFill>
                <a:latin typeface="Cambria" pitchFamily="18" charset="0"/>
              </a:rPr>
              <a:t>Teknik Mesin D3</a:t>
            </a:r>
            <a:endParaRPr lang="en-US" sz="2400" b="1" dirty="0">
              <a:solidFill>
                <a:srgbClr val="000099"/>
              </a:solidFill>
              <a:latin typeface="Cambria" pitchFamily="18" charset="0"/>
            </a:endParaRPr>
          </a:p>
          <a:p>
            <a:pPr algn="ctr">
              <a:lnSpc>
                <a:spcPct val="125000"/>
              </a:lnSpc>
            </a:pPr>
            <a:r>
              <a:rPr lang="id-ID" sz="2400" b="1" dirty="0" smtClean="0">
                <a:solidFill>
                  <a:srgbClr val="000099"/>
                </a:solidFill>
                <a:latin typeface="Cambria" pitchFamily="18" charset="0"/>
              </a:rPr>
              <a:t>Institut Teknologi Padang</a:t>
            </a:r>
          </a:p>
          <a:p>
            <a:pPr algn="ctr">
              <a:lnSpc>
                <a:spcPct val="125000"/>
              </a:lnSpc>
            </a:pPr>
            <a:r>
              <a:rPr lang="id-ID" sz="2400" b="1" dirty="0" smtClean="0">
                <a:solidFill>
                  <a:srgbClr val="000099"/>
                </a:solidFill>
                <a:latin typeface="Cambria" pitchFamily="18" charset="0"/>
              </a:rPr>
              <a:t>Padang, 2014</a:t>
            </a:r>
            <a:endParaRPr lang="en-US" sz="2400" b="1" dirty="0">
              <a:solidFill>
                <a:srgbClr val="000099"/>
              </a:solidFill>
              <a:latin typeface="Cambria" pitchFamily="18" charset="0"/>
            </a:endParaRPr>
          </a:p>
        </p:txBody>
      </p:sp>
      <p:sp>
        <p:nvSpPr>
          <p:cNvPr id="10247" name="Slide Number Placeholder 11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 vert="horz" wrap="square" lIns="85716" tIns="42858" rIns="85716" bIns="42858" numCol="1" anchor="t" anchorCtr="0" compatLnSpc="1">
            <a:prstTxWarp prst="textNoShape">
              <a:avLst/>
            </a:prstTxWarp>
          </a:bodyPr>
          <a:lstStyle/>
          <a:p>
            <a:pPr defTabSz="1071563" fontAlgn="base">
              <a:spcBef>
                <a:spcPct val="0"/>
              </a:spcBef>
              <a:spcAft>
                <a:spcPct val="0"/>
              </a:spcAft>
            </a:pPr>
            <a:fld id="{DCA26ACA-7F61-40C7-8760-FABA9D6CD342}" type="slidenum">
              <a:rPr lang="en-US" smtClean="0"/>
              <a:pPr defTabSz="1071563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r>
              <a:rPr lang="en-US" dirty="0" smtClean="0"/>
              <a:t>/</a:t>
            </a:r>
            <a:r>
              <a:rPr lang="id-ID" smtClean="0"/>
              <a:t>29</a:t>
            </a:r>
            <a:endParaRPr lang="en-US" dirty="0" smtClean="0"/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989012" y="990600"/>
            <a:ext cx="11049000" cy="830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3" tIns="45717" rIns="91433" bIns="45717">
            <a:spAutoFit/>
          </a:bodyPr>
          <a:lstStyle/>
          <a:p>
            <a:pPr algn="ctr"/>
            <a:r>
              <a:rPr lang="id-ID" sz="2400" b="1" dirty="0" smtClean="0"/>
              <a:t>Materi </a:t>
            </a:r>
            <a:r>
              <a:rPr lang="id-ID" sz="2400" b="1" smtClean="0"/>
              <a:t>12 dan </a:t>
            </a:r>
            <a:r>
              <a:rPr lang="id-ID" sz="2400" b="1" dirty="0" smtClean="0"/>
              <a:t>13</a:t>
            </a:r>
          </a:p>
          <a:p>
            <a:pPr algn="ctr"/>
            <a:r>
              <a:rPr lang="id-ID" sz="2400" b="1" dirty="0" smtClean="0"/>
              <a:t>CAD dan Perancangan</a:t>
            </a:r>
            <a:endParaRPr lang="id-ID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5789612" y="685800"/>
            <a:ext cx="0" cy="52847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94412" y="609600"/>
            <a:ext cx="5638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b="1" dirty="0" smtClean="0"/>
              <a:t>Langkah 11</a:t>
            </a:r>
            <a:r>
              <a:rPr lang="id-ID" sz="1600" dirty="0" smtClean="0"/>
              <a:t>, memotong silinder</a:t>
            </a:r>
          </a:p>
          <a:p>
            <a:pPr marL="450850" lvl="0" indent="-27305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id-ID" sz="1600" dirty="0" smtClean="0"/>
              <a:t>Klik ikon </a:t>
            </a:r>
            <a:r>
              <a:rPr lang="id-ID" sz="1600" b="1" dirty="0" smtClean="0"/>
              <a:t>Subtract</a:t>
            </a:r>
            <a:r>
              <a:rPr lang="id-ID" sz="1600" dirty="0" smtClean="0"/>
              <a:t> pada menu bar modeling. </a:t>
            </a:r>
          </a:p>
          <a:p>
            <a:pPr marL="450850" lvl="0" indent="-27305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id-ID" sz="1600" dirty="0" smtClean="0"/>
              <a:t>Klik kiri silinder &gt;. </a:t>
            </a:r>
          </a:p>
          <a:p>
            <a:pPr marL="450850" indent="-2730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id-ID" sz="1600" dirty="0" smtClean="0"/>
              <a:t>Klik kiri kotak 1 dan kotak 2 &gt;. </a:t>
            </a:r>
          </a:p>
          <a:p>
            <a:r>
              <a:rPr lang="id-ID" sz="1600" dirty="0" smtClean="0"/>
              <a:t>Hasil gambar sebagai berikut</a:t>
            </a:r>
            <a:endParaRPr lang="id-ID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27012" y="457200"/>
            <a:ext cx="54102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850" lvl="0" indent="-27305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id-ID" sz="1600" dirty="0" smtClean="0"/>
              <a:t>Klik ikon </a:t>
            </a:r>
            <a:r>
              <a:rPr lang="id-ID" sz="1600" b="1" dirty="0" smtClean="0"/>
              <a:t>Box</a:t>
            </a:r>
            <a:r>
              <a:rPr lang="id-ID" sz="1600" dirty="0" smtClean="0"/>
              <a:t> pada menu bar modeling. </a:t>
            </a:r>
          </a:p>
          <a:p>
            <a:pPr marL="450850" lvl="0" indent="-27305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id-ID" sz="1600" dirty="0" smtClean="0"/>
              <a:t>Klik quadrant  3. </a:t>
            </a:r>
          </a:p>
          <a:p>
            <a:pPr marL="450850" lvl="0" indent="-27305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id-ID" sz="1600" dirty="0" smtClean="0"/>
              <a:t>Ketik  L &gt;. </a:t>
            </a:r>
          </a:p>
          <a:p>
            <a:pPr marL="450850" lvl="0" indent="-27305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id-ID" sz="1600" dirty="0" smtClean="0"/>
              <a:t>Klik  </a:t>
            </a:r>
            <a:r>
              <a:rPr lang="id-ID" sz="1600" b="1" dirty="0" smtClean="0"/>
              <a:t>mid point</a:t>
            </a:r>
            <a:r>
              <a:rPr lang="id-ID" sz="1600" dirty="0" smtClean="0"/>
              <a:t> (titik pusat lingkaran atas) </a:t>
            </a:r>
          </a:p>
          <a:p>
            <a:pPr marL="450850" lvl="0" indent="-27305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id-ID" sz="1600" dirty="0" smtClean="0"/>
              <a:t>Klik  </a:t>
            </a:r>
            <a:r>
              <a:rPr lang="id-ID" sz="1600" b="1" dirty="0" smtClean="0"/>
              <a:t>quadrant</a:t>
            </a:r>
            <a:r>
              <a:rPr lang="id-ID" sz="1600" dirty="0" smtClean="0"/>
              <a:t> 4. </a:t>
            </a:r>
          </a:p>
          <a:p>
            <a:pPr marL="450850" lvl="0" indent="-27305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id-ID" sz="1600" dirty="0" smtClean="0"/>
              <a:t>Klik prependiculer. </a:t>
            </a:r>
          </a:p>
          <a:p>
            <a:pPr marL="450850" indent="-273050">
              <a:spcBef>
                <a:spcPts val="600"/>
              </a:spcBef>
              <a:spcAft>
                <a:spcPts val="600"/>
              </a:spcAft>
            </a:pPr>
            <a:r>
              <a:rPr lang="id-ID" sz="1600" dirty="0" smtClean="0"/>
              <a:t>Hasil gambar sebagai berikut : </a:t>
            </a:r>
            <a:endParaRPr lang="id-ID" sz="1600" dirty="0"/>
          </a:p>
        </p:txBody>
      </p:sp>
      <p:pic>
        <p:nvPicPr>
          <p:cNvPr id="8" name="Pictur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2" y="3276600"/>
            <a:ext cx="4724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6812" y="2590800"/>
            <a:ext cx="5396230" cy="3381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5865812" y="685800"/>
            <a:ext cx="0" cy="52847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94412" y="533400"/>
            <a:ext cx="5638800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b="1" dirty="0" smtClean="0"/>
              <a:t>Pastikan tampilan View pada layar, SE Isometric.</a:t>
            </a:r>
            <a:endParaRPr lang="id-ID" sz="1600" dirty="0" smtClean="0"/>
          </a:p>
          <a:p>
            <a:r>
              <a:rPr lang="id-ID" sz="1600" b="1" u="sng" dirty="0" smtClean="0"/>
              <a:t>Langkah 1</a:t>
            </a:r>
            <a:r>
              <a:rPr lang="id-ID" sz="1600" u="sng" dirty="0" smtClean="0"/>
              <a:t>, membuat kotak (landasan bantalan)</a:t>
            </a:r>
            <a:endParaRPr lang="id-ID" sz="1600" dirty="0" smtClean="0"/>
          </a:p>
          <a:p>
            <a:pPr marL="450850" lvl="0" indent="-273050" hangingPunct="0">
              <a:buFont typeface="Wingdings" pitchFamily="2" charset="2"/>
              <a:buChar char="ü"/>
            </a:pPr>
            <a:r>
              <a:rPr lang="id-ID" sz="1600" dirty="0" smtClean="0"/>
              <a:t>Klik </a:t>
            </a:r>
            <a:r>
              <a:rPr lang="id-ID" sz="1600" b="1" dirty="0" smtClean="0"/>
              <a:t>Box</a:t>
            </a:r>
            <a:r>
              <a:rPr lang="id-ID" sz="1600" dirty="0" smtClean="0"/>
              <a:t> pada menu bar modeling. </a:t>
            </a:r>
          </a:p>
          <a:p>
            <a:pPr marL="450850" lvl="0" indent="-273050" hangingPunct="0">
              <a:buFont typeface="Wingdings" pitchFamily="2" charset="2"/>
              <a:buChar char="ü"/>
            </a:pPr>
            <a:r>
              <a:rPr lang="id-ID" sz="1600" dirty="0" smtClean="0"/>
              <a:t>Klik di area gambar. </a:t>
            </a:r>
          </a:p>
          <a:p>
            <a:pPr marL="450850" lvl="0" indent="-273050" hangingPunct="0">
              <a:buFont typeface="Wingdings" pitchFamily="2" charset="2"/>
              <a:buChar char="ü"/>
            </a:pPr>
            <a:r>
              <a:rPr lang="id-ID" sz="1600" dirty="0" smtClean="0"/>
              <a:t>Ketik L &gt;. </a:t>
            </a:r>
          </a:p>
          <a:p>
            <a:pPr marL="450850" lvl="0" indent="-273050" hangingPunct="0">
              <a:buFont typeface="Wingdings" pitchFamily="2" charset="2"/>
              <a:buChar char="ü"/>
            </a:pPr>
            <a:r>
              <a:rPr lang="id-ID" sz="1600" dirty="0" smtClean="0"/>
              <a:t>Ketik 100&gt;. </a:t>
            </a:r>
          </a:p>
          <a:p>
            <a:pPr marL="450850" lvl="0" indent="-273050" hangingPunct="0">
              <a:buFont typeface="Wingdings" pitchFamily="2" charset="2"/>
              <a:buChar char="ü"/>
            </a:pPr>
            <a:r>
              <a:rPr lang="id-ID" sz="1600" dirty="0" smtClean="0"/>
              <a:t>Ketik  100 &gt;. </a:t>
            </a:r>
          </a:p>
          <a:p>
            <a:pPr marL="450850" lvl="0" indent="-273050" hangingPunct="0">
              <a:buFont typeface="Wingdings" pitchFamily="2" charset="2"/>
              <a:buChar char="ü"/>
            </a:pPr>
            <a:r>
              <a:rPr lang="id-ID" sz="1600" dirty="0" smtClean="0"/>
              <a:t>Ketik  10 &gt;. </a:t>
            </a:r>
          </a:p>
          <a:p>
            <a:r>
              <a:rPr lang="id-ID" sz="1600" dirty="0" smtClean="0"/>
              <a:t>Hasil gambar sebagai berikut</a:t>
            </a:r>
            <a:endParaRPr lang="id-ID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27012" y="457200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hangingPunct="0">
              <a:spcBef>
                <a:spcPts val="600"/>
              </a:spcBef>
              <a:spcAft>
                <a:spcPts val="600"/>
              </a:spcAft>
            </a:pPr>
            <a:r>
              <a:rPr lang="id-ID" sz="1600" b="1" dirty="0" smtClean="0"/>
              <a:t>Membuat Bantalan Poros Dengan Perintah Tambahan Array Dan Slice Pada Aplikasi Gambar 3D</a:t>
            </a:r>
            <a:endParaRPr lang="id-ID" sz="1600" dirty="0"/>
          </a:p>
        </p:txBody>
      </p:sp>
      <p:pic>
        <p:nvPicPr>
          <p:cNvPr id="11" name="Picture 10"/>
          <p:cNvPicPr/>
          <p:nvPr/>
        </p:nvPicPr>
        <p:blipFill>
          <a:blip r:embed="rId3" cstate="print"/>
          <a:srcRect b="16448"/>
          <a:stretch>
            <a:fillRect/>
          </a:stretch>
        </p:blipFill>
        <p:spPr bwMode="auto">
          <a:xfrm>
            <a:off x="455612" y="1371600"/>
            <a:ext cx="5257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26" name="AutoShape 2"/>
          <p:cNvCxnSpPr>
            <a:cxnSpLocks noChangeShapeType="1"/>
          </p:cNvCxnSpPr>
          <p:nvPr/>
        </p:nvCxnSpPr>
        <p:spPr bwMode="auto">
          <a:xfrm>
            <a:off x="455612" y="5105400"/>
            <a:ext cx="5172075" cy="9525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  <a:effectLst/>
        </p:spPr>
      </p:cxnSp>
      <p:pic>
        <p:nvPicPr>
          <p:cNvPr id="12" name="Picture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8212" y="2819400"/>
            <a:ext cx="5562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5865812" y="685800"/>
            <a:ext cx="0" cy="52847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94412" y="533400"/>
            <a:ext cx="563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dirty="0" smtClean="0"/>
              <a:t>Hasil gambar sebagai berikut</a:t>
            </a:r>
            <a:endParaRPr lang="id-ID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27012" y="457200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hangingPunct="0">
              <a:spcBef>
                <a:spcPts val="600"/>
              </a:spcBef>
              <a:spcAft>
                <a:spcPts val="600"/>
              </a:spcAft>
            </a:pPr>
            <a:r>
              <a:rPr lang="id-ID" sz="1600" b="1" dirty="0" smtClean="0"/>
              <a:t>Membuat Bantalan Poros Dengan Perintah Tambahan Array Dan Slice Pada Aplikasi Gambar 3D</a:t>
            </a:r>
            <a:endParaRPr lang="id-ID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50812" y="1143000"/>
            <a:ext cx="5638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b="1" u="sng" dirty="0" smtClean="0"/>
              <a:t>Langkah 2</a:t>
            </a:r>
            <a:r>
              <a:rPr lang="id-ID" sz="1600" u="sng" dirty="0" smtClean="0"/>
              <a:t>, membuat lubang dudukan baut,</a:t>
            </a:r>
            <a:endParaRPr lang="id-ID" sz="1600" dirty="0" smtClean="0"/>
          </a:p>
          <a:p>
            <a:pPr marL="450850" lvl="0" indent="-273050" hangingPunct="0">
              <a:buFont typeface="Wingdings" pitchFamily="2" charset="2"/>
              <a:buChar char="ü"/>
            </a:pPr>
            <a:r>
              <a:rPr lang="id-ID" sz="1600" dirty="0" smtClean="0"/>
              <a:t>Klik </a:t>
            </a:r>
            <a:r>
              <a:rPr lang="id-ID" sz="1600" b="1" dirty="0" smtClean="0"/>
              <a:t>Cylinder</a:t>
            </a:r>
            <a:r>
              <a:rPr lang="id-ID" sz="1600" dirty="0" smtClean="0"/>
              <a:t> pada menubar modeling. </a:t>
            </a:r>
          </a:p>
          <a:p>
            <a:pPr marL="450850" lvl="0" indent="-273050" hangingPunct="0">
              <a:buFont typeface="Wingdings" pitchFamily="2" charset="2"/>
              <a:buChar char="ü"/>
            </a:pPr>
            <a:r>
              <a:rPr lang="id-ID" sz="1600" dirty="0" smtClean="0"/>
              <a:t>Ketik from &gt;. </a:t>
            </a:r>
          </a:p>
          <a:p>
            <a:pPr marL="450850" lvl="0" indent="-273050" hangingPunct="0">
              <a:buFont typeface="Wingdings" pitchFamily="2" charset="2"/>
              <a:buChar char="ü"/>
            </a:pPr>
            <a:r>
              <a:rPr lang="id-ID" sz="1600" dirty="0" smtClean="0"/>
              <a:t>Klik titik  1 (Endpoint) </a:t>
            </a:r>
          </a:p>
          <a:p>
            <a:pPr marL="450850" lvl="0" indent="-273050" hangingPunct="0">
              <a:buFont typeface="Wingdings" pitchFamily="2" charset="2"/>
              <a:buChar char="ü"/>
            </a:pPr>
            <a:r>
              <a:rPr lang="id-ID" sz="1600" dirty="0" smtClean="0"/>
              <a:t>Ketik @ 10,-10 &gt;. </a:t>
            </a:r>
          </a:p>
          <a:p>
            <a:pPr marL="450850" lvl="0" indent="-273050" hangingPunct="0">
              <a:buFont typeface="Wingdings" pitchFamily="2" charset="2"/>
              <a:buChar char="ü"/>
            </a:pPr>
            <a:r>
              <a:rPr lang="id-ID" sz="1600" dirty="0" smtClean="0"/>
              <a:t>Ketik  D &gt;. </a:t>
            </a:r>
          </a:p>
          <a:p>
            <a:pPr marL="450850" lvl="0" indent="-273050" hangingPunct="0">
              <a:buFont typeface="Wingdings" pitchFamily="2" charset="2"/>
              <a:buChar char="ü"/>
            </a:pPr>
            <a:r>
              <a:rPr lang="id-ID" sz="1600" dirty="0" smtClean="0"/>
              <a:t>Ketik 5 &gt;. </a:t>
            </a:r>
          </a:p>
          <a:p>
            <a:pPr marL="450850" indent="-273050">
              <a:buFont typeface="Wingdings" pitchFamily="2" charset="2"/>
              <a:buChar char="ü"/>
            </a:pPr>
            <a:r>
              <a:rPr lang="id-ID" sz="1600" dirty="0" smtClean="0"/>
              <a:t>Ketik  -10&gt;</a:t>
            </a:r>
            <a:endParaRPr lang="id-ID" sz="1600" dirty="0"/>
          </a:p>
        </p:txBody>
      </p:sp>
      <p:pic>
        <p:nvPicPr>
          <p:cNvPr id="10" name="Picture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0412" y="3276600"/>
            <a:ext cx="4705350" cy="2953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4412" y="1143000"/>
            <a:ext cx="4736340" cy="2967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5865812" y="685800"/>
            <a:ext cx="0" cy="52847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94412" y="533400"/>
            <a:ext cx="56388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hangingPunct="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4"/>
            </a:pPr>
            <a:r>
              <a:rPr lang="id-ID" sz="1600" dirty="0" smtClean="0"/>
              <a:t>Untuk melihat hasil array apakah sudah sesuai yang kita harapkan atau belum klik P</a:t>
            </a:r>
            <a:r>
              <a:rPr lang="id-ID" sz="1600" b="1" dirty="0" smtClean="0"/>
              <a:t>review</a:t>
            </a:r>
            <a:r>
              <a:rPr lang="id-ID" sz="1600" dirty="0" smtClean="0"/>
              <a:t>.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4"/>
            </a:pPr>
            <a:r>
              <a:rPr lang="id-ID" sz="1600" dirty="0" smtClean="0"/>
              <a:t>Setelah hasil preview sesuai yang kita harapkan maka klik </a:t>
            </a:r>
            <a:r>
              <a:rPr lang="id-ID" sz="1600" b="1" dirty="0" smtClean="0"/>
              <a:t>OK</a:t>
            </a:r>
            <a:r>
              <a:rPr lang="id-ID" sz="1600" dirty="0" smtClean="0"/>
              <a:t> Sehingga hasil gambar sebagai berikut</a:t>
            </a:r>
            <a:endParaRPr lang="id-ID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50812" y="685800"/>
            <a:ext cx="563880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id-ID" sz="1600" b="1" u="sng" dirty="0" smtClean="0"/>
              <a:t>Langkah 3</a:t>
            </a:r>
            <a:r>
              <a:rPr lang="id-ID" sz="1600" u="sng" dirty="0" smtClean="0"/>
              <a:t>, pastikan posisi layar pada TOP view, perbanyak cylinder yang telah dibuat</a:t>
            </a:r>
            <a:r>
              <a:rPr lang="id-ID" sz="1600" b="1" u="sng" dirty="0" smtClean="0"/>
              <a:t> </a:t>
            </a:r>
            <a:r>
              <a:rPr lang="id-ID" sz="1600" u="sng" dirty="0" smtClean="0"/>
              <a:t>sebanyak 4 buah (2 baris dan 2 kolom)</a:t>
            </a:r>
            <a:endParaRPr lang="id-ID" sz="1600" dirty="0" smtClean="0"/>
          </a:p>
          <a:p>
            <a:pPr marL="450850" lvl="0" indent="-273050">
              <a:buFont typeface="Wingdings" pitchFamily="2" charset="2"/>
              <a:buChar char="ü"/>
              <a:tabLst>
                <a:tab pos="450850" algn="l"/>
              </a:tabLst>
            </a:pPr>
            <a:r>
              <a:rPr lang="id-ID" sz="1600" dirty="0" smtClean="0"/>
              <a:t>Klik </a:t>
            </a:r>
            <a:r>
              <a:rPr lang="id-ID" sz="1600" b="1" dirty="0" smtClean="0"/>
              <a:t>array</a:t>
            </a:r>
            <a:r>
              <a:rPr lang="id-ID" sz="1600" dirty="0" smtClean="0"/>
              <a:t>.</a:t>
            </a:r>
          </a:p>
          <a:p>
            <a:pPr marL="450850" lvl="0" indent="-273050">
              <a:buFont typeface="Wingdings" pitchFamily="2" charset="2"/>
              <a:buChar char="ü"/>
              <a:tabLst>
                <a:tab pos="450850" algn="l"/>
              </a:tabLst>
            </a:pPr>
            <a:r>
              <a:rPr lang="id-ID" sz="1600" dirty="0" smtClean="0"/>
              <a:t>Select objects klik  cylinder</a:t>
            </a:r>
          </a:p>
          <a:p>
            <a:pPr marL="450850" lvl="0" indent="-273050">
              <a:buFont typeface="Wingdings" pitchFamily="2" charset="2"/>
              <a:buChar char="ü"/>
              <a:tabLst>
                <a:tab pos="450850" algn="l"/>
              </a:tabLst>
            </a:pPr>
            <a:r>
              <a:rPr lang="id-ID" sz="1600" dirty="0" smtClean="0"/>
              <a:t>Rows  ketik  = 2</a:t>
            </a:r>
          </a:p>
          <a:p>
            <a:pPr marL="450850" lvl="0" indent="-273050" hangingPunct="0">
              <a:buFont typeface="Wingdings" pitchFamily="2" charset="2"/>
              <a:buChar char="ü"/>
              <a:tabLst>
                <a:tab pos="450850" algn="l"/>
              </a:tabLst>
            </a:pPr>
            <a:r>
              <a:rPr lang="id-ID" sz="1600" dirty="0" smtClean="0"/>
              <a:t>Columns ketik  = 2 </a:t>
            </a:r>
          </a:p>
          <a:p>
            <a:pPr marL="450850" lvl="0" indent="-273050" hangingPunct="0">
              <a:buFont typeface="Wingdings" pitchFamily="2" charset="2"/>
              <a:buChar char="ü"/>
              <a:tabLst>
                <a:tab pos="450850" algn="l"/>
              </a:tabLst>
            </a:pPr>
            <a:r>
              <a:rPr lang="id-ID" sz="1600" dirty="0" smtClean="0"/>
              <a:t>Rows offset ketik =  -80 </a:t>
            </a:r>
          </a:p>
          <a:p>
            <a:pPr marL="450850" lvl="0" indent="-273050" hangingPunct="0">
              <a:buFont typeface="Wingdings" pitchFamily="2" charset="2"/>
              <a:buChar char="ü"/>
              <a:tabLst>
                <a:tab pos="450850" algn="l"/>
              </a:tabLst>
            </a:pPr>
            <a:r>
              <a:rPr lang="id-ID" sz="1600" dirty="0" smtClean="0"/>
              <a:t>Columns offset ketik = 80 </a:t>
            </a:r>
          </a:p>
          <a:p>
            <a:pPr marL="450850" indent="-273050">
              <a:buFont typeface="Wingdings" pitchFamily="2" charset="2"/>
              <a:buChar char="ü"/>
              <a:tabLst>
                <a:tab pos="450850" algn="l"/>
              </a:tabLst>
            </a:pPr>
            <a:r>
              <a:rPr lang="id-ID" sz="1600" dirty="0" smtClean="0"/>
              <a:t>Angle of arry = 0</a:t>
            </a:r>
            <a:endParaRPr lang="id-ID" sz="1600" dirty="0"/>
          </a:p>
        </p:txBody>
      </p:sp>
      <p:pic>
        <p:nvPicPr>
          <p:cNvPr id="11" name="Picture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812" y="3276600"/>
            <a:ext cx="4826539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1612" y="2286000"/>
            <a:ext cx="4676775" cy="2930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5865812" y="685800"/>
            <a:ext cx="0" cy="52847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94412" y="533400"/>
            <a:ext cx="5638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b="1" u="sng" dirty="0" smtClean="0"/>
              <a:t>Langkah 4</a:t>
            </a:r>
            <a:r>
              <a:rPr lang="id-ID" sz="1600" u="sng" dirty="0" smtClean="0"/>
              <a:t>, membuat lubang pada ke  empat cylinder tersebut dengan perintah</a:t>
            </a:r>
            <a:r>
              <a:rPr lang="id-ID" sz="1600" b="1" u="sng" dirty="0" smtClean="0"/>
              <a:t> Subtract.</a:t>
            </a:r>
            <a:endParaRPr lang="id-ID" sz="1600" dirty="0" smtClean="0"/>
          </a:p>
          <a:p>
            <a:pPr marL="450850" lvl="0" indent="-273050" hangingPunct="0">
              <a:buFont typeface="Wingdings" pitchFamily="2" charset="2"/>
              <a:buChar char="ü"/>
            </a:pPr>
            <a:r>
              <a:rPr lang="id-ID" sz="1600" dirty="0" smtClean="0"/>
              <a:t>Klik ikon </a:t>
            </a:r>
            <a:r>
              <a:rPr lang="id-ID" sz="1600" b="1" dirty="0" smtClean="0"/>
              <a:t>Subtract</a:t>
            </a:r>
            <a:r>
              <a:rPr lang="id-ID" sz="1600" dirty="0" smtClean="0"/>
              <a:t> pada menu bar . </a:t>
            </a:r>
          </a:p>
          <a:p>
            <a:pPr marL="450850" lvl="0" indent="-273050" hangingPunct="0">
              <a:buFont typeface="Wingdings" pitchFamily="2" charset="2"/>
              <a:buChar char="ü"/>
            </a:pPr>
            <a:r>
              <a:rPr lang="id-ID" sz="1600" dirty="0" smtClean="0"/>
              <a:t>Klik garis kotak&gt;. </a:t>
            </a:r>
          </a:p>
          <a:p>
            <a:pPr marL="450850" lvl="0" indent="-273050" hangingPunct="0">
              <a:buFont typeface="Wingdings" pitchFamily="2" charset="2"/>
              <a:buChar char="ü"/>
            </a:pPr>
            <a:r>
              <a:rPr lang="id-ID" sz="1600" dirty="0" smtClean="0"/>
              <a:t>Klik garis Cylinder &gt;. </a:t>
            </a:r>
          </a:p>
          <a:p>
            <a:r>
              <a:rPr lang="id-ID" sz="1600" dirty="0" smtClean="0"/>
              <a:t> </a:t>
            </a:r>
          </a:p>
          <a:p>
            <a:r>
              <a:rPr lang="id-ID" sz="1600" dirty="0" smtClean="0"/>
              <a:t>Sehingga gambar akan berubah sebagai berikut:</a:t>
            </a:r>
            <a:endParaRPr lang="id-ID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50812" y="6858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id-ID" sz="1600" dirty="0" smtClean="0"/>
              <a:t>Ubahlah tampilan menjadi </a:t>
            </a:r>
            <a:r>
              <a:rPr lang="id-ID" sz="1600" b="1" dirty="0" smtClean="0"/>
              <a:t>SW isometric</a:t>
            </a:r>
            <a:r>
              <a:rPr lang="id-ID" sz="1600" dirty="0" smtClean="0"/>
              <a:t> sehingga gambar akan berubah sebagai berikut</a:t>
            </a:r>
            <a:endParaRPr lang="id-ID" sz="1600" dirty="0"/>
          </a:p>
        </p:txBody>
      </p:sp>
      <p:pic>
        <p:nvPicPr>
          <p:cNvPr id="9" name="Pictur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212" y="1600200"/>
            <a:ext cx="5334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3012" y="2590800"/>
            <a:ext cx="5410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5865812" y="685800"/>
            <a:ext cx="0" cy="52847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94412" y="533400"/>
            <a:ext cx="5638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850" lvl="0" indent="-273050" hangingPunct="0">
              <a:buFont typeface="Wingdings" pitchFamily="2" charset="2"/>
              <a:buChar char="ü"/>
            </a:pPr>
            <a:r>
              <a:rPr lang="id-ID" sz="1600" dirty="0" smtClean="0"/>
              <a:t>Klik ikon </a:t>
            </a:r>
            <a:r>
              <a:rPr lang="id-ID" sz="1600" b="1" dirty="0" smtClean="0"/>
              <a:t>Box</a:t>
            </a:r>
            <a:r>
              <a:rPr lang="id-ID" sz="1600" dirty="0" smtClean="0"/>
              <a:t> pada menu bar modeling. </a:t>
            </a:r>
          </a:p>
          <a:p>
            <a:pPr marL="450850" lvl="0" indent="-273050" hangingPunct="0">
              <a:buFont typeface="Wingdings" pitchFamily="2" charset="2"/>
              <a:buChar char="ü"/>
            </a:pPr>
            <a:r>
              <a:rPr lang="id-ID" sz="1600" dirty="0" smtClean="0"/>
              <a:t>Klik </a:t>
            </a:r>
            <a:r>
              <a:rPr lang="id-ID" sz="1600" b="1" dirty="0" smtClean="0"/>
              <a:t>end point</a:t>
            </a:r>
            <a:r>
              <a:rPr lang="id-ID" sz="1600" dirty="0" smtClean="0"/>
              <a:t> (titik 2) pada garis 2. </a:t>
            </a:r>
          </a:p>
          <a:p>
            <a:pPr marL="450850" lvl="0" indent="-273050" hangingPunct="0">
              <a:buFont typeface="Wingdings" pitchFamily="2" charset="2"/>
              <a:buChar char="ü"/>
            </a:pPr>
            <a:r>
              <a:rPr lang="id-ID" sz="1600" dirty="0" smtClean="0"/>
              <a:t>Ketik L &gt;. </a:t>
            </a:r>
          </a:p>
          <a:p>
            <a:pPr marL="450850" lvl="0" indent="-273050" hangingPunct="0">
              <a:buFont typeface="Wingdings" pitchFamily="2" charset="2"/>
              <a:buChar char="ü"/>
            </a:pPr>
            <a:r>
              <a:rPr lang="id-ID" sz="1600" dirty="0" smtClean="0"/>
              <a:t>Ketik 60 &gt;. </a:t>
            </a:r>
          </a:p>
          <a:p>
            <a:pPr marL="450850" lvl="0" indent="-273050" hangingPunct="0">
              <a:buFont typeface="Wingdings" pitchFamily="2" charset="2"/>
              <a:buChar char="ü"/>
            </a:pPr>
            <a:r>
              <a:rPr lang="id-ID" sz="1600" dirty="0" smtClean="0"/>
              <a:t>Ketik 60 &gt;. </a:t>
            </a:r>
          </a:p>
          <a:p>
            <a:pPr marL="450850" lvl="0" indent="-273050" hangingPunct="0">
              <a:buFont typeface="Wingdings" pitchFamily="2" charset="2"/>
              <a:buChar char="ü"/>
            </a:pPr>
            <a:r>
              <a:rPr lang="id-ID" sz="1600" dirty="0" smtClean="0"/>
              <a:t>Ketik 10 &gt;. </a:t>
            </a:r>
          </a:p>
          <a:p>
            <a:r>
              <a:rPr lang="id-ID" sz="1600" dirty="0" smtClean="0"/>
              <a:t> </a:t>
            </a:r>
          </a:p>
          <a:p>
            <a:r>
              <a:rPr lang="id-ID" sz="1600" dirty="0" smtClean="0"/>
              <a:t>Hapus garis bantu 1 dan 2, sehingga hasil gambar sebagai berikut</a:t>
            </a:r>
            <a:endParaRPr lang="id-ID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50812" y="685800"/>
            <a:ext cx="563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id-ID" sz="1600" b="1" u="sng" dirty="0" smtClean="0"/>
              <a:t>Langkah 5</a:t>
            </a:r>
            <a:r>
              <a:rPr lang="id-ID" sz="1600" u="sng" dirty="0" smtClean="0"/>
              <a:t>, membuat kotak untuk tiang bantalan, dengan ukuran 60x60x10 tepat diatas</a:t>
            </a:r>
            <a:r>
              <a:rPr lang="id-ID" sz="1600" b="1" u="sng" dirty="0" smtClean="0"/>
              <a:t> </a:t>
            </a:r>
            <a:r>
              <a:rPr lang="id-ID" sz="1600" u="sng" dirty="0" smtClean="0"/>
              <a:t>landasan bantalan.</a:t>
            </a:r>
            <a:endParaRPr lang="id-ID" sz="1600" dirty="0" smtClean="0"/>
          </a:p>
          <a:p>
            <a:r>
              <a:rPr lang="id-ID" sz="1600" dirty="0" smtClean="0"/>
              <a:t> </a:t>
            </a:r>
          </a:p>
          <a:p>
            <a:pPr marL="273050" indent="-273050"/>
            <a:r>
              <a:rPr lang="id-ID" sz="1600" dirty="0" smtClean="0"/>
              <a:t>1.  Buatlah garis bantu dengan perintah </a:t>
            </a:r>
            <a:r>
              <a:rPr lang="id-ID" sz="1600" b="1" dirty="0" smtClean="0"/>
              <a:t>Line</a:t>
            </a:r>
            <a:r>
              <a:rPr lang="id-ID" sz="1600" dirty="0" smtClean="0"/>
              <a:t>, dengan ukuran sebagai berikut:</a:t>
            </a:r>
            <a:endParaRPr lang="id-ID" sz="1600" dirty="0"/>
          </a:p>
        </p:txBody>
      </p:sp>
      <p:pic>
        <p:nvPicPr>
          <p:cNvPr id="11" name="Picture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612" y="2286000"/>
            <a:ext cx="5105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99212" y="2895600"/>
            <a:ext cx="5029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5865812" y="685800"/>
            <a:ext cx="0" cy="52847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94412" y="533400"/>
            <a:ext cx="586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b="1" u="sng" dirty="0" smtClean="0"/>
              <a:t>Langkah 6</a:t>
            </a:r>
            <a:r>
              <a:rPr lang="id-ID" sz="1600" u="sng" dirty="0" smtClean="0"/>
              <a:t>, memotong Box/kotak  yang baru dibuat.</a:t>
            </a:r>
            <a:endParaRPr lang="id-ID" sz="1600" dirty="0" smtClean="0"/>
          </a:p>
          <a:p>
            <a:pPr marL="450850" lvl="0" indent="-273050" hangingPunct="0">
              <a:buFont typeface="Wingdings" pitchFamily="2" charset="2"/>
              <a:buChar char="ü"/>
            </a:pPr>
            <a:r>
              <a:rPr lang="id-ID" sz="1600" dirty="0" smtClean="0"/>
              <a:t>Buat garis bantu sepanjang 10,  dari titik c’ ke c </a:t>
            </a:r>
          </a:p>
          <a:p>
            <a:pPr marL="450850" lvl="0" indent="-273050" hangingPunct="0">
              <a:buFont typeface="Wingdings" pitchFamily="2" charset="2"/>
              <a:buChar char="ü"/>
            </a:pPr>
            <a:r>
              <a:rPr lang="id-ID" sz="1600" dirty="0" smtClean="0"/>
              <a:t>Ketik  </a:t>
            </a:r>
            <a:r>
              <a:rPr lang="id-ID" sz="1600" b="1" dirty="0" smtClean="0"/>
              <a:t>Slice</a:t>
            </a:r>
            <a:r>
              <a:rPr lang="id-ID" sz="1600" dirty="0" smtClean="0"/>
              <a:t> pada Command atau </a:t>
            </a:r>
            <a:r>
              <a:rPr lang="id-ID" sz="1600" b="1" dirty="0" smtClean="0"/>
              <a:t>Klik Slice</a:t>
            </a:r>
            <a:r>
              <a:rPr lang="id-ID" sz="1600" dirty="0" smtClean="0"/>
              <a:t> pada menu bar . </a:t>
            </a:r>
          </a:p>
          <a:p>
            <a:pPr marL="450850" lvl="0" indent="-273050" hangingPunct="0">
              <a:buFont typeface="Wingdings" pitchFamily="2" charset="2"/>
              <a:buChar char="ü"/>
            </a:pPr>
            <a:r>
              <a:rPr lang="id-ID" sz="1600" dirty="0" smtClean="0"/>
              <a:t>Klik pada salah satu sisi box  &gt;. </a:t>
            </a:r>
          </a:p>
          <a:p>
            <a:pPr marL="450850" lvl="0" indent="-273050" hangingPunct="0">
              <a:buFont typeface="Wingdings" pitchFamily="2" charset="2"/>
              <a:buChar char="ü"/>
            </a:pPr>
            <a:r>
              <a:rPr lang="id-ID" sz="1600" dirty="0" smtClean="0"/>
              <a:t>&gt;. </a:t>
            </a:r>
            <a:endParaRPr lang="id-ID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50812" y="685800"/>
            <a:ext cx="563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id-ID" sz="1600" dirty="0" smtClean="0"/>
              <a:t>Atau SW Isometric</a:t>
            </a:r>
            <a:endParaRPr lang="id-ID" sz="1600" dirty="0"/>
          </a:p>
        </p:txBody>
      </p:sp>
      <p:pic>
        <p:nvPicPr>
          <p:cNvPr id="9" name="Pictur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212" y="1371600"/>
            <a:ext cx="5334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6812" y="2286000"/>
            <a:ext cx="5562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5865812" y="685800"/>
            <a:ext cx="0" cy="52847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94412" y="533400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850" lvl="0" indent="-273050">
              <a:buFont typeface="Wingdings" pitchFamily="2" charset="2"/>
              <a:buChar char="ü"/>
            </a:pPr>
            <a:r>
              <a:rPr lang="id-ID" sz="1600" dirty="0" smtClean="0"/>
              <a:t>Hapus bagian yang hendak di buang,</a:t>
            </a:r>
          </a:p>
          <a:p>
            <a:pPr marL="450850" lvl="0" indent="-273050">
              <a:buFont typeface="Wingdings" pitchFamily="2" charset="2"/>
              <a:buChar char="ü"/>
            </a:pPr>
            <a:r>
              <a:rPr lang="id-ID" sz="1600" dirty="0" smtClean="0"/>
              <a:t>Klik  garis kotak (bagian yang dibuang)</a:t>
            </a:r>
            <a:endParaRPr lang="id-ID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50812" y="685800"/>
            <a:ext cx="563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850" lvl="0" indent="-273050" hangingPunct="0">
              <a:buFont typeface="Wingdings" pitchFamily="2" charset="2"/>
              <a:buChar char="ü"/>
            </a:pPr>
            <a:r>
              <a:rPr lang="id-ID" sz="1600" dirty="0" smtClean="0"/>
              <a:t> Klik titik a, b, c dan d &gt;. </a:t>
            </a:r>
          </a:p>
          <a:p>
            <a:pPr marL="450850" lvl="0" indent="-273050" hangingPunct="0"/>
            <a:endParaRPr lang="id-ID" sz="1600" dirty="0" smtClean="0"/>
          </a:p>
          <a:p>
            <a:r>
              <a:rPr lang="id-ID" sz="1600" dirty="0" smtClean="0"/>
              <a:t>Hasil gambar sebagai berikut:</a:t>
            </a:r>
            <a:endParaRPr lang="id-ID" sz="1600" dirty="0"/>
          </a:p>
        </p:txBody>
      </p:sp>
      <p:pic>
        <p:nvPicPr>
          <p:cNvPr id="11" name="Picture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612" y="2057400"/>
            <a:ext cx="5181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6812" y="1752600"/>
            <a:ext cx="5396230" cy="3381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5865812" y="685800"/>
            <a:ext cx="0" cy="52847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94412" y="533400"/>
            <a:ext cx="5867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b="1" u="sng" dirty="0" smtClean="0"/>
              <a:t>Langkah 7</a:t>
            </a:r>
            <a:r>
              <a:rPr lang="id-ID" sz="1600" u="sng" dirty="0" smtClean="0"/>
              <a:t>, membuat dudukan poros</a:t>
            </a:r>
            <a:endParaRPr lang="id-ID" sz="1600" dirty="0" smtClean="0"/>
          </a:p>
          <a:p>
            <a:pPr marL="450850" lvl="0" indent="-273050">
              <a:buFont typeface="Wingdings" pitchFamily="2" charset="2"/>
              <a:buChar char="ü"/>
            </a:pPr>
            <a:r>
              <a:rPr lang="id-ID" sz="1600" dirty="0" smtClean="0"/>
              <a:t>Ubah pandangan gambar menjadi tampak samping kanan (Right).</a:t>
            </a:r>
          </a:p>
          <a:p>
            <a:pPr marL="450850" indent="-273050">
              <a:buFont typeface="Wingdings" pitchFamily="2" charset="2"/>
              <a:buChar char="ü"/>
            </a:pPr>
            <a:r>
              <a:rPr lang="id-ID" sz="1600" dirty="0" smtClean="0"/>
              <a:t>Buat garis bantu dengan posisi dan ukuran sebagai  berikut</a:t>
            </a:r>
            <a:endParaRPr lang="id-ID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50812" y="6858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850" lvl="0" indent="-273050" hangingPunct="0">
              <a:buFont typeface="Wingdings" pitchFamily="2" charset="2"/>
              <a:buChar char="ü"/>
            </a:pPr>
            <a:r>
              <a:rPr lang="id-ID" sz="1600" dirty="0" smtClean="0"/>
              <a:t>Tekan </a:t>
            </a:r>
            <a:r>
              <a:rPr lang="id-ID" sz="1600" b="1" dirty="0" smtClean="0"/>
              <a:t>DEL</a:t>
            </a:r>
            <a:r>
              <a:rPr lang="id-ID" sz="1600" dirty="0" smtClean="0"/>
              <a:t> pada keybord, sehingga hasil gambar sebagai berikut</a:t>
            </a:r>
            <a:endParaRPr lang="id-ID" sz="1600" dirty="0"/>
          </a:p>
        </p:txBody>
      </p:sp>
      <p:pic>
        <p:nvPicPr>
          <p:cNvPr id="9" name="Pictur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212" y="1828800"/>
            <a:ext cx="5213858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4412" y="2057400"/>
            <a:ext cx="5867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5865812" y="685800"/>
            <a:ext cx="0" cy="52847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94412" y="533400"/>
            <a:ext cx="5867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hangingPunct="0"/>
            <a:r>
              <a:rPr lang="id-ID" sz="1600" dirty="0" smtClean="0"/>
              <a:t>Buat Cylinder  2; </a:t>
            </a:r>
          </a:p>
          <a:p>
            <a:pPr lvl="1" indent="-357188" hangingPunct="0">
              <a:buFont typeface="Wingdings" pitchFamily="2" charset="2"/>
              <a:buChar char="ü"/>
            </a:pPr>
            <a:r>
              <a:rPr lang="id-ID" sz="1600" dirty="0" smtClean="0"/>
              <a:t>Klik ikon </a:t>
            </a:r>
            <a:r>
              <a:rPr lang="id-ID" sz="1600" b="1" dirty="0" smtClean="0"/>
              <a:t>Cylinder</a:t>
            </a:r>
            <a:r>
              <a:rPr lang="id-ID" sz="1600" dirty="0" smtClean="0"/>
              <a:t> pada menu bar. </a:t>
            </a:r>
          </a:p>
          <a:p>
            <a:pPr lvl="1" indent="-357188" hangingPunct="0">
              <a:buFont typeface="Wingdings" pitchFamily="2" charset="2"/>
              <a:buChar char="ü"/>
            </a:pPr>
            <a:r>
              <a:rPr lang="id-ID" sz="1600" dirty="0" smtClean="0"/>
              <a:t>Klik titik a. </a:t>
            </a:r>
          </a:p>
          <a:p>
            <a:pPr lvl="1" indent="-357188" hangingPunct="0">
              <a:buFont typeface="Wingdings" pitchFamily="2" charset="2"/>
              <a:buChar char="ü"/>
            </a:pPr>
            <a:r>
              <a:rPr lang="id-ID" sz="1600" dirty="0" smtClean="0"/>
              <a:t>Ketik D &gt;. </a:t>
            </a:r>
          </a:p>
          <a:p>
            <a:pPr lvl="1" indent="-357188" hangingPunct="0">
              <a:buFont typeface="Wingdings" pitchFamily="2" charset="2"/>
              <a:buChar char="ü"/>
            </a:pPr>
            <a:r>
              <a:rPr lang="id-ID" sz="1600" dirty="0" smtClean="0"/>
              <a:t>Ketik 15 &gt;. </a:t>
            </a:r>
          </a:p>
          <a:p>
            <a:pPr lvl="1" indent="-357188" hangingPunct="0">
              <a:buFont typeface="Wingdings" pitchFamily="2" charset="2"/>
              <a:buChar char="ü"/>
            </a:pPr>
            <a:r>
              <a:rPr lang="id-ID" sz="1600" dirty="0" smtClean="0"/>
              <a:t>Ketik -60 &gt;. </a:t>
            </a:r>
          </a:p>
          <a:p>
            <a:r>
              <a:rPr lang="id-ID" sz="1600" dirty="0" smtClean="0"/>
              <a:t>Hasil gambar sebagai berikut</a:t>
            </a:r>
            <a:endParaRPr lang="id-ID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50812" y="685800"/>
            <a:ext cx="5638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hangingPunct="0"/>
            <a:r>
              <a:rPr lang="id-ID" sz="1600" dirty="0" smtClean="0"/>
              <a:t>Buat Cylinder  1 ; </a:t>
            </a:r>
          </a:p>
          <a:p>
            <a:pPr marL="450850" lvl="2" indent="-273050" hangingPunct="0">
              <a:buFont typeface="Wingdings" pitchFamily="2" charset="2"/>
              <a:buChar char="ü"/>
            </a:pPr>
            <a:r>
              <a:rPr lang="id-ID" sz="1600" dirty="0" smtClean="0"/>
              <a:t>Klik ikon </a:t>
            </a:r>
            <a:r>
              <a:rPr lang="id-ID" sz="1600" b="1" dirty="0" smtClean="0"/>
              <a:t>Cylinder</a:t>
            </a:r>
            <a:r>
              <a:rPr lang="id-ID" sz="1600" dirty="0" smtClean="0"/>
              <a:t> pada menu bar. </a:t>
            </a:r>
          </a:p>
          <a:p>
            <a:pPr marL="450850" lvl="2" indent="-273050" hangingPunct="0">
              <a:buFont typeface="Wingdings" pitchFamily="2" charset="2"/>
              <a:buChar char="ü"/>
            </a:pPr>
            <a:r>
              <a:rPr lang="id-ID" sz="1600" dirty="0" smtClean="0"/>
              <a:t>Klik pada titik a. </a:t>
            </a:r>
          </a:p>
          <a:p>
            <a:pPr marL="450850" lvl="2" indent="-273050" hangingPunct="0">
              <a:buFont typeface="Wingdings" pitchFamily="2" charset="2"/>
              <a:buChar char="ü"/>
            </a:pPr>
            <a:r>
              <a:rPr lang="id-ID" sz="1600" dirty="0" smtClean="0"/>
              <a:t>Ketik D &gt;. </a:t>
            </a:r>
          </a:p>
          <a:p>
            <a:pPr marL="450850" lvl="2" indent="-273050" hangingPunct="0">
              <a:buFont typeface="Wingdings" pitchFamily="2" charset="2"/>
              <a:buChar char="ü"/>
            </a:pPr>
            <a:r>
              <a:rPr lang="id-ID" sz="1600" dirty="0" smtClean="0"/>
              <a:t>Ketik 20 &gt;. </a:t>
            </a:r>
          </a:p>
          <a:p>
            <a:pPr marL="450850" lvl="2" indent="-273050" hangingPunct="0">
              <a:buFont typeface="Wingdings" pitchFamily="2" charset="2"/>
              <a:buChar char="ü"/>
            </a:pPr>
            <a:r>
              <a:rPr lang="id-ID" sz="1600" dirty="0" smtClean="0"/>
              <a:t>Ketik -60 &gt;. </a:t>
            </a:r>
          </a:p>
          <a:p>
            <a:r>
              <a:rPr lang="id-ID" sz="1600" dirty="0" smtClean="0"/>
              <a:t>Hasil gambar sebagai berikut:</a:t>
            </a:r>
            <a:endParaRPr lang="id-ID" sz="1600" dirty="0"/>
          </a:p>
        </p:txBody>
      </p:sp>
      <p:pic>
        <p:nvPicPr>
          <p:cNvPr id="11" name="Picture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2" y="2819400"/>
            <a:ext cx="4810125" cy="3014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1612" y="2895600"/>
            <a:ext cx="4972050" cy="3110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50812" y="383272"/>
            <a:ext cx="5715000" cy="4572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 kern="1200" spc="-5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id-ID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Buatlah gambar </a:t>
            </a:r>
            <a:r>
              <a:rPr lang="id-ID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Silinder Liner</a:t>
            </a:r>
            <a:r>
              <a:rPr lang="id-ID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seperti model 3D berikut</a:t>
            </a:r>
          </a:p>
        </p:txBody>
      </p:sp>
      <p:pic>
        <p:nvPicPr>
          <p:cNvPr id="9" name="Pictur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4412" y="838200"/>
            <a:ext cx="8534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5865812" y="685800"/>
            <a:ext cx="0" cy="52847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94412" y="533400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hangingPunct="0"/>
            <a:r>
              <a:rPr lang="id-ID" sz="1600" dirty="0" smtClean="0"/>
              <a:t>Ubah posisi view menjadi SE isometric, sehingga tampilan gambar sebagai berikut</a:t>
            </a:r>
            <a:endParaRPr lang="id-ID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50812" y="685800"/>
            <a:ext cx="5638800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d-ID" sz="1600" dirty="0" smtClean="0"/>
              <a:t>Membuat box pendukung Cylinder;</a:t>
            </a:r>
          </a:p>
          <a:p>
            <a:pPr marL="450850" lvl="0" indent="-273050">
              <a:buFont typeface="Wingdings" pitchFamily="2" charset="2"/>
              <a:buChar char="ü"/>
            </a:pPr>
            <a:r>
              <a:rPr lang="id-ID" sz="1600" dirty="0" smtClean="0"/>
              <a:t>Klik ikon Box pada menu bar.</a:t>
            </a:r>
          </a:p>
          <a:p>
            <a:pPr marL="450850" lvl="0" indent="-273050">
              <a:buFont typeface="Wingdings" pitchFamily="2" charset="2"/>
              <a:buChar char="ü"/>
            </a:pPr>
            <a:r>
              <a:rPr lang="id-ID" sz="1600" dirty="0" smtClean="0"/>
              <a:t>Klik Quadrant , Cylinder luar (2) sisi kanan.</a:t>
            </a:r>
          </a:p>
          <a:p>
            <a:pPr marL="450850" lvl="0" indent="-273050">
              <a:buFont typeface="Wingdings" pitchFamily="2" charset="2"/>
              <a:buChar char="ü"/>
            </a:pPr>
            <a:r>
              <a:rPr lang="id-ID" sz="1600" dirty="0" smtClean="0"/>
              <a:t>Ketik L &gt;.</a:t>
            </a:r>
          </a:p>
          <a:p>
            <a:pPr marL="450850" lvl="0" indent="-273050">
              <a:buFont typeface="Wingdings" pitchFamily="2" charset="2"/>
              <a:buChar char="ü"/>
            </a:pPr>
            <a:r>
              <a:rPr lang="id-ID" sz="1600" dirty="0" smtClean="0"/>
              <a:t>Klik Quadrant , Cylinder luar (2) sisi kiri.</a:t>
            </a:r>
          </a:p>
          <a:p>
            <a:pPr marL="450850" lvl="0" indent="-273050">
              <a:buFont typeface="Wingdings" pitchFamily="2" charset="2"/>
              <a:buChar char="ü"/>
            </a:pPr>
            <a:r>
              <a:rPr lang="id-ID" sz="1600" dirty="0" smtClean="0"/>
              <a:t>Ketik 30 &gt;.</a:t>
            </a:r>
          </a:p>
          <a:p>
            <a:pPr marL="450850" lvl="0" indent="-273050">
              <a:buFont typeface="Wingdings" pitchFamily="2" charset="2"/>
              <a:buChar char="ü"/>
            </a:pPr>
            <a:r>
              <a:rPr lang="id-ID" sz="1600" dirty="0" smtClean="0"/>
              <a:t>Ketik -60 &gt;</a:t>
            </a:r>
          </a:p>
          <a:p>
            <a:pPr marL="450850" lvl="0" indent="-273050">
              <a:buFont typeface="Wingdings" pitchFamily="2" charset="2"/>
              <a:buChar char="ü"/>
            </a:pPr>
            <a:r>
              <a:rPr lang="id-ID" sz="1600" dirty="0" smtClean="0"/>
              <a:t>Hapus garis bantu</a:t>
            </a:r>
          </a:p>
          <a:p>
            <a:r>
              <a:rPr lang="id-ID" sz="1600" dirty="0" smtClean="0"/>
              <a:t>Hasil gambar sebagai berikut</a:t>
            </a:r>
            <a:endParaRPr lang="id-ID" sz="1600" dirty="0"/>
          </a:p>
        </p:txBody>
      </p:sp>
      <p:pic>
        <p:nvPicPr>
          <p:cNvPr id="9" name="Pictur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612" y="3200400"/>
            <a:ext cx="4724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6812" y="1600200"/>
            <a:ext cx="5257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5865812" y="685800"/>
            <a:ext cx="0" cy="52847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94412" y="533400"/>
            <a:ext cx="5867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dirty="0" smtClean="0"/>
              <a:t>Melubangi Cylinder;</a:t>
            </a:r>
          </a:p>
          <a:p>
            <a:pPr marL="450850" lvl="0" indent="-273050">
              <a:buFont typeface="Wingdings" pitchFamily="2" charset="2"/>
              <a:buChar char="ü"/>
            </a:pPr>
            <a:r>
              <a:rPr lang="id-ID" sz="1600" dirty="0" smtClean="0"/>
              <a:t>Klik ikon Subtract.</a:t>
            </a:r>
          </a:p>
          <a:p>
            <a:pPr marL="450850" lvl="0" indent="-273050">
              <a:buFont typeface="Wingdings" pitchFamily="2" charset="2"/>
              <a:buChar char="ü"/>
            </a:pPr>
            <a:r>
              <a:rPr lang="id-ID" sz="1600" dirty="0" smtClean="0"/>
              <a:t>Klik sembarang garis yang telah gabungkan &gt;.</a:t>
            </a:r>
          </a:p>
          <a:p>
            <a:pPr marL="450850" lvl="0" indent="-273050">
              <a:buFont typeface="Wingdings" pitchFamily="2" charset="2"/>
              <a:buChar char="ü"/>
            </a:pPr>
            <a:r>
              <a:rPr lang="id-ID" sz="1600" dirty="0" smtClean="0"/>
              <a:t>Klik garis Cylinder 2 &gt;.</a:t>
            </a:r>
          </a:p>
          <a:p>
            <a:r>
              <a:rPr lang="id-ID" sz="1600" dirty="0" smtClean="0"/>
              <a:t>Hasil gambar sebagai berikut:</a:t>
            </a:r>
            <a:endParaRPr lang="id-ID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50812" y="685800"/>
            <a:ext cx="563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d-ID" sz="1600" dirty="0" smtClean="0"/>
              <a:t>Gambungkan seluruh garis gambar, kecuali Cylinder 2;</a:t>
            </a:r>
          </a:p>
          <a:p>
            <a:pPr marL="450850" lvl="0" indent="-273050">
              <a:buFont typeface="Wingdings" pitchFamily="2" charset="2"/>
              <a:buChar char="ü"/>
            </a:pPr>
            <a:r>
              <a:rPr lang="id-ID" sz="1600" dirty="0" smtClean="0"/>
              <a:t>Klik ikon Union pada menu bar.</a:t>
            </a:r>
          </a:p>
          <a:p>
            <a:pPr marL="450850" lvl="0" indent="-273050">
              <a:buFont typeface="Wingdings" pitchFamily="2" charset="2"/>
              <a:buChar char="ü"/>
            </a:pPr>
            <a:r>
              <a:rPr lang="id-ID" sz="1600" dirty="0" smtClean="0"/>
              <a:t>Klik seluruh garis gambar, kecuali Cylinder 2.</a:t>
            </a:r>
          </a:p>
          <a:p>
            <a:r>
              <a:rPr lang="id-ID" sz="1600" dirty="0" smtClean="0"/>
              <a:t>Sehingga gambar akan berubah seperti gambar berikut</a:t>
            </a:r>
            <a:endParaRPr lang="id-ID" sz="1600" dirty="0"/>
          </a:p>
        </p:txBody>
      </p:sp>
      <p:pic>
        <p:nvPicPr>
          <p:cNvPr id="11" name="Picture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212" y="2209800"/>
            <a:ext cx="5400040" cy="3374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5412" y="2590800"/>
            <a:ext cx="5105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5865812" y="685800"/>
            <a:ext cx="0" cy="52847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94412" y="533400"/>
            <a:ext cx="5867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dirty="0" smtClean="0"/>
              <a:t>Membuat Beberapa Tampilan/Pandangan (View) Pada Gambar 3D</a:t>
            </a:r>
          </a:p>
          <a:p>
            <a:r>
              <a:rPr lang="id-ID" sz="1600" dirty="0" smtClean="0"/>
              <a:t>Untuk membuat beberapa tampilan pada gambar 3D maka ikuti langkah-langkah sebagai berikut:</a:t>
            </a:r>
          </a:p>
          <a:p>
            <a:r>
              <a:rPr lang="id-ID" sz="1600" b="1" dirty="0" smtClean="0"/>
              <a:t>Pastikan gambar 3D sudah terbentuk</a:t>
            </a:r>
            <a:endParaRPr lang="id-ID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50812" y="685800"/>
            <a:ext cx="563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d-ID" sz="1600" b="1" dirty="0" smtClean="0"/>
              <a:t>Langkah 8</a:t>
            </a:r>
            <a:r>
              <a:rPr lang="id-ID" sz="1600" dirty="0" smtClean="0"/>
              <a:t>, edit hasil gambar dengan petunjuk sepeerti modul terdahulu sehingga akan menghasilkan gambar sebagai berikut</a:t>
            </a:r>
            <a:endParaRPr lang="id-ID" sz="1600" dirty="0"/>
          </a:p>
        </p:txBody>
      </p:sp>
      <p:pic>
        <p:nvPicPr>
          <p:cNvPr id="9" name="Pictur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412" y="1828800"/>
            <a:ext cx="5181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3012" y="2362200"/>
            <a:ext cx="5562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5865812" y="685800"/>
            <a:ext cx="0" cy="52847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94412" y="533400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dirty="0" smtClean="0"/>
              <a:t>Ketik Viewports Pada Command ( klik view pada toolbar &gt; klik viewports ) sehingga tampilan pilihan layar akan seperti ini</a:t>
            </a:r>
            <a:endParaRPr lang="id-ID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50812" y="6858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d-ID" sz="1600" dirty="0" smtClean="0"/>
              <a:t>Klik layout 1 pada layar, maka tampilan layar akan berubah seperti</a:t>
            </a:r>
            <a:endParaRPr lang="id-ID" sz="1600" dirty="0"/>
          </a:p>
        </p:txBody>
      </p:sp>
      <p:pic>
        <p:nvPicPr>
          <p:cNvPr id="11" name="Picture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412" y="1447800"/>
            <a:ext cx="5181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6812" y="1600200"/>
            <a:ext cx="5562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5865812" y="685800"/>
            <a:ext cx="0" cy="52847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94412" y="533400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dirty="0" smtClean="0"/>
              <a:t>Kemudian klik pada no 1 dekat sudut kanan bawah layar area gambar, kemudian klik di no 2 sudut kiri atas layar area gambar</a:t>
            </a:r>
            <a:endParaRPr lang="id-ID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50812" y="6858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d-ID" sz="1600" dirty="0" smtClean="0"/>
              <a:t>Pilih jumlah Visual style yang akan dipakai (missal 3), klik Three Right, klik ok</a:t>
            </a:r>
            <a:endParaRPr lang="id-ID" sz="1600" dirty="0"/>
          </a:p>
        </p:txBody>
      </p:sp>
      <p:pic>
        <p:nvPicPr>
          <p:cNvPr id="9" name="Pictur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012" y="1752600"/>
            <a:ext cx="5257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5412" y="1676400"/>
            <a:ext cx="5181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5865812" y="685800"/>
            <a:ext cx="0" cy="52847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94412" y="533400"/>
            <a:ext cx="586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dirty="0" smtClean="0"/>
              <a:t>Untuk merubah posisi pandangan (view style) klik pada area gambar dari ketiga tampilan, pilih yang sesuai kita kehendaki. Buat texs TOP VIEW , FRONT VIEW dan ISOMETRIC VIEW pada masing-masing area, misal seperti ini</a:t>
            </a:r>
            <a:endParaRPr lang="id-ID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50812" y="685800"/>
            <a:ext cx="563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d-ID" sz="1600" dirty="0" smtClean="0"/>
              <a:t>Sehingga tampilan akan berubah seperti in</a:t>
            </a:r>
            <a:endParaRPr lang="id-ID" sz="1600" dirty="0"/>
          </a:p>
        </p:txBody>
      </p:sp>
      <p:pic>
        <p:nvPicPr>
          <p:cNvPr id="11" name="Picture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412" y="1371600"/>
            <a:ext cx="5181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4412" y="1828800"/>
            <a:ext cx="5638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5865812" y="685800"/>
            <a:ext cx="0" cy="52847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94412" y="533400"/>
            <a:ext cx="5867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b="1" dirty="0" smtClean="0"/>
              <a:t>Membuat Etiket Dan Cetak Gambar 3d</a:t>
            </a:r>
            <a:endParaRPr lang="id-ID" sz="1600" dirty="0" smtClean="0"/>
          </a:p>
          <a:p>
            <a:r>
              <a:rPr lang="id-ID" sz="1600" dirty="0" smtClean="0"/>
              <a:t>Untuk membuat etiket/kepala/kop/layout gambar 3D dan cara mencetaknya maka ikuti langkah-langkah sebagai berikut:</a:t>
            </a:r>
          </a:p>
          <a:p>
            <a:pPr lvl="0"/>
            <a:endParaRPr lang="id-ID" sz="1600" dirty="0" smtClean="0"/>
          </a:p>
          <a:p>
            <a:pPr lvl="0"/>
            <a:r>
              <a:rPr lang="id-ID" sz="1600" dirty="0" smtClean="0"/>
              <a:t>Buat model gambar 3D pada layar (Modelspace).</a:t>
            </a:r>
            <a:endParaRPr lang="id-ID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50812" y="6858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d-ID" sz="1600" dirty="0" smtClean="0"/>
              <a:t>Buat kepala gambar lengkap dengan teks sesuai standar yang ada, setelah selesai gambar siap untuk di cetak</a:t>
            </a:r>
            <a:endParaRPr lang="id-ID" sz="1600" dirty="0"/>
          </a:p>
        </p:txBody>
      </p:sp>
      <p:pic>
        <p:nvPicPr>
          <p:cNvPr id="9" name="Pictur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212" y="1600200"/>
            <a:ext cx="5181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6812" y="2057400"/>
            <a:ext cx="5410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5865812" y="685800"/>
            <a:ext cx="0" cy="52847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94412" y="533400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dirty="0" smtClean="0"/>
              <a:t>Maka tampilan layar paperspace berubah secara otomatis sebagai berikut</a:t>
            </a:r>
            <a:endParaRPr lang="id-ID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50812" y="685800"/>
            <a:ext cx="563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id-ID" sz="1600" dirty="0" smtClean="0"/>
              <a:t>Jika sudah, kita akan mengatur layout akhir pada paperspace (layout 1) dengan langkah sebagai berikut:</a:t>
            </a:r>
          </a:p>
          <a:p>
            <a:pPr marL="450850" indent="-355600" algn="just">
              <a:buFont typeface="Wingdings" pitchFamily="2" charset="2"/>
              <a:buChar char="ü"/>
            </a:pPr>
            <a:r>
              <a:rPr lang="id-ID" sz="1600" dirty="0" smtClean="0"/>
              <a:t>Klik tombol tab layout 1 yang berada tepat di bawah kiri area gambar.</a:t>
            </a:r>
            <a:endParaRPr lang="id-ID" sz="1600" dirty="0"/>
          </a:p>
        </p:txBody>
      </p:sp>
      <p:pic>
        <p:nvPicPr>
          <p:cNvPr id="11" name="Picture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412" y="1981200"/>
            <a:ext cx="5257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4412" y="1828800"/>
            <a:ext cx="5334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5865812" y="685800"/>
            <a:ext cx="0" cy="52847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94412" y="533400"/>
            <a:ext cx="5867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dirty="0" smtClean="0"/>
              <a:t>(jika dalam file block tersimpan kepala gambar maka tinggal insert block gambar dalam fail tersebut ke dalam layar gambar, dengan metode seperti gambar 2D).</a:t>
            </a:r>
          </a:p>
          <a:p>
            <a:r>
              <a:rPr lang="id-ID" sz="1600" dirty="0" smtClean="0"/>
              <a:t>Langkah selanjutnya adalah kita akan menyisipkan/masukan gambar 3D yang ada pada modelspace ke dalam paperspace (layout 1), dengan langkah sebagai berikut:</a:t>
            </a:r>
          </a:p>
          <a:p>
            <a:pPr marL="450850" indent="-273050">
              <a:buFont typeface="Wingdings" pitchFamily="2" charset="2"/>
              <a:buChar char="ü"/>
            </a:pPr>
            <a:r>
              <a:rPr lang="id-ID" sz="1600" dirty="0" smtClean="0"/>
              <a:t>Ketikan MVIEV (pada tombol perintah /command) &lt; ketik R &lt; &lt; klik sudut kiri atas (endpoint) ( titik 1) &lt; klik sudut kanan bawah (endpoint) (titik 2)</a:t>
            </a:r>
            <a:endParaRPr lang="id-ID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50812" y="685800"/>
            <a:ext cx="5638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dirty="0" smtClean="0"/>
              <a:t>Buat kop / kepala/ etiket gambar dengan cara seperti pada gambar 2D, dengan langkah sebagai berikut:</a:t>
            </a:r>
          </a:p>
          <a:p>
            <a:pPr marL="450850" lvl="0" indent="-273050">
              <a:buFont typeface="Wingdings" pitchFamily="2" charset="2"/>
              <a:buChar char="ü"/>
            </a:pPr>
            <a:r>
              <a:rPr lang="id-ID" sz="1600" dirty="0" smtClean="0"/>
              <a:t>Buat Kotak dengan perintah rectangle &lt; klik pada sudut kanan bawah (endpoint) &lt; ketik D &lt; ketik 180 &lt; ketik 35 &lt; klik di sembarang area gambar .</a:t>
            </a:r>
          </a:p>
          <a:p>
            <a:pPr marL="450850" indent="-273050">
              <a:buFont typeface="Wingdings" pitchFamily="2" charset="2"/>
              <a:buChar char="ü"/>
            </a:pPr>
            <a:r>
              <a:rPr lang="id-ID" sz="1600" dirty="0" smtClean="0"/>
              <a:t>Buat set area tex pada kepala gambar sesuai standar yang ada, sehingga gambar akan terlihat seperti</a:t>
            </a:r>
            <a:endParaRPr lang="id-ID" sz="1600" dirty="0"/>
          </a:p>
        </p:txBody>
      </p:sp>
      <p:pic>
        <p:nvPicPr>
          <p:cNvPr id="9" name="Pictur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612" y="2667000"/>
            <a:ext cx="533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3012" y="3048000"/>
            <a:ext cx="533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5865812" y="685800"/>
            <a:ext cx="0" cy="52847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94412" y="533400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dirty="0" smtClean="0"/>
              <a:t>Untuk mengatur posisi gambar pada layar sesuai yang kita inginkan maka double klik pada area gambar (layout 1) kemudian putar krusor/mouse</a:t>
            </a:r>
            <a:endParaRPr lang="id-ID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50812" y="6858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dirty="0" smtClean="0"/>
              <a:t>Maka tampilan gambar 3D akan muncul pada layar layout 1 sebagai berikut</a:t>
            </a:r>
            <a:endParaRPr lang="id-ID" sz="1600" dirty="0"/>
          </a:p>
        </p:txBody>
      </p:sp>
      <p:pic>
        <p:nvPicPr>
          <p:cNvPr id="11" name="Picture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812" y="1600200"/>
            <a:ext cx="5181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3012" y="1600200"/>
            <a:ext cx="5486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018212" y="5029200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dirty="0" smtClean="0"/>
              <a:t>Setelah selesai maka gambar siap untuk di cetak dengan plotter sesuai dengan ukuran yang kita inginkan, dengan metode/cara yang sama pada proses cetak gambar 2D.</a:t>
            </a:r>
            <a:endParaRPr lang="id-ID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27012" y="1371600"/>
            <a:ext cx="5334000" cy="457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 kern="1200" spc="-5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id-ID" sz="1600" dirty="0" smtClean="0">
                <a:latin typeface="Arial" pitchFamily="34" charset="0"/>
                <a:cs typeface="Arial" pitchFamily="34" charset="0"/>
              </a:rPr>
              <a:t>Petunjuk: ikuti langkah –langkah dibawah ini dengan tepat, sehingga hasilnya sesuai gambar 10.22.</a:t>
            </a:r>
          </a:p>
          <a:p>
            <a:pPr algn="just">
              <a:lnSpc>
                <a:spcPct val="150000"/>
              </a:lnSpc>
            </a:pPr>
            <a:r>
              <a:rPr lang="id-ID" sz="1600" b="1" dirty="0" smtClean="0">
                <a:latin typeface="Arial" pitchFamily="34" charset="0"/>
                <a:cs typeface="Arial" pitchFamily="34" charset="0"/>
              </a:rPr>
              <a:t>Langkah 1</a:t>
            </a:r>
            <a:r>
              <a:rPr lang="id-ID" sz="1600" dirty="0" smtClean="0">
                <a:latin typeface="Arial" pitchFamily="34" charset="0"/>
                <a:cs typeface="Arial" pitchFamily="34" charset="0"/>
              </a:rPr>
              <a:t>, menggambar silinder bagian dalam (silinder I)</a:t>
            </a:r>
            <a:r>
              <a:rPr lang="id-ID" sz="1600" b="1" dirty="0" smtClean="0">
                <a:latin typeface="Arial" pitchFamily="34" charset="0"/>
                <a:cs typeface="Arial" pitchFamily="34" charset="0"/>
              </a:rPr>
              <a:t> </a:t>
            </a:r>
            <a:endParaRPr lang="id-ID" sz="1600" dirty="0" smtClean="0">
              <a:latin typeface="Arial" pitchFamily="34" charset="0"/>
              <a:cs typeface="Arial" pitchFamily="34" charset="0"/>
            </a:endParaRPr>
          </a:p>
          <a:p>
            <a:pPr marL="450850" indent="-2730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id-ID" sz="1600" dirty="0" smtClean="0">
                <a:latin typeface="Arial" pitchFamily="34" charset="0"/>
                <a:cs typeface="Arial" pitchFamily="34" charset="0"/>
              </a:rPr>
              <a:t>Klik pada ikon </a:t>
            </a:r>
            <a:r>
              <a:rPr lang="id-ID" sz="1600" b="1" dirty="0" smtClean="0">
                <a:latin typeface="Arial" pitchFamily="34" charset="0"/>
                <a:cs typeface="Arial" pitchFamily="34" charset="0"/>
              </a:rPr>
              <a:t>Cylinder</a:t>
            </a:r>
            <a:r>
              <a:rPr lang="id-ID" sz="1600" dirty="0" smtClean="0">
                <a:latin typeface="Arial" pitchFamily="34" charset="0"/>
                <a:cs typeface="Arial" pitchFamily="34" charset="0"/>
              </a:rPr>
              <a:t> pada menu bar Modeling</a:t>
            </a:r>
            <a:endParaRPr lang="id-ID" sz="1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018212" y="685800"/>
            <a:ext cx="0" cy="52847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/>
          <p:nvPr/>
        </p:nvPicPr>
        <p:blipFill>
          <a:blip r:embed="rId3" cstate="print"/>
          <a:srcRect l="1410" t="2241" r="3527" b="3081"/>
          <a:stretch>
            <a:fillRect/>
          </a:stretch>
        </p:blipFill>
        <p:spPr bwMode="auto">
          <a:xfrm>
            <a:off x="303212" y="2286000"/>
            <a:ext cx="5410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323012" y="533400"/>
            <a:ext cx="5638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850" lvl="0" indent="-355600" hangingPunct="0">
              <a:lnSpc>
                <a:spcPct val="150000"/>
              </a:lnSpc>
              <a:buFont typeface="Wingdings" pitchFamily="2" charset="2"/>
              <a:buChar char="ü"/>
            </a:pPr>
            <a:r>
              <a:rPr lang="id-ID" sz="1600" dirty="0" smtClean="0"/>
              <a:t>Klik di area gambar. </a:t>
            </a:r>
          </a:p>
          <a:p>
            <a:pPr marL="450850" lvl="0" indent="-355600" hangingPunct="0">
              <a:lnSpc>
                <a:spcPct val="150000"/>
              </a:lnSpc>
              <a:buFont typeface="Wingdings" pitchFamily="2" charset="2"/>
              <a:buChar char="ü"/>
            </a:pPr>
            <a:r>
              <a:rPr lang="id-ID" sz="1600" dirty="0" smtClean="0"/>
              <a:t>Ketik 25  &gt;. </a:t>
            </a:r>
          </a:p>
          <a:p>
            <a:pPr marL="450850" lvl="0" indent="-355600" hangingPunct="0">
              <a:lnSpc>
                <a:spcPct val="150000"/>
              </a:lnSpc>
              <a:buFont typeface="Wingdings" pitchFamily="2" charset="2"/>
              <a:buChar char="ü"/>
            </a:pPr>
            <a:r>
              <a:rPr lang="id-ID" sz="1600" dirty="0" smtClean="0"/>
              <a:t>Ketik 38  &gt;. </a:t>
            </a:r>
          </a:p>
          <a:p>
            <a:r>
              <a:rPr lang="id-ID" sz="1600" dirty="0" smtClean="0"/>
              <a:t> </a:t>
            </a:r>
          </a:p>
          <a:p>
            <a:pPr hangingPunct="0"/>
            <a:r>
              <a:rPr lang="id-ID" sz="1600" dirty="0" smtClean="0"/>
              <a:t>Hasil gambar sebagai berikut: </a:t>
            </a:r>
            <a:endParaRPr lang="id-ID" sz="1600" dirty="0"/>
          </a:p>
        </p:txBody>
      </p:sp>
      <p:pic>
        <p:nvPicPr>
          <p:cNvPr id="8" name="Picture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3825" y="2438400"/>
            <a:ext cx="5183187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5789612" y="685800"/>
            <a:ext cx="0" cy="52847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18212" y="533400"/>
            <a:ext cx="5638800" cy="2262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600" b="1" dirty="0" smtClean="0"/>
              <a:t>Langkah 3</a:t>
            </a:r>
            <a:r>
              <a:rPr lang="id-ID" sz="1600" dirty="0" smtClean="0"/>
              <a:t>, menggambar kepala silinder (silinder III)</a:t>
            </a:r>
          </a:p>
          <a:p>
            <a:pPr marL="531813" lvl="0" indent="-354013" hangingPunct="0">
              <a:lnSpc>
                <a:spcPct val="150000"/>
              </a:lnSpc>
              <a:buFont typeface="Wingdings" pitchFamily="2" charset="2"/>
              <a:buChar char="ü"/>
            </a:pPr>
            <a:r>
              <a:rPr lang="id-ID" sz="1600" dirty="0" smtClean="0"/>
              <a:t>Klik pada ikon </a:t>
            </a:r>
            <a:r>
              <a:rPr lang="id-ID" sz="1600" b="1" dirty="0" smtClean="0"/>
              <a:t>Cylinder</a:t>
            </a:r>
            <a:r>
              <a:rPr lang="id-ID" sz="1600" dirty="0" smtClean="0"/>
              <a:t> pada menu bar. </a:t>
            </a:r>
          </a:p>
          <a:p>
            <a:pPr marL="531813" lvl="0" indent="-354013" hangingPunct="0">
              <a:lnSpc>
                <a:spcPct val="150000"/>
              </a:lnSpc>
              <a:buFont typeface="Wingdings" pitchFamily="2" charset="2"/>
              <a:buChar char="ü"/>
            </a:pPr>
            <a:r>
              <a:rPr lang="id-ID" sz="1600" dirty="0" smtClean="0"/>
              <a:t>Klik pada pusat silinder sebelah atas. </a:t>
            </a:r>
          </a:p>
          <a:p>
            <a:pPr marL="531813" lvl="0" indent="-354013" hangingPunct="0">
              <a:lnSpc>
                <a:spcPct val="150000"/>
              </a:lnSpc>
              <a:buFont typeface="Wingdings" pitchFamily="2" charset="2"/>
              <a:buChar char="ü"/>
            </a:pPr>
            <a:r>
              <a:rPr lang="id-ID" sz="1600" dirty="0" smtClean="0"/>
              <a:t>Ketik 35 &gt;. </a:t>
            </a:r>
          </a:p>
          <a:p>
            <a:pPr marL="531813" lvl="0" indent="-354013" hangingPunct="0">
              <a:lnSpc>
                <a:spcPct val="150000"/>
              </a:lnSpc>
              <a:buFont typeface="Wingdings" pitchFamily="2" charset="2"/>
              <a:buChar char="ü"/>
            </a:pPr>
            <a:r>
              <a:rPr lang="id-ID" sz="1600" dirty="0" smtClean="0"/>
              <a:t>Ketik -8 &gt;. </a:t>
            </a:r>
          </a:p>
          <a:p>
            <a:pPr marL="531813" indent="-354013" hangingPunct="0">
              <a:lnSpc>
                <a:spcPct val="150000"/>
              </a:lnSpc>
            </a:pPr>
            <a:r>
              <a:rPr lang="id-ID" sz="1600" dirty="0" smtClean="0"/>
              <a:t>Hasil gambar sebagai berikut: </a:t>
            </a:r>
            <a:endParaRPr lang="id-ID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27012" y="533400"/>
            <a:ext cx="541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600" b="1" dirty="0" smtClean="0">
                <a:latin typeface="Arial" pitchFamily="34" charset="0"/>
                <a:cs typeface="Arial" pitchFamily="34" charset="0"/>
              </a:rPr>
              <a:t>Langkah 2</a:t>
            </a:r>
            <a:r>
              <a:rPr lang="id-ID" sz="1600" dirty="0" smtClean="0">
                <a:latin typeface="Arial" pitchFamily="34" charset="0"/>
                <a:cs typeface="Arial" pitchFamily="34" charset="0"/>
              </a:rPr>
              <a:t>, menggambar silinder bagian luar (silinder II)</a:t>
            </a:r>
          </a:p>
          <a:p>
            <a:pPr marL="450850" lvl="0" indent="-273050">
              <a:lnSpc>
                <a:spcPct val="150000"/>
              </a:lnSpc>
              <a:buFont typeface="Wingdings" pitchFamily="2" charset="2"/>
              <a:buChar char="ü"/>
            </a:pPr>
            <a:r>
              <a:rPr lang="id-ID" sz="1600" dirty="0" smtClean="0">
                <a:latin typeface="Arial" pitchFamily="34" charset="0"/>
                <a:cs typeface="Arial" pitchFamily="34" charset="0"/>
              </a:rPr>
              <a:t>Klik pada ikon </a:t>
            </a:r>
            <a:r>
              <a:rPr lang="id-ID" sz="1600" b="1" dirty="0" smtClean="0">
                <a:latin typeface="Arial" pitchFamily="34" charset="0"/>
                <a:cs typeface="Arial" pitchFamily="34" charset="0"/>
              </a:rPr>
              <a:t>Cylinder</a:t>
            </a:r>
            <a:r>
              <a:rPr lang="id-ID" sz="1600" dirty="0" smtClean="0">
                <a:latin typeface="Arial" pitchFamily="34" charset="0"/>
                <a:cs typeface="Arial" pitchFamily="34" charset="0"/>
              </a:rPr>
              <a:t> pada menu bar modeling. </a:t>
            </a:r>
          </a:p>
          <a:p>
            <a:pPr marL="450850" lvl="0" indent="-273050">
              <a:lnSpc>
                <a:spcPct val="150000"/>
              </a:lnSpc>
              <a:buFont typeface="Wingdings" pitchFamily="2" charset="2"/>
              <a:buChar char="ü"/>
            </a:pPr>
            <a:r>
              <a:rPr lang="id-ID" sz="1600" dirty="0" smtClean="0">
                <a:latin typeface="Arial" pitchFamily="34" charset="0"/>
                <a:cs typeface="Arial" pitchFamily="34" charset="0"/>
              </a:rPr>
              <a:t>Klik di pusat  lingkaran sebelah bawah silinder I. </a:t>
            </a:r>
          </a:p>
          <a:p>
            <a:pPr marL="450850" lvl="0" indent="-273050">
              <a:lnSpc>
                <a:spcPct val="150000"/>
              </a:lnSpc>
              <a:buFont typeface="Wingdings" pitchFamily="2" charset="2"/>
              <a:buChar char="ü"/>
            </a:pPr>
            <a:r>
              <a:rPr lang="id-ID" sz="1600" dirty="0" smtClean="0">
                <a:latin typeface="Arial" pitchFamily="34" charset="0"/>
                <a:cs typeface="Arial" pitchFamily="34" charset="0"/>
              </a:rPr>
              <a:t>Ketik 31 &gt;. </a:t>
            </a:r>
          </a:p>
          <a:p>
            <a:pPr marL="450850" indent="-273050">
              <a:lnSpc>
                <a:spcPct val="150000"/>
              </a:lnSpc>
              <a:buFont typeface="Wingdings" pitchFamily="2" charset="2"/>
              <a:buChar char="ü"/>
            </a:pPr>
            <a:r>
              <a:rPr lang="id-ID" sz="1600" dirty="0" smtClean="0">
                <a:latin typeface="Arial" pitchFamily="34" charset="0"/>
                <a:cs typeface="Arial" pitchFamily="34" charset="0"/>
              </a:rPr>
              <a:t>Ketik 38 &gt;</a:t>
            </a:r>
          </a:p>
          <a:p>
            <a:pPr>
              <a:lnSpc>
                <a:spcPct val="150000"/>
              </a:lnSpc>
            </a:pPr>
            <a:r>
              <a:rPr lang="id-ID" sz="1600" dirty="0" smtClean="0"/>
              <a:t>Hasil gambar sebagai berikut</a:t>
            </a:r>
            <a:endParaRPr lang="id-ID" sz="1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412" y="3048000"/>
            <a:ext cx="4953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3012" y="3048000"/>
            <a:ext cx="5050462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5789612" y="685800"/>
            <a:ext cx="0" cy="52847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18212" y="533400"/>
            <a:ext cx="5638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600" b="1" dirty="0" smtClean="0"/>
              <a:t>Langkah 4</a:t>
            </a:r>
            <a:r>
              <a:rPr lang="id-ID" sz="1600" dirty="0" smtClean="0"/>
              <a:t>, membuat lubang pada silinder</a:t>
            </a:r>
          </a:p>
          <a:p>
            <a:pPr marL="450850" lvl="0" indent="-273050" hangingPunct="0">
              <a:lnSpc>
                <a:spcPct val="150000"/>
              </a:lnSpc>
              <a:buFont typeface="Wingdings" pitchFamily="2" charset="2"/>
              <a:buChar char="ü"/>
              <a:tabLst>
                <a:tab pos="450850" algn="l"/>
              </a:tabLst>
            </a:pPr>
            <a:r>
              <a:rPr lang="id-ID" sz="1600" dirty="0" smtClean="0"/>
              <a:t>Klik ikon S</a:t>
            </a:r>
            <a:r>
              <a:rPr lang="id-ID" sz="1600" b="1" dirty="0" smtClean="0"/>
              <a:t>ubtract</a:t>
            </a:r>
            <a:r>
              <a:rPr lang="id-ID" sz="1600" dirty="0" smtClean="0"/>
              <a:t> pada menu bar modeling. </a:t>
            </a:r>
          </a:p>
          <a:p>
            <a:pPr marL="450850" lvl="0" indent="-273050" hangingPunct="0">
              <a:lnSpc>
                <a:spcPct val="150000"/>
              </a:lnSpc>
              <a:buFont typeface="Wingdings" pitchFamily="2" charset="2"/>
              <a:buChar char="ü"/>
              <a:tabLst>
                <a:tab pos="450850" algn="l"/>
              </a:tabLst>
            </a:pPr>
            <a:r>
              <a:rPr lang="id-ID" sz="1600" dirty="0" smtClean="0"/>
              <a:t>Klik kiri silinder  II dan silinder III &gt;. </a:t>
            </a:r>
          </a:p>
          <a:p>
            <a:pPr marL="450850" lvl="0" indent="-273050" hangingPunct="0">
              <a:lnSpc>
                <a:spcPct val="150000"/>
              </a:lnSpc>
              <a:buFont typeface="Wingdings" pitchFamily="2" charset="2"/>
              <a:buChar char="ü"/>
              <a:tabLst>
                <a:tab pos="450850" algn="l"/>
              </a:tabLst>
            </a:pPr>
            <a:r>
              <a:rPr lang="id-ID" sz="1600" dirty="0" smtClean="0"/>
              <a:t>Klik kiri silinder I &gt;. </a:t>
            </a:r>
          </a:p>
          <a:p>
            <a:pPr marL="450850" indent="-273050">
              <a:lnSpc>
                <a:spcPct val="150000"/>
              </a:lnSpc>
              <a:tabLst>
                <a:tab pos="450850" algn="l"/>
              </a:tabLst>
            </a:pPr>
            <a:endParaRPr lang="id-ID" sz="1600" dirty="0" smtClean="0"/>
          </a:p>
          <a:p>
            <a:pPr>
              <a:lnSpc>
                <a:spcPct val="150000"/>
              </a:lnSpc>
            </a:pPr>
            <a:r>
              <a:rPr lang="id-ID" sz="1600" dirty="0" smtClean="0"/>
              <a:t>Hasil gambar sebagai berikut: </a:t>
            </a:r>
            <a:endParaRPr lang="id-ID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27012" y="533400"/>
            <a:ext cx="5410200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600" dirty="0" smtClean="0"/>
              <a:t>Atau tampak solid</a:t>
            </a:r>
            <a:endParaRPr lang="id-ID" sz="1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412" y="1219200"/>
            <a:ext cx="4962525" cy="3078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99212" y="2895600"/>
            <a:ext cx="5334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5789612" y="685800"/>
            <a:ext cx="0" cy="52847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18212" y="533400"/>
            <a:ext cx="5638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d-ID" sz="1600" b="1" dirty="0" smtClean="0"/>
              <a:t>Langkah 6</a:t>
            </a:r>
            <a:r>
              <a:rPr lang="id-ID" sz="1600" dirty="0" smtClean="0"/>
              <a:t>, memotong silinder</a:t>
            </a:r>
          </a:p>
          <a:p>
            <a:pPr marL="450850" lvl="0" indent="-35560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id-ID" sz="1600" dirty="0" smtClean="0"/>
              <a:t>Klik ikon </a:t>
            </a:r>
            <a:r>
              <a:rPr lang="id-ID" sz="1600" b="1" dirty="0" smtClean="0"/>
              <a:t>Subtract</a:t>
            </a:r>
            <a:r>
              <a:rPr lang="id-ID" sz="1600" dirty="0" smtClean="0"/>
              <a:t> pada menu bar modeling. </a:t>
            </a:r>
          </a:p>
          <a:p>
            <a:pPr marL="450850" lvl="0" indent="-35560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id-ID" sz="1600" dirty="0" smtClean="0"/>
              <a:t>Klik kiri silinder &gt;. </a:t>
            </a:r>
          </a:p>
          <a:p>
            <a:pPr marL="450850" lvl="0" indent="-35560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id-ID" sz="1600" dirty="0" smtClean="0"/>
              <a:t>Klik kiri kotak &gt;.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d-ID" sz="1600" dirty="0" smtClean="0"/>
              <a:t>Hasil gambar sebagai berikut</a:t>
            </a:r>
            <a:endParaRPr lang="id-ID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27012" y="457200"/>
            <a:ext cx="5410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d-ID" sz="1600" b="1" dirty="0" smtClean="0"/>
              <a:t>Langkah 5</a:t>
            </a:r>
            <a:r>
              <a:rPr lang="id-ID" sz="1600" dirty="0" smtClean="0"/>
              <a:t>, membuat kotak persegi untuk potongan  1/2.</a:t>
            </a:r>
          </a:p>
          <a:p>
            <a:pPr marL="450850" lvl="0" indent="-355600" hangingPunct="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tabLst>
                <a:tab pos="450850" algn="l"/>
              </a:tabLst>
            </a:pPr>
            <a:r>
              <a:rPr lang="id-ID" sz="1600" dirty="0" smtClean="0"/>
              <a:t>Klik  ikon </a:t>
            </a:r>
            <a:r>
              <a:rPr lang="id-ID" sz="1600" b="1" dirty="0" smtClean="0"/>
              <a:t>Box</a:t>
            </a:r>
            <a:r>
              <a:rPr lang="id-ID" sz="1600" dirty="0" smtClean="0"/>
              <a:t> pada menu b ar modeling. </a:t>
            </a:r>
          </a:p>
          <a:p>
            <a:pPr marL="450850" lvl="0" indent="-355600" hangingPunct="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tabLst>
                <a:tab pos="450850" algn="l"/>
              </a:tabLst>
            </a:pPr>
            <a:r>
              <a:rPr lang="id-ID" sz="1600" dirty="0" smtClean="0"/>
              <a:t>Klik pada pusat bagian bawah silinder. </a:t>
            </a:r>
          </a:p>
          <a:p>
            <a:pPr marL="450850" lvl="0" indent="-355600" hangingPunct="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tabLst>
                <a:tab pos="450850" algn="l"/>
              </a:tabLst>
            </a:pPr>
            <a:r>
              <a:rPr lang="id-ID" sz="1600" dirty="0" smtClean="0"/>
              <a:t>Ketik L &gt;. </a:t>
            </a:r>
          </a:p>
          <a:p>
            <a:pPr marL="450850" lvl="0" indent="-355600" hangingPunct="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tabLst>
                <a:tab pos="450850" algn="l"/>
              </a:tabLst>
            </a:pPr>
            <a:r>
              <a:rPr lang="id-ID" sz="1600" dirty="0" smtClean="0"/>
              <a:t>Ketik -50 &gt;. </a:t>
            </a:r>
          </a:p>
          <a:p>
            <a:pPr marL="450850" lvl="0" indent="-355600" hangingPunct="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tabLst>
                <a:tab pos="450850" algn="l"/>
              </a:tabLst>
            </a:pPr>
            <a:r>
              <a:rPr lang="id-ID" sz="1600" dirty="0" smtClean="0"/>
              <a:t>Ketik 50 &gt;. </a:t>
            </a:r>
          </a:p>
          <a:p>
            <a:pPr marL="450850" lvl="0" indent="-355600" hangingPunct="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tabLst>
                <a:tab pos="450850" algn="l"/>
              </a:tabLst>
            </a:pPr>
            <a:r>
              <a:rPr lang="id-ID" sz="1600" dirty="0" smtClean="0"/>
              <a:t>Ketik 60 &gt;. 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id-ID" sz="1600" dirty="0" smtClean="0"/>
              <a:t> Hasil gambar sebagai berikut: </a:t>
            </a:r>
            <a:endParaRPr lang="id-ID" sz="1600" dirty="0"/>
          </a:p>
        </p:txBody>
      </p:sp>
      <p:pic>
        <p:nvPicPr>
          <p:cNvPr id="10" name="Picture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612" y="3276600"/>
            <a:ext cx="4819650" cy="3020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5412" y="2819400"/>
            <a:ext cx="5029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5789612" y="685800"/>
            <a:ext cx="0" cy="52847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94412" y="609600"/>
            <a:ext cx="5638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hangingPunct="0">
              <a:spcBef>
                <a:spcPts val="600"/>
              </a:spcBef>
              <a:spcAft>
                <a:spcPts val="600"/>
              </a:spcAft>
            </a:pPr>
            <a:r>
              <a:rPr lang="id-ID" sz="1600" dirty="0" smtClean="0"/>
              <a:t>Ketik 50  &gt;. </a:t>
            </a:r>
          </a:p>
          <a:p>
            <a:pPr lvl="0" hangingPunct="0">
              <a:spcBef>
                <a:spcPts val="600"/>
              </a:spcBef>
              <a:spcAft>
                <a:spcPts val="600"/>
              </a:spcAft>
            </a:pPr>
            <a:r>
              <a:rPr lang="id-ID" sz="1600" dirty="0" smtClean="0"/>
              <a:t>Ketik -50 &gt;.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d-ID" sz="1600" dirty="0" smtClean="0"/>
              <a:t>Hasil gambar sebagai berikut</a:t>
            </a:r>
            <a:endParaRPr lang="id-ID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27012" y="457200"/>
            <a:ext cx="5410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id-ID" sz="1600" b="1" dirty="0" smtClean="0"/>
              <a:t>Langkah 7</a:t>
            </a:r>
            <a:r>
              <a:rPr lang="id-ID" sz="1600" dirty="0" smtClean="0"/>
              <a:t>, membuat kotak untuk potongan penuh</a:t>
            </a:r>
          </a:p>
          <a:p>
            <a:pPr marL="450850" lvl="0" indent="-273050" algn="just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id-ID" sz="1600" dirty="0" smtClean="0"/>
              <a:t>Klik ikon </a:t>
            </a:r>
            <a:r>
              <a:rPr lang="id-ID" sz="1600" b="1" dirty="0" smtClean="0"/>
              <a:t>Box</a:t>
            </a:r>
            <a:r>
              <a:rPr lang="id-ID" sz="1600" dirty="0" smtClean="0"/>
              <a:t> pada menu bar modeling. </a:t>
            </a:r>
          </a:p>
          <a:p>
            <a:pPr marL="450850" lvl="0" indent="-273050" algn="just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id-ID" sz="1600" dirty="0" smtClean="0"/>
              <a:t>Klik </a:t>
            </a:r>
            <a:r>
              <a:rPr lang="id-ID" sz="1600" b="1" dirty="0" smtClean="0"/>
              <a:t>quadrant</a:t>
            </a:r>
            <a:r>
              <a:rPr lang="id-ID" sz="1600" dirty="0" smtClean="0"/>
              <a:t> 1. </a:t>
            </a:r>
          </a:p>
          <a:p>
            <a:pPr marL="450850" lvl="0" indent="-273050" algn="just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id-ID" sz="1600" dirty="0" smtClean="0"/>
              <a:t>Ketik  L &gt;. </a:t>
            </a:r>
          </a:p>
          <a:p>
            <a:pPr marL="450850" indent="-2730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id-ID" sz="1600" dirty="0" smtClean="0"/>
              <a:t>Klik </a:t>
            </a:r>
            <a:r>
              <a:rPr lang="id-ID" sz="1600" b="1" dirty="0" smtClean="0"/>
              <a:t>quadrant</a:t>
            </a:r>
            <a:r>
              <a:rPr lang="id-ID" sz="1600" dirty="0" smtClean="0"/>
              <a:t> 2 : </a:t>
            </a:r>
            <a:endParaRPr lang="id-ID" sz="1600" dirty="0"/>
          </a:p>
        </p:txBody>
      </p:sp>
      <p:pic>
        <p:nvPicPr>
          <p:cNvPr id="11" name="Picture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8900" y="2667000"/>
            <a:ext cx="5076825" cy="3077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6812" y="2133600"/>
            <a:ext cx="5257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5789612" y="685800"/>
            <a:ext cx="0" cy="52847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94412" y="609600"/>
            <a:ext cx="5638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d-ID" sz="1600" b="1" dirty="0" smtClean="0"/>
              <a:t>Langkah 9</a:t>
            </a:r>
            <a:r>
              <a:rPr lang="id-ID" sz="1600" dirty="0" smtClean="0"/>
              <a:t>, membuat kotak 1 untuk potongan 3/4</a:t>
            </a:r>
          </a:p>
          <a:p>
            <a:pPr marL="450850" lvl="0" indent="-35560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id-ID" sz="1600" dirty="0" smtClean="0"/>
              <a:t>Klik ikon </a:t>
            </a:r>
            <a:r>
              <a:rPr lang="id-ID" sz="1600" b="1" dirty="0" smtClean="0"/>
              <a:t>Box</a:t>
            </a:r>
            <a:r>
              <a:rPr lang="id-ID" sz="1600" dirty="0" smtClean="0"/>
              <a:t> pada menu bar modeling. </a:t>
            </a:r>
          </a:p>
          <a:p>
            <a:pPr marL="450850" lvl="0" indent="-35560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id-ID" sz="1600" dirty="0" smtClean="0"/>
              <a:t>Klik </a:t>
            </a:r>
            <a:r>
              <a:rPr lang="id-ID" sz="1600" b="1" dirty="0" smtClean="0"/>
              <a:t>quadrant</a:t>
            </a:r>
            <a:r>
              <a:rPr lang="id-ID" sz="1600" dirty="0" smtClean="0"/>
              <a:t> 1. </a:t>
            </a:r>
          </a:p>
          <a:p>
            <a:pPr marL="450850" lvl="0" indent="-35560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id-ID" sz="1600" dirty="0" smtClean="0"/>
              <a:t>Ketik  L &gt;. </a:t>
            </a:r>
          </a:p>
          <a:p>
            <a:pPr marL="450850" indent="-3556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id-ID" sz="1600" dirty="0" smtClean="0"/>
              <a:t>Klik </a:t>
            </a:r>
            <a:r>
              <a:rPr lang="id-ID" sz="1600" b="1" dirty="0" smtClean="0"/>
              <a:t>quadran</a:t>
            </a:r>
            <a:r>
              <a:rPr lang="id-ID" sz="1600" dirty="0" smtClean="0"/>
              <a:t>t 2</a:t>
            </a:r>
            <a:endParaRPr lang="id-ID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27012" y="457200"/>
            <a:ext cx="5410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id-ID" sz="1600" b="1" dirty="0" smtClean="0"/>
              <a:t>Langkah 8</a:t>
            </a:r>
            <a:r>
              <a:rPr lang="id-ID" sz="1600" dirty="0" smtClean="0"/>
              <a:t>, memotong silindr</a:t>
            </a:r>
          </a:p>
          <a:p>
            <a:pPr marL="450850" lvl="0" indent="-355600" algn="just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id-ID" sz="1600" dirty="0" smtClean="0"/>
              <a:t>Klik ikon </a:t>
            </a:r>
            <a:r>
              <a:rPr lang="id-ID" sz="1600" b="1" dirty="0" smtClean="0"/>
              <a:t>Subtract</a:t>
            </a:r>
            <a:r>
              <a:rPr lang="id-ID" sz="1600" dirty="0" smtClean="0"/>
              <a:t> pada menu bar modeling. </a:t>
            </a:r>
          </a:p>
          <a:p>
            <a:pPr marL="450850" lvl="0" indent="-355600" algn="just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id-ID" sz="1600" dirty="0" smtClean="0"/>
              <a:t>Klik kiri silinder &gt;. </a:t>
            </a:r>
          </a:p>
          <a:p>
            <a:pPr marL="450850" lvl="0" indent="-355600" algn="just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id-ID" sz="1600" dirty="0" smtClean="0"/>
              <a:t>Klik kiri kotak &gt;.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id-ID" sz="1600" dirty="0" smtClean="0"/>
              <a:t> Hasil gambar sebagai berikut : </a:t>
            </a:r>
            <a:endParaRPr lang="id-ID" sz="1600" dirty="0"/>
          </a:p>
        </p:txBody>
      </p:sp>
      <p:pic>
        <p:nvPicPr>
          <p:cNvPr id="8" name="Pictur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612" y="2667000"/>
            <a:ext cx="4876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4" cstate="print"/>
          <a:srcRect b="4701"/>
          <a:stretch>
            <a:fillRect/>
          </a:stretch>
        </p:blipFill>
        <p:spPr bwMode="auto">
          <a:xfrm>
            <a:off x="6246812" y="2819400"/>
            <a:ext cx="5181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5789612" y="685800"/>
            <a:ext cx="0" cy="52847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94412" y="609600"/>
            <a:ext cx="563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d-ID" sz="1600" b="1" dirty="0" smtClean="0"/>
              <a:t>Langkah 10</a:t>
            </a:r>
            <a:r>
              <a:rPr lang="id-ID" sz="1600" dirty="0" smtClean="0"/>
              <a:t>, Membuat kotak  2 (siku pemotong 3/4)</a:t>
            </a:r>
            <a:endParaRPr lang="id-ID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27012" y="457200"/>
            <a:ext cx="5410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850" indent="-2730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id-ID" sz="1600" dirty="0" smtClean="0"/>
              <a:t>Ketik 50  &gt;.</a:t>
            </a:r>
          </a:p>
          <a:p>
            <a:pPr marL="450850" lvl="0" indent="-273050" algn="just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id-ID" sz="1600" dirty="0" smtClean="0"/>
              <a:t>Ketik -50 &gt;. </a:t>
            </a:r>
          </a:p>
          <a:p>
            <a:pPr marL="450850" indent="-273050" algn="just" hangingPunct="0">
              <a:spcBef>
                <a:spcPts val="600"/>
              </a:spcBef>
              <a:spcAft>
                <a:spcPts val="600"/>
              </a:spcAft>
            </a:pPr>
            <a:r>
              <a:rPr lang="id-ID" sz="1600" dirty="0" smtClean="0"/>
              <a:t>Hasil gambar sebagai berikut: </a:t>
            </a:r>
            <a:endParaRPr lang="id-ID" sz="1600" dirty="0"/>
          </a:p>
        </p:txBody>
      </p:sp>
      <p:pic>
        <p:nvPicPr>
          <p:cNvPr id="11" name="Picture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612" y="1905000"/>
            <a:ext cx="4876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5811" y="1219200"/>
            <a:ext cx="6323013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6401</TotalTime>
  <Words>1504</Words>
  <Application>Microsoft Office PowerPoint</Application>
  <PresentationFormat>Custom</PresentationFormat>
  <Paragraphs>233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Oriel</vt:lpstr>
      <vt:lpstr>2_Custom Design</vt:lpstr>
      <vt:lpstr>3_Custom Design</vt:lpstr>
      <vt:lpstr>1_Custom Design</vt:lpstr>
      <vt:lpstr>Custom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Company>hpmini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acer</cp:lastModifiedBy>
  <cp:revision>870</cp:revision>
  <dcterms:created xsi:type="dcterms:W3CDTF">2011-11-04T08:26:49Z</dcterms:created>
  <dcterms:modified xsi:type="dcterms:W3CDTF">2014-02-18T23:36:14Z</dcterms:modified>
</cp:coreProperties>
</file>