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  <p:sldMasterId id="2147483744" r:id="rId2"/>
    <p:sldMasterId id="2147483756" r:id="rId3"/>
    <p:sldMasterId id="2147483732" r:id="rId4"/>
    <p:sldMasterId id="2147483720" r:id="rId5"/>
  </p:sldMasterIdLst>
  <p:notesMasterIdLst>
    <p:notesMasterId r:id="rId35"/>
  </p:notesMasterIdLst>
  <p:handoutMasterIdLst>
    <p:handoutMasterId r:id="rId36"/>
  </p:handoutMasterIdLst>
  <p:sldIdLst>
    <p:sldId id="258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01" r:id="rId27"/>
    <p:sldId id="302" r:id="rId28"/>
    <p:sldId id="303" r:id="rId29"/>
    <p:sldId id="304" r:id="rId30"/>
    <p:sldId id="305" r:id="rId31"/>
    <p:sldId id="306" r:id="rId32"/>
    <p:sldId id="307" r:id="rId33"/>
    <p:sldId id="308" r:id="rId34"/>
  </p:sldIdLst>
  <p:sldSz cx="12188825" cy="6858000"/>
  <p:notesSz cx="6858000" cy="9945688"/>
  <p:defaultTextStyle>
    <a:defPPr>
      <a:defRPr lang="en-US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718" autoAdjust="0"/>
  </p:normalViewPr>
  <p:slideViewPr>
    <p:cSldViewPr>
      <p:cViewPr>
        <p:scale>
          <a:sx n="70" d="100"/>
          <a:sy n="70" d="100"/>
        </p:scale>
        <p:origin x="-738" y="3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3133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75DAC-3326-4D23-8B5C-A4F0DEC3AEE7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350B2-0583-4D23-B9C1-B3AB7885088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74D005-E977-4F3B-BA26-8C6C2F757A48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62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031DEB-5198-4E21-B6B6-8D2FF522C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15</a:t>
            </a:fld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19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20</a:t>
            </a:fld>
            <a:endParaRPr lang="id-ID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21</a:t>
            </a:fld>
            <a:endParaRPr lang="id-ID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22</a:t>
            </a:fld>
            <a:endParaRPr lang="id-ID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23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24</a:t>
            </a:fld>
            <a:endParaRPr lang="id-ID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25</a:t>
            </a:fld>
            <a:endParaRPr lang="id-ID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26</a:t>
            </a:fld>
            <a:endParaRPr lang="id-ID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27</a:t>
            </a:fld>
            <a:endParaRPr lang="id-ID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28</a:t>
            </a:fld>
            <a:endParaRPr lang="id-ID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29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 userDrawn="1"/>
        </p:nvCxnSpPr>
        <p:spPr>
          <a:xfrm>
            <a:off x="1041619" y="347663"/>
            <a:ext cx="10915649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0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1"/>
          </p:nvPr>
        </p:nvSpPr>
        <p:spPr bwMode="auto">
          <a:xfrm>
            <a:off x="10858500" y="6545263"/>
            <a:ext cx="1279525" cy="274637"/>
          </a:xfrm>
          <a:prstGeom prst="rect">
            <a:avLst/>
          </a:prstGeom>
        </p:spPr>
        <p:txBody>
          <a:bodyPr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70961104-320A-46D5-BAC4-7062B2A06AF8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</a:t>
            </a:r>
            <a:r>
              <a:rPr lang="id-ID" dirty="0" smtClean="0"/>
              <a:t>29</a:t>
            </a:r>
            <a:endParaRPr lang="en-US" dirty="0"/>
          </a:p>
        </p:txBody>
      </p:sp>
      <p:grpSp>
        <p:nvGrpSpPr>
          <p:cNvPr id="8" name="Group 1"/>
          <p:cNvGrpSpPr>
            <a:grpSpLocks/>
          </p:cNvGrpSpPr>
          <p:nvPr userDrawn="1"/>
        </p:nvGrpSpPr>
        <p:grpSpPr bwMode="auto">
          <a:xfrm>
            <a:off x="-122832" y="316176"/>
            <a:ext cx="1066800" cy="381000"/>
            <a:chOff x="4883" y="6340"/>
            <a:chExt cx="3952" cy="2307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 rot="-24108025">
              <a:off x="4883" y="6756"/>
              <a:ext cx="3952" cy="1728"/>
            </a:xfrm>
            <a:prstGeom prst="ellips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id-ID"/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6029" y="6340"/>
              <a:ext cx="2272" cy="2307"/>
              <a:chOff x="4626" y="6500"/>
              <a:chExt cx="2775" cy="2996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5046" y="6991"/>
                <a:ext cx="900" cy="639"/>
                <a:chOff x="5766" y="1565"/>
                <a:chExt cx="405" cy="301"/>
              </a:xfrm>
            </p:grpSpPr>
            <p:sp>
              <p:nvSpPr>
                <p:cNvPr id="18" name="AutoShape 5"/>
                <p:cNvSpPr>
                  <a:spLocks noChangeArrowheads="1"/>
                </p:cNvSpPr>
                <p:nvPr/>
              </p:nvSpPr>
              <p:spPr bwMode="auto">
                <a:xfrm>
                  <a:off x="5766" y="1720"/>
                  <a:ext cx="132" cy="146"/>
                </a:xfrm>
                <a:prstGeom prst="flowChartProcess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9" name="AutoShape 6"/>
                <p:cNvSpPr>
                  <a:spLocks noChangeArrowheads="1"/>
                </p:cNvSpPr>
                <p:nvPr/>
              </p:nvSpPr>
              <p:spPr bwMode="auto">
                <a:xfrm>
                  <a:off x="5898" y="1565"/>
                  <a:ext cx="132" cy="146"/>
                </a:xfrm>
                <a:prstGeom prst="flowChartProcess">
                  <a:avLst/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0" name="AutoShape 7"/>
                <p:cNvSpPr>
                  <a:spLocks noChangeArrowheads="1"/>
                </p:cNvSpPr>
                <p:nvPr/>
              </p:nvSpPr>
              <p:spPr bwMode="auto">
                <a:xfrm>
                  <a:off x="6039" y="1711"/>
                  <a:ext cx="132" cy="146"/>
                </a:xfrm>
                <a:prstGeom prst="flowChartProcess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5691" y="6500"/>
                <a:ext cx="420" cy="378"/>
                <a:chOff x="3775" y="2272"/>
                <a:chExt cx="251" cy="211"/>
              </a:xfrm>
            </p:grpSpPr>
            <p:grpSp>
              <p:nvGrpSpPr>
                <p:cNvPr id="14" name="Group 9"/>
                <p:cNvGrpSpPr>
                  <a:grpSpLocks/>
                </p:cNvGrpSpPr>
                <p:nvPr/>
              </p:nvGrpSpPr>
              <p:grpSpPr bwMode="auto">
                <a:xfrm>
                  <a:off x="3775" y="2272"/>
                  <a:ext cx="251" cy="211"/>
                  <a:chOff x="288" y="16"/>
                  <a:chExt cx="60" cy="59"/>
                </a:xfrm>
              </p:grpSpPr>
              <p:sp>
                <p:nvSpPr>
                  <p:cNvPr id="1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6"/>
                    <a:ext cx="60" cy="5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  <p:sp>
                <p:nvSpPr>
                  <p:cNvPr id="17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289" y="17"/>
                    <a:ext cx="50" cy="4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</p:grpSp>
            <p:sp>
              <p:nvSpPr>
                <p:cNvPr id="15" name="AutoShape 12"/>
                <p:cNvSpPr>
                  <a:spLocks noChangeArrowheads="1"/>
                </p:cNvSpPr>
                <p:nvPr/>
              </p:nvSpPr>
              <p:spPr bwMode="auto">
                <a:xfrm>
                  <a:off x="3801" y="2291"/>
                  <a:ext cx="167" cy="143"/>
                </a:xfrm>
                <a:prstGeom prst="star5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13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4626" y="7715"/>
                <a:ext cx="2775" cy="1781"/>
              </a:xfrm>
              <a:prstGeom prst="rect">
                <a:avLst/>
              </a:prstGeom>
            </p:spPr>
            <p:txBody>
              <a:bodyPr wrap="none" fromWordArt="1">
                <a:prstTxWarp prst="textSlantUp">
                  <a:avLst>
                    <a:gd name="adj" fmla="val 0"/>
                  </a:avLst>
                </a:prstTxWarp>
              </a:bodyPr>
              <a:lstStyle/>
              <a:p>
                <a:pPr algn="ctr" rtl="0"/>
                <a:r>
                  <a:rPr lang="id-ID" sz="3600" kern="10" spc="0" dirty="0" smtClean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/>
                    <a:latin typeface="Arial Black"/>
                  </a:rPr>
                  <a:t>ITP</a:t>
                </a:r>
                <a:endParaRPr lang="id-ID" sz="3600" kern="10" spc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 Black"/>
                </a:endParaRP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677" y="287339"/>
            <a:ext cx="10055781" cy="1449387"/>
          </a:xfrm>
          <a:prstGeom prst="rect">
            <a:avLst/>
          </a:prstGeom>
        </p:spPr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677" y="1846264"/>
            <a:ext cx="10055781" cy="4022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678" y="6459539"/>
            <a:ext cx="247268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D0B36-BE20-497F-A0CB-E55C89E8C19E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5216" y="6459539"/>
            <a:ext cx="482156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8660" y="6459539"/>
            <a:ext cx="131093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9D53B04-D964-41AE-9224-65F2B1C3AA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8"/>
          <p:cNvSpPr txBox="1">
            <a:spLocks/>
          </p:cNvSpPr>
          <p:nvPr userDrawn="1"/>
        </p:nvSpPr>
        <p:spPr bwMode="auto">
          <a:xfrm>
            <a:off x="10861675" y="6535738"/>
            <a:ext cx="1279525" cy="27305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CF839EC7-1A82-4499-9772-D904281422F6}" type="slidenum">
              <a:rPr lang="en-US" b="1" smtClean="0"/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b="1" dirty="0" smtClean="0"/>
              <a:t>/</a:t>
            </a:r>
            <a:r>
              <a:rPr lang="id-ID" b="1" dirty="0" smtClean="0"/>
              <a:t>29</a:t>
            </a:r>
            <a:endParaRPr lang="en-US" b="1" dirty="0" smtClean="0"/>
          </a:p>
        </p:txBody>
      </p:sp>
      <p:cxnSp>
        <p:nvCxnSpPr>
          <p:cNvPr id="19" name="Straight Connector 18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0" y="347663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3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69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30C78-1C33-4DA9-A120-369F9496A322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E91DA-1A33-4EFD-8D81-C1994D82BF0F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44D9B-0A5C-4593-AB42-33F12513DC41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8"/>
          <p:cNvSpPr txBox="1">
            <a:spLocks noChangeArrowheads="1"/>
          </p:cNvSpPr>
          <p:nvPr/>
        </p:nvSpPr>
        <p:spPr bwMode="auto">
          <a:xfrm>
            <a:off x="1003345" y="2895600"/>
            <a:ext cx="11049000" cy="132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FF0000"/>
                </a:solidFill>
              </a:rPr>
              <a:t>Membuat Gambar Potongan Sesuai Standar Iso Pada Model 3D</a:t>
            </a:r>
            <a:endParaRPr lang="id-ID" sz="4000" dirty="0">
              <a:solidFill>
                <a:srgbClr val="FF0000"/>
              </a:solidFill>
            </a:endParaRPr>
          </a:p>
        </p:txBody>
      </p:sp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912812" y="4648200"/>
            <a:ext cx="11049000" cy="147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Teknik Mesin D3</a:t>
            </a:r>
            <a:endParaRPr lang="en-US" sz="2400" b="1" dirty="0">
              <a:solidFill>
                <a:srgbClr val="000099"/>
              </a:solidFill>
              <a:latin typeface="Cambria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Institut Teknologi Padang</a:t>
            </a:r>
          </a:p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Padang, 2014</a:t>
            </a:r>
            <a:endParaRPr lang="en-US" sz="24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10247" name="Slide Number Placeholder 1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 vert="horz" wrap="square" lIns="85716" tIns="42858" rIns="85716" bIns="42858" numCol="1" anchor="t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</a:pPr>
            <a:fld id="{DCA26ACA-7F61-40C7-8760-FABA9D6CD342}" type="slidenum">
              <a:rPr lang="en-US" smtClean="0"/>
              <a:pPr defTabSz="107156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en-US" dirty="0" smtClean="0"/>
              <a:t>/</a:t>
            </a:r>
            <a:r>
              <a:rPr lang="id-ID" smtClean="0"/>
              <a:t>29</a:t>
            </a:r>
            <a:endParaRPr lang="en-US" dirty="0" smtClean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989012" y="990600"/>
            <a:ext cx="11049000" cy="83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/>
            <a:r>
              <a:rPr lang="id-ID" sz="2400" b="1" dirty="0" smtClean="0"/>
              <a:t>Materi </a:t>
            </a:r>
            <a:r>
              <a:rPr lang="id-ID" sz="2400" b="1" smtClean="0"/>
              <a:t>12 dan </a:t>
            </a:r>
            <a:r>
              <a:rPr lang="id-ID" sz="2400" b="1" dirty="0" smtClean="0"/>
              <a:t>13</a:t>
            </a:r>
          </a:p>
          <a:p>
            <a:pPr algn="ctr"/>
            <a:r>
              <a:rPr lang="id-ID" sz="2400" b="1" dirty="0" smtClean="0"/>
              <a:t>CAD dan Perancangan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609600"/>
            <a:ext cx="56388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 smtClean="0"/>
              <a:t>Langkah 11</a:t>
            </a:r>
            <a:r>
              <a:rPr lang="id-ID" sz="1600" dirty="0" smtClean="0"/>
              <a:t>, memotong silinder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Subtract</a:t>
            </a:r>
            <a:r>
              <a:rPr lang="id-ID" sz="1600" dirty="0" smtClean="0"/>
              <a:t> pada menu bar modeling.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silinder &gt;. </a:t>
            </a:r>
          </a:p>
          <a:p>
            <a:pPr marL="450850" indent="-2730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kotak 1 dan kotak 2 &gt;. </a:t>
            </a:r>
          </a:p>
          <a:p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bar modeling.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quadrant  3.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Ketik  L &gt;.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 </a:t>
            </a:r>
            <a:r>
              <a:rPr lang="id-ID" sz="1600" b="1" dirty="0" smtClean="0"/>
              <a:t>mid point</a:t>
            </a:r>
            <a:r>
              <a:rPr lang="id-ID" sz="1600" dirty="0" smtClean="0"/>
              <a:t> (titik pusat lingkaran atas)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 </a:t>
            </a:r>
            <a:r>
              <a:rPr lang="id-ID" sz="1600" b="1" dirty="0" smtClean="0"/>
              <a:t>quadrant</a:t>
            </a:r>
            <a:r>
              <a:rPr lang="id-ID" sz="1600" dirty="0" smtClean="0"/>
              <a:t> 4. </a:t>
            </a:r>
          </a:p>
          <a:p>
            <a:pPr marL="450850" lvl="0" indent="-27305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prependiculer. </a:t>
            </a:r>
          </a:p>
          <a:p>
            <a:pPr marL="450850" indent="-273050"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Hasil gambar sebagai berikut : </a:t>
            </a:r>
            <a:endParaRPr lang="id-ID" sz="1600" dirty="0"/>
          </a:p>
        </p:txBody>
      </p:sp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2" y="3276600"/>
            <a:ext cx="4724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2590800"/>
            <a:ext cx="5396230" cy="338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6388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 smtClean="0"/>
              <a:t>Pastikan tampilan View pada layar, SE Isometric.</a:t>
            </a:r>
            <a:endParaRPr lang="id-ID" sz="1600" dirty="0" smtClean="0"/>
          </a:p>
          <a:p>
            <a:r>
              <a:rPr lang="id-ID" sz="1600" b="1" u="sng" dirty="0" smtClean="0"/>
              <a:t>Langkah 1</a:t>
            </a:r>
            <a:r>
              <a:rPr lang="id-ID" sz="1600" u="sng" dirty="0" smtClean="0"/>
              <a:t>, membuat kotak (landasan bantalan)</a:t>
            </a:r>
            <a:endParaRPr lang="id-ID" sz="1600" dirty="0" smtClean="0"/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bar modeling.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di area gambar.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L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100&gt;.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 100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 10 &gt;. </a:t>
            </a:r>
          </a:p>
          <a:p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Membuat Bantalan Poros Dengan Perintah Tambahan Array Dan Slice Pada Aplikasi Gambar 3D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 b="16448"/>
          <a:stretch>
            <a:fillRect/>
          </a:stretch>
        </p:blipFill>
        <p:spPr bwMode="auto">
          <a:xfrm>
            <a:off x="455612" y="1371600"/>
            <a:ext cx="5257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6" name="AutoShape 2"/>
          <p:cNvCxnSpPr>
            <a:cxnSpLocks noChangeShapeType="1"/>
          </p:cNvCxnSpPr>
          <p:nvPr/>
        </p:nvCxnSpPr>
        <p:spPr bwMode="auto">
          <a:xfrm>
            <a:off x="455612" y="5105400"/>
            <a:ext cx="5172075" cy="9525"/>
          </a:xfrm>
          <a:prstGeom prst="straightConnector1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ffectLst/>
        </p:spPr>
      </p:cxnSp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8212" y="2819400"/>
            <a:ext cx="5562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Membuat Bantalan Poros Dengan Perintah Tambahan Array Dan Slice Pada Aplikasi Gambar 3D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1143000"/>
            <a:ext cx="563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u="sng" dirty="0" smtClean="0"/>
              <a:t>Langkah 2</a:t>
            </a:r>
            <a:r>
              <a:rPr lang="id-ID" sz="1600" u="sng" dirty="0" smtClean="0"/>
              <a:t>, membuat lubang dudukan baut,</a:t>
            </a:r>
            <a:endParaRPr lang="id-ID" sz="1600" dirty="0" smtClean="0"/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Cylinder</a:t>
            </a:r>
            <a:r>
              <a:rPr lang="id-ID" sz="1600" dirty="0" smtClean="0"/>
              <a:t> pada menubar modeling.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from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titik  1 (Endpoint)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@ 10,-10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 D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5 &gt;. </a:t>
            </a:r>
          </a:p>
          <a:p>
            <a:pPr marL="450850" indent="-273050">
              <a:buFont typeface="Wingdings" pitchFamily="2" charset="2"/>
              <a:buChar char="ü"/>
            </a:pPr>
            <a:r>
              <a:rPr lang="id-ID" sz="1600" dirty="0" smtClean="0"/>
              <a:t>Ketik  -10&gt;</a:t>
            </a:r>
            <a:endParaRPr lang="id-ID" sz="1600" dirty="0"/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412" y="3276600"/>
            <a:ext cx="4705350" cy="295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412" y="1143000"/>
            <a:ext cx="4736340" cy="2967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638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hangingPunct="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id-ID" sz="1600" dirty="0" smtClean="0"/>
              <a:t>Untuk melihat hasil array apakah sudah sesuai yang kita harapkan atau belum klik P</a:t>
            </a:r>
            <a:r>
              <a:rPr lang="id-ID" sz="1600" b="1" dirty="0" smtClean="0"/>
              <a:t>review</a:t>
            </a:r>
            <a:r>
              <a:rPr lang="id-ID" sz="1600" dirty="0" smtClean="0"/>
              <a:t>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id-ID" sz="1600" dirty="0" smtClean="0"/>
              <a:t>Setelah hasil preview sesuai yang kita harapkan maka klik </a:t>
            </a:r>
            <a:r>
              <a:rPr lang="id-ID" sz="1600" b="1" dirty="0" smtClean="0"/>
              <a:t>OK</a:t>
            </a:r>
            <a:r>
              <a:rPr lang="id-ID" sz="1600" dirty="0" smtClean="0"/>
              <a:t> Sehingga hasil gambar sebagai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id-ID" sz="1600" b="1" u="sng" dirty="0" smtClean="0"/>
              <a:t>Langkah 3</a:t>
            </a:r>
            <a:r>
              <a:rPr lang="id-ID" sz="1600" u="sng" dirty="0" smtClean="0"/>
              <a:t>, pastikan posisi layar pada TOP view, perbanyak cylinder yang telah dibuat</a:t>
            </a:r>
            <a:r>
              <a:rPr lang="id-ID" sz="1600" b="1" u="sng" dirty="0" smtClean="0"/>
              <a:t> </a:t>
            </a:r>
            <a:r>
              <a:rPr lang="id-ID" sz="1600" u="sng" dirty="0" smtClean="0"/>
              <a:t>sebanyak 4 buah (2 baris dan 2 kolom)</a:t>
            </a:r>
            <a:endParaRPr lang="id-ID" sz="1600" dirty="0" smtClean="0"/>
          </a:p>
          <a:p>
            <a:pPr marL="450850" lvl="0" indent="-27305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</a:t>
            </a:r>
            <a:r>
              <a:rPr lang="id-ID" sz="1600" b="1" dirty="0" smtClean="0"/>
              <a:t>array</a:t>
            </a:r>
            <a:r>
              <a:rPr lang="id-ID" sz="1600" dirty="0" smtClean="0"/>
              <a:t>.</a:t>
            </a:r>
          </a:p>
          <a:p>
            <a:pPr marL="450850" lvl="0" indent="-27305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Select objects klik  cylinder</a:t>
            </a:r>
          </a:p>
          <a:p>
            <a:pPr marL="450850" lvl="0" indent="-27305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Rows  ketik  = 2</a:t>
            </a:r>
          </a:p>
          <a:p>
            <a:pPr marL="450850" lvl="0" indent="-273050" hangingPunct="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Columns ketik  = 2 </a:t>
            </a:r>
          </a:p>
          <a:p>
            <a:pPr marL="450850" lvl="0" indent="-273050" hangingPunct="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Rows offset ketik =  -80 </a:t>
            </a:r>
          </a:p>
          <a:p>
            <a:pPr marL="450850" lvl="0" indent="-273050" hangingPunct="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Columns offset ketik = 80 </a:t>
            </a:r>
          </a:p>
          <a:p>
            <a:pPr marL="450850" indent="-273050"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Angle of arry = 0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2" y="3276600"/>
            <a:ext cx="4826539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1612" y="2286000"/>
            <a:ext cx="4676775" cy="293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63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u="sng" dirty="0" smtClean="0"/>
              <a:t>Langkah 4</a:t>
            </a:r>
            <a:r>
              <a:rPr lang="id-ID" sz="1600" u="sng" dirty="0" smtClean="0"/>
              <a:t>, membuat lubang pada ke  empat cylinder tersebut dengan perintah</a:t>
            </a:r>
            <a:r>
              <a:rPr lang="id-ID" sz="1600" b="1" u="sng" dirty="0" smtClean="0"/>
              <a:t> Subtract.</a:t>
            </a:r>
            <a:endParaRPr lang="id-ID" sz="1600" dirty="0" smtClean="0"/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Subtract</a:t>
            </a:r>
            <a:r>
              <a:rPr lang="id-ID" sz="1600" dirty="0" smtClean="0"/>
              <a:t> pada menu bar 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garis kotak&gt;.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garis Cylinder &gt;. </a:t>
            </a:r>
          </a:p>
          <a:p>
            <a:r>
              <a:rPr lang="id-ID" sz="1600" dirty="0" smtClean="0"/>
              <a:t> </a:t>
            </a:r>
          </a:p>
          <a:p>
            <a:r>
              <a:rPr lang="id-ID" sz="1600" dirty="0" smtClean="0"/>
              <a:t>Sehingga gambar akan berubah sebagai berikut: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id-ID" sz="1600" dirty="0" smtClean="0"/>
              <a:t>Ubahlah tampilan menjadi </a:t>
            </a:r>
            <a:r>
              <a:rPr lang="id-ID" sz="1600" b="1" dirty="0" smtClean="0"/>
              <a:t>SW isometric</a:t>
            </a:r>
            <a:r>
              <a:rPr lang="id-ID" sz="1600" dirty="0" smtClean="0"/>
              <a:t> sehingga gambar akan berubah sebagai berikut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1600200"/>
            <a:ext cx="5334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2590800"/>
            <a:ext cx="5410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bar modeling.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end point</a:t>
            </a:r>
            <a:r>
              <a:rPr lang="id-ID" sz="1600" dirty="0" smtClean="0"/>
              <a:t> (titik 2) pada garis 2.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L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60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60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10 &gt;. </a:t>
            </a:r>
          </a:p>
          <a:p>
            <a:r>
              <a:rPr lang="id-ID" sz="1600" dirty="0" smtClean="0"/>
              <a:t> </a:t>
            </a:r>
          </a:p>
          <a:p>
            <a:r>
              <a:rPr lang="id-ID" sz="1600" dirty="0" smtClean="0"/>
              <a:t>Hapus garis bantu 1 dan 2, sehingga hasil gambar sebagai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id-ID" sz="1600" b="1" u="sng" dirty="0" smtClean="0"/>
              <a:t>Langkah 5</a:t>
            </a:r>
            <a:r>
              <a:rPr lang="id-ID" sz="1600" u="sng" dirty="0" smtClean="0"/>
              <a:t>, membuat kotak untuk tiang bantalan, dengan ukuran 60x60x10 tepat diatas</a:t>
            </a:r>
            <a:r>
              <a:rPr lang="id-ID" sz="1600" b="1" u="sng" dirty="0" smtClean="0"/>
              <a:t> </a:t>
            </a:r>
            <a:r>
              <a:rPr lang="id-ID" sz="1600" u="sng" dirty="0" smtClean="0"/>
              <a:t>landasan bantalan.</a:t>
            </a:r>
            <a:endParaRPr lang="id-ID" sz="1600" dirty="0" smtClean="0"/>
          </a:p>
          <a:p>
            <a:r>
              <a:rPr lang="id-ID" sz="1600" dirty="0" smtClean="0"/>
              <a:t> </a:t>
            </a:r>
          </a:p>
          <a:p>
            <a:pPr marL="273050" indent="-273050"/>
            <a:r>
              <a:rPr lang="id-ID" sz="1600" dirty="0" smtClean="0"/>
              <a:t>1.  Buatlah garis bantu dengan perintah </a:t>
            </a:r>
            <a:r>
              <a:rPr lang="id-ID" sz="1600" b="1" dirty="0" smtClean="0"/>
              <a:t>Line</a:t>
            </a:r>
            <a:r>
              <a:rPr lang="id-ID" sz="1600" dirty="0" smtClean="0"/>
              <a:t>, dengan ukuran sebagai berikut: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2286000"/>
            <a:ext cx="5105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212" y="2895600"/>
            <a:ext cx="5029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u="sng" dirty="0" smtClean="0"/>
              <a:t>Langkah 6</a:t>
            </a:r>
            <a:r>
              <a:rPr lang="id-ID" sz="1600" u="sng" dirty="0" smtClean="0"/>
              <a:t>, memotong Box/kotak  yang baru dibuat.</a:t>
            </a:r>
            <a:endParaRPr lang="id-ID" sz="1600" dirty="0" smtClean="0"/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Buat garis bantu sepanjang 10,  dari titik c’ ke c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 </a:t>
            </a:r>
            <a:r>
              <a:rPr lang="id-ID" sz="1600" b="1" dirty="0" smtClean="0"/>
              <a:t>Slice</a:t>
            </a:r>
            <a:r>
              <a:rPr lang="id-ID" sz="1600" dirty="0" smtClean="0"/>
              <a:t> pada Command atau </a:t>
            </a:r>
            <a:r>
              <a:rPr lang="id-ID" sz="1600" b="1" dirty="0" smtClean="0"/>
              <a:t>Klik Slice</a:t>
            </a:r>
            <a:r>
              <a:rPr lang="id-ID" sz="1600" dirty="0" smtClean="0"/>
              <a:t> pada menu bar 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pada salah satu sisi box  &gt;. </a:t>
            </a:r>
          </a:p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&gt;. 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/>
            <a:r>
              <a:rPr lang="id-ID" sz="1600" dirty="0" smtClean="0"/>
              <a:t>Atau SW Isometric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1371600"/>
            <a:ext cx="533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2286000"/>
            <a:ext cx="5562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Hapus bagian yang hendak di buang,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 garis kotak (bagian yang dibuang)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 Klik titik a, b, c dan d &gt;. </a:t>
            </a:r>
          </a:p>
          <a:p>
            <a:pPr marL="450850" lvl="0" indent="-273050" hangingPunct="0"/>
            <a:endParaRPr lang="id-ID" sz="1600" dirty="0" smtClean="0"/>
          </a:p>
          <a:p>
            <a:r>
              <a:rPr lang="id-ID" sz="1600" dirty="0" smtClean="0"/>
              <a:t>Hasil gambar sebagai berikut: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2057400"/>
            <a:ext cx="5181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1752600"/>
            <a:ext cx="5396230" cy="338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u="sng" dirty="0" smtClean="0"/>
              <a:t>Langkah 7</a:t>
            </a:r>
            <a:r>
              <a:rPr lang="id-ID" sz="1600" u="sng" dirty="0" smtClean="0"/>
              <a:t>, membuat dudukan poros</a:t>
            </a:r>
            <a:endParaRPr lang="id-ID" sz="1600" dirty="0" smtClean="0"/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Ubah pandangan gambar menjadi tampak samping kanan (Right).</a:t>
            </a:r>
          </a:p>
          <a:p>
            <a:pPr marL="450850" indent="-273050">
              <a:buFont typeface="Wingdings" pitchFamily="2" charset="2"/>
              <a:buChar char="ü"/>
            </a:pPr>
            <a:r>
              <a:rPr lang="id-ID" sz="1600" dirty="0" smtClean="0"/>
              <a:t>Buat garis bantu dengan posisi dan ukuran sebagai 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273050" hangingPunct="0">
              <a:buFont typeface="Wingdings" pitchFamily="2" charset="2"/>
              <a:buChar char="ü"/>
            </a:pPr>
            <a:r>
              <a:rPr lang="id-ID" sz="1600" dirty="0" smtClean="0"/>
              <a:t>Tekan </a:t>
            </a:r>
            <a:r>
              <a:rPr lang="id-ID" sz="1600" b="1" dirty="0" smtClean="0"/>
              <a:t>DEL</a:t>
            </a:r>
            <a:r>
              <a:rPr lang="id-ID" sz="1600" dirty="0" smtClean="0"/>
              <a:t> pada keybord, sehingga hasil gambar sebagai berikut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1828800"/>
            <a:ext cx="5213858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412" y="2057400"/>
            <a:ext cx="5867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id-ID" sz="1600" dirty="0" smtClean="0"/>
              <a:t>Buat Cylinder  2; </a:t>
            </a:r>
          </a:p>
          <a:p>
            <a:pPr lvl="1" indent="-357188" hangingPunct="0"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Cylinder</a:t>
            </a:r>
            <a:r>
              <a:rPr lang="id-ID" sz="1600" dirty="0" smtClean="0"/>
              <a:t> pada menu bar. </a:t>
            </a:r>
          </a:p>
          <a:p>
            <a:pPr lvl="1" indent="-357188" hangingPunct="0">
              <a:buFont typeface="Wingdings" pitchFamily="2" charset="2"/>
              <a:buChar char="ü"/>
            </a:pPr>
            <a:r>
              <a:rPr lang="id-ID" sz="1600" dirty="0" smtClean="0"/>
              <a:t>Klik titik a. </a:t>
            </a:r>
          </a:p>
          <a:p>
            <a:pPr lvl="1" indent="-357188" hangingPunct="0">
              <a:buFont typeface="Wingdings" pitchFamily="2" charset="2"/>
              <a:buChar char="ü"/>
            </a:pPr>
            <a:r>
              <a:rPr lang="id-ID" sz="1600" dirty="0" smtClean="0"/>
              <a:t>Ketik D &gt;. </a:t>
            </a:r>
          </a:p>
          <a:p>
            <a:pPr lvl="1" indent="-357188" hangingPunct="0">
              <a:buFont typeface="Wingdings" pitchFamily="2" charset="2"/>
              <a:buChar char="ü"/>
            </a:pPr>
            <a:r>
              <a:rPr lang="id-ID" sz="1600" dirty="0" smtClean="0"/>
              <a:t>Ketik 15 &gt;. </a:t>
            </a:r>
          </a:p>
          <a:p>
            <a:pPr lvl="1" indent="-357188" hangingPunct="0">
              <a:buFont typeface="Wingdings" pitchFamily="2" charset="2"/>
              <a:buChar char="ü"/>
            </a:pPr>
            <a:r>
              <a:rPr lang="id-ID" sz="1600" dirty="0" smtClean="0"/>
              <a:t>Ketik -60 &gt;. </a:t>
            </a:r>
          </a:p>
          <a:p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id-ID" sz="1600" dirty="0" smtClean="0"/>
              <a:t>Buat Cylinder  1 ; </a:t>
            </a:r>
          </a:p>
          <a:p>
            <a:pPr marL="450850" lvl="2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Cylinder</a:t>
            </a:r>
            <a:r>
              <a:rPr lang="id-ID" sz="1600" dirty="0" smtClean="0"/>
              <a:t> pada menu bar. </a:t>
            </a:r>
          </a:p>
          <a:p>
            <a:pPr marL="450850" lvl="2" indent="-273050" hangingPunct="0">
              <a:buFont typeface="Wingdings" pitchFamily="2" charset="2"/>
              <a:buChar char="ü"/>
            </a:pPr>
            <a:r>
              <a:rPr lang="id-ID" sz="1600" dirty="0" smtClean="0"/>
              <a:t>Klik pada titik a. </a:t>
            </a:r>
          </a:p>
          <a:p>
            <a:pPr marL="450850" lvl="2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D &gt;. </a:t>
            </a:r>
          </a:p>
          <a:p>
            <a:pPr marL="450850" lvl="2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20 &gt;. </a:t>
            </a:r>
          </a:p>
          <a:p>
            <a:pPr marL="450850" lvl="2" indent="-273050" hangingPunct="0">
              <a:buFont typeface="Wingdings" pitchFamily="2" charset="2"/>
              <a:buChar char="ü"/>
            </a:pPr>
            <a:r>
              <a:rPr lang="id-ID" sz="1600" dirty="0" smtClean="0"/>
              <a:t>Ketik -60 &gt;. </a:t>
            </a:r>
          </a:p>
          <a:p>
            <a:r>
              <a:rPr lang="id-ID" sz="1600" dirty="0" smtClean="0"/>
              <a:t>Hasil gambar sebagai berikut: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2" y="2819400"/>
            <a:ext cx="4810125" cy="3014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1612" y="2895600"/>
            <a:ext cx="4972050" cy="3110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0812" y="383272"/>
            <a:ext cx="5715000" cy="4572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id-ID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Buatlah gambar </a:t>
            </a:r>
            <a:r>
              <a:rPr lang="id-ID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Silinder Liner</a:t>
            </a:r>
            <a:r>
              <a:rPr lang="id-ID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seperti model 3D berikut</a:t>
            </a:r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4412" y="838200"/>
            <a:ext cx="85344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/>
            <a:r>
              <a:rPr lang="id-ID" sz="1600" dirty="0" smtClean="0"/>
              <a:t>Ubah posisi view menjadi SE isometric, sehingga tampilan gambar sebagai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Membuat box pendukung Cylinder;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ikon Box pada menu bar.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Quadrant , Cylinder luar (2) sisi kanan.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Ketik L &gt;.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Quadrant , Cylinder luar (2) sisi kiri.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Ketik 30 &gt;.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Ketik -60 &gt;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Hapus garis bantu</a:t>
            </a:r>
          </a:p>
          <a:p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6612" y="3200400"/>
            <a:ext cx="4724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1600200"/>
            <a:ext cx="5257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Melubangi Cylinder;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ikon Subtract.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sembarang garis yang telah gabungkan &gt;.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garis Cylinder 2 &gt;.</a:t>
            </a:r>
          </a:p>
          <a:p>
            <a:r>
              <a:rPr lang="id-ID" sz="1600" dirty="0" smtClean="0"/>
              <a:t>Hasil gambar sebagai berikut: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Gambungkan seluruh garis gambar, kecuali Cylinder 2;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ikon Union pada menu bar.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Klik seluruh garis gambar, kecuali Cylinder 2.</a:t>
            </a:r>
          </a:p>
          <a:p>
            <a:r>
              <a:rPr lang="id-ID" sz="1600" dirty="0" smtClean="0"/>
              <a:t>Sehingga gambar akan berubah seperti gambar berikut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2209800"/>
            <a:ext cx="5400040" cy="337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5412" y="2590800"/>
            <a:ext cx="5105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Membuat Beberapa Tampilan/Pandangan (View) Pada Gambar 3D</a:t>
            </a:r>
          </a:p>
          <a:p>
            <a:r>
              <a:rPr lang="id-ID" sz="1600" dirty="0" smtClean="0"/>
              <a:t>Untuk membuat beberapa tampilan pada gambar 3D maka ikuti langkah-langkah sebagai berikut:</a:t>
            </a:r>
          </a:p>
          <a:p>
            <a:r>
              <a:rPr lang="id-ID" sz="1600" b="1" dirty="0" smtClean="0"/>
              <a:t>Pastikan gambar 3D sudah terbentuk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b="1" dirty="0" smtClean="0"/>
              <a:t>Langkah 8</a:t>
            </a:r>
            <a:r>
              <a:rPr lang="id-ID" sz="1600" dirty="0" smtClean="0"/>
              <a:t>, edit hasil gambar dengan petunjuk sepeerti modul terdahulu sehingga akan menghasilkan gambar sebagai berikut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1828800"/>
            <a:ext cx="5181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2362200"/>
            <a:ext cx="5562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Ketik Viewports Pada Command ( klik view pada toolbar &gt; klik viewports ) sehingga tampilan pilihan layar akan seperti ini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Klik layout 1 pada layar, maka tampilan layar akan berubah seperti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1447800"/>
            <a:ext cx="5181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1600200"/>
            <a:ext cx="5562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Kemudian klik pada no 1 dekat sudut kanan bawah layar area gambar, kemudian klik di no 2 sudut kiri atas layar area gambar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Pilih jumlah Visual style yang akan dipakai (missal 3), klik Three Right, klik ok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012" y="1752600"/>
            <a:ext cx="5257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5412" y="1676400"/>
            <a:ext cx="5181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Untuk merubah posisi pandangan (view style) klik pada area gambar dari ketiga tampilan, pilih yang sesuai kita kehendaki. Buat texs TOP VIEW , FRONT VIEW dan ISOMETRIC VIEW pada masing-masing area, misal seperti ini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Sehingga tampilan akan berubah seperti in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1371600"/>
            <a:ext cx="5181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412" y="1828800"/>
            <a:ext cx="5638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b="1" dirty="0" smtClean="0"/>
              <a:t>Membuat Etiket Dan Cetak Gambar 3d</a:t>
            </a:r>
            <a:endParaRPr lang="id-ID" sz="1600" dirty="0" smtClean="0"/>
          </a:p>
          <a:p>
            <a:r>
              <a:rPr lang="id-ID" sz="1600" dirty="0" smtClean="0"/>
              <a:t>Untuk membuat etiket/kepala/kop/layout gambar 3D dan cara mencetaknya maka ikuti langkah-langkah sebagai berikut:</a:t>
            </a:r>
          </a:p>
          <a:p>
            <a:pPr lvl="0"/>
            <a:endParaRPr lang="id-ID" sz="1600" dirty="0" smtClean="0"/>
          </a:p>
          <a:p>
            <a:pPr lvl="0"/>
            <a:r>
              <a:rPr lang="id-ID" sz="1600" dirty="0" smtClean="0"/>
              <a:t>Buat model gambar 3D pada layar (Modelspace).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d-ID" sz="1600" dirty="0" smtClean="0"/>
              <a:t>Buat kepala gambar lengkap dengan teks sesuai standar yang ada, setelah selesai gambar siap untuk di cetak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1600200"/>
            <a:ext cx="51816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2057400"/>
            <a:ext cx="5410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Maka tampilan layar paperspace berubah secara otomatis sebagai berikut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id-ID" sz="1600" dirty="0" smtClean="0"/>
              <a:t>Jika sudah, kita akan mengatur layout akhir pada paperspace (layout 1) dengan langkah sebagai berikut:</a:t>
            </a:r>
          </a:p>
          <a:p>
            <a:pPr marL="450850" indent="-355600" algn="just">
              <a:buFont typeface="Wingdings" pitchFamily="2" charset="2"/>
              <a:buChar char="ü"/>
            </a:pPr>
            <a:r>
              <a:rPr lang="id-ID" sz="1600" dirty="0" smtClean="0"/>
              <a:t>Klik tombol tab layout 1 yang berada tepat di bawah kiri area gambar.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1981200"/>
            <a:ext cx="5257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4412" y="1828800"/>
            <a:ext cx="53340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(jika dalam file block tersimpan kepala gambar maka tinggal insert block gambar dalam fail tersebut ke dalam layar gambar, dengan metode seperti gambar 2D).</a:t>
            </a:r>
          </a:p>
          <a:p>
            <a:r>
              <a:rPr lang="id-ID" sz="1600" dirty="0" smtClean="0"/>
              <a:t>Langkah selanjutnya adalah kita akan menyisipkan/masukan gambar 3D yang ada pada modelspace ke dalam paperspace (layout 1), dengan langkah sebagai berikut:</a:t>
            </a:r>
          </a:p>
          <a:p>
            <a:pPr marL="450850" indent="-273050">
              <a:buFont typeface="Wingdings" pitchFamily="2" charset="2"/>
              <a:buChar char="ü"/>
            </a:pPr>
            <a:r>
              <a:rPr lang="id-ID" sz="1600" dirty="0" smtClean="0"/>
              <a:t>Ketikan MVIEV (pada tombol perintah /command) &lt; ketik R &lt; &lt; klik sudut kiri atas (endpoint) ( titik 1) &lt; klik sudut kanan bawah (endpoint) (titik 2)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Buat kop / kepala/ etiket gambar dengan cara seperti pada gambar 2D, dengan langkah sebagai berikut:</a:t>
            </a:r>
          </a:p>
          <a:p>
            <a:pPr marL="450850" lvl="0" indent="-273050">
              <a:buFont typeface="Wingdings" pitchFamily="2" charset="2"/>
              <a:buChar char="ü"/>
            </a:pPr>
            <a:r>
              <a:rPr lang="id-ID" sz="1600" dirty="0" smtClean="0"/>
              <a:t>Buat Kotak dengan perintah rectangle &lt; klik pada sudut kanan bawah (endpoint) &lt; ketik D &lt; ketik 180 &lt; ketik 35 &lt; klik di sembarang area gambar .</a:t>
            </a:r>
          </a:p>
          <a:p>
            <a:pPr marL="450850" indent="-273050">
              <a:buFont typeface="Wingdings" pitchFamily="2" charset="2"/>
              <a:buChar char="ü"/>
            </a:pPr>
            <a:r>
              <a:rPr lang="id-ID" sz="1600" dirty="0" smtClean="0"/>
              <a:t>Buat set area tex pada kepala gambar sesuai standar yang ada, sehingga gambar akan terlihat seperti</a:t>
            </a:r>
            <a:endParaRPr lang="id-ID" sz="1600" dirty="0"/>
          </a:p>
        </p:txBody>
      </p:sp>
      <p:pic>
        <p:nvPicPr>
          <p:cNvPr id="9" name="Picture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2667000"/>
            <a:ext cx="5334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3048000"/>
            <a:ext cx="5334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8658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5334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Untuk mengatur posisi gambar pada layar sesuai yang kita inginkan maka double klik pada area gambar (layout 1) kemudian putar krusor/mouse</a:t>
            </a:r>
            <a:endParaRPr lang="id-ID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150812" y="6858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Maka tampilan gambar 3D akan muncul pada layar layout 1 sebagai berikut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812" y="1600200"/>
            <a:ext cx="5181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1600200"/>
            <a:ext cx="5486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18212" y="5029200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600" dirty="0" smtClean="0"/>
              <a:t>Setelah selesai maka gambar siap untuk di cetak dengan plotter sesuai dengan ukuran yang kita inginkan, dengan metode/cara yang sama pada proses cetak gambar 2D.</a:t>
            </a:r>
            <a:endParaRPr lang="id-ID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7012" y="1371600"/>
            <a:ext cx="5334000" cy="457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 kern="1200" spc="-50">
                <a:solidFill>
                  <a:srgbClr val="40404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4800">
                <a:solidFill>
                  <a:srgbClr val="404040"/>
                </a:solidFill>
                <a:latin typeface="Calibri Light" panose="020F03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Petunjuk: ikuti langkah –langkah dibawah ini dengan tepat, sehingga hasilnya sesuai gambar 10.22.</a:t>
            </a:r>
          </a:p>
          <a:p>
            <a:pPr algn="just">
              <a:lnSpc>
                <a:spcPct val="150000"/>
              </a:lnSpc>
            </a:pPr>
            <a:r>
              <a:rPr lang="id-ID" sz="1600" b="1" dirty="0" smtClean="0">
                <a:latin typeface="Arial" pitchFamily="34" charset="0"/>
                <a:cs typeface="Arial" pitchFamily="34" charset="0"/>
              </a:rPr>
              <a:t>Langkah 1</a:t>
            </a:r>
            <a:r>
              <a:rPr lang="id-ID" sz="1600" dirty="0" smtClean="0">
                <a:latin typeface="Arial" pitchFamily="34" charset="0"/>
                <a:cs typeface="Arial" pitchFamily="34" charset="0"/>
              </a:rPr>
              <a:t>, menggambar silinder bagian dalam (silinder I)</a:t>
            </a:r>
            <a:r>
              <a:rPr lang="id-ID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id-ID" sz="1600" dirty="0" smtClean="0">
              <a:latin typeface="Arial" pitchFamily="34" charset="0"/>
              <a:cs typeface="Arial" pitchFamily="34" charset="0"/>
            </a:endParaRPr>
          </a:p>
          <a:p>
            <a:pPr marL="450850" indent="-273050"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Klik pada ikon </a:t>
            </a:r>
            <a:r>
              <a:rPr lang="id-ID" sz="1600" b="1" dirty="0" smtClean="0">
                <a:latin typeface="Arial" pitchFamily="34" charset="0"/>
                <a:cs typeface="Arial" pitchFamily="34" charset="0"/>
              </a:rPr>
              <a:t>Cylinder</a:t>
            </a:r>
            <a:r>
              <a:rPr lang="id-ID" sz="1600" dirty="0" smtClean="0">
                <a:latin typeface="Arial" pitchFamily="34" charset="0"/>
                <a:cs typeface="Arial" pitchFamily="34" charset="0"/>
              </a:rPr>
              <a:t> pada menu bar Modeling</a:t>
            </a:r>
            <a:endParaRPr lang="id-ID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182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/>
          <p:nvPr/>
        </p:nvPicPr>
        <p:blipFill>
          <a:blip r:embed="rId3" cstate="print"/>
          <a:srcRect l="1410" t="2241" r="3527" b="3081"/>
          <a:stretch>
            <a:fillRect/>
          </a:stretch>
        </p:blipFill>
        <p:spPr bwMode="auto">
          <a:xfrm>
            <a:off x="303212" y="2286000"/>
            <a:ext cx="5410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323012" y="533400"/>
            <a:ext cx="5638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lvl="0" indent="-355600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Klik di area gambar. </a:t>
            </a:r>
          </a:p>
          <a:p>
            <a:pPr marL="450850" lvl="0" indent="-355600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Ketik 25  &gt;. </a:t>
            </a:r>
          </a:p>
          <a:p>
            <a:pPr marL="450850" lvl="0" indent="-355600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Ketik 38  &gt;. </a:t>
            </a:r>
          </a:p>
          <a:p>
            <a:r>
              <a:rPr lang="id-ID" sz="1600" dirty="0" smtClean="0"/>
              <a:t> </a:t>
            </a:r>
          </a:p>
          <a:p>
            <a:pPr hangingPunct="0"/>
            <a:r>
              <a:rPr lang="id-ID" sz="1600" dirty="0" smtClean="0"/>
              <a:t>Hasil gambar sebagai berikut: </a:t>
            </a:r>
            <a:endParaRPr lang="id-ID" sz="1600" dirty="0"/>
          </a:p>
        </p:txBody>
      </p:sp>
      <p:pic>
        <p:nvPicPr>
          <p:cNvPr id="8" name="Picture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3825" y="2438400"/>
            <a:ext cx="5183187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8212" y="533400"/>
            <a:ext cx="5638800" cy="2262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b="1" dirty="0" smtClean="0"/>
              <a:t>Langkah 3</a:t>
            </a:r>
            <a:r>
              <a:rPr lang="id-ID" sz="1600" dirty="0" smtClean="0"/>
              <a:t>, menggambar kepala silinder (silinder III)</a:t>
            </a:r>
          </a:p>
          <a:p>
            <a:pPr marL="531813" lvl="0" indent="-354013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Klik pada ikon </a:t>
            </a:r>
            <a:r>
              <a:rPr lang="id-ID" sz="1600" b="1" dirty="0" smtClean="0"/>
              <a:t>Cylinder</a:t>
            </a:r>
            <a:r>
              <a:rPr lang="id-ID" sz="1600" dirty="0" smtClean="0"/>
              <a:t> pada menu bar. </a:t>
            </a:r>
          </a:p>
          <a:p>
            <a:pPr marL="531813" lvl="0" indent="-354013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Klik pada pusat silinder sebelah atas. </a:t>
            </a:r>
          </a:p>
          <a:p>
            <a:pPr marL="531813" lvl="0" indent="-354013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Ketik 35 &gt;. </a:t>
            </a:r>
          </a:p>
          <a:p>
            <a:pPr marL="531813" lvl="0" indent="-354013" hangingPunct="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/>
              <a:t>Ketik -8 &gt;. </a:t>
            </a:r>
          </a:p>
          <a:p>
            <a:pPr marL="531813" indent="-354013" hangingPunct="0">
              <a:lnSpc>
                <a:spcPct val="150000"/>
              </a:lnSpc>
            </a:pPr>
            <a:r>
              <a:rPr lang="id-ID" sz="1600" dirty="0" smtClean="0"/>
              <a:t>Hasil gambar sebagai berikut: 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533400"/>
            <a:ext cx="541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b="1" dirty="0" smtClean="0">
                <a:latin typeface="Arial" pitchFamily="34" charset="0"/>
                <a:cs typeface="Arial" pitchFamily="34" charset="0"/>
              </a:rPr>
              <a:t>Langkah 2</a:t>
            </a:r>
            <a:r>
              <a:rPr lang="id-ID" sz="1600" dirty="0" smtClean="0">
                <a:latin typeface="Arial" pitchFamily="34" charset="0"/>
                <a:cs typeface="Arial" pitchFamily="34" charset="0"/>
              </a:rPr>
              <a:t>, menggambar silinder bagian luar (silinder II)</a:t>
            </a:r>
          </a:p>
          <a:p>
            <a:pPr marL="450850" lvl="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Klik pada ikon </a:t>
            </a:r>
            <a:r>
              <a:rPr lang="id-ID" sz="1600" b="1" dirty="0" smtClean="0">
                <a:latin typeface="Arial" pitchFamily="34" charset="0"/>
                <a:cs typeface="Arial" pitchFamily="34" charset="0"/>
              </a:rPr>
              <a:t>Cylinder</a:t>
            </a:r>
            <a:r>
              <a:rPr lang="id-ID" sz="1600" dirty="0" smtClean="0">
                <a:latin typeface="Arial" pitchFamily="34" charset="0"/>
                <a:cs typeface="Arial" pitchFamily="34" charset="0"/>
              </a:rPr>
              <a:t> pada menu bar modeling. </a:t>
            </a:r>
          </a:p>
          <a:p>
            <a:pPr marL="450850" lvl="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Klik di pusat  lingkaran sebelah bawah silinder I. </a:t>
            </a:r>
          </a:p>
          <a:p>
            <a:pPr marL="450850" lvl="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Ketik 31 &gt;. </a:t>
            </a:r>
          </a:p>
          <a:p>
            <a:pPr marL="4508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id-ID" sz="1600" dirty="0" smtClean="0">
                <a:latin typeface="Arial" pitchFamily="34" charset="0"/>
                <a:cs typeface="Arial" pitchFamily="34" charset="0"/>
              </a:rPr>
              <a:t>Ketik 38 &gt;</a:t>
            </a:r>
          </a:p>
          <a:p>
            <a:pPr>
              <a:lnSpc>
                <a:spcPct val="150000"/>
              </a:lnSpc>
            </a:pPr>
            <a:r>
              <a:rPr lang="id-ID" sz="1600" dirty="0" smtClean="0"/>
              <a:t>Hasil gambar sebagai berikut</a:t>
            </a:r>
            <a:endParaRPr lang="id-ID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3048000"/>
            <a:ext cx="4953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3012" y="3048000"/>
            <a:ext cx="5050462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8212" y="5334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b="1" dirty="0" smtClean="0"/>
              <a:t>Langkah 4</a:t>
            </a:r>
            <a:r>
              <a:rPr lang="id-ID" sz="1600" dirty="0" smtClean="0"/>
              <a:t>, membuat lubang pada silinder</a:t>
            </a:r>
          </a:p>
          <a:p>
            <a:pPr marL="450850" lvl="0" indent="-273050" hangingPunct="0">
              <a:lnSpc>
                <a:spcPct val="150000"/>
              </a:lnSpc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ikon S</a:t>
            </a:r>
            <a:r>
              <a:rPr lang="id-ID" sz="1600" b="1" dirty="0" smtClean="0"/>
              <a:t>ubtract</a:t>
            </a:r>
            <a:r>
              <a:rPr lang="id-ID" sz="1600" dirty="0" smtClean="0"/>
              <a:t> pada menu bar modeling. </a:t>
            </a:r>
          </a:p>
          <a:p>
            <a:pPr marL="450850" lvl="0" indent="-273050" hangingPunct="0">
              <a:lnSpc>
                <a:spcPct val="150000"/>
              </a:lnSpc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kiri silinder  II dan silinder III &gt;. </a:t>
            </a:r>
          </a:p>
          <a:p>
            <a:pPr marL="450850" lvl="0" indent="-273050" hangingPunct="0">
              <a:lnSpc>
                <a:spcPct val="150000"/>
              </a:lnSpc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kiri silinder I &gt;. </a:t>
            </a:r>
          </a:p>
          <a:p>
            <a:pPr marL="450850" indent="-273050">
              <a:lnSpc>
                <a:spcPct val="150000"/>
              </a:lnSpc>
              <a:tabLst>
                <a:tab pos="450850" algn="l"/>
              </a:tabLst>
            </a:pPr>
            <a:endParaRPr lang="id-ID" sz="1600" dirty="0" smtClean="0"/>
          </a:p>
          <a:p>
            <a:pPr>
              <a:lnSpc>
                <a:spcPct val="150000"/>
              </a:lnSpc>
            </a:pPr>
            <a:r>
              <a:rPr lang="id-ID" sz="1600" dirty="0" smtClean="0"/>
              <a:t>Hasil gambar sebagai berikut: 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533400"/>
            <a:ext cx="5410200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600" dirty="0" smtClean="0"/>
              <a:t>Atau tampak solid</a:t>
            </a:r>
            <a:endParaRPr lang="id-ID" sz="1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412" y="1219200"/>
            <a:ext cx="4962525" cy="307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212" y="2895600"/>
            <a:ext cx="5334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8212" y="533400"/>
            <a:ext cx="563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6</a:t>
            </a:r>
            <a:r>
              <a:rPr lang="id-ID" sz="1600" dirty="0" smtClean="0"/>
              <a:t>, memotong silinder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Subtract</a:t>
            </a:r>
            <a:r>
              <a:rPr lang="id-ID" sz="1600" dirty="0" smtClean="0"/>
              <a:t> pada menu bar modeling.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silinder &gt;.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kotak &gt;.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5</a:t>
            </a:r>
            <a:r>
              <a:rPr lang="id-ID" sz="1600" dirty="0" smtClean="0"/>
              <a:t>, membuat kotak persegi untuk potongan  1/2.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 ikon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 ar modeling.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Klik pada pusat bagian bawah silinder.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Ketik L &gt;.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Ketik -50 &gt;.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Ketik 50 &gt;.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  <a:tabLst>
                <a:tab pos="450850" algn="l"/>
              </a:tabLst>
            </a:pPr>
            <a:r>
              <a:rPr lang="id-ID" sz="1600" dirty="0" smtClean="0"/>
              <a:t>Ketik 60 &gt;.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id-ID" sz="1600" dirty="0" smtClean="0"/>
              <a:t> Hasil gambar sebagai berikut: </a:t>
            </a:r>
            <a:endParaRPr lang="id-ID" sz="1600" dirty="0"/>
          </a:p>
        </p:txBody>
      </p:sp>
      <p:pic>
        <p:nvPicPr>
          <p:cNvPr id="10" name="Picture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3276600"/>
            <a:ext cx="4819650" cy="302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5412" y="2819400"/>
            <a:ext cx="5029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609600"/>
            <a:ext cx="5638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hangingPunct="0"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Ketik 50  &gt;. </a:t>
            </a:r>
          </a:p>
          <a:p>
            <a:pPr lvl="0" hangingPunct="0"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Ketik -50 &gt;.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Hasil gambar sebagai berikut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7</a:t>
            </a:r>
            <a:r>
              <a:rPr lang="id-ID" sz="1600" dirty="0" smtClean="0"/>
              <a:t>, membuat kotak untuk potongan penuh</a:t>
            </a:r>
          </a:p>
          <a:p>
            <a:pPr marL="450850" lvl="0" indent="-27305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bar modeling. </a:t>
            </a:r>
          </a:p>
          <a:p>
            <a:pPr marL="450850" lvl="0" indent="-27305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quadrant</a:t>
            </a:r>
            <a:r>
              <a:rPr lang="id-ID" sz="1600" dirty="0" smtClean="0"/>
              <a:t> 1. </a:t>
            </a:r>
          </a:p>
          <a:p>
            <a:pPr marL="450850" lvl="0" indent="-27305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Ketik  L &gt;. </a:t>
            </a:r>
          </a:p>
          <a:p>
            <a:pPr marL="450850" indent="-27305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quadrant</a:t>
            </a:r>
            <a:r>
              <a:rPr lang="id-ID" sz="1600" dirty="0" smtClean="0"/>
              <a:t> 2 : 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8900" y="2667000"/>
            <a:ext cx="5076825" cy="307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6812" y="2133600"/>
            <a:ext cx="5257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609600"/>
            <a:ext cx="563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9</a:t>
            </a:r>
            <a:r>
              <a:rPr lang="id-ID" sz="1600" dirty="0" smtClean="0"/>
              <a:t>, membuat kotak 1 untuk potongan 3/4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Box</a:t>
            </a:r>
            <a:r>
              <a:rPr lang="id-ID" sz="1600" dirty="0" smtClean="0"/>
              <a:t> pada menu bar modeling.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quadrant</a:t>
            </a:r>
            <a:r>
              <a:rPr lang="id-ID" sz="1600" dirty="0" smtClean="0"/>
              <a:t> 1. </a:t>
            </a:r>
          </a:p>
          <a:p>
            <a:pPr marL="450850" lvl="0" indent="-355600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Ketik  L &gt;. </a:t>
            </a:r>
          </a:p>
          <a:p>
            <a:pPr marL="450850" indent="-3556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</a:t>
            </a:r>
            <a:r>
              <a:rPr lang="id-ID" sz="1600" b="1" dirty="0" smtClean="0"/>
              <a:t>quadran</a:t>
            </a:r>
            <a:r>
              <a:rPr lang="id-ID" sz="1600" dirty="0" smtClean="0"/>
              <a:t>t 2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8</a:t>
            </a:r>
            <a:r>
              <a:rPr lang="id-ID" sz="1600" dirty="0" smtClean="0"/>
              <a:t>, memotong silindr</a:t>
            </a:r>
          </a:p>
          <a:p>
            <a:pPr marL="450850" lvl="0" indent="-35560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ikon </a:t>
            </a:r>
            <a:r>
              <a:rPr lang="id-ID" sz="1600" b="1" dirty="0" smtClean="0"/>
              <a:t>Subtract</a:t>
            </a:r>
            <a:r>
              <a:rPr lang="id-ID" sz="1600" dirty="0" smtClean="0"/>
              <a:t> pada menu bar modeling. </a:t>
            </a:r>
          </a:p>
          <a:p>
            <a:pPr marL="450850" lvl="0" indent="-35560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silinder &gt;. </a:t>
            </a:r>
          </a:p>
          <a:p>
            <a:pPr marL="450850" lvl="0" indent="-35560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Klik kiri kotak &gt;.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 Hasil gambar sebagai berikut : </a:t>
            </a:r>
            <a:endParaRPr lang="id-ID" sz="1600" dirty="0"/>
          </a:p>
        </p:txBody>
      </p:sp>
      <p:pic>
        <p:nvPicPr>
          <p:cNvPr id="8" name="Picture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26670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/>
          <p:nvPr/>
        </p:nvPicPr>
        <p:blipFill>
          <a:blip r:embed="rId4" cstate="print"/>
          <a:srcRect b="4701"/>
          <a:stretch>
            <a:fillRect/>
          </a:stretch>
        </p:blipFill>
        <p:spPr bwMode="auto">
          <a:xfrm>
            <a:off x="6246812" y="2819400"/>
            <a:ext cx="5181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5789612" y="685800"/>
            <a:ext cx="0" cy="52847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94412" y="609600"/>
            <a:ext cx="5638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d-ID" sz="1600" b="1" dirty="0" smtClean="0"/>
              <a:t>Langkah 10</a:t>
            </a:r>
            <a:r>
              <a:rPr lang="id-ID" sz="1600" dirty="0" smtClean="0"/>
              <a:t>, Membuat kotak  2 (siku pemotong 3/4)</a:t>
            </a:r>
            <a:endParaRPr lang="id-ID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227012" y="457200"/>
            <a:ext cx="5410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27305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Ketik 50  &gt;.</a:t>
            </a:r>
          </a:p>
          <a:p>
            <a:pPr marL="450850" lvl="0" indent="-273050" algn="just" hangingPunct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id-ID" sz="1600" dirty="0" smtClean="0"/>
              <a:t>Ketik -50 &gt;. </a:t>
            </a:r>
          </a:p>
          <a:p>
            <a:pPr marL="450850" indent="-273050" algn="just" hangingPunct="0">
              <a:spcBef>
                <a:spcPts val="600"/>
              </a:spcBef>
              <a:spcAft>
                <a:spcPts val="600"/>
              </a:spcAft>
            </a:pPr>
            <a:r>
              <a:rPr lang="id-ID" sz="1600" dirty="0" smtClean="0"/>
              <a:t>Hasil gambar sebagai berikut: </a:t>
            </a:r>
            <a:endParaRPr lang="id-ID" sz="1600" dirty="0"/>
          </a:p>
        </p:txBody>
      </p:sp>
      <p:pic>
        <p:nvPicPr>
          <p:cNvPr id="11" name="Picture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612" y="19050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5811" y="1219200"/>
            <a:ext cx="632301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6401</TotalTime>
  <Words>1504</Words>
  <Application>Microsoft Office PowerPoint</Application>
  <PresentationFormat>Custom</PresentationFormat>
  <Paragraphs>233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Oriel</vt:lpstr>
      <vt:lpstr>2_Custom Design</vt:lpstr>
      <vt:lpstr>3_Custom Design</vt:lpstr>
      <vt:lpstr>1_Custom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hpmini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acer</cp:lastModifiedBy>
  <cp:revision>870</cp:revision>
  <dcterms:created xsi:type="dcterms:W3CDTF">2011-11-04T08:26:49Z</dcterms:created>
  <dcterms:modified xsi:type="dcterms:W3CDTF">2014-02-18T23:36:14Z</dcterms:modified>
</cp:coreProperties>
</file>