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1" r:id="rId2"/>
    <p:sldId id="256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003399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26" autoAdjust="0"/>
    <p:restoredTop sz="94660"/>
  </p:normalViewPr>
  <p:slideViewPr>
    <p:cSldViewPr>
      <p:cViewPr>
        <p:scale>
          <a:sx n="66" d="100"/>
          <a:sy n="66" d="100"/>
        </p:scale>
        <p:origin x="-1554" y="-96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3.wmf"/><Relationship Id="rId6" Type="http://schemas.openxmlformats.org/officeDocument/2006/relationships/image" Target="../media/image21.wmf"/><Relationship Id="rId5" Type="http://schemas.openxmlformats.org/officeDocument/2006/relationships/image" Target="../media/image2.wmf"/><Relationship Id="rId4" Type="http://schemas.openxmlformats.org/officeDocument/2006/relationships/image" Target="../media/image3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32.wmf"/><Relationship Id="rId1" Type="http://schemas.openxmlformats.org/officeDocument/2006/relationships/image" Target="../media/image22.wmf"/><Relationship Id="rId4" Type="http://schemas.openxmlformats.org/officeDocument/2006/relationships/image" Target="../media/image3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4" Type="http://schemas.openxmlformats.org/officeDocument/2006/relationships/image" Target="../media/image41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22.wmf"/><Relationship Id="rId7" Type="http://schemas.openxmlformats.org/officeDocument/2006/relationships/image" Target="../media/image19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18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7.wmf"/><Relationship Id="rId7" Type="http://schemas.openxmlformats.org/officeDocument/2006/relationships/image" Target="../media/image19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9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0.wmf"/><Relationship Id="rId7" Type="http://schemas.openxmlformats.org/officeDocument/2006/relationships/image" Target="../media/image23.wmf"/><Relationship Id="rId2" Type="http://schemas.openxmlformats.org/officeDocument/2006/relationships/image" Target="../media/image19.wmf"/><Relationship Id="rId1" Type="http://schemas.openxmlformats.org/officeDocument/2006/relationships/image" Target="../media/image2.wmf"/><Relationship Id="rId6" Type="http://schemas.openxmlformats.org/officeDocument/2006/relationships/image" Target="../media/image8.wmf"/><Relationship Id="rId5" Type="http://schemas.openxmlformats.org/officeDocument/2006/relationships/image" Target="../media/image22.wmf"/><Relationship Id="rId10" Type="http://schemas.openxmlformats.org/officeDocument/2006/relationships/image" Target="../media/image34.wmf"/><Relationship Id="rId4" Type="http://schemas.openxmlformats.org/officeDocument/2006/relationships/image" Target="../media/image21.wmf"/><Relationship Id="rId9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37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2.wmf"/><Relationship Id="rId7" Type="http://schemas.openxmlformats.org/officeDocument/2006/relationships/image" Target="../media/image32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22.wmf"/><Relationship Id="rId7" Type="http://schemas.openxmlformats.org/officeDocument/2006/relationships/image" Target="../media/image38.wmf"/><Relationship Id="rId2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33.wmf"/><Relationship Id="rId11" Type="http://schemas.openxmlformats.org/officeDocument/2006/relationships/image" Target="../media/image32.wmf"/><Relationship Id="rId5" Type="http://schemas.openxmlformats.org/officeDocument/2006/relationships/image" Target="../media/image34.wmf"/><Relationship Id="rId10" Type="http://schemas.openxmlformats.org/officeDocument/2006/relationships/image" Target="../media/image37.wmf"/><Relationship Id="rId4" Type="http://schemas.openxmlformats.org/officeDocument/2006/relationships/image" Target="../media/image23.wmf"/><Relationship Id="rId9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C9BA700-EBA3-434D-8048-779DC92D4044}" type="datetimeFigureOut">
              <a:rPr lang="en-US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D7DBBA6-862C-4AF0-A326-D5C4907B1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CAFDE-ED36-4E36-836F-6EAA139C0A69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B086A21-C4BA-4C76-8CF9-4E6BFEF8A6CF}" type="datetime1">
              <a:rPr lang="en-US"/>
              <a:pPr/>
              <a:t>3/10/2013</a:t>
            </a:fld>
            <a:endParaRPr lang="en-US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72822-37FF-4E83-B1EF-5F30DA3A370A}" type="slidenum">
              <a:rPr lang="en-US"/>
              <a:pPr/>
              <a:t>19</a:t>
            </a:fld>
            <a:endParaRPr lang="en-US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0D3003-6E7E-4781-AECE-5A6380D72AC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B086A21-C4BA-4C76-8CF9-4E6BFEF8A6CF}" type="datetime1">
              <a:rPr lang="en-US"/>
              <a:pPr/>
              <a:t>3/10/2013</a:t>
            </a:fld>
            <a:endParaRPr lang="en-US"/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72822-37FF-4E83-B1EF-5F30DA3A370A}" type="slidenum">
              <a:rPr lang="en-US"/>
              <a:pPr/>
              <a:t>3</a:t>
            </a:fld>
            <a:endParaRPr lang="en-US"/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4283BE2E-B487-4166-926A-B6B58F639C2E}" type="datetime1">
              <a:rPr lang="en-US" smtClean="0"/>
              <a:pPr>
                <a:defRPr/>
              </a:pPr>
              <a:t>3/10/2013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8138C41-CACD-4244-8FAF-D0856C1A006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266A3-D99D-4DF1-ABA4-19DEEC371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3AFD-977B-486C-A154-4731A6595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03604-10E1-4117-A9D4-A9336D662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7826B-AA25-43D2-A15A-9CC2C447C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469C1-5AE8-4709-81F4-F918B7A4A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8A478-04D4-4059-82CC-A0193DFC1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6EEF-E40F-4F53-BB52-46ECE4FD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229C-6D30-402D-833E-0605DC3E0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9E2E-A7F6-44D0-B398-22BBB1590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DE5D4-FDF4-4733-BF15-032ED1646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957F-2242-4B1F-BF52-1E45F5CF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BF7E0-A77B-45A4-B5C0-33438A224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3D92A-BCD5-49B0-8C6D-780C9A845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87A677D-456E-441A-86F1-F18D41DA3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sk%20Force\Materi%20ajar\Agama%20Islam\Al%20Ghaasyiyah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6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50.bin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47.bin"/><Relationship Id="rId9" Type="http://schemas.openxmlformats.org/officeDocument/2006/relationships/oleObject" Target="../embeddings/oleObject5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57.bin"/><Relationship Id="rId9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6.bin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5.bin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4.bin"/><Relationship Id="rId9" Type="http://schemas.openxmlformats.org/officeDocument/2006/relationships/oleObject" Target="../embeddings/oleObject6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oleObject" Target="../embeddings/oleObject81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75.bin"/><Relationship Id="rId12" Type="http://schemas.openxmlformats.org/officeDocument/2006/relationships/oleObject" Target="../embeddings/oleObject8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4.bin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3.bin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7.bin"/><Relationship Id="rId14" Type="http://schemas.openxmlformats.org/officeDocument/2006/relationships/oleObject" Target="../embeddings/oleObject8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5.bin"/><Relationship Id="rId5" Type="http://schemas.openxmlformats.org/officeDocument/2006/relationships/oleObject" Target="../embeddings/oleObject84.bin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3.bin"/><Relationship Id="rId9" Type="http://schemas.openxmlformats.org/officeDocument/2006/relationships/oleObject" Target="../embeddings/oleObject8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9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92.bin"/><Relationship Id="rId5" Type="http://schemas.openxmlformats.org/officeDocument/2006/relationships/oleObject" Target="../embeddings/oleObject91.bin"/><Relationship Id="rId4" Type="http://schemas.openxmlformats.org/officeDocument/2006/relationships/oleObject" Target="../embeddings/oleObject9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95.bin"/><Relationship Id="rId4" Type="http://schemas.openxmlformats.org/officeDocument/2006/relationships/oleObject" Target="../embeddings/oleObject9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98.bin"/><Relationship Id="rId5" Type="http://schemas.openxmlformats.org/officeDocument/2006/relationships/oleObject" Target="../embeddings/oleObject97.bin"/><Relationship Id="rId4" Type="http://schemas.openxmlformats.org/officeDocument/2006/relationships/oleObject" Target="../embeddings/oleObject9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43.png"/><Relationship Id="rId2" Type="http://schemas.openxmlformats.org/officeDocument/2006/relationships/audio" Target="file:///C:\Documents%20and%20Settings\%23Dosen-Dosen%20JTM\My%20Documents\My%20Music\ROXETTE\Almost%20Unreal%20-%20Roxette.mp3" TargetMode="Externa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01.bin"/><Relationship Id="rId5" Type="http://schemas.openxmlformats.org/officeDocument/2006/relationships/oleObject" Target="../embeddings/oleObject100.bin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2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1.bin"/><Relationship Id="rId12" Type="http://schemas.openxmlformats.org/officeDocument/2006/relationships/oleObject" Target="../embeddings/oleObject4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/>
            <a:r>
              <a:rPr lang="id-ID" dirty="0" smtClean="0">
                <a:solidFill>
                  <a:srgbClr val="336699"/>
                </a:solidFill>
                <a:latin typeface="Arial Black" pitchFamily="34" charset="0"/>
              </a:rPr>
              <a:t>DINAMIKA TEKNIK</a:t>
            </a:r>
            <a:endParaRPr lang="en-US" dirty="0" smtClean="0">
              <a:solidFill>
                <a:srgbClr val="336699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010400" cy="1752600"/>
          </a:xfrm>
        </p:spPr>
        <p:txBody>
          <a:bodyPr/>
          <a:lstStyle/>
          <a:p>
            <a:pPr algn="l"/>
            <a:r>
              <a:rPr lang="id-ID" dirty="0" smtClean="0">
                <a:latin typeface="+mj-lt"/>
              </a:rPr>
              <a:t>Kode 		:  MES 4312 </a:t>
            </a:r>
          </a:p>
          <a:p>
            <a:pPr algn="l"/>
            <a:r>
              <a:rPr lang="id-ID" dirty="0" smtClean="0">
                <a:latin typeface="+mj-lt"/>
              </a:rPr>
              <a:t>Semester		:  IV</a:t>
            </a:r>
          </a:p>
          <a:p>
            <a:pPr algn="l"/>
            <a:r>
              <a:rPr lang="id-ID" dirty="0" smtClean="0">
                <a:latin typeface="+mj-lt"/>
              </a:rPr>
              <a:t>Waktu		:  2 x 2x 50 Menit</a:t>
            </a:r>
          </a:p>
          <a:p>
            <a:pPr algn="l"/>
            <a:r>
              <a:rPr lang="en-US" dirty="0" err="1" smtClean="0">
                <a:latin typeface="+mj-lt"/>
              </a:rPr>
              <a:t>Sks</a:t>
            </a:r>
            <a:r>
              <a:rPr lang="id-ID" dirty="0" smtClean="0">
                <a:latin typeface="+mj-lt"/>
              </a:rPr>
              <a:t>			:  2</a:t>
            </a:r>
          </a:p>
          <a:p>
            <a:pPr algn="l"/>
            <a:r>
              <a:rPr lang="id-ID" dirty="0" smtClean="0">
                <a:latin typeface="+mj-lt"/>
              </a:rPr>
              <a:t>Pengasuh MK	: Rozi Saferi</a:t>
            </a:r>
            <a:endParaRPr lang="en-US" dirty="0" smtClean="0">
              <a:latin typeface="+mj-lt"/>
            </a:endParaRPr>
          </a:p>
        </p:txBody>
      </p:sp>
      <p:pic>
        <p:nvPicPr>
          <p:cNvPr id="6" name="Al Ghaasyiya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Rectangle 5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6197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8" name="Freeform 8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9" name="Line 9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0" name="Freeform 10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1" name="Line 11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2" name="Freeform 12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3" name="Line 13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4" name="Freeform 14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5" name="Line 15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6" name="Freeform 16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7" name="Line 17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8" name="Freeform 18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09" name="Line 19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10" name="Freeform 20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11" name="Line 21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212" name="Freeform 22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6160" name="AutoShape 23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161" name="Freeform 24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62" name="Freeform 25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63" name="Freeform 26"/>
          <p:cNvSpPr>
            <a:spLocks/>
          </p:cNvSpPr>
          <p:nvPr/>
        </p:nvSpPr>
        <p:spPr bwMode="auto">
          <a:xfrm>
            <a:off x="3638550" y="39370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64" name="Freeform 27"/>
          <p:cNvSpPr>
            <a:spLocks/>
          </p:cNvSpPr>
          <p:nvPr/>
        </p:nvSpPr>
        <p:spPr bwMode="auto">
          <a:xfrm>
            <a:off x="5435600" y="4476750"/>
            <a:ext cx="1174750" cy="1588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6181" name="Line 29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2" name="Freeform 30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3" name="Line 31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4" name="Freeform 32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5" name="Line 33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6" name="Freeform 34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7" name="Line 35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8" name="Freeform 36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89" name="Line 37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0" name="Freeform 38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1" name="Line 39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2" name="Freeform 40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3" name="Line 41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4" name="Freeform 42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5" name="Line 43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196" name="Freeform 44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aphicFrame>
        <p:nvGraphicFramePr>
          <p:cNvPr id="6146" name="Object 45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4322" name="Equation" r:id="rId4" imgW="190335" imgH="215713" progId="Equation.3">
              <p:embed/>
            </p:oleObj>
          </a:graphicData>
        </a:graphic>
      </p:graphicFrame>
      <p:sp>
        <p:nvSpPr>
          <p:cNvPr id="6166" name="Text Box 46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6167" name="Text Box 47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6147" name="Object 48"/>
          <p:cNvGraphicFramePr>
            <a:graphicFrameLocks noChangeAspect="1"/>
          </p:cNvGraphicFramePr>
          <p:nvPr/>
        </p:nvGraphicFramePr>
        <p:xfrm>
          <a:off x="1524000" y="3851275"/>
          <a:ext cx="381000" cy="339725"/>
        </p:xfrm>
        <a:graphic>
          <a:graphicData uri="http://schemas.openxmlformats.org/presentationml/2006/ole">
            <p:oleObj spid="_x0000_s184323" name="Equation" r:id="rId5" imgW="253890" imgH="228501" progId="Equation.3">
              <p:embed/>
            </p:oleObj>
          </a:graphicData>
        </a:graphic>
      </p:graphicFrame>
      <p:graphicFrame>
        <p:nvGraphicFramePr>
          <p:cNvPr id="6148" name="Object 49"/>
          <p:cNvGraphicFramePr>
            <a:graphicFrameLocks noChangeAspect="1"/>
          </p:cNvGraphicFramePr>
          <p:nvPr/>
        </p:nvGraphicFramePr>
        <p:xfrm>
          <a:off x="3505200" y="4114800"/>
          <a:ext cx="381000" cy="339725"/>
        </p:xfrm>
        <a:graphic>
          <a:graphicData uri="http://schemas.openxmlformats.org/presentationml/2006/ole">
            <p:oleObj spid="_x0000_s184324" name="Equation" r:id="rId6" imgW="253890" imgH="228501" progId="Equation.3">
              <p:embed/>
            </p:oleObj>
          </a:graphicData>
        </a:graphic>
      </p:graphicFrame>
      <p:graphicFrame>
        <p:nvGraphicFramePr>
          <p:cNvPr id="6149" name="Object 50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4325" name="Equation" r:id="rId7" imgW="203024" imgH="215713" progId="Equation.3">
              <p:embed/>
            </p:oleObj>
          </a:graphicData>
        </a:graphic>
      </p:graphicFrame>
      <p:graphicFrame>
        <p:nvGraphicFramePr>
          <p:cNvPr id="6150" name="Object 51"/>
          <p:cNvGraphicFramePr>
            <a:graphicFrameLocks noChangeAspect="1"/>
          </p:cNvGraphicFramePr>
          <p:nvPr/>
        </p:nvGraphicFramePr>
        <p:xfrm>
          <a:off x="4572000" y="3657600"/>
          <a:ext cx="254000" cy="304800"/>
        </p:xfrm>
        <a:graphic>
          <a:graphicData uri="http://schemas.openxmlformats.org/presentationml/2006/ole">
            <p:oleObj spid="_x0000_s184326" name="Equation" r:id="rId8" imgW="190500" imgH="228600" progId="Equation.3">
              <p:embed/>
            </p:oleObj>
          </a:graphicData>
        </a:graphic>
      </p:graphicFrame>
      <p:graphicFrame>
        <p:nvGraphicFramePr>
          <p:cNvPr id="6151" name="Object 52"/>
          <p:cNvGraphicFramePr>
            <a:graphicFrameLocks noChangeAspect="1"/>
          </p:cNvGraphicFramePr>
          <p:nvPr/>
        </p:nvGraphicFramePr>
        <p:xfrm>
          <a:off x="5486400" y="4495800"/>
          <a:ext cx="381000" cy="338138"/>
        </p:xfrm>
        <a:graphic>
          <a:graphicData uri="http://schemas.openxmlformats.org/presentationml/2006/ole">
            <p:oleObj spid="_x0000_s184327" name="Equation" r:id="rId9" imgW="253890" imgH="228501" progId="Equation.3">
              <p:embed/>
            </p:oleObj>
          </a:graphicData>
        </a:graphic>
      </p:graphicFrame>
      <p:graphicFrame>
        <p:nvGraphicFramePr>
          <p:cNvPr id="6152" name="Object 53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4328" name="Equation" r:id="rId10" imgW="203024" imgH="215713" progId="Equation.3">
              <p:embed/>
            </p:oleObj>
          </a:graphicData>
        </a:graphic>
      </p:graphicFrame>
      <p:sp>
        <p:nvSpPr>
          <p:cNvPr id="6168" name="Freeform 54"/>
          <p:cNvSpPr>
            <a:spLocks/>
          </p:cNvSpPr>
          <p:nvPr/>
        </p:nvSpPr>
        <p:spPr bwMode="auto">
          <a:xfrm>
            <a:off x="1752600" y="396875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69" name="Freeform 55"/>
          <p:cNvSpPr>
            <a:spLocks/>
          </p:cNvSpPr>
          <p:nvPr/>
        </p:nvSpPr>
        <p:spPr bwMode="auto">
          <a:xfrm>
            <a:off x="3200400" y="41910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70" name="Freeform 56"/>
          <p:cNvSpPr>
            <a:spLocks/>
          </p:cNvSpPr>
          <p:nvPr/>
        </p:nvSpPr>
        <p:spPr bwMode="auto">
          <a:xfrm>
            <a:off x="4876800" y="4494213"/>
            <a:ext cx="1174750" cy="1587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71" name="Freeform 57"/>
          <p:cNvSpPr>
            <a:spLocks/>
          </p:cNvSpPr>
          <p:nvPr/>
        </p:nvSpPr>
        <p:spPr bwMode="auto">
          <a:xfrm>
            <a:off x="1676400" y="404495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226" name="Freeform 58"/>
          <p:cNvSpPr>
            <a:spLocks/>
          </p:cNvSpPr>
          <p:nvPr/>
        </p:nvSpPr>
        <p:spPr bwMode="auto">
          <a:xfrm rot="10800000">
            <a:off x="4724400" y="33401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6173" name="Rectangle 6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1905000" y="3429000"/>
            <a:ext cx="533400" cy="527050"/>
            <a:chOff x="1200" y="2160"/>
            <a:chExt cx="336" cy="332"/>
          </a:xfrm>
        </p:grpSpPr>
        <p:sp>
          <p:nvSpPr>
            <p:cNvPr id="6180" name="Freeform 60"/>
            <p:cNvSpPr>
              <a:spLocks/>
            </p:cNvSpPr>
            <p:nvPr/>
          </p:nvSpPr>
          <p:spPr bwMode="auto">
            <a:xfrm rot="10800000">
              <a:off x="1324" y="2256"/>
              <a:ext cx="212" cy="236"/>
            </a:xfrm>
            <a:custGeom>
              <a:avLst/>
              <a:gdLst>
                <a:gd name="T0" fmla="*/ 0 w 212"/>
                <a:gd name="T1" fmla="*/ 236 h 236"/>
                <a:gd name="T2" fmla="*/ 212 w 212"/>
                <a:gd name="T3" fmla="*/ 0 h 236"/>
                <a:gd name="T4" fmla="*/ 0 60000 65536"/>
                <a:gd name="T5" fmla="*/ 0 60000 65536"/>
                <a:gd name="T6" fmla="*/ 0 w 212"/>
                <a:gd name="T7" fmla="*/ 0 h 236"/>
                <a:gd name="T8" fmla="*/ 212 w 212"/>
                <a:gd name="T9" fmla="*/ 236 h 2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236">
                  <a:moveTo>
                    <a:pt x="0" y="236"/>
                  </a:moveTo>
                  <a:lnTo>
                    <a:pt x="212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6155" name="Object 61"/>
            <p:cNvGraphicFramePr>
              <a:graphicFrameLocks noChangeAspect="1"/>
            </p:cNvGraphicFramePr>
            <p:nvPr/>
          </p:nvGraphicFramePr>
          <p:xfrm>
            <a:off x="1200" y="2160"/>
            <a:ext cx="159" cy="192"/>
          </p:xfrm>
          <a:graphic>
            <a:graphicData uri="http://schemas.openxmlformats.org/presentationml/2006/ole">
              <p:oleObj spid="_x0000_s184331" name="Equation" r:id="rId11" imgW="177569" imgH="215619" progId="Equation.3">
                <p:embed/>
              </p:oleObj>
            </a:graphicData>
          </a:graphic>
        </p:graphicFrame>
      </p:grpSp>
      <p:sp>
        <p:nvSpPr>
          <p:cNvPr id="6175" name="Rectangle 6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7231" name="Object 63"/>
          <p:cNvGraphicFramePr>
            <a:graphicFrameLocks noChangeAspect="1"/>
          </p:cNvGraphicFramePr>
          <p:nvPr/>
        </p:nvGraphicFramePr>
        <p:xfrm>
          <a:off x="4911725" y="3200400"/>
          <a:ext cx="269875" cy="381000"/>
        </p:xfrm>
        <a:graphic>
          <a:graphicData uri="http://schemas.openxmlformats.org/presentationml/2006/ole">
            <p:oleObj spid="_x0000_s184329" name="Equation" r:id="rId12" imgW="165028" imgH="228501" progId="Equation.3">
              <p:embed/>
            </p:oleObj>
          </a:graphicData>
        </a:graphic>
      </p:graphicFrame>
      <p:sp>
        <p:nvSpPr>
          <p:cNvPr id="6176" name="Rectangle 66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6673850" y="4494213"/>
            <a:ext cx="1174750" cy="458787"/>
            <a:chOff x="4204" y="2831"/>
            <a:chExt cx="740" cy="289"/>
          </a:xfrm>
        </p:grpSpPr>
        <p:sp>
          <p:nvSpPr>
            <p:cNvPr id="6179" name="Freeform 59"/>
            <p:cNvSpPr>
              <a:spLocks/>
            </p:cNvSpPr>
            <p:nvPr/>
          </p:nvSpPr>
          <p:spPr bwMode="auto">
            <a:xfrm>
              <a:off x="4204" y="2831"/>
              <a:ext cx="740" cy="1"/>
            </a:xfrm>
            <a:custGeom>
              <a:avLst/>
              <a:gdLst>
                <a:gd name="T0" fmla="*/ 0 w 740"/>
                <a:gd name="T1" fmla="*/ 0 h 1"/>
                <a:gd name="T2" fmla="*/ 740 w 740"/>
                <a:gd name="T3" fmla="*/ 0 h 1"/>
                <a:gd name="T4" fmla="*/ 0 60000 65536"/>
                <a:gd name="T5" fmla="*/ 0 60000 65536"/>
                <a:gd name="T6" fmla="*/ 0 w 740"/>
                <a:gd name="T7" fmla="*/ 0 h 1"/>
                <a:gd name="T8" fmla="*/ 740 w 7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0" h="1">
                  <a:moveTo>
                    <a:pt x="0" y="0"/>
                  </a:moveTo>
                  <a:lnTo>
                    <a:pt x="740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6154" name="Object 65"/>
            <p:cNvGraphicFramePr>
              <a:graphicFrameLocks noChangeAspect="1"/>
            </p:cNvGraphicFramePr>
            <p:nvPr/>
          </p:nvGraphicFramePr>
          <p:xfrm>
            <a:off x="4553" y="2880"/>
            <a:ext cx="199" cy="240"/>
          </p:xfrm>
          <a:graphic>
            <a:graphicData uri="http://schemas.openxmlformats.org/presentationml/2006/ole">
              <p:oleObj spid="_x0000_s184330" name="Equation" r:id="rId13" imgW="177569" imgH="215619" progId="Equation.3">
                <p:embed/>
              </p:oleObj>
            </a:graphicData>
          </a:graphic>
        </p:graphicFrame>
      </p:grpSp>
      <p:sp>
        <p:nvSpPr>
          <p:cNvPr id="6178" name="Text Box 67"/>
          <p:cNvSpPr txBox="1">
            <a:spLocks noChangeArrowheads="1"/>
          </p:cNvSpPr>
          <p:nvPr/>
        </p:nvSpPr>
        <p:spPr bwMode="auto">
          <a:xfrm>
            <a:off x="762000" y="1524000"/>
            <a:ext cx="6858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Gaya kelembaman ( f ) adalah gaya yang berlawanan dengan F , sehingga f = -F</a:t>
            </a:r>
          </a:p>
        </p:txBody>
      </p: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5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7213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4" name="Freeform 8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5" name="Line 9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6" name="Freeform 10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7" name="Line 11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8" name="Freeform 12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9" name="Line 13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0" name="Freeform 14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1" name="Line 15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2" name="Freeform 16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3" name="Line 17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4" name="Freeform 18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5" name="Line 19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6" name="Freeform 20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7" name="Line 21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28" name="Freeform 22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7181" name="AutoShape 23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2" name="Freeform 24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7183" name="Freeform 25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7197" name="Line 29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198" name="Freeform 30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199" name="Line 31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1" name="Line 33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2" name="Freeform 34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3" name="Line 35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4" name="Freeform 36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5" name="Line 37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6" name="Freeform 38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8" name="Freeform 40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0" name="Freeform 42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7212" name="Freeform 44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aphicFrame>
        <p:nvGraphicFramePr>
          <p:cNvPr id="7170" name="Object 45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5346" name="Equation" r:id="rId4" imgW="190335" imgH="215713" progId="Equation.3">
              <p:embed/>
            </p:oleObj>
          </a:graphicData>
        </a:graphic>
      </p:graphicFrame>
      <p:sp>
        <p:nvSpPr>
          <p:cNvPr id="7185" name="Text Box 46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7186" name="Text Box 47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7171" name="Object 50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5347" name="Equation" r:id="rId5" imgW="203024" imgH="215713" progId="Equation.3">
              <p:embed/>
            </p:oleObj>
          </a:graphicData>
        </a:graphic>
      </p:graphicFrame>
      <p:graphicFrame>
        <p:nvGraphicFramePr>
          <p:cNvPr id="7172" name="Object 51"/>
          <p:cNvGraphicFramePr>
            <a:graphicFrameLocks noChangeAspect="1"/>
          </p:cNvGraphicFramePr>
          <p:nvPr/>
        </p:nvGraphicFramePr>
        <p:xfrm>
          <a:off x="4572000" y="3657600"/>
          <a:ext cx="254000" cy="304800"/>
        </p:xfrm>
        <a:graphic>
          <a:graphicData uri="http://schemas.openxmlformats.org/presentationml/2006/ole">
            <p:oleObj spid="_x0000_s185348" name="Equation" r:id="rId6" imgW="190500" imgH="228600" progId="Equation.3">
              <p:embed/>
            </p:oleObj>
          </a:graphicData>
        </a:graphic>
      </p:graphicFrame>
      <p:graphicFrame>
        <p:nvGraphicFramePr>
          <p:cNvPr id="7173" name="Object 53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5349" name="Equation" r:id="rId7" imgW="203024" imgH="215713" progId="Equation.3">
              <p:embed/>
            </p:oleObj>
          </a:graphicData>
        </a:graphic>
      </p:graphicFrame>
      <p:sp>
        <p:nvSpPr>
          <p:cNvPr id="9272" name="Arc 56"/>
          <p:cNvSpPr>
            <a:spLocks/>
          </p:cNvSpPr>
          <p:nvPr/>
        </p:nvSpPr>
        <p:spPr bwMode="auto">
          <a:xfrm>
            <a:off x="4876800" y="3608388"/>
            <a:ext cx="304800" cy="658812"/>
          </a:xfrm>
          <a:custGeom>
            <a:avLst/>
            <a:gdLst>
              <a:gd name="T0" fmla="*/ 0 w 21600"/>
              <a:gd name="T1" fmla="*/ 0 h 37358"/>
              <a:gd name="T2" fmla="*/ 208463 w 21600"/>
              <a:gd name="T3" fmla="*/ 658812 h 37358"/>
              <a:gd name="T4" fmla="*/ 0 w 21600"/>
              <a:gd name="T5" fmla="*/ 380918 h 37358"/>
              <a:gd name="T6" fmla="*/ 0 60000 65536"/>
              <a:gd name="T7" fmla="*/ 0 60000 65536"/>
              <a:gd name="T8" fmla="*/ 0 60000 65536"/>
              <a:gd name="T9" fmla="*/ 0 w 21600"/>
              <a:gd name="T10" fmla="*/ 0 h 37358"/>
              <a:gd name="T11" fmla="*/ 21600 w 21600"/>
              <a:gd name="T12" fmla="*/ 37358 h 3735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7358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570"/>
                  <a:pt x="19128" y="33274"/>
                  <a:pt x="14773" y="37358"/>
                </a:cubicBezTo>
              </a:path>
              <a:path w="21600" h="37358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7570"/>
                  <a:pt x="19128" y="33274"/>
                  <a:pt x="14773" y="3735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rgbClr val="0066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7188" name="Rectangle 5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3867150" y="3124200"/>
            <a:ext cx="476250" cy="963613"/>
            <a:chOff x="2436" y="1968"/>
            <a:chExt cx="300" cy="607"/>
          </a:xfrm>
        </p:grpSpPr>
        <p:sp>
          <p:nvSpPr>
            <p:cNvPr id="7196" name="Arc 57"/>
            <p:cNvSpPr>
              <a:spLocks/>
            </p:cNvSpPr>
            <p:nvPr/>
          </p:nvSpPr>
          <p:spPr bwMode="auto">
            <a:xfrm flipH="1">
              <a:off x="2544" y="2160"/>
              <a:ext cx="192" cy="415"/>
            </a:xfrm>
            <a:custGeom>
              <a:avLst/>
              <a:gdLst>
                <a:gd name="T0" fmla="*/ 0 w 21600"/>
                <a:gd name="T1" fmla="*/ 0 h 37358"/>
                <a:gd name="T2" fmla="*/ 131 w 21600"/>
                <a:gd name="T3" fmla="*/ 415 h 37358"/>
                <a:gd name="T4" fmla="*/ 0 w 21600"/>
                <a:gd name="T5" fmla="*/ 240 h 373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37358"/>
                <a:gd name="T11" fmla="*/ 21600 w 21600"/>
                <a:gd name="T12" fmla="*/ 37358 h 37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735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</a:path>
                <a:path w="21600" h="3735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aphicFrame>
          <p:nvGraphicFramePr>
            <p:cNvPr id="7176" name="Object 58"/>
            <p:cNvGraphicFramePr>
              <a:graphicFrameLocks noChangeAspect="1"/>
            </p:cNvGraphicFramePr>
            <p:nvPr/>
          </p:nvGraphicFramePr>
          <p:xfrm>
            <a:off x="2436" y="1968"/>
            <a:ext cx="156" cy="288"/>
          </p:xfrm>
          <a:graphic>
            <a:graphicData uri="http://schemas.openxmlformats.org/presentationml/2006/ole">
              <p:oleObj spid="_x0000_s185352" name="Equation" r:id="rId8" imgW="126890" imgH="228402" progId="Equation.3">
                <p:embed/>
              </p:oleObj>
            </a:graphicData>
          </a:graphic>
        </p:graphicFrame>
      </p:grpSp>
      <p:sp>
        <p:nvSpPr>
          <p:cNvPr id="7190" name="Rectangle 6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9276" name="Object 60"/>
          <p:cNvGraphicFramePr>
            <a:graphicFrameLocks noChangeAspect="1"/>
          </p:cNvGraphicFramePr>
          <p:nvPr/>
        </p:nvGraphicFramePr>
        <p:xfrm>
          <a:off x="5029200" y="3314700"/>
          <a:ext cx="279400" cy="419100"/>
        </p:xfrm>
        <a:graphic>
          <a:graphicData uri="http://schemas.openxmlformats.org/presentationml/2006/ole">
            <p:oleObj spid="_x0000_s185350" name="Equation" r:id="rId9" imgW="152334" imgH="228501" progId="Equation.3">
              <p:embed/>
            </p:oleObj>
          </a:graphicData>
        </a:graphic>
      </p:graphicFrame>
      <p:sp>
        <p:nvSpPr>
          <p:cNvPr id="7191" name="Rectangle 6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9278" name="Object 62"/>
          <p:cNvGraphicFramePr>
            <a:graphicFrameLocks noChangeAspect="1"/>
          </p:cNvGraphicFramePr>
          <p:nvPr/>
        </p:nvGraphicFramePr>
        <p:xfrm>
          <a:off x="1828800" y="1600200"/>
          <a:ext cx="1219200" cy="449263"/>
        </p:xfrm>
        <a:graphic>
          <a:graphicData uri="http://schemas.openxmlformats.org/presentationml/2006/ole">
            <p:oleObj spid="_x0000_s185351" name="Equation" r:id="rId10" imgW="622030" imgH="228501" progId="Equation.3">
              <p:embed/>
            </p:oleObj>
          </a:graphicData>
        </a:graphic>
      </p:graphicFrame>
      <p:sp>
        <p:nvSpPr>
          <p:cNvPr id="9280" name="Text Box 64"/>
          <p:cNvSpPr txBox="1">
            <a:spLocks noChangeArrowheads="1"/>
          </p:cNvSpPr>
          <p:nvPr/>
        </p:nvSpPr>
        <p:spPr bwMode="auto">
          <a:xfrm>
            <a:off x="609600" y="685800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Karena adanya percepatan sudut, maka terjadi torsi yang besarnya :</a:t>
            </a:r>
          </a:p>
        </p:txBody>
      </p:sp>
      <p:sp>
        <p:nvSpPr>
          <p:cNvPr id="9281" name="Text Box 65"/>
          <p:cNvSpPr txBox="1">
            <a:spLocks noChangeArrowheads="1"/>
          </p:cNvSpPr>
          <p:nvPr/>
        </p:nvSpPr>
        <p:spPr bwMode="auto">
          <a:xfrm>
            <a:off x="914400" y="5715000"/>
            <a:ext cx="41148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 = momen inersia </a:t>
            </a:r>
          </a:p>
          <a:p>
            <a:r>
              <a:rPr lang="en-US" sz="1400"/>
              <a:t> </a:t>
            </a:r>
            <a:r>
              <a:rPr lang="en-US" sz="1400">
                <a:latin typeface="Symbol" pitchFamily="18" charset="2"/>
              </a:rPr>
              <a:t>a</a:t>
            </a:r>
            <a:r>
              <a:rPr lang="en-US" sz="1400"/>
              <a:t>  = percepatan sudut , rad / detik</a:t>
            </a:r>
          </a:p>
        </p:txBody>
      </p:sp>
      <p:sp>
        <p:nvSpPr>
          <p:cNvPr id="9282" name="Text Box 66"/>
          <p:cNvSpPr txBox="1">
            <a:spLocks noChangeArrowheads="1"/>
          </p:cNvSpPr>
          <p:nvPr/>
        </p:nvSpPr>
        <p:spPr bwMode="auto">
          <a:xfrm>
            <a:off x="5334000" y="2362200"/>
            <a:ext cx="3810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Torsi kelembaman adalah torsi yang berlawanan dengan T, sehingga t = -T. </a:t>
            </a:r>
          </a:p>
        </p:txBody>
      </p:sp>
      <p:sp>
        <p:nvSpPr>
          <p:cNvPr id="7195" name="Text Box 46"/>
          <p:cNvSpPr txBox="1">
            <a:spLocks noChangeArrowheads="1"/>
          </p:cNvSpPr>
          <p:nvPr/>
        </p:nvSpPr>
        <p:spPr bwMode="auto">
          <a:xfrm>
            <a:off x="3641725" y="5910263"/>
            <a:ext cx="24447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/>
              <a:t>2</a:t>
            </a:r>
          </a:p>
        </p:txBody>
      </p:sp>
    </p:spTree>
  </p:cSld>
  <p:clrMapOvr>
    <a:masterClrMapping/>
  </p:clrMapOvr>
  <p:transition advTm="18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500"/>
                            </p:stCondLst>
                            <p:childTnLst>
                              <p:par>
                                <p:cTn id="29" presetID="4" presetClass="entr" presetSubtype="16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2" grpId="0" animBg="1"/>
      <p:bldP spid="9280" grpId="0"/>
      <p:bldP spid="9281" grpId="0"/>
      <p:bldP spid="92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4" name="Rectangle 3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8240" name="Line 5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1" name="Freeform 6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2" name="Line 7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3" name="Freeform 8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4" name="Line 9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5" name="Freeform 10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6" name="Line 11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7" name="Freeform 12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8" name="Line 13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49" name="Freeform 14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0" name="Line 15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1" name="Freeform 16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2" name="Line 17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3" name="Freeform 18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4" name="Line 19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55" name="Freeform 20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8206" name="AutoShape 21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8207" name="Freeform 22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08" name="Freeform 23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8224" name="Line 2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25" name="Freeform 28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26" name="Line 29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27" name="Freeform 30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28" name="Line 31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29" name="Freeform 32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0" name="Line 33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1" name="Freeform 34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2" name="Line 35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3" name="Freeform 36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4" name="Line 37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5" name="Freeform 38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6" name="Line 39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7" name="Freeform 40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8" name="Line 41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8239" name="Freeform 42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aphicFrame>
        <p:nvGraphicFramePr>
          <p:cNvPr id="8194" name="Object 43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6370" name="Equation" r:id="rId4" imgW="190335" imgH="215713" progId="Equation.3">
              <p:embed/>
            </p:oleObj>
          </a:graphicData>
        </a:graphic>
      </p:graphicFrame>
      <p:sp>
        <p:nvSpPr>
          <p:cNvPr id="8210" name="Text Box 44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8211" name="Text Box 45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8195" name="Object 48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6371" name="Equation" r:id="rId5" imgW="203024" imgH="215713" progId="Equation.3">
              <p:embed/>
            </p:oleObj>
          </a:graphicData>
        </a:graphic>
      </p:graphicFrame>
      <p:graphicFrame>
        <p:nvGraphicFramePr>
          <p:cNvPr id="8196" name="Object 49"/>
          <p:cNvGraphicFramePr>
            <a:graphicFrameLocks noChangeAspect="1"/>
          </p:cNvGraphicFramePr>
          <p:nvPr/>
        </p:nvGraphicFramePr>
        <p:xfrm>
          <a:off x="4495800" y="3962400"/>
          <a:ext cx="254000" cy="304800"/>
        </p:xfrm>
        <a:graphic>
          <a:graphicData uri="http://schemas.openxmlformats.org/presentationml/2006/ole">
            <p:oleObj spid="_x0000_s186372" name="Equation" r:id="rId6" imgW="190500" imgH="228600" progId="Equation.3">
              <p:embed/>
            </p:oleObj>
          </a:graphicData>
        </a:graphic>
      </p:graphicFrame>
      <p:graphicFrame>
        <p:nvGraphicFramePr>
          <p:cNvPr id="8197" name="Object 51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6373" name="Equation" r:id="rId7" imgW="203024" imgH="215713" progId="Equation.3">
              <p:embed/>
            </p:oleObj>
          </a:graphicData>
        </a:graphic>
      </p:graphicFrame>
      <p:sp>
        <p:nvSpPr>
          <p:cNvPr id="8212" name="Rectangle 5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69"/>
          <p:cNvGrpSpPr>
            <a:grpSpLocks/>
          </p:cNvGrpSpPr>
          <p:nvPr/>
        </p:nvGrpSpPr>
        <p:grpSpPr bwMode="auto">
          <a:xfrm>
            <a:off x="1841500" y="3429000"/>
            <a:ext cx="596900" cy="527050"/>
            <a:chOff x="1160" y="2160"/>
            <a:chExt cx="376" cy="332"/>
          </a:xfrm>
        </p:grpSpPr>
        <p:sp>
          <p:nvSpPr>
            <p:cNvPr id="8223" name="Freeform 58"/>
            <p:cNvSpPr>
              <a:spLocks/>
            </p:cNvSpPr>
            <p:nvPr/>
          </p:nvSpPr>
          <p:spPr bwMode="auto">
            <a:xfrm rot="10800000">
              <a:off x="1324" y="2256"/>
              <a:ext cx="212" cy="236"/>
            </a:xfrm>
            <a:custGeom>
              <a:avLst/>
              <a:gdLst>
                <a:gd name="T0" fmla="*/ 0 w 212"/>
                <a:gd name="T1" fmla="*/ 236 h 236"/>
                <a:gd name="T2" fmla="*/ 212 w 212"/>
                <a:gd name="T3" fmla="*/ 0 h 236"/>
                <a:gd name="T4" fmla="*/ 0 60000 65536"/>
                <a:gd name="T5" fmla="*/ 0 60000 65536"/>
                <a:gd name="T6" fmla="*/ 0 w 212"/>
                <a:gd name="T7" fmla="*/ 0 h 236"/>
                <a:gd name="T8" fmla="*/ 212 w 212"/>
                <a:gd name="T9" fmla="*/ 236 h 2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236">
                  <a:moveTo>
                    <a:pt x="0" y="236"/>
                  </a:moveTo>
                  <a:lnTo>
                    <a:pt x="212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8201" name="Object 60"/>
            <p:cNvGraphicFramePr>
              <a:graphicFrameLocks noChangeAspect="1"/>
            </p:cNvGraphicFramePr>
            <p:nvPr/>
          </p:nvGraphicFramePr>
          <p:xfrm>
            <a:off x="1160" y="2160"/>
            <a:ext cx="199" cy="240"/>
          </p:xfrm>
          <a:graphic>
            <a:graphicData uri="http://schemas.openxmlformats.org/presentationml/2006/ole">
              <p:oleObj spid="_x0000_s186377" name="Equation" r:id="rId8" imgW="177569" imgH="215619" progId="Equation.3">
                <p:embed/>
              </p:oleObj>
            </a:graphicData>
          </a:graphic>
        </p:graphicFrame>
      </p:grpSp>
      <p:sp>
        <p:nvSpPr>
          <p:cNvPr id="8214" name="Rectangle 6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4724400" y="3340100"/>
            <a:ext cx="990600" cy="546100"/>
            <a:chOff x="2976" y="2104"/>
            <a:chExt cx="624" cy="344"/>
          </a:xfrm>
        </p:grpSpPr>
        <p:sp>
          <p:nvSpPr>
            <p:cNvPr id="8222" name="Freeform 56"/>
            <p:cNvSpPr>
              <a:spLocks/>
            </p:cNvSpPr>
            <p:nvPr/>
          </p:nvSpPr>
          <p:spPr bwMode="auto">
            <a:xfrm rot="10800000">
              <a:off x="2976" y="2104"/>
              <a:ext cx="624" cy="344"/>
            </a:xfrm>
            <a:custGeom>
              <a:avLst/>
              <a:gdLst>
                <a:gd name="T0" fmla="*/ 0 w 624"/>
                <a:gd name="T1" fmla="*/ 344 h 344"/>
                <a:gd name="T2" fmla="*/ 624 w 624"/>
                <a:gd name="T3" fmla="*/ 0 h 344"/>
                <a:gd name="T4" fmla="*/ 0 60000 65536"/>
                <a:gd name="T5" fmla="*/ 0 60000 65536"/>
                <a:gd name="T6" fmla="*/ 0 w 624"/>
                <a:gd name="T7" fmla="*/ 0 h 344"/>
                <a:gd name="T8" fmla="*/ 624 w 624"/>
                <a:gd name="T9" fmla="*/ 344 h 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344">
                  <a:moveTo>
                    <a:pt x="0" y="344"/>
                  </a:moveTo>
                  <a:lnTo>
                    <a:pt x="624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8200" name="Object 62"/>
            <p:cNvGraphicFramePr>
              <a:graphicFrameLocks noChangeAspect="1"/>
            </p:cNvGraphicFramePr>
            <p:nvPr/>
          </p:nvGraphicFramePr>
          <p:xfrm>
            <a:off x="3430" y="2160"/>
            <a:ext cx="170" cy="240"/>
          </p:xfrm>
          <a:graphic>
            <a:graphicData uri="http://schemas.openxmlformats.org/presentationml/2006/ole">
              <p:oleObj spid="_x0000_s186376" name="Equation" r:id="rId9" imgW="165028" imgH="228501" progId="Equation.3">
                <p:embed/>
              </p:oleObj>
            </a:graphicData>
          </a:graphic>
        </p:graphicFrame>
      </p:grpSp>
      <p:sp>
        <p:nvSpPr>
          <p:cNvPr id="8216" name="Rectangle 6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6" name="Group 71"/>
          <p:cNvGrpSpPr>
            <a:grpSpLocks/>
          </p:cNvGrpSpPr>
          <p:nvPr/>
        </p:nvGrpSpPr>
        <p:grpSpPr bwMode="auto">
          <a:xfrm>
            <a:off x="6673850" y="4494213"/>
            <a:ext cx="1174750" cy="382587"/>
            <a:chOff x="4204" y="2831"/>
            <a:chExt cx="740" cy="241"/>
          </a:xfrm>
        </p:grpSpPr>
        <p:sp>
          <p:nvSpPr>
            <p:cNvPr id="8221" name="Freeform 57"/>
            <p:cNvSpPr>
              <a:spLocks/>
            </p:cNvSpPr>
            <p:nvPr/>
          </p:nvSpPr>
          <p:spPr bwMode="auto">
            <a:xfrm>
              <a:off x="4204" y="2831"/>
              <a:ext cx="740" cy="1"/>
            </a:xfrm>
            <a:custGeom>
              <a:avLst/>
              <a:gdLst>
                <a:gd name="T0" fmla="*/ 0 w 740"/>
                <a:gd name="T1" fmla="*/ 0 h 1"/>
                <a:gd name="T2" fmla="*/ 740 w 740"/>
                <a:gd name="T3" fmla="*/ 0 h 1"/>
                <a:gd name="T4" fmla="*/ 0 60000 65536"/>
                <a:gd name="T5" fmla="*/ 0 60000 65536"/>
                <a:gd name="T6" fmla="*/ 0 w 740"/>
                <a:gd name="T7" fmla="*/ 0 h 1"/>
                <a:gd name="T8" fmla="*/ 740 w 7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0" h="1">
                  <a:moveTo>
                    <a:pt x="0" y="0"/>
                  </a:moveTo>
                  <a:lnTo>
                    <a:pt x="740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8199" name="Object 64"/>
            <p:cNvGraphicFramePr>
              <a:graphicFrameLocks noChangeAspect="1"/>
            </p:cNvGraphicFramePr>
            <p:nvPr/>
          </p:nvGraphicFramePr>
          <p:xfrm>
            <a:off x="4464" y="2880"/>
            <a:ext cx="159" cy="192"/>
          </p:xfrm>
          <a:graphic>
            <a:graphicData uri="http://schemas.openxmlformats.org/presentationml/2006/ole">
              <p:oleObj spid="_x0000_s186375" name="Equation" r:id="rId10" imgW="177569" imgH="215619" progId="Equation.3">
                <p:embed/>
              </p:oleObj>
            </a:graphicData>
          </a:graphic>
        </p:graphicFrame>
      </p:grp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838200" y="1600200"/>
            <a:ext cx="4038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Jadi pada suatu mekanisme dapat terjadi gaya kelembaman dan torsi kelembanan. </a:t>
            </a:r>
          </a:p>
        </p:txBody>
      </p: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3867150" y="3124200"/>
            <a:ext cx="476250" cy="963613"/>
            <a:chOff x="2436" y="1968"/>
            <a:chExt cx="300" cy="607"/>
          </a:xfrm>
        </p:grpSpPr>
        <p:sp>
          <p:nvSpPr>
            <p:cNvPr id="8220" name="Arc 67"/>
            <p:cNvSpPr>
              <a:spLocks/>
            </p:cNvSpPr>
            <p:nvPr/>
          </p:nvSpPr>
          <p:spPr bwMode="auto">
            <a:xfrm flipH="1">
              <a:off x="2544" y="2160"/>
              <a:ext cx="192" cy="415"/>
            </a:xfrm>
            <a:custGeom>
              <a:avLst/>
              <a:gdLst>
                <a:gd name="T0" fmla="*/ 0 w 21600"/>
                <a:gd name="T1" fmla="*/ 0 h 37358"/>
                <a:gd name="T2" fmla="*/ 131 w 21600"/>
                <a:gd name="T3" fmla="*/ 415 h 37358"/>
                <a:gd name="T4" fmla="*/ 0 w 21600"/>
                <a:gd name="T5" fmla="*/ 240 h 373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37358"/>
                <a:gd name="T11" fmla="*/ 21600 w 21600"/>
                <a:gd name="T12" fmla="*/ 37358 h 37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735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</a:path>
                <a:path w="21600" h="3735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aphicFrame>
          <p:nvGraphicFramePr>
            <p:cNvPr id="8198" name="Object 68"/>
            <p:cNvGraphicFramePr>
              <a:graphicFrameLocks noChangeAspect="1"/>
            </p:cNvGraphicFramePr>
            <p:nvPr/>
          </p:nvGraphicFramePr>
          <p:xfrm>
            <a:off x="2436" y="1968"/>
            <a:ext cx="156" cy="288"/>
          </p:xfrm>
          <a:graphic>
            <a:graphicData uri="http://schemas.openxmlformats.org/presentationml/2006/ole">
              <p:oleObj spid="_x0000_s186374" name="Equation" r:id="rId11" imgW="126890" imgH="228402" progId="Equation.3">
                <p:embed/>
              </p:oleObj>
            </a:graphicData>
          </a:graphic>
        </p:graphicFrame>
      </p:grp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3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1" name="Rectangle 3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9269" name="Line 5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0" name="Freeform 6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1" name="Line 7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2" name="Freeform 8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3" name="Line 9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4" name="Freeform 10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5" name="Line 11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6" name="Freeform 12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7" name="Line 13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8" name="Freeform 14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79" name="Line 15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80" name="Freeform 16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81" name="Line 17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82" name="Freeform 18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83" name="Line 19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84" name="Freeform 20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9233" name="AutoShape 21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9234" name="Freeform 22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35" name="Freeform 23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9253" name="Line 25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4" name="Freeform 26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5" name="Line 27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6" name="Freeform 28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7" name="Line 29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8" name="Freeform 30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59" name="Line 31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0" name="Freeform 32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1" name="Line 33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2" name="Freeform 34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3" name="Line 35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4" name="Freeform 36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5" name="Line 37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6" name="Freeform 38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7" name="Line 39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9268" name="Freeform 40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aphicFrame>
        <p:nvGraphicFramePr>
          <p:cNvPr id="9218" name="Object 41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7394" name="Equation" r:id="rId4" imgW="190335" imgH="215713" progId="Equation.3">
              <p:embed/>
            </p:oleObj>
          </a:graphicData>
        </a:graphic>
      </p:graphicFrame>
      <p:sp>
        <p:nvSpPr>
          <p:cNvPr id="9237" name="Text Box 42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9238" name="Text Box 43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9219" name="Object 44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7395" name="Equation" r:id="rId5" imgW="203024" imgH="215713" progId="Equation.3">
              <p:embed/>
            </p:oleObj>
          </a:graphicData>
        </a:graphic>
      </p:graphicFrame>
      <p:graphicFrame>
        <p:nvGraphicFramePr>
          <p:cNvPr id="9220" name="Object 45"/>
          <p:cNvGraphicFramePr>
            <a:graphicFrameLocks noChangeAspect="1"/>
          </p:cNvGraphicFramePr>
          <p:nvPr/>
        </p:nvGraphicFramePr>
        <p:xfrm>
          <a:off x="4495800" y="3962400"/>
          <a:ext cx="254000" cy="304800"/>
        </p:xfrm>
        <a:graphic>
          <a:graphicData uri="http://schemas.openxmlformats.org/presentationml/2006/ole">
            <p:oleObj spid="_x0000_s187396" name="Equation" r:id="rId6" imgW="190500" imgH="228600" progId="Equation.3">
              <p:embed/>
            </p:oleObj>
          </a:graphicData>
        </a:graphic>
      </p:graphicFrame>
      <p:graphicFrame>
        <p:nvGraphicFramePr>
          <p:cNvPr id="9221" name="Object 46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7397" name="Equation" r:id="rId7" imgW="203024" imgH="215713" progId="Equation.3">
              <p:embed/>
            </p:oleObj>
          </a:graphicData>
        </a:graphic>
      </p:graphicFrame>
      <p:sp>
        <p:nvSpPr>
          <p:cNvPr id="9239" name="Freeform 48"/>
          <p:cNvSpPr>
            <a:spLocks/>
          </p:cNvSpPr>
          <p:nvPr/>
        </p:nvSpPr>
        <p:spPr bwMode="auto">
          <a:xfrm>
            <a:off x="6673850" y="4494213"/>
            <a:ext cx="1174750" cy="1587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240" name="Freeform 49"/>
          <p:cNvSpPr>
            <a:spLocks/>
          </p:cNvSpPr>
          <p:nvPr/>
        </p:nvSpPr>
        <p:spPr bwMode="auto">
          <a:xfrm rot="10800000">
            <a:off x="2101850" y="358140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241" name="Rectangle 50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9222" name="Object 51"/>
          <p:cNvGraphicFramePr>
            <a:graphicFrameLocks noChangeAspect="1"/>
          </p:cNvGraphicFramePr>
          <p:nvPr/>
        </p:nvGraphicFramePr>
        <p:xfrm>
          <a:off x="1841500" y="3429000"/>
          <a:ext cx="315913" cy="381000"/>
        </p:xfrm>
        <a:graphic>
          <a:graphicData uri="http://schemas.openxmlformats.org/presentationml/2006/ole">
            <p:oleObj spid="_x0000_s187398" name="Equation" r:id="rId8" imgW="177569" imgH="215619" progId="Equation.3">
              <p:embed/>
            </p:oleObj>
          </a:graphicData>
        </a:graphic>
      </p:graphicFrame>
      <p:sp>
        <p:nvSpPr>
          <p:cNvPr id="9242" name="Rectangle 5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66"/>
          <p:cNvGrpSpPr>
            <a:grpSpLocks/>
          </p:cNvGrpSpPr>
          <p:nvPr/>
        </p:nvGrpSpPr>
        <p:grpSpPr bwMode="auto">
          <a:xfrm>
            <a:off x="4724400" y="3340100"/>
            <a:ext cx="990600" cy="546100"/>
            <a:chOff x="2976" y="2104"/>
            <a:chExt cx="624" cy="344"/>
          </a:xfrm>
        </p:grpSpPr>
        <p:sp>
          <p:nvSpPr>
            <p:cNvPr id="9252" name="Freeform 47"/>
            <p:cNvSpPr>
              <a:spLocks/>
            </p:cNvSpPr>
            <p:nvPr/>
          </p:nvSpPr>
          <p:spPr bwMode="auto">
            <a:xfrm rot="10800000">
              <a:off x="2976" y="2104"/>
              <a:ext cx="624" cy="344"/>
            </a:xfrm>
            <a:custGeom>
              <a:avLst/>
              <a:gdLst>
                <a:gd name="T0" fmla="*/ 0 w 624"/>
                <a:gd name="T1" fmla="*/ 344 h 344"/>
                <a:gd name="T2" fmla="*/ 624 w 624"/>
                <a:gd name="T3" fmla="*/ 0 h 344"/>
                <a:gd name="T4" fmla="*/ 0 60000 65536"/>
                <a:gd name="T5" fmla="*/ 0 60000 65536"/>
                <a:gd name="T6" fmla="*/ 0 w 624"/>
                <a:gd name="T7" fmla="*/ 0 h 344"/>
                <a:gd name="T8" fmla="*/ 624 w 624"/>
                <a:gd name="T9" fmla="*/ 344 h 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344">
                  <a:moveTo>
                    <a:pt x="0" y="344"/>
                  </a:moveTo>
                  <a:lnTo>
                    <a:pt x="624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9228" name="Object 53"/>
            <p:cNvGraphicFramePr>
              <a:graphicFrameLocks noChangeAspect="1"/>
            </p:cNvGraphicFramePr>
            <p:nvPr/>
          </p:nvGraphicFramePr>
          <p:xfrm>
            <a:off x="3430" y="2160"/>
            <a:ext cx="170" cy="240"/>
          </p:xfrm>
          <a:graphic>
            <a:graphicData uri="http://schemas.openxmlformats.org/presentationml/2006/ole">
              <p:oleObj spid="_x0000_s187404" name="Equation" r:id="rId9" imgW="165028" imgH="228501" progId="Equation.3">
                <p:embed/>
              </p:oleObj>
            </a:graphicData>
          </a:graphic>
        </p:graphicFrame>
      </p:grpSp>
      <p:sp>
        <p:nvSpPr>
          <p:cNvPr id="9244" name="Rectangle 5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9223" name="Object 55"/>
          <p:cNvGraphicFramePr>
            <a:graphicFrameLocks noChangeAspect="1"/>
          </p:cNvGraphicFramePr>
          <p:nvPr/>
        </p:nvGraphicFramePr>
        <p:xfrm>
          <a:off x="7086600" y="4572000"/>
          <a:ext cx="252413" cy="304800"/>
        </p:xfrm>
        <a:graphic>
          <a:graphicData uri="http://schemas.openxmlformats.org/presentationml/2006/ole">
            <p:oleObj spid="_x0000_s187399" name="Equation" r:id="rId10" imgW="177569" imgH="215619" progId="Equation.3">
              <p:embed/>
            </p:oleObj>
          </a:graphicData>
        </a:graphic>
      </p:graphicFrame>
      <p:sp>
        <p:nvSpPr>
          <p:cNvPr id="9245" name="Rectangle 5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22585" name="Object 57"/>
          <p:cNvGraphicFramePr>
            <a:graphicFrameLocks noChangeAspect="1"/>
          </p:cNvGraphicFramePr>
          <p:nvPr/>
        </p:nvGraphicFramePr>
        <p:xfrm>
          <a:off x="1828800" y="1447800"/>
          <a:ext cx="1143000" cy="450850"/>
        </p:xfrm>
        <a:graphic>
          <a:graphicData uri="http://schemas.openxmlformats.org/presentationml/2006/ole">
            <p:oleObj spid="_x0000_s187400" name="Equation" r:id="rId11" imgW="583947" imgH="228501" progId="Equation.3">
              <p:embed/>
            </p:oleObj>
          </a:graphicData>
        </a:graphic>
      </p:graphicFrame>
      <p:sp>
        <p:nvSpPr>
          <p:cNvPr id="9246" name="Rectangle 6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22587" name="Object 59"/>
          <p:cNvGraphicFramePr>
            <a:graphicFrameLocks noChangeAspect="1"/>
          </p:cNvGraphicFramePr>
          <p:nvPr/>
        </p:nvGraphicFramePr>
        <p:xfrm>
          <a:off x="4953000" y="1371600"/>
          <a:ext cx="914400" cy="792163"/>
        </p:xfrm>
        <a:graphic>
          <a:graphicData uri="http://schemas.openxmlformats.org/presentationml/2006/ole">
            <p:oleObj spid="_x0000_s187401" name="Equation" r:id="rId12" imgW="495085" imgH="431613" progId="Equation.3">
              <p:embed/>
            </p:oleObj>
          </a:graphicData>
        </a:graphic>
      </p:graphicFrame>
      <p:sp>
        <p:nvSpPr>
          <p:cNvPr id="9247" name="Rectangle 6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22589" name="Object 61"/>
          <p:cNvGraphicFramePr>
            <a:graphicFrameLocks noChangeAspect="1"/>
          </p:cNvGraphicFramePr>
          <p:nvPr/>
        </p:nvGraphicFramePr>
        <p:xfrm>
          <a:off x="4267200" y="3429000"/>
          <a:ext cx="304800" cy="457200"/>
        </p:xfrm>
        <a:graphic>
          <a:graphicData uri="http://schemas.openxmlformats.org/presentationml/2006/ole">
            <p:oleObj spid="_x0000_s187402" name="Equation" r:id="rId13" imgW="152334" imgH="228501" progId="Equation.3">
              <p:embed/>
            </p:oleObj>
          </a:graphicData>
        </a:graphic>
      </p:graphicFrame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1066800" y="457200"/>
            <a:ext cx="5181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Untuk memudahkan perhitungan, sebuah gaya dan sebuah torsi dapat digantikan dengan sebuah gaya yang digeser sejauh h, dimana </a:t>
            </a:r>
          </a:p>
        </p:txBody>
      </p: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3867150" y="3124200"/>
            <a:ext cx="476250" cy="963613"/>
            <a:chOff x="2436" y="1968"/>
            <a:chExt cx="300" cy="607"/>
          </a:xfrm>
        </p:grpSpPr>
        <p:sp>
          <p:nvSpPr>
            <p:cNvPr id="9251" name="Arc 64"/>
            <p:cNvSpPr>
              <a:spLocks/>
            </p:cNvSpPr>
            <p:nvPr/>
          </p:nvSpPr>
          <p:spPr bwMode="auto">
            <a:xfrm flipH="1">
              <a:off x="2544" y="2160"/>
              <a:ext cx="192" cy="415"/>
            </a:xfrm>
            <a:custGeom>
              <a:avLst/>
              <a:gdLst>
                <a:gd name="T0" fmla="*/ 0 w 21600"/>
                <a:gd name="T1" fmla="*/ 0 h 37358"/>
                <a:gd name="T2" fmla="*/ 131 w 21600"/>
                <a:gd name="T3" fmla="*/ 415 h 37358"/>
                <a:gd name="T4" fmla="*/ 0 w 21600"/>
                <a:gd name="T5" fmla="*/ 240 h 37358"/>
                <a:gd name="T6" fmla="*/ 0 60000 65536"/>
                <a:gd name="T7" fmla="*/ 0 60000 65536"/>
                <a:gd name="T8" fmla="*/ 0 60000 65536"/>
                <a:gd name="T9" fmla="*/ 0 w 21600"/>
                <a:gd name="T10" fmla="*/ 0 h 37358"/>
                <a:gd name="T11" fmla="*/ 21600 w 21600"/>
                <a:gd name="T12" fmla="*/ 37358 h 3735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7358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</a:path>
                <a:path w="21600" h="37358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7570"/>
                    <a:pt x="19128" y="33274"/>
                    <a:pt x="14773" y="3735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aphicFrame>
          <p:nvGraphicFramePr>
            <p:cNvPr id="9227" name="Object 65"/>
            <p:cNvGraphicFramePr>
              <a:graphicFrameLocks noChangeAspect="1"/>
            </p:cNvGraphicFramePr>
            <p:nvPr/>
          </p:nvGraphicFramePr>
          <p:xfrm>
            <a:off x="2436" y="1968"/>
            <a:ext cx="156" cy="288"/>
          </p:xfrm>
          <a:graphic>
            <a:graphicData uri="http://schemas.openxmlformats.org/presentationml/2006/ole">
              <p:oleObj spid="_x0000_s187403" name="Equation" r:id="rId14" imgW="126890" imgH="228402" progId="Equation.3">
                <p:embed/>
              </p:oleObj>
            </a:graphicData>
          </a:graphic>
        </p:graphicFrame>
      </p:grpSp>
      <p:sp>
        <p:nvSpPr>
          <p:cNvPr id="22595" name="Freeform 67"/>
          <p:cNvSpPr>
            <a:spLocks/>
          </p:cNvSpPr>
          <p:nvPr/>
        </p:nvSpPr>
        <p:spPr bwMode="auto">
          <a:xfrm>
            <a:off x="4529138" y="3440113"/>
            <a:ext cx="274637" cy="392112"/>
          </a:xfrm>
          <a:custGeom>
            <a:avLst/>
            <a:gdLst>
              <a:gd name="T0" fmla="*/ 0 w 173"/>
              <a:gd name="T1" fmla="*/ 0 h 247"/>
              <a:gd name="T2" fmla="*/ 173 w 173"/>
              <a:gd name="T3" fmla="*/ 247 h 247"/>
              <a:gd name="T4" fmla="*/ 0 60000 65536"/>
              <a:gd name="T5" fmla="*/ 0 60000 65536"/>
              <a:gd name="T6" fmla="*/ 0 w 173"/>
              <a:gd name="T7" fmla="*/ 0 h 247"/>
              <a:gd name="T8" fmla="*/ 173 w 173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73" h="247">
                <a:moveTo>
                  <a:pt x="0" y="0"/>
                </a:moveTo>
                <a:lnTo>
                  <a:pt x="173" y="247"/>
                </a:lnTo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7" presetID="35" presetClass="path" presetSubtype="0" accel="50000" decel="50000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-3.33333E-6 -2.77457E-6 L -0.07083 -0.0268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3500"/>
                            </p:stCondLst>
                            <p:childTnLst>
                              <p:par>
                                <p:cTn id="20" presetID="3" presetClass="exit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4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1" grpId="0"/>
      <p:bldP spid="2259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Uraikan menjadi diagram benda bebas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295400" y="3124200"/>
            <a:ext cx="1320800" cy="1528763"/>
            <a:chOff x="816" y="1968"/>
            <a:chExt cx="832" cy="96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43" y="2880"/>
              <a:ext cx="405" cy="51"/>
              <a:chOff x="747" y="2928"/>
              <a:chExt cx="405" cy="51"/>
            </a:xfrm>
          </p:grpSpPr>
          <p:sp>
            <p:nvSpPr>
              <p:cNvPr id="10284" name="Line 7"/>
              <p:cNvSpPr>
                <a:spLocks noChangeShapeType="1"/>
              </p:cNvSpPr>
              <p:nvPr/>
            </p:nvSpPr>
            <p:spPr bwMode="auto">
              <a:xfrm flipV="1">
                <a:off x="747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85" name="Freeform 8"/>
              <p:cNvSpPr>
                <a:spLocks/>
              </p:cNvSpPr>
              <p:nvPr/>
            </p:nvSpPr>
            <p:spPr bwMode="auto">
              <a:xfrm>
                <a:off x="768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86" name="Line 9"/>
              <p:cNvSpPr>
                <a:spLocks noChangeShapeType="1"/>
              </p:cNvSpPr>
              <p:nvPr/>
            </p:nvSpPr>
            <p:spPr bwMode="auto">
              <a:xfrm flipV="1">
                <a:off x="795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87" name="Freeform 10"/>
              <p:cNvSpPr>
                <a:spLocks/>
              </p:cNvSpPr>
              <p:nvPr/>
            </p:nvSpPr>
            <p:spPr bwMode="auto">
              <a:xfrm>
                <a:off x="816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88" name="Line 11"/>
              <p:cNvSpPr>
                <a:spLocks noChangeShapeType="1"/>
              </p:cNvSpPr>
              <p:nvPr/>
            </p:nvSpPr>
            <p:spPr bwMode="auto">
              <a:xfrm flipV="1">
                <a:off x="843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89" name="Freeform 12"/>
              <p:cNvSpPr>
                <a:spLocks/>
              </p:cNvSpPr>
              <p:nvPr/>
            </p:nvSpPr>
            <p:spPr bwMode="auto">
              <a:xfrm>
                <a:off x="864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0" name="Line 13"/>
              <p:cNvSpPr>
                <a:spLocks noChangeShapeType="1"/>
              </p:cNvSpPr>
              <p:nvPr/>
            </p:nvSpPr>
            <p:spPr bwMode="auto">
              <a:xfrm flipV="1">
                <a:off x="891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1" name="Freeform 14"/>
              <p:cNvSpPr>
                <a:spLocks/>
              </p:cNvSpPr>
              <p:nvPr/>
            </p:nvSpPr>
            <p:spPr bwMode="auto">
              <a:xfrm>
                <a:off x="912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2" name="Line 15"/>
              <p:cNvSpPr>
                <a:spLocks noChangeShapeType="1"/>
              </p:cNvSpPr>
              <p:nvPr/>
            </p:nvSpPr>
            <p:spPr bwMode="auto">
              <a:xfrm flipV="1">
                <a:off x="939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3" name="Freeform 16"/>
              <p:cNvSpPr>
                <a:spLocks/>
              </p:cNvSpPr>
              <p:nvPr/>
            </p:nvSpPr>
            <p:spPr bwMode="auto">
              <a:xfrm>
                <a:off x="960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4" name="Line 17"/>
              <p:cNvSpPr>
                <a:spLocks noChangeShapeType="1"/>
              </p:cNvSpPr>
              <p:nvPr/>
            </p:nvSpPr>
            <p:spPr bwMode="auto">
              <a:xfrm flipV="1">
                <a:off x="987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5" name="Freeform 18"/>
              <p:cNvSpPr>
                <a:spLocks/>
              </p:cNvSpPr>
              <p:nvPr/>
            </p:nvSpPr>
            <p:spPr bwMode="auto">
              <a:xfrm>
                <a:off x="1008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6" name="Line 19"/>
              <p:cNvSpPr>
                <a:spLocks noChangeShapeType="1"/>
              </p:cNvSpPr>
              <p:nvPr/>
            </p:nvSpPr>
            <p:spPr bwMode="auto">
              <a:xfrm flipV="1">
                <a:off x="1035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7" name="Freeform 20"/>
              <p:cNvSpPr>
                <a:spLocks/>
              </p:cNvSpPr>
              <p:nvPr/>
            </p:nvSpPr>
            <p:spPr bwMode="auto">
              <a:xfrm>
                <a:off x="1056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8" name="Line 21"/>
              <p:cNvSpPr>
                <a:spLocks noChangeShapeType="1"/>
              </p:cNvSpPr>
              <p:nvPr/>
            </p:nvSpPr>
            <p:spPr bwMode="auto">
              <a:xfrm flipV="1">
                <a:off x="1083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0299" name="Freeform 22"/>
              <p:cNvSpPr>
                <a:spLocks/>
              </p:cNvSpPr>
              <p:nvPr/>
            </p:nvSpPr>
            <p:spPr bwMode="auto">
              <a:xfrm>
                <a:off x="1104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0280" name="AutoShape 23"/>
            <p:cNvSpPr>
              <a:spLocks noChangeArrowheads="1"/>
            </p:cNvSpPr>
            <p:nvPr/>
          </p:nvSpPr>
          <p:spPr bwMode="auto">
            <a:xfrm rot="-5400000">
              <a:off x="960" y="2784"/>
              <a:ext cx="96" cy="96"/>
            </a:xfrm>
            <a:prstGeom prst="flowChartDelay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281" name="Freeform 24"/>
            <p:cNvSpPr>
              <a:spLocks/>
            </p:cNvSpPr>
            <p:nvPr/>
          </p:nvSpPr>
          <p:spPr bwMode="auto">
            <a:xfrm>
              <a:off x="1016" y="2128"/>
              <a:ext cx="632" cy="700"/>
            </a:xfrm>
            <a:custGeom>
              <a:avLst/>
              <a:gdLst>
                <a:gd name="T0" fmla="*/ 0 w 632"/>
                <a:gd name="T1" fmla="*/ 700 h 700"/>
                <a:gd name="T2" fmla="*/ 632 w 632"/>
                <a:gd name="T3" fmla="*/ 0 h 700"/>
                <a:gd name="T4" fmla="*/ 0 60000 65536"/>
                <a:gd name="T5" fmla="*/ 0 60000 65536"/>
                <a:gd name="T6" fmla="*/ 0 w 632"/>
                <a:gd name="T7" fmla="*/ 0 h 700"/>
                <a:gd name="T8" fmla="*/ 632 w 632"/>
                <a:gd name="T9" fmla="*/ 700 h 7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32" h="700">
                  <a:moveTo>
                    <a:pt x="0" y="700"/>
                  </a:moveTo>
                  <a:lnTo>
                    <a:pt x="632" y="0"/>
                  </a:lnTo>
                </a:path>
              </a:pathLst>
            </a:cu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246" name="Object 43"/>
            <p:cNvGraphicFramePr>
              <a:graphicFrameLocks noChangeAspect="1"/>
            </p:cNvGraphicFramePr>
            <p:nvPr/>
          </p:nvGraphicFramePr>
          <p:xfrm>
            <a:off x="816" y="2736"/>
            <a:ext cx="120" cy="138"/>
          </p:xfrm>
          <a:graphic>
            <a:graphicData uri="http://schemas.openxmlformats.org/presentationml/2006/ole">
              <p:oleObj spid="_x0000_s188422" name="Equation" r:id="rId4" imgW="190335" imgH="215713" progId="Equation.3">
                <p:embed/>
              </p:oleObj>
            </a:graphicData>
          </a:graphic>
        </p:graphicFrame>
        <p:sp>
          <p:nvSpPr>
            <p:cNvPr id="10282" name="Text Box 44"/>
            <p:cNvSpPr txBox="1">
              <a:spLocks noChangeArrowheads="1"/>
            </p:cNvSpPr>
            <p:nvPr/>
          </p:nvSpPr>
          <p:spPr bwMode="auto">
            <a:xfrm>
              <a:off x="1334" y="1968"/>
              <a:ext cx="1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graphicFrame>
          <p:nvGraphicFramePr>
            <p:cNvPr id="10247" name="Object 46"/>
            <p:cNvGraphicFramePr>
              <a:graphicFrameLocks noChangeAspect="1"/>
            </p:cNvGraphicFramePr>
            <p:nvPr/>
          </p:nvGraphicFramePr>
          <p:xfrm>
            <a:off x="1344" y="2448"/>
            <a:ext cx="175" cy="192"/>
          </p:xfrm>
          <a:graphic>
            <a:graphicData uri="http://schemas.openxmlformats.org/presentationml/2006/ole">
              <p:oleObj spid="_x0000_s188423" name="Equation" r:id="rId5" imgW="203024" imgH="215713" progId="Equation.3">
                <p:embed/>
              </p:oleObj>
            </a:graphicData>
          </a:graphic>
        </p:graphicFrame>
        <p:sp>
          <p:nvSpPr>
            <p:cNvPr id="10283" name="Freeform 50"/>
            <p:cNvSpPr>
              <a:spLocks/>
            </p:cNvSpPr>
            <p:nvPr/>
          </p:nvSpPr>
          <p:spPr bwMode="auto">
            <a:xfrm rot="10800000">
              <a:off x="1324" y="2256"/>
              <a:ext cx="212" cy="236"/>
            </a:xfrm>
            <a:custGeom>
              <a:avLst/>
              <a:gdLst>
                <a:gd name="T0" fmla="*/ 0 w 212"/>
                <a:gd name="T1" fmla="*/ 236 h 236"/>
                <a:gd name="T2" fmla="*/ 212 w 212"/>
                <a:gd name="T3" fmla="*/ 0 h 236"/>
                <a:gd name="T4" fmla="*/ 0 60000 65536"/>
                <a:gd name="T5" fmla="*/ 0 60000 65536"/>
                <a:gd name="T6" fmla="*/ 0 w 212"/>
                <a:gd name="T7" fmla="*/ 0 h 236"/>
                <a:gd name="T8" fmla="*/ 212 w 212"/>
                <a:gd name="T9" fmla="*/ 236 h 2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236">
                  <a:moveTo>
                    <a:pt x="0" y="236"/>
                  </a:moveTo>
                  <a:lnTo>
                    <a:pt x="212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248" name="Object 51"/>
            <p:cNvGraphicFramePr>
              <a:graphicFrameLocks noChangeAspect="1"/>
            </p:cNvGraphicFramePr>
            <p:nvPr/>
          </p:nvGraphicFramePr>
          <p:xfrm>
            <a:off x="1160" y="2160"/>
            <a:ext cx="199" cy="240"/>
          </p:xfrm>
          <a:graphic>
            <a:graphicData uri="http://schemas.openxmlformats.org/presentationml/2006/ole">
              <p:oleObj spid="_x0000_s188424" name="Equation" r:id="rId6" imgW="177569" imgH="215619" progId="Equation.3">
                <p:embed/>
              </p:oleObj>
            </a:graphicData>
          </a:graphic>
        </p:graphicFrame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2603500" y="3200400"/>
            <a:ext cx="5245100" cy="1676400"/>
            <a:chOff x="1640" y="2016"/>
            <a:chExt cx="3304" cy="1056"/>
          </a:xfrm>
        </p:grpSpPr>
        <p:grpSp>
          <p:nvGrpSpPr>
            <p:cNvPr id="5" name="Group 60"/>
            <p:cNvGrpSpPr>
              <a:grpSpLocks/>
            </p:cNvGrpSpPr>
            <p:nvPr/>
          </p:nvGrpSpPr>
          <p:grpSpPr bwMode="auto">
            <a:xfrm>
              <a:off x="1640" y="2016"/>
              <a:ext cx="2560" cy="804"/>
              <a:chOff x="1640" y="2016"/>
              <a:chExt cx="2560" cy="804"/>
            </a:xfrm>
          </p:grpSpPr>
          <p:sp>
            <p:nvSpPr>
              <p:cNvPr id="10276" name="Freeform 25"/>
              <p:cNvSpPr>
                <a:spLocks/>
              </p:cNvSpPr>
              <p:nvPr/>
            </p:nvSpPr>
            <p:spPr bwMode="auto">
              <a:xfrm>
                <a:off x="1640" y="2132"/>
                <a:ext cx="2560" cy="688"/>
              </a:xfrm>
              <a:custGeom>
                <a:avLst/>
                <a:gdLst>
                  <a:gd name="T0" fmla="*/ 0 w 2560"/>
                  <a:gd name="T1" fmla="*/ 0 h 688"/>
                  <a:gd name="T2" fmla="*/ 2560 w 2560"/>
                  <a:gd name="T3" fmla="*/ 688 h 688"/>
                  <a:gd name="T4" fmla="*/ 0 60000 65536"/>
                  <a:gd name="T5" fmla="*/ 0 60000 65536"/>
                  <a:gd name="T6" fmla="*/ 0 w 2560"/>
                  <a:gd name="T7" fmla="*/ 0 h 688"/>
                  <a:gd name="T8" fmla="*/ 2560 w 2560"/>
                  <a:gd name="T9" fmla="*/ 688 h 68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560" h="688">
                    <a:moveTo>
                      <a:pt x="0" y="0"/>
                    </a:moveTo>
                    <a:lnTo>
                      <a:pt x="2560" y="688"/>
                    </a:lnTo>
                  </a:path>
                </a:pathLst>
              </a:custGeom>
              <a:noFill/>
              <a:ln w="28575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10244" name="Object 47"/>
              <p:cNvGraphicFramePr>
                <a:graphicFrameLocks noChangeAspect="1"/>
              </p:cNvGraphicFramePr>
              <p:nvPr/>
            </p:nvGraphicFramePr>
            <p:xfrm>
              <a:off x="2832" y="2496"/>
              <a:ext cx="160" cy="192"/>
            </p:xfrm>
            <a:graphic>
              <a:graphicData uri="http://schemas.openxmlformats.org/presentationml/2006/ole">
                <p:oleObj spid="_x0000_s188420" name="Equation" r:id="rId7" imgW="190500" imgH="228600" progId="Equation.3">
                  <p:embed/>
                </p:oleObj>
              </a:graphicData>
            </a:graphic>
          </p:graphicFrame>
          <p:grpSp>
            <p:nvGrpSpPr>
              <p:cNvPr id="6" name="Group 52"/>
              <p:cNvGrpSpPr>
                <a:grpSpLocks/>
              </p:cNvGrpSpPr>
              <p:nvPr/>
            </p:nvGrpSpPr>
            <p:grpSpPr bwMode="auto">
              <a:xfrm>
                <a:off x="2496" y="2016"/>
                <a:ext cx="624" cy="344"/>
                <a:chOff x="2976" y="2104"/>
                <a:chExt cx="624" cy="344"/>
              </a:xfrm>
            </p:grpSpPr>
            <p:sp>
              <p:nvSpPr>
                <p:cNvPr id="10278" name="Freeform 53"/>
                <p:cNvSpPr>
                  <a:spLocks/>
                </p:cNvSpPr>
                <p:nvPr/>
              </p:nvSpPr>
              <p:spPr bwMode="auto">
                <a:xfrm rot="10800000">
                  <a:off x="2976" y="2104"/>
                  <a:ext cx="624" cy="344"/>
                </a:xfrm>
                <a:custGeom>
                  <a:avLst/>
                  <a:gdLst>
                    <a:gd name="T0" fmla="*/ 0 w 624"/>
                    <a:gd name="T1" fmla="*/ 344 h 344"/>
                    <a:gd name="T2" fmla="*/ 624 w 624"/>
                    <a:gd name="T3" fmla="*/ 0 h 344"/>
                    <a:gd name="T4" fmla="*/ 0 60000 65536"/>
                    <a:gd name="T5" fmla="*/ 0 60000 65536"/>
                    <a:gd name="T6" fmla="*/ 0 w 624"/>
                    <a:gd name="T7" fmla="*/ 0 h 344"/>
                    <a:gd name="T8" fmla="*/ 624 w 624"/>
                    <a:gd name="T9" fmla="*/ 344 h 34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624" h="344">
                      <a:moveTo>
                        <a:pt x="0" y="344"/>
                      </a:moveTo>
                      <a:lnTo>
                        <a:pt x="624" y="0"/>
                      </a:lnTo>
                    </a:path>
                  </a:pathLst>
                </a:custGeom>
                <a:noFill/>
                <a:ln w="19050">
                  <a:solidFill>
                    <a:srgbClr val="006600"/>
                  </a:solidFill>
                  <a:round/>
                  <a:headEnd type="triangle" w="med" len="med"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aphicFrame>
              <p:nvGraphicFramePr>
                <p:cNvPr id="10245" name="Object 54"/>
                <p:cNvGraphicFramePr>
                  <a:graphicFrameLocks noChangeAspect="1"/>
                </p:cNvGraphicFramePr>
                <p:nvPr/>
              </p:nvGraphicFramePr>
              <p:xfrm>
                <a:off x="3430" y="2160"/>
                <a:ext cx="170" cy="240"/>
              </p:xfrm>
              <a:graphic>
                <a:graphicData uri="http://schemas.openxmlformats.org/presentationml/2006/ole">
                  <p:oleObj spid="_x0000_s188421" name="Equation" r:id="rId8" imgW="165028" imgH="228501" progId="Equation.3">
                    <p:embed/>
                  </p:oleObj>
                </a:graphicData>
              </a:graphic>
            </p:graphicFrame>
          </p:grpSp>
        </p:grpSp>
        <p:grpSp>
          <p:nvGrpSpPr>
            <p:cNvPr id="7" name="Group 61"/>
            <p:cNvGrpSpPr>
              <a:grpSpLocks/>
            </p:cNvGrpSpPr>
            <p:nvPr/>
          </p:nvGrpSpPr>
          <p:grpSpPr bwMode="auto">
            <a:xfrm>
              <a:off x="3963" y="2592"/>
              <a:ext cx="981" cy="480"/>
              <a:chOff x="3963" y="2592"/>
              <a:chExt cx="981" cy="480"/>
            </a:xfrm>
          </p:grpSpPr>
          <p:sp>
            <p:nvSpPr>
              <p:cNvPr id="10256" name="Rectangle 5"/>
              <p:cNvSpPr>
                <a:spLocks noChangeArrowheads="1"/>
              </p:cNvSpPr>
              <p:nvPr/>
            </p:nvSpPr>
            <p:spPr bwMode="auto">
              <a:xfrm>
                <a:off x="4032" y="2736"/>
                <a:ext cx="288" cy="14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id-ID"/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3963" y="2880"/>
                <a:ext cx="405" cy="51"/>
                <a:chOff x="747" y="2928"/>
                <a:chExt cx="405" cy="51"/>
              </a:xfrm>
            </p:grpSpPr>
            <p:sp>
              <p:nvSpPr>
                <p:cNvPr id="10260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747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1" name="Freeform 28"/>
                <p:cNvSpPr>
                  <a:spLocks/>
                </p:cNvSpPr>
                <p:nvPr/>
              </p:nvSpPr>
              <p:spPr bwMode="auto">
                <a:xfrm>
                  <a:off x="768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2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795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3" name="Freeform 30"/>
                <p:cNvSpPr>
                  <a:spLocks/>
                </p:cNvSpPr>
                <p:nvPr/>
              </p:nvSpPr>
              <p:spPr bwMode="auto">
                <a:xfrm>
                  <a:off x="816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4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843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5" name="Freeform 32"/>
                <p:cNvSpPr>
                  <a:spLocks/>
                </p:cNvSpPr>
                <p:nvPr/>
              </p:nvSpPr>
              <p:spPr bwMode="auto">
                <a:xfrm>
                  <a:off x="864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6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891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7" name="Freeform 34"/>
                <p:cNvSpPr>
                  <a:spLocks/>
                </p:cNvSpPr>
                <p:nvPr/>
              </p:nvSpPr>
              <p:spPr bwMode="auto">
                <a:xfrm>
                  <a:off x="912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8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939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69" name="Freeform 36"/>
                <p:cNvSpPr>
                  <a:spLocks/>
                </p:cNvSpPr>
                <p:nvPr/>
              </p:nvSpPr>
              <p:spPr bwMode="auto">
                <a:xfrm>
                  <a:off x="960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0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987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1" name="Freeform 38"/>
                <p:cNvSpPr>
                  <a:spLocks/>
                </p:cNvSpPr>
                <p:nvPr/>
              </p:nvSpPr>
              <p:spPr bwMode="auto">
                <a:xfrm>
                  <a:off x="1008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2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1035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3" name="Freeform 40"/>
                <p:cNvSpPr>
                  <a:spLocks/>
                </p:cNvSpPr>
                <p:nvPr/>
              </p:nvSpPr>
              <p:spPr bwMode="auto">
                <a:xfrm>
                  <a:off x="1056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083" y="2928"/>
                  <a:ext cx="48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0275" name="Freeform 42"/>
                <p:cNvSpPr>
                  <a:spLocks/>
                </p:cNvSpPr>
                <p:nvPr/>
              </p:nvSpPr>
              <p:spPr bwMode="auto">
                <a:xfrm>
                  <a:off x="1104" y="2928"/>
                  <a:ext cx="48" cy="51"/>
                </a:xfrm>
                <a:custGeom>
                  <a:avLst/>
                  <a:gdLst>
                    <a:gd name="T0" fmla="*/ 0 w 48"/>
                    <a:gd name="T1" fmla="*/ 51 h 51"/>
                    <a:gd name="T2" fmla="*/ 48 w 48"/>
                    <a:gd name="T3" fmla="*/ 0 h 51"/>
                    <a:gd name="T4" fmla="*/ 0 60000 65536"/>
                    <a:gd name="T5" fmla="*/ 0 60000 65536"/>
                    <a:gd name="T6" fmla="*/ 0 w 48"/>
                    <a:gd name="T7" fmla="*/ 0 h 51"/>
                    <a:gd name="T8" fmla="*/ 48 w 48"/>
                    <a:gd name="T9" fmla="*/ 51 h 5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8" h="51">
                      <a:moveTo>
                        <a:pt x="0" y="51"/>
                      </a:move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10258" name="Text Box 45"/>
              <p:cNvSpPr txBox="1">
                <a:spLocks noChangeArrowheads="1"/>
              </p:cNvSpPr>
              <p:nvPr/>
            </p:nvSpPr>
            <p:spPr bwMode="auto">
              <a:xfrm>
                <a:off x="4080" y="2592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C</a:t>
                </a:r>
              </a:p>
            </p:txBody>
          </p:sp>
          <p:graphicFrame>
            <p:nvGraphicFramePr>
              <p:cNvPr id="10242" name="Object 48"/>
              <p:cNvGraphicFramePr>
                <a:graphicFrameLocks noChangeAspect="1"/>
              </p:cNvGraphicFramePr>
              <p:nvPr/>
            </p:nvGraphicFramePr>
            <p:xfrm>
              <a:off x="4272" y="2736"/>
              <a:ext cx="175" cy="192"/>
            </p:xfrm>
            <a:graphic>
              <a:graphicData uri="http://schemas.openxmlformats.org/presentationml/2006/ole">
                <p:oleObj spid="_x0000_s188418" name="Equation" r:id="rId9" imgW="203024" imgH="215713" progId="Equation.3">
                  <p:embed/>
                </p:oleObj>
              </a:graphicData>
            </a:graphic>
          </p:graphicFrame>
          <p:sp>
            <p:nvSpPr>
              <p:cNvPr id="10259" name="Freeform 49"/>
              <p:cNvSpPr>
                <a:spLocks/>
              </p:cNvSpPr>
              <p:nvPr/>
            </p:nvSpPr>
            <p:spPr bwMode="auto">
              <a:xfrm>
                <a:off x="4204" y="2831"/>
                <a:ext cx="740" cy="1"/>
              </a:xfrm>
              <a:custGeom>
                <a:avLst/>
                <a:gdLst>
                  <a:gd name="T0" fmla="*/ 0 w 740"/>
                  <a:gd name="T1" fmla="*/ 0 h 1"/>
                  <a:gd name="T2" fmla="*/ 740 w 740"/>
                  <a:gd name="T3" fmla="*/ 0 h 1"/>
                  <a:gd name="T4" fmla="*/ 0 60000 65536"/>
                  <a:gd name="T5" fmla="*/ 0 60000 65536"/>
                  <a:gd name="T6" fmla="*/ 0 w 740"/>
                  <a:gd name="T7" fmla="*/ 0 h 1"/>
                  <a:gd name="T8" fmla="*/ 740 w 74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40" h="1">
                    <a:moveTo>
                      <a:pt x="0" y="0"/>
                    </a:moveTo>
                    <a:lnTo>
                      <a:pt x="740" y="0"/>
                    </a:ln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10243" name="Object 55"/>
              <p:cNvGraphicFramePr>
                <a:graphicFrameLocks noChangeAspect="1"/>
              </p:cNvGraphicFramePr>
              <p:nvPr/>
            </p:nvGraphicFramePr>
            <p:xfrm>
              <a:off x="4464" y="2880"/>
              <a:ext cx="159" cy="192"/>
            </p:xfrm>
            <a:graphic>
              <a:graphicData uri="http://schemas.openxmlformats.org/presentationml/2006/ole">
                <p:oleObj spid="_x0000_s188419" name="Equation" r:id="rId10" imgW="177569" imgH="215619" progId="Equation.3">
                  <p:embed/>
                </p:oleObj>
              </a:graphicData>
            </a:graphic>
          </p:graphicFrame>
        </p:grpSp>
      </p:grp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11111E-6 1.85185E-6 L -0.05556 -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0.05347 -0.0111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-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Analisa gaya pada batang 3 &amp; 4</a:t>
            </a:r>
          </a:p>
        </p:txBody>
      </p:sp>
      <p:sp>
        <p:nvSpPr>
          <p:cNvPr id="11273" name="Freeform 7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1266" name="Object 8"/>
          <p:cNvGraphicFramePr>
            <a:graphicFrameLocks noChangeAspect="1"/>
          </p:cNvGraphicFramePr>
          <p:nvPr/>
        </p:nvGraphicFramePr>
        <p:xfrm>
          <a:off x="4495800" y="3962400"/>
          <a:ext cx="254000" cy="304800"/>
        </p:xfrm>
        <a:graphic>
          <a:graphicData uri="http://schemas.openxmlformats.org/presentationml/2006/ole">
            <p:oleObj spid="_x0000_s189442" name="Equation" r:id="rId4" imgW="190500" imgH="228600" progId="Equation.3">
              <p:embed/>
            </p:oleObj>
          </a:graphicData>
        </a:graphic>
      </p:graphicFrame>
      <p:sp>
        <p:nvSpPr>
          <p:cNvPr id="11274" name="Freeform 10"/>
          <p:cNvSpPr>
            <a:spLocks/>
          </p:cNvSpPr>
          <p:nvPr/>
        </p:nvSpPr>
        <p:spPr bwMode="auto">
          <a:xfrm rot="10800000">
            <a:off x="3962400" y="32004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1267" name="Object 11"/>
          <p:cNvGraphicFramePr>
            <a:graphicFrameLocks noChangeAspect="1"/>
          </p:cNvGraphicFramePr>
          <p:nvPr/>
        </p:nvGraphicFramePr>
        <p:xfrm>
          <a:off x="4683125" y="3289300"/>
          <a:ext cx="269875" cy="381000"/>
        </p:xfrm>
        <a:graphic>
          <a:graphicData uri="http://schemas.openxmlformats.org/presentationml/2006/ole">
            <p:oleObj spid="_x0000_s189443" name="Equation" r:id="rId5" imgW="165028" imgH="228501" progId="Equation.3">
              <p:embed/>
            </p:oleObj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291263" y="4114800"/>
            <a:ext cx="1557337" cy="762000"/>
            <a:chOff x="3963" y="2592"/>
            <a:chExt cx="981" cy="480"/>
          </a:xfrm>
        </p:grpSpPr>
        <p:sp>
          <p:nvSpPr>
            <p:cNvPr id="11294" name="Rectangle 13"/>
            <p:cNvSpPr>
              <a:spLocks noChangeArrowheads="1"/>
            </p:cNvSpPr>
            <p:nvPr/>
          </p:nvSpPr>
          <p:spPr bwMode="auto">
            <a:xfrm>
              <a:off x="4032" y="2736"/>
              <a:ext cx="288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3963" y="2880"/>
              <a:ext cx="405" cy="51"/>
              <a:chOff x="747" y="2928"/>
              <a:chExt cx="405" cy="51"/>
            </a:xfrm>
          </p:grpSpPr>
          <p:sp>
            <p:nvSpPr>
              <p:cNvPr id="11298" name="Line 15"/>
              <p:cNvSpPr>
                <a:spLocks noChangeShapeType="1"/>
              </p:cNvSpPr>
              <p:nvPr/>
            </p:nvSpPr>
            <p:spPr bwMode="auto">
              <a:xfrm flipV="1">
                <a:off x="747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299" name="Freeform 16"/>
              <p:cNvSpPr>
                <a:spLocks/>
              </p:cNvSpPr>
              <p:nvPr/>
            </p:nvSpPr>
            <p:spPr bwMode="auto">
              <a:xfrm>
                <a:off x="768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0" name="Line 17"/>
              <p:cNvSpPr>
                <a:spLocks noChangeShapeType="1"/>
              </p:cNvSpPr>
              <p:nvPr/>
            </p:nvSpPr>
            <p:spPr bwMode="auto">
              <a:xfrm flipV="1">
                <a:off x="795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1" name="Freeform 18"/>
              <p:cNvSpPr>
                <a:spLocks/>
              </p:cNvSpPr>
              <p:nvPr/>
            </p:nvSpPr>
            <p:spPr bwMode="auto">
              <a:xfrm>
                <a:off x="816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2" name="Line 19"/>
              <p:cNvSpPr>
                <a:spLocks noChangeShapeType="1"/>
              </p:cNvSpPr>
              <p:nvPr/>
            </p:nvSpPr>
            <p:spPr bwMode="auto">
              <a:xfrm flipV="1">
                <a:off x="843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3" name="Freeform 20"/>
              <p:cNvSpPr>
                <a:spLocks/>
              </p:cNvSpPr>
              <p:nvPr/>
            </p:nvSpPr>
            <p:spPr bwMode="auto">
              <a:xfrm>
                <a:off x="864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4" name="Line 21"/>
              <p:cNvSpPr>
                <a:spLocks noChangeShapeType="1"/>
              </p:cNvSpPr>
              <p:nvPr/>
            </p:nvSpPr>
            <p:spPr bwMode="auto">
              <a:xfrm flipV="1">
                <a:off x="891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5" name="Freeform 22"/>
              <p:cNvSpPr>
                <a:spLocks/>
              </p:cNvSpPr>
              <p:nvPr/>
            </p:nvSpPr>
            <p:spPr bwMode="auto">
              <a:xfrm>
                <a:off x="912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6" name="Line 23"/>
              <p:cNvSpPr>
                <a:spLocks noChangeShapeType="1"/>
              </p:cNvSpPr>
              <p:nvPr/>
            </p:nvSpPr>
            <p:spPr bwMode="auto">
              <a:xfrm flipV="1">
                <a:off x="939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7" name="Freeform 24"/>
              <p:cNvSpPr>
                <a:spLocks/>
              </p:cNvSpPr>
              <p:nvPr/>
            </p:nvSpPr>
            <p:spPr bwMode="auto">
              <a:xfrm>
                <a:off x="960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8" name="Line 25"/>
              <p:cNvSpPr>
                <a:spLocks noChangeShapeType="1"/>
              </p:cNvSpPr>
              <p:nvPr/>
            </p:nvSpPr>
            <p:spPr bwMode="auto">
              <a:xfrm flipV="1">
                <a:off x="987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09" name="Freeform 26"/>
              <p:cNvSpPr>
                <a:spLocks/>
              </p:cNvSpPr>
              <p:nvPr/>
            </p:nvSpPr>
            <p:spPr bwMode="auto">
              <a:xfrm>
                <a:off x="1008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10" name="Line 27"/>
              <p:cNvSpPr>
                <a:spLocks noChangeShapeType="1"/>
              </p:cNvSpPr>
              <p:nvPr/>
            </p:nvSpPr>
            <p:spPr bwMode="auto">
              <a:xfrm flipV="1">
                <a:off x="1035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11" name="Freeform 28"/>
              <p:cNvSpPr>
                <a:spLocks/>
              </p:cNvSpPr>
              <p:nvPr/>
            </p:nvSpPr>
            <p:spPr bwMode="auto">
              <a:xfrm>
                <a:off x="1056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12" name="Line 29"/>
              <p:cNvSpPr>
                <a:spLocks noChangeShapeType="1"/>
              </p:cNvSpPr>
              <p:nvPr/>
            </p:nvSpPr>
            <p:spPr bwMode="auto">
              <a:xfrm flipV="1">
                <a:off x="1083" y="2928"/>
                <a:ext cx="48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11313" name="Freeform 30"/>
              <p:cNvSpPr>
                <a:spLocks/>
              </p:cNvSpPr>
              <p:nvPr/>
            </p:nvSpPr>
            <p:spPr bwMode="auto">
              <a:xfrm>
                <a:off x="1104" y="2928"/>
                <a:ext cx="48" cy="51"/>
              </a:xfrm>
              <a:custGeom>
                <a:avLst/>
                <a:gdLst>
                  <a:gd name="T0" fmla="*/ 0 w 48"/>
                  <a:gd name="T1" fmla="*/ 51 h 51"/>
                  <a:gd name="T2" fmla="*/ 48 w 48"/>
                  <a:gd name="T3" fmla="*/ 0 h 51"/>
                  <a:gd name="T4" fmla="*/ 0 60000 65536"/>
                  <a:gd name="T5" fmla="*/ 0 60000 65536"/>
                  <a:gd name="T6" fmla="*/ 0 w 48"/>
                  <a:gd name="T7" fmla="*/ 0 h 51"/>
                  <a:gd name="T8" fmla="*/ 48 w 48"/>
                  <a:gd name="T9" fmla="*/ 51 h 5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8" h="51">
                    <a:moveTo>
                      <a:pt x="0" y="51"/>
                    </a:moveTo>
                    <a:lnTo>
                      <a:pt x="48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sp>
          <p:nvSpPr>
            <p:cNvPr id="11296" name="Text Box 31"/>
            <p:cNvSpPr txBox="1">
              <a:spLocks noChangeArrowheads="1"/>
            </p:cNvSpPr>
            <p:nvPr/>
          </p:nvSpPr>
          <p:spPr bwMode="auto">
            <a:xfrm>
              <a:off x="4080" y="2592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graphicFrame>
          <p:nvGraphicFramePr>
            <p:cNvPr id="11268" name="Object 32"/>
            <p:cNvGraphicFramePr>
              <a:graphicFrameLocks noChangeAspect="1"/>
            </p:cNvGraphicFramePr>
            <p:nvPr/>
          </p:nvGraphicFramePr>
          <p:xfrm>
            <a:off x="4272" y="2736"/>
            <a:ext cx="175" cy="192"/>
          </p:xfrm>
          <a:graphic>
            <a:graphicData uri="http://schemas.openxmlformats.org/presentationml/2006/ole">
              <p:oleObj spid="_x0000_s189444" name="Equation" r:id="rId6" imgW="203024" imgH="215713" progId="Equation.3">
                <p:embed/>
              </p:oleObj>
            </a:graphicData>
          </a:graphic>
        </p:graphicFrame>
        <p:sp>
          <p:nvSpPr>
            <p:cNvPr id="11297" name="Freeform 33"/>
            <p:cNvSpPr>
              <a:spLocks/>
            </p:cNvSpPr>
            <p:nvPr/>
          </p:nvSpPr>
          <p:spPr bwMode="auto">
            <a:xfrm>
              <a:off x="4204" y="2831"/>
              <a:ext cx="740" cy="1"/>
            </a:xfrm>
            <a:custGeom>
              <a:avLst/>
              <a:gdLst>
                <a:gd name="T0" fmla="*/ 0 w 740"/>
                <a:gd name="T1" fmla="*/ 0 h 1"/>
                <a:gd name="T2" fmla="*/ 740 w 740"/>
                <a:gd name="T3" fmla="*/ 0 h 1"/>
                <a:gd name="T4" fmla="*/ 0 60000 65536"/>
                <a:gd name="T5" fmla="*/ 0 60000 65536"/>
                <a:gd name="T6" fmla="*/ 0 w 740"/>
                <a:gd name="T7" fmla="*/ 0 h 1"/>
                <a:gd name="T8" fmla="*/ 740 w 7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0" h="1">
                  <a:moveTo>
                    <a:pt x="0" y="0"/>
                  </a:moveTo>
                  <a:lnTo>
                    <a:pt x="740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1269" name="Object 34"/>
            <p:cNvGraphicFramePr>
              <a:graphicFrameLocks noChangeAspect="1"/>
            </p:cNvGraphicFramePr>
            <p:nvPr/>
          </p:nvGraphicFramePr>
          <p:xfrm>
            <a:off x="4464" y="2880"/>
            <a:ext cx="159" cy="192"/>
          </p:xfrm>
          <a:graphic>
            <a:graphicData uri="http://schemas.openxmlformats.org/presentationml/2006/ole">
              <p:oleObj spid="_x0000_s189445" name="Equation" r:id="rId7" imgW="177569" imgH="215619" progId="Equation.3">
                <p:embed/>
              </p:oleObj>
            </a:graphicData>
          </a:graphic>
        </p:graphicFrame>
      </p:grpSp>
      <p:sp>
        <p:nvSpPr>
          <p:cNvPr id="11276" name="Text Box 35"/>
          <p:cNvSpPr txBox="1">
            <a:spLocks noChangeArrowheads="1"/>
          </p:cNvSpPr>
          <p:nvPr/>
        </p:nvSpPr>
        <p:spPr bwMode="auto">
          <a:xfrm>
            <a:off x="2362200" y="2909888"/>
            <a:ext cx="381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1219200" y="1524000"/>
            <a:ext cx="388620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.a = jarak gaya f</a:t>
            </a:r>
            <a:r>
              <a:rPr lang="en-US" sz="1600"/>
              <a:t>4</a:t>
            </a:r>
            <a:r>
              <a:rPr lang="en-US"/>
              <a:t> terhadap titik B</a:t>
            </a:r>
          </a:p>
          <a:p>
            <a:pPr>
              <a:spcBef>
                <a:spcPct val="50000"/>
              </a:spcBef>
            </a:pPr>
            <a:r>
              <a:rPr lang="en-US"/>
              <a:t>.b = jarak gaya f</a:t>
            </a:r>
            <a:r>
              <a:rPr lang="en-US" sz="1200"/>
              <a:t>3</a:t>
            </a:r>
            <a:r>
              <a:rPr lang="en-US" sz="1600"/>
              <a:t>  </a:t>
            </a:r>
            <a:r>
              <a:rPr lang="en-US"/>
              <a:t>terhadap titik B</a:t>
            </a:r>
          </a:p>
          <a:p>
            <a:pPr>
              <a:spcBef>
                <a:spcPct val="50000"/>
              </a:spcBef>
            </a:pPr>
            <a:r>
              <a:rPr lang="en-US"/>
              <a:t>.c = jarak gaya F</a:t>
            </a:r>
            <a:r>
              <a:rPr lang="en-US" sz="1200"/>
              <a:t>14 </a:t>
            </a:r>
            <a:r>
              <a:rPr lang="en-US"/>
              <a:t>terhadap titik B</a:t>
            </a:r>
            <a:endParaRPr lang="en-US" sz="2000"/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2133600" y="4495800"/>
            <a:ext cx="44958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5640" name="Freeform 40"/>
          <p:cNvSpPr>
            <a:spLocks/>
          </p:cNvSpPr>
          <p:nvPr/>
        </p:nvSpPr>
        <p:spPr bwMode="auto">
          <a:xfrm>
            <a:off x="3038475" y="3724275"/>
            <a:ext cx="971550" cy="533400"/>
          </a:xfrm>
          <a:custGeom>
            <a:avLst/>
            <a:gdLst>
              <a:gd name="T0" fmla="*/ 612 w 612"/>
              <a:gd name="T1" fmla="*/ 0 h 336"/>
              <a:gd name="T2" fmla="*/ 0 w 612"/>
              <a:gd name="T3" fmla="*/ 336 h 336"/>
              <a:gd name="T4" fmla="*/ 0 60000 65536"/>
              <a:gd name="T5" fmla="*/ 0 60000 65536"/>
              <a:gd name="T6" fmla="*/ 0 w 612"/>
              <a:gd name="T7" fmla="*/ 0 h 336"/>
              <a:gd name="T8" fmla="*/ 612 w 612"/>
              <a:gd name="T9" fmla="*/ 336 h 3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2" h="336">
                <a:moveTo>
                  <a:pt x="612" y="0"/>
                </a:moveTo>
                <a:lnTo>
                  <a:pt x="0" y="336"/>
                </a:lnTo>
              </a:path>
            </a:pathLst>
          </a:custGeom>
          <a:noFill/>
          <a:ln w="19050">
            <a:solidFill>
              <a:srgbClr val="0066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362200" y="3390900"/>
            <a:ext cx="304800" cy="1114425"/>
            <a:chOff x="1488" y="2136"/>
            <a:chExt cx="192" cy="702"/>
          </a:xfrm>
        </p:grpSpPr>
        <p:sp>
          <p:nvSpPr>
            <p:cNvPr id="11292" name="Freeform 38"/>
            <p:cNvSpPr>
              <a:spLocks/>
            </p:cNvSpPr>
            <p:nvPr/>
          </p:nvSpPr>
          <p:spPr bwMode="auto">
            <a:xfrm>
              <a:off x="1638" y="2136"/>
              <a:ext cx="1" cy="702"/>
            </a:xfrm>
            <a:custGeom>
              <a:avLst/>
              <a:gdLst>
                <a:gd name="T0" fmla="*/ 0 w 1"/>
                <a:gd name="T1" fmla="*/ 0 h 702"/>
                <a:gd name="T2" fmla="*/ 0 w 1"/>
                <a:gd name="T3" fmla="*/ 702 h 702"/>
                <a:gd name="T4" fmla="*/ 0 60000 65536"/>
                <a:gd name="T5" fmla="*/ 0 60000 65536"/>
                <a:gd name="T6" fmla="*/ 0 w 1"/>
                <a:gd name="T7" fmla="*/ 0 h 702"/>
                <a:gd name="T8" fmla="*/ 1 w 1"/>
                <a:gd name="T9" fmla="*/ 702 h 70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702">
                  <a:moveTo>
                    <a:pt x="0" y="0"/>
                  </a:moveTo>
                  <a:lnTo>
                    <a:pt x="0" y="70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293" name="Text Box 42"/>
            <p:cNvSpPr txBox="1">
              <a:spLocks noChangeArrowheads="1"/>
            </p:cNvSpPr>
            <p:nvPr/>
          </p:nvSpPr>
          <p:spPr bwMode="auto">
            <a:xfrm>
              <a:off x="1488" y="240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2609850" y="3390900"/>
            <a:ext cx="514350" cy="828675"/>
            <a:chOff x="1644" y="2136"/>
            <a:chExt cx="324" cy="522"/>
          </a:xfrm>
        </p:grpSpPr>
        <p:sp>
          <p:nvSpPr>
            <p:cNvPr id="11290" name="Freeform 41"/>
            <p:cNvSpPr>
              <a:spLocks/>
            </p:cNvSpPr>
            <p:nvPr/>
          </p:nvSpPr>
          <p:spPr bwMode="auto">
            <a:xfrm>
              <a:off x="1644" y="2136"/>
              <a:ext cx="288" cy="522"/>
            </a:xfrm>
            <a:custGeom>
              <a:avLst/>
              <a:gdLst>
                <a:gd name="T0" fmla="*/ 0 w 288"/>
                <a:gd name="T1" fmla="*/ 0 h 522"/>
                <a:gd name="T2" fmla="*/ 288 w 288"/>
                <a:gd name="T3" fmla="*/ 522 h 522"/>
                <a:gd name="T4" fmla="*/ 0 60000 65536"/>
                <a:gd name="T5" fmla="*/ 0 60000 65536"/>
                <a:gd name="T6" fmla="*/ 0 w 288"/>
                <a:gd name="T7" fmla="*/ 0 h 522"/>
                <a:gd name="T8" fmla="*/ 288 w 288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88" h="522">
                  <a:moveTo>
                    <a:pt x="0" y="0"/>
                  </a:moveTo>
                  <a:lnTo>
                    <a:pt x="288" y="522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291" name="Text Box 43"/>
            <p:cNvSpPr txBox="1">
              <a:spLocks noChangeArrowheads="1"/>
            </p:cNvSpPr>
            <p:nvPr/>
          </p:nvSpPr>
          <p:spPr bwMode="auto">
            <a:xfrm>
              <a:off x="1776" y="2304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6" name="Group 50"/>
          <p:cNvGrpSpPr>
            <a:grpSpLocks/>
          </p:cNvGrpSpPr>
          <p:nvPr/>
        </p:nvGrpSpPr>
        <p:grpSpPr bwMode="auto">
          <a:xfrm>
            <a:off x="6629400" y="4495800"/>
            <a:ext cx="685800" cy="900113"/>
            <a:chOff x="4176" y="2832"/>
            <a:chExt cx="432" cy="567"/>
          </a:xfrm>
        </p:grpSpPr>
        <p:sp>
          <p:nvSpPr>
            <p:cNvPr id="11286" name="Line 44"/>
            <p:cNvSpPr>
              <a:spLocks noChangeShapeType="1"/>
            </p:cNvSpPr>
            <p:nvPr/>
          </p:nvSpPr>
          <p:spPr bwMode="auto">
            <a:xfrm>
              <a:off x="4176" y="2832"/>
              <a:ext cx="0" cy="48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7" name="Group 49"/>
            <p:cNvGrpSpPr>
              <a:grpSpLocks/>
            </p:cNvGrpSpPr>
            <p:nvPr/>
          </p:nvGrpSpPr>
          <p:grpSpPr bwMode="auto">
            <a:xfrm>
              <a:off x="4224" y="3120"/>
              <a:ext cx="384" cy="279"/>
              <a:chOff x="4224" y="3120"/>
              <a:chExt cx="384" cy="279"/>
            </a:xfrm>
          </p:grpSpPr>
          <p:sp>
            <p:nvSpPr>
              <p:cNvPr id="11288" name="Text Box 45"/>
              <p:cNvSpPr txBox="1">
                <a:spLocks noChangeArrowheads="1"/>
              </p:cNvSpPr>
              <p:nvPr/>
            </p:nvSpPr>
            <p:spPr bwMode="auto">
              <a:xfrm>
                <a:off x="4224" y="312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11289" name="Text Box 46"/>
              <p:cNvSpPr txBox="1">
                <a:spLocks noChangeArrowheads="1"/>
              </p:cNvSpPr>
              <p:nvPr/>
            </p:nvSpPr>
            <p:spPr bwMode="auto">
              <a:xfrm>
                <a:off x="4320" y="3168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14</a:t>
                </a:r>
              </a:p>
            </p:txBody>
          </p:sp>
        </p:grp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2597150" y="4419600"/>
            <a:ext cx="4019550" cy="366713"/>
            <a:chOff x="1636" y="2784"/>
            <a:chExt cx="2532" cy="231"/>
          </a:xfrm>
        </p:grpSpPr>
        <p:sp>
          <p:nvSpPr>
            <p:cNvPr id="11284" name="Freeform 51"/>
            <p:cNvSpPr>
              <a:spLocks/>
            </p:cNvSpPr>
            <p:nvPr/>
          </p:nvSpPr>
          <p:spPr bwMode="auto">
            <a:xfrm>
              <a:off x="1636" y="2832"/>
              <a:ext cx="2532" cy="1"/>
            </a:xfrm>
            <a:custGeom>
              <a:avLst/>
              <a:gdLst>
                <a:gd name="T0" fmla="*/ 0 w 2532"/>
                <a:gd name="T1" fmla="*/ 0 h 1"/>
                <a:gd name="T2" fmla="*/ 2532 w 2532"/>
                <a:gd name="T3" fmla="*/ 0 h 1"/>
                <a:gd name="T4" fmla="*/ 0 60000 65536"/>
                <a:gd name="T5" fmla="*/ 0 60000 65536"/>
                <a:gd name="T6" fmla="*/ 0 w 2532"/>
                <a:gd name="T7" fmla="*/ 0 h 1"/>
                <a:gd name="T8" fmla="*/ 2532 w 253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32" h="1">
                  <a:moveTo>
                    <a:pt x="0" y="0"/>
                  </a:moveTo>
                  <a:lnTo>
                    <a:pt x="2532" y="0"/>
                  </a:lnTo>
                </a:path>
              </a:pathLst>
            </a:cu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285" name="Text Box 52"/>
            <p:cNvSpPr txBox="1">
              <a:spLocks noChangeArrowheads="1"/>
            </p:cNvSpPr>
            <p:nvPr/>
          </p:nvSpPr>
          <p:spPr bwMode="auto">
            <a:xfrm>
              <a:off x="2448" y="2784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6" grpId="0"/>
      <p:bldP spid="25637" grpId="0" animBg="1"/>
      <p:bldP spid="256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Menghitung F</a:t>
            </a:r>
            <a:r>
              <a:rPr lang="en-US" sz="2400" smtClean="0"/>
              <a:t>23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3962400" y="3429000"/>
            <a:ext cx="1174750" cy="458788"/>
            <a:chOff x="2496" y="2160"/>
            <a:chExt cx="740" cy="289"/>
          </a:xfrm>
        </p:grpSpPr>
        <p:sp>
          <p:nvSpPr>
            <p:cNvPr id="12308" name="Freeform 27"/>
            <p:cNvSpPr>
              <a:spLocks/>
            </p:cNvSpPr>
            <p:nvPr/>
          </p:nvSpPr>
          <p:spPr bwMode="auto">
            <a:xfrm>
              <a:off x="2496" y="2448"/>
              <a:ext cx="740" cy="1"/>
            </a:xfrm>
            <a:custGeom>
              <a:avLst/>
              <a:gdLst>
                <a:gd name="T0" fmla="*/ 0 w 740"/>
                <a:gd name="T1" fmla="*/ 0 h 1"/>
                <a:gd name="T2" fmla="*/ 740 w 740"/>
                <a:gd name="T3" fmla="*/ 0 h 1"/>
                <a:gd name="T4" fmla="*/ 0 60000 65536"/>
                <a:gd name="T5" fmla="*/ 0 60000 65536"/>
                <a:gd name="T6" fmla="*/ 0 w 740"/>
                <a:gd name="T7" fmla="*/ 0 h 1"/>
                <a:gd name="T8" fmla="*/ 740 w 7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0" h="1">
                  <a:moveTo>
                    <a:pt x="0" y="0"/>
                  </a:moveTo>
                  <a:lnTo>
                    <a:pt x="740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2291" name="Object 28"/>
            <p:cNvGraphicFramePr>
              <a:graphicFrameLocks noChangeAspect="1"/>
            </p:cNvGraphicFramePr>
            <p:nvPr/>
          </p:nvGraphicFramePr>
          <p:xfrm>
            <a:off x="2880" y="2160"/>
            <a:ext cx="159" cy="192"/>
          </p:xfrm>
          <a:graphic>
            <a:graphicData uri="http://schemas.openxmlformats.org/presentationml/2006/ole">
              <p:oleObj spid="_x0000_s190467" name="Equation" r:id="rId4" imgW="177569" imgH="215619" progId="Equation.3">
                <p:embed/>
              </p:oleObj>
            </a:graphicData>
          </a:graphic>
        </p:graphicFrame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5105400" y="3886200"/>
            <a:ext cx="685800" cy="900113"/>
            <a:chOff x="3216" y="2448"/>
            <a:chExt cx="432" cy="567"/>
          </a:xfrm>
        </p:grpSpPr>
        <p:sp>
          <p:nvSpPr>
            <p:cNvPr id="12304" name="Line 30"/>
            <p:cNvSpPr>
              <a:spLocks noChangeShapeType="1"/>
            </p:cNvSpPr>
            <p:nvPr/>
          </p:nvSpPr>
          <p:spPr bwMode="auto">
            <a:xfrm>
              <a:off x="3216" y="2448"/>
              <a:ext cx="0" cy="48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3264" y="2736"/>
              <a:ext cx="384" cy="279"/>
              <a:chOff x="4224" y="3120"/>
              <a:chExt cx="384" cy="279"/>
            </a:xfrm>
          </p:grpSpPr>
          <p:sp>
            <p:nvSpPr>
              <p:cNvPr id="12306" name="Text Box 32"/>
              <p:cNvSpPr txBox="1">
                <a:spLocks noChangeArrowheads="1"/>
              </p:cNvSpPr>
              <p:nvPr/>
            </p:nvSpPr>
            <p:spPr bwMode="auto">
              <a:xfrm>
                <a:off x="4224" y="312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12307" name="Text Box 33"/>
              <p:cNvSpPr txBox="1">
                <a:spLocks noChangeArrowheads="1"/>
              </p:cNvSpPr>
              <p:nvPr/>
            </p:nvSpPr>
            <p:spPr bwMode="auto">
              <a:xfrm>
                <a:off x="4320" y="3168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14</a:t>
                </a:r>
              </a:p>
            </p:txBody>
          </p:sp>
        </p:grp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3048000" y="3733800"/>
            <a:ext cx="990600" cy="685800"/>
            <a:chOff x="1920" y="2352"/>
            <a:chExt cx="624" cy="432"/>
          </a:xfrm>
        </p:grpSpPr>
        <p:sp>
          <p:nvSpPr>
            <p:cNvPr id="12303" name="Freeform 5"/>
            <p:cNvSpPr>
              <a:spLocks/>
            </p:cNvSpPr>
            <p:nvPr/>
          </p:nvSpPr>
          <p:spPr bwMode="auto">
            <a:xfrm rot="10800000">
              <a:off x="1920" y="2440"/>
              <a:ext cx="624" cy="344"/>
            </a:xfrm>
            <a:custGeom>
              <a:avLst/>
              <a:gdLst>
                <a:gd name="T0" fmla="*/ 0 w 624"/>
                <a:gd name="T1" fmla="*/ 344 h 344"/>
                <a:gd name="T2" fmla="*/ 624 w 624"/>
                <a:gd name="T3" fmla="*/ 0 h 344"/>
                <a:gd name="T4" fmla="*/ 0 60000 65536"/>
                <a:gd name="T5" fmla="*/ 0 60000 65536"/>
                <a:gd name="T6" fmla="*/ 0 w 624"/>
                <a:gd name="T7" fmla="*/ 0 h 344"/>
                <a:gd name="T8" fmla="*/ 624 w 624"/>
                <a:gd name="T9" fmla="*/ 344 h 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344">
                  <a:moveTo>
                    <a:pt x="0" y="344"/>
                  </a:moveTo>
                  <a:lnTo>
                    <a:pt x="624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2290" name="Object 34"/>
            <p:cNvGraphicFramePr>
              <a:graphicFrameLocks noChangeAspect="1"/>
            </p:cNvGraphicFramePr>
            <p:nvPr/>
          </p:nvGraphicFramePr>
          <p:xfrm>
            <a:off x="2082" y="2352"/>
            <a:ext cx="174" cy="240"/>
          </p:xfrm>
          <a:graphic>
            <a:graphicData uri="http://schemas.openxmlformats.org/presentationml/2006/ole">
              <p:oleObj spid="_x0000_s190466" name="Equation" r:id="rId5" imgW="165028" imgH="228501" progId="Equation.3">
                <p:embed/>
              </p:oleObj>
            </a:graphicData>
          </a:graphic>
        </p:graphicFrame>
      </p:grp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3060700" y="4419600"/>
            <a:ext cx="2032000" cy="533400"/>
            <a:chOff x="1928" y="2784"/>
            <a:chExt cx="1280" cy="336"/>
          </a:xfrm>
        </p:grpSpPr>
        <p:sp>
          <p:nvSpPr>
            <p:cNvPr id="12299" name="Freeform 36"/>
            <p:cNvSpPr>
              <a:spLocks/>
            </p:cNvSpPr>
            <p:nvPr/>
          </p:nvSpPr>
          <p:spPr bwMode="auto">
            <a:xfrm>
              <a:off x="1928" y="2784"/>
              <a:ext cx="1280" cy="132"/>
            </a:xfrm>
            <a:custGeom>
              <a:avLst/>
              <a:gdLst>
                <a:gd name="T0" fmla="*/ 0 w 1280"/>
                <a:gd name="T1" fmla="*/ 0 h 132"/>
                <a:gd name="T2" fmla="*/ 1280 w 1280"/>
                <a:gd name="T3" fmla="*/ 132 h 132"/>
                <a:gd name="T4" fmla="*/ 0 60000 65536"/>
                <a:gd name="T5" fmla="*/ 0 60000 65536"/>
                <a:gd name="T6" fmla="*/ 0 w 1280"/>
                <a:gd name="T7" fmla="*/ 0 h 132"/>
                <a:gd name="T8" fmla="*/ 1280 w 1280"/>
                <a:gd name="T9" fmla="*/ 132 h 1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80" h="132">
                  <a:moveTo>
                    <a:pt x="0" y="0"/>
                  </a:moveTo>
                  <a:lnTo>
                    <a:pt x="1280" y="13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7" name="Group 37"/>
            <p:cNvGrpSpPr>
              <a:grpSpLocks/>
            </p:cNvGrpSpPr>
            <p:nvPr/>
          </p:nvGrpSpPr>
          <p:grpSpPr bwMode="auto">
            <a:xfrm>
              <a:off x="2400" y="2841"/>
              <a:ext cx="384" cy="279"/>
              <a:chOff x="4224" y="3120"/>
              <a:chExt cx="384" cy="279"/>
            </a:xfrm>
          </p:grpSpPr>
          <p:sp>
            <p:nvSpPr>
              <p:cNvPr id="12301" name="Text Box 38"/>
              <p:cNvSpPr txBox="1">
                <a:spLocks noChangeArrowheads="1"/>
              </p:cNvSpPr>
              <p:nvPr/>
            </p:nvSpPr>
            <p:spPr bwMode="auto">
              <a:xfrm>
                <a:off x="4224" y="3120"/>
                <a:ext cx="24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F</a:t>
                </a:r>
              </a:p>
            </p:txBody>
          </p:sp>
          <p:sp>
            <p:nvSpPr>
              <p:cNvPr id="12302" name="Text Box 39"/>
              <p:cNvSpPr txBox="1">
                <a:spLocks noChangeArrowheads="1"/>
              </p:cNvSpPr>
              <p:nvPr/>
            </p:nvSpPr>
            <p:spPr bwMode="auto">
              <a:xfrm>
                <a:off x="4320" y="3168"/>
                <a:ext cx="28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23</a:t>
                </a:r>
              </a:p>
            </p:txBody>
          </p:sp>
        </p:grpSp>
      </p:grp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12" presetClass="entr" presetSubtype="2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Analisa gaya pada batang 2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836863" y="4419600"/>
            <a:ext cx="642937" cy="80963"/>
            <a:chOff x="747" y="2928"/>
            <a:chExt cx="405" cy="51"/>
          </a:xfrm>
        </p:grpSpPr>
        <p:sp>
          <p:nvSpPr>
            <p:cNvPr id="13330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1" name="Freeform 8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2" name="Line 9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3" name="Freeform 10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4" name="Line 11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5" name="Freeform 12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6" name="Line 13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7" name="Freeform 14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8" name="Line 15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39" name="Freeform 16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0" name="Line 17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1" name="Freeform 18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2" name="Line 19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3" name="Freeform 20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4" name="Line 21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3345" name="Freeform 22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3322" name="AutoShape 23"/>
          <p:cNvSpPr>
            <a:spLocks noChangeArrowheads="1"/>
          </p:cNvSpPr>
          <p:nvPr/>
        </p:nvSpPr>
        <p:spPr bwMode="auto">
          <a:xfrm rot="-5400000">
            <a:off x="3022600" y="42672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3323" name="Freeform 24"/>
          <p:cNvSpPr>
            <a:spLocks/>
          </p:cNvSpPr>
          <p:nvPr/>
        </p:nvSpPr>
        <p:spPr bwMode="auto">
          <a:xfrm>
            <a:off x="3111500" y="32258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3314" name="Object 25"/>
          <p:cNvGraphicFramePr>
            <a:graphicFrameLocks noChangeAspect="1"/>
          </p:cNvGraphicFramePr>
          <p:nvPr/>
        </p:nvGraphicFramePr>
        <p:xfrm>
          <a:off x="2857500" y="4114800"/>
          <a:ext cx="190500" cy="219075"/>
        </p:xfrm>
        <a:graphic>
          <a:graphicData uri="http://schemas.openxmlformats.org/presentationml/2006/ole">
            <p:oleObj spid="_x0000_s191490" name="Equation" r:id="rId4" imgW="190335" imgH="215713" progId="Equation.3">
              <p:embed/>
            </p:oleObj>
          </a:graphicData>
        </a:graphic>
      </p:graphicFrame>
      <p:sp>
        <p:nvSpPr>
          <p:cNvPr id="13324" name="Text Box 26"/>
          <p:cNvSpPr txBox="1">
            <a:spLocks noChangeArrowheads="1"/>
          </p:cNvSpPr>
          <p:nvPr/>
        </p:nvSpPr>
        <p:spPr bwMode="auto">
          <a:xfrm>
            <a:off x="3657600" y="30480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graphicFrame>
        <p:nvGraphicFramePr>
          <p:cNvPr id="13315" name="Object 27"/>
          <p:cNvGraphicFramePr>
            <a:graphicFrameLocks noChangeAspect="1"/>
          </p:cNvGraphicFramePr>
          <p:nvPr/>
        </p:nvGraphicFramePr>
        <p:xfrm>
          <a:off x="3632200" y="3733800"/>
          <a:ext cx="277813" cy="304800"/>
        </p:xfrm>
        <a:graphic>
          <a:graphicData uri="http://schemas.openxmlformats.org/presentationml/2006/ole">
            <p:oleObj spid="_x0000_s191491" name="Equation" r:id="rId5" imgW="203024" imgH="215713" progId="Equation.3">
              <p:embed/>
            </p:oleObj>
          </a:graphicData>
        </a:graphic>
      </p:graphicFrame>
      <p:sp>
        <p:nvSpPr>
          <p:cNvPr id="13325" name="Freeform 28"/>
          <p:cNvSpPr>
            <a:spLocks/>
          </p:cNvSpPr>
          <p:nvPr/>
        </p:nvSpPr>
        <p:spPr bwMode="auto">
          <a:xfrm rot="10800000">
            <a:off x="3600450" y="342900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3316" name="Object 29"/>
          <p:cNvGraphicFramePr>
            <a:graphicFrameLocks noChangeAspect="1"/>
          </p:cNvGraphicFramePr>
          <p:nvPr/>
        </p:nvGraphicFramePr>
        <p:xfrm>
          <a:off x="3340100" y="3276600"/>
          <a:ext cx="315913" cy="381000"/>
        </p:xfrm>
        <a:graphic>
          <a:graphicData uri="http://schemas.openxmlformats.org/presentationml/2006/ole">
            <p:oleObj spid="_x0000_s191492" name="Equation" r:id="rId6" imgW="177569" imgH="215619" progId="Equation.3">
              <p:embed/>
            </p:oleObj>
          </a:graphicData>
        </a:graphic>
      </p:graphicFrame>
      <p:sp>
        <p:nvSpPr>
          <p:cNvPr id="27678" name="Freeform 30"/>
          <p:cNvSpPr>
            <a:spLocks/>
          </p:cNvSpPr>
          <p:nvPr/>
        </p:nvSpPr>
        <p:spPr bwMode="auto">
          <a:xfrm>
            <a:off x="4064000" y="3219450"/>
            <a:ext cx="2032000" cy="209550"/>
          </a:xfrm>
          <a:custGeom>
            <a:avLst/>
            <a:gdLst>
              <a:gd name="T0" fmla="*/ 0 w 1280"/>
              <a:gd name="T1" fmla="*/ 0 h 132"/>
              <a:gd name="T2" fmla="*/ 1280 w 1280"/>
              <a:gd name="T3" fmla="*/ 132 h 132"/>
              <a:gd name="T4" fmla="*/ 0 60000 65536"/>
              <a:gd name="T5" fmla="*/ 0 60000 65536"/>
              <a:gd name="T6" fmla="*/ 0 w 1280"/>
              <a:gd name="T7" fmla="*/ 0 h 132"/>
              <a:gd name="T8" fmla="*/ 1280 w 1280"/>
              <a:gd name="T9" fmla="*/ 132 h 1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0" h="132">
                <a:moveTo>
                  <a:pt x="0" y="0"/>
                </a:moveTo>
                <a:lnTo>
                  <a:pt x="1280" y="132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27679" name="Freeform 31"/>
          <p:cNvSpPr>
            <a:spLocks/>
          </p:cNvSpPr>
          <p:nvPr/>
        </p:nvSpPr>
        <p:spPr bwMode="auto">
          <a:xfrm rot="10800000">
            <a:off x="6064250" y="305435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0066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27682" name="Object 34"/>
          <p:cNvGraphicFramePr>
            <a:graphicFrameLocks noChangeAspect="1"/>
          </p:cNvGraphicFramePr>
          <p:nvPr>
            <p:ph idx="1"/>
          </p:nvPr>
        </p:nvGraphicFramePr>
        <p:xfrm>
          <a:off x="1524000" y="4419600"/>
          <a:ext cx="360363" cy="381000"/>
        </p:xfrm>
        <a:graphic>
          <a:graphicData uri="http://schemas.openxmlformats.org/presentationml/2006/ole">
            <p:oleObj spid="_x0000_s191493" name="Equation" r:id="rId7" imgW="215806" imgH="228501" progId="Equation.3">
              <p:embed/>
            </p:oleObj>
          </a:graphicData>
        </a:graphic>
      </p:graphicFrame>
      <p:sp>
        <p:nvSpPr>
          <p:cNvPr id="27684" name="Freeform 36"/>
          <p:cNvSpPr>
            <a:spLocks/>
          </p:cNvSpPr>
          <p:nvPr/>
        </p:nvSpPr>
        <p:spPr bwMode="auto">
          <a:xfrm>
            <a:off x="4114800" y="3033713"/>
            <a:ext cx="2271713" cy="166687"/>
          </a:xfrm>
          <a:custGeom>
            <a:avLst/>
            <a:gdLst>
              <a:gd name="T0" fmla="*/ 0 w 1431"/>
              <a:gd name="T1" fmla="*/ 105 h 105"/>
              <a:gd name="T2" fmla="*/ 1431 w 1431"/>
              <a:gd name="T3" fmla="*/ 0 h 105"/>
              <a:gd name="T4" fmla="*/ 0 60000 65536"/>
              <a:gd name="T5" fmla="*/ 0 60000 65536"/>
              <a:gd name="T6" fmla="*/ 0 w 1431"/>
              <a:gd name="T7" fmla="*/ 0 h 105"/>
              <a:gd name="T8" fmla="*/ 1431 w 1431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31" h="105">
                <a:moveTo>
                  <a:pt x="0" y="105"/>
                </a:moveTo>
                <a:lnTo>
                  <a:pt x="143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27685" name="Freeform 37"/>
          <p:cNvSpPr>
            <a:spLocks/>
          </p:cNvSpPr>
          <p:nvPr/>
        </p:nvSpPr>
        <p:spPr bwMode="auto">
          <a:xfrm>
            <a:off x="914400" y="4329113"/>
            <a:ext cx="2271713" cy="166687"/>
          </a:xfrm>
          <a:custGeom>
            <a:avLst/>
            <a:gdLst>
              <a:gd name="T0" fmla="*/ 0 w 1431"/>
              <a:gd name="T1" fmla="*/ 105 h 105"/>
              <a:gd name="T2" fmla="*/ 1431 w 1431"/>
              <a:gd name="T3" fmla="*/ 0 h 105"/>
              <a:gd name="T4" fmla="*/ 0 60000 65536"/>
              <a:gd name="T5" fmla="*/ 0 60000 65536"/>
              <a:gd name="T6" fmla="*/ 0 w 1431"/>
              <a:gd name="T7" fmla="*/ 0 h 105"/>
              <a:gd name="T8" fmla="*/ 1431 w 1431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31" h="105">
                <a:moveTo>
                  <a:pt x="0" y="105"/>
                </a:moveTo>
                <a:lnTo>
                  <a:pt x="143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" presetID="12" presetClass="entr" presetSubtype="8" repeatCount="200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8" grpId="0" animBg="1"/>
      <p:bldP spid="27679" grpId="0" animBg="1"/>
      <p:bldP spid="27684" grpId="0" animBg="1"/>
      <p:bldP spid="2768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989263" y="4572000"/>
            <a:ext cx="642937" cy="80963"/>
            <a:chOff x="747" y="2928"/>
            <a:chExt cx="405" cy="51"/>
          </a:xfrm>
        </p:grpSpPr>
        <p:sp>
          <p:nvSpPr>
            <p:cNvPr id="14353" name="Line 6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4" name="Freeform 7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5" name="Line 8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6" name="Freeform 9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7" name="Line 10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8" name="Freeform 11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59" name="Line 12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0" name="Freeform 13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1" name="Line 14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2" name="Freeform 15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3" name="Line 16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4" name="Freeform 17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5" name="Line 18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6" name="Freeform 19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7" name="Line 20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4368" name="Freeform 21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4343" name="AutoShape 22"/>
          <p:cNvSpPr>
            <a:spLocks noChangeArrowheads="1"/>
          </p:cNvSpPr>
          <p:nvPr/>
        </p:nvSpPr>
        <p:spPr bwMode="auto">
          <a:xfrm rot="-5400000">
            <a:off x="3175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4344" name="Freeform 23"/>
          <p:cNvSpPr>
            <a:spLocks/>
          </p:cNvSpPr>
          <p:nvPr/>
        </p:nvSpPr>
        <p:spPr bwMode="auto">
          <a:xfrm>
            <a:off x="3263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aphicFrame>
        <p:nvGraphicFramePr>
          <p:cNvPr id="14338" name="Object 24"/>
          <p:cNvGraphicFramePr>
            <a:graphicFrameLocks noChangeAspect="1"/>
          </p:cNvGraphicFramePr>
          <p:nvPr/>
        </p:nvGraphicFramePr>
        <p:xfrm>
          <a:off x="2946400" y="4343400"/>
          <a:ext cx="190500" cy="219075"/>
        </p:xfrm>
        <a:graphic>
          <a:graphicData uri="http://schemas.openxmlformats.org/presentationml/2006/ole">
            <p:oleObj spid="_x0000_s192514" name="Equation" r:id="rId5" imgW="190335" imgH="215713" progId="Equation.3">
              <p:embed/>
            </p:oleObj>
          </a:graphicData>
        </a:graphic>
      </p:graphicFrame>
      <p:sp>
        <p:nvSpPr>
          <p:cNvPr id="14345" name="Text Box 25"/>
          <p:cNvSpPr txBox="1">
            <a:spLocks noChangeArrowheads="1"/>
          </p:cNvSpPr>
          <p:nvPr/>
        </p:nvSpPr>
        <p:spPr bwMode="auto">
          <a:xfrm>
            <a:off x="4251325" y="29718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graphicFrame>
        <p:nvGraphicFramePr>
          <p:cNvPr id="36890" name="Object 26"/>
          <p:cNvGraphicFramePr>
            <a:graphicFrameLocks noChangeAspect="1"/>
          </p:cNvGraphicFramePr>
          <p:nvPr/>
        </p:nvGraphicFramePr>
        <p:xfrm>
          <a:off x="4117975" y="3733800"/>
          <a:ext cx="225425" cy="304800"/>
        </p:xfrm>
        <a:graphic>
          <a:graphicData uri="http://schemas.openxmlformats.org/presentationml/2006/ole">
            <p:oleObj spid="_x0000_s192515" name="Equation" r:id="rId6" imgW="164880" imgH="215640" progId="Equation.3">
              <p:embed/>
            </p:oleObj>
          </a:graphicData>
        </a:graphic>
      </p:graphicFrame>
      <p:sp>
        <p:nvSpPr>
          <p:cNvPr id="36897" name="Freeform 33"/>
          <p:cNvSpPr>
            <a:spLocks/>
          </p:cNvSpPr>
          <p:nvPr/>
        </p:nvSpPr>
        <p:spPr bwMode="auto">
          <a:xfrm>
            <a:off x="3149600" y="3440113"/>
            <a:ext cx="107950" cy="1042987"/>
          </a:xfrm>
          <a:custGeom>
            <a:avLst/>
            <a:gdLst>
              <a:gd name="T0" fmla="*/ 68 w 68"/>
              <a:gd name="T1" fmla="*/ 657 h 657"/>
              <a:gd name="T2" fmla="*/ 0 w 68"/>
              <a:gd name="T3" fmla="*/ 0 h 657"/>
              <a:gd name="T4" fmla="*/ 0 60000 65536"/>
              <a:gd name="T5" fmla="*/ 0 60000 65536"/>
              <a:gd name="T6" fmla="*/ 0 w 68"/>
              <a:gd name="T7" fmla="*/ 0 h 657"/>
              <a:gd name="T8" fmla="*/ 68 w 68"/>
              <a:gd name="T9" fmla="*/ 657 h 65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" h="657">
                <a:moveTo>
                  <a:pt x="68" y="657"/>
                </a:moveTo>
                <a:lnTo>
                  <a:pt x="0" y="0"/>
                </a:lnTo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3260725" y="3505200"/>
            <a:ext cx="244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h</a:t>
            </a:r>
          </a:p>
        </p:txBody>
      </p:sp>
      <p:sp>
        <p:nvSpPr>
          <p:cNvPr id="36899" name="Arc 35"/>
          <p:cNvSpPr>
            <a:spLocks/>
          </p:cNvSpPr>
          <p:nvPr/>
        </p:nvSpPr>
        <p:spPr bwMode="auto">
          <a:xfrm>
            <a:off x="3810000" y="3581400"/>
            <a:ext cx="304800" cy="228600"/>
          </a:xfrm>
          <a:custGeom>
            <a:avLst/>
            <a:gdLst>
              <a:gd name="T0" fmla="*/ 0 w 21600"/>
              <a:gd name="T1" fmla="*/ 0 h 21600"/>
              <a:gd name="T2" fmla="*/ 304800 w 21600"/>
              <a:gd name="T3" fmla="*/ 228600 h 21600"/>
              <a:gd name="T4" fmla="*/ 0 w 21600"/>
              <a:gd name="T5" fmla="*/ 228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hlink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4349" name="Freeform 36"/>
          <p:cNvSpPr>
            <a:spLocks/>
          </p:cNvSpPr>
          <p:nvPr/>
        </p:nvSpPr>
        <p:spPr bwMode="auto">
          <a:xfrm>
            <a:off x="4205288" y="3200400"/>
            <a:ext cx="2271712" cy="166688"/>
          </a:xfrm>
          <a:custGeom>
            <a:avLst/>
            <a:gdLst>
              <a:gd name="T0" fmla="*/ 0 w 1431"/>
              <a:gd name="T1" fmla="*/ 105 h 105"/>
              <a:gd name="T2" fmla="*/ 1431 w 1431"/>
              <a:gd name="T3" fmla="*/ 0 h 105"/>
              <a:gd name="T4" fmla="*/ 0 60000 65536"/>
              <a:gd name="T5" fmla="*/ 0 60000 65536"/>
              <a:gd name="T6" fmla="*/ 0 w 1431"/>
              <a:gd name="T7" fmla="*/ 0 h 105"/>
              <a:gd name="T8" fmla="*/ 1431 w 1431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31" h="105">
                <a:moveTo>
                  <a:pt x="0" y="105"/>
                </a:moveTo>
                <a:lnTo>
                  <a:pt x="143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4350" name="Freeform 37"/>
          <p:cNvSpPr>
            <a:spLocks/>
          </p:cNvSpPr>
          <p:nvPr/>
        </p:nvSpPr>
        <p:spPr bwMode="auto">
          <a:xfrm>
            <a:off x="1004888" y="4495800"/>
            <a:ext cx="2271712" cy="166688"/>
          </a:xfrm>
          <a:custGeom>
            <a:avLst/>
            <a:gdLst>
              <a:gd name="T0" fmla="*/ 0 w 1431"/>
              <a:gd name="T1" fmla="*/ 105 h 105"/>
              <a:gd name="T2" fmla="*/ 1431 w 1431"/>
              <a:gd name="T3" fmla="*/ 0 h 105"/>
              <a:gd name="T4" fmla="*/ 0 60000 65536"/>
              <a:gd name="T5" fmla="*/ 0 60000 65536"/>
              <a:gd name="T6" fmla="*/ 0 w 1431"/>
              <a:gd name="T7" fmla="*/ 0 h 105"/>
              <a:gd name="T8" fmla="*/ 1431 w 1431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31" h="105">
                <a:moveTo>
                  <a:pt x="0" y="105"/>
                </a:moveTo>
                <a:lnTo>
                  <a:pt x="1431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6903" name="Freeform 39"/>
          <p:cNvSpPr>
            <a:spLocks/>
          </p:cNvSpPr>
          <p:nvPr/>
        </p:nvSpPr>
        <p:spPr bwMode="auto">
          <a:xfrm>
            <a:off x="2133600" y="3352800"/>
            <a:ext cx="2271713" cy="166688"/>
          </a:xfrm>
          <a:custGeom>
            <a:avLst/>
            <a:gdLst>
              <a:gd name="T0" fmla="*/ 0 w 1431"/>
              <a:gd name="T1" fmla="*/ 105 h 105"/>
              <a:gd name="T2" fmla="*/ 1431 w 1431"/>
              <a:gd name="T3" fmla="*/ 0 h 105"/>
              <a:gd name="T4" fmla="*/ 0 60000 65536"/>
              <a:gd name="T5" fmla="*/ 0 60000 65536"/>
              <a:gd name="T6" fmla="*/ 0 w 1431"/>
              <a:gd name="T7" fmla="*/ 0 h 105"/>
              <a:gd name="T8" fmla="*/ 1431 w 1431"/>
              <a:gd name="T9" fmla="*/ 105 h 1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31" h="105">
                <a:moveTo>
                  <a:pt x="0" y="105"/>
                </a:moveTo>
                <a:lnTo>
                  <a:pt x="1431" y="0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pic>
        <p:nvPicPr>
          <p:cNvPr id="36904" name="Almost Unreal - Roxette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6934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8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8500"/>
                            </p:stCondLst>
                            <p:childTnLst>
                              <p:par>
                                <p:cTn id="25" presetID="1" presetClass="mediacall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" fill="hold"/>
                                        <p:tgtEl>
                                          <p:spTgt spid="369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7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6904"/>
                </p:tgtEl>
              </p:cMediaNode>
            </p:audio>
          </p:childTnLst>
        </p:cTn>
      </p:par>
    </p:tnLst>
    <p:bldLst>
      <p:bldP spid="36897" grpId="0" animBg="1"/>
      <p:bldP spid="36898" grpId="0"/>
      <p:bldP spid="36899" grpId="0" animBg="1"/>
      <p:bldP spid="369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Gaya Dinamis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Mekanisme</a:t>
            </a:r>
            <a:r>
              <a:rPr lang="en-US" dirty="0" smtClean="0"/>
              <a:t> </a:t>
            </a:r>
            <a:r>
              <a:rPr lang="id-ID" dirty="0" smtClean="0"/>
              <a:t>Empat Penghubung</a:t>
            </a:r>
            <a:endParaRPr lang="en-US" dirty="0" smtClean="0"/>
          </a:p>
        </p:txBody>
      </p:sp>
    </p:spTree>
  </p:cSld>
  <p:clrMapOvr>
    <a:masterClrMapping/>
  </p:clrMapOvr>
  <p:transition advTm="30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nalisa dinamis</a:t>
            </a:r>
            <a:r>
              <a:rPr lang="id-ID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pada suatu mekanisme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362200"/>
            <a:ext cx="7696200" cy="2971800"/>
          </a:xfrm>
        </p:spPr>
        <p:txBody>
          <a:bodyPr/>
          <a:lstStyle/>
          <a:p>
            <a:pPr lvl="0"/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id-ID" b="1" dirty="0" smtClean="0"/>
          </a:p>
          <a:p>
            <a:pPr lvl="0"/>
            <a:r>
              <a:rPr lang="id-ID" dirty="0" smtClean="0"/>
              <a:t>Langkah analisa gaya dinamis</a:t>
            </a:r>
          </a:p>
          <a:p>
            <a:pPr lvl="0"/>
            <a:r>
              <a:rPr lang="id-ID" dirty="0" smtClean="0"/>
              <a:t>Analisa gaya dinamis mekanisme batang empat penghubung</a:t>
            </a:r>
          </a:p>
          <a:p>
            <a:pPr lvl="0"/>
            <a:r>
              <a:rPr lang="id-ID" dirty="0" smtClean="0"/>
              <a:t>Analisa gaya dinamis Mekanisme engkol luncur </a:t>
            </a:r>
          </a:p>
          <a:p>
            <a:r>
              <a:rPr lang="es-ES" dirty="0" err="1" smtClean="0"/>
              <a:t>Analisis</a:t>
            </a:r>
            <a:r>
              <a:rPr lang="es-ES" dirty="0" smtClean="0"/>
              <a:t> gaya </a:t>
            </a:r>
            <a:r>
              <a:rPr lang="es-ES" dirty="0" err="1" smtClean="0"/>
              <a:t>statis</a:t>
            </a:r>
            <a:r>
              <a:rPr lang="es-ES" dirty="0" smtClean="0"/>
              <a:t> dan gaya </a:t>
            </a:r>
            <a:r>
              <a:rPr lang="es-ES" dirty="0" err="1" smtClean="0"/>
              <a:t>inersia</a:t>
            </a:r>
            <a:r>
              <a:rPr lang="es-ES" dirty="0" smtClean="0"/>
              <a:t> yang </a:t>
            </a:r>
            <a:r>
              <a:rPr lang="es-ES" dirty="0" err="1" smtClean="0"/>
              <a:t>terpisa</a:t>
            </a:r>
            <a:r>
              <a:rPr lang="id-ID" dirty="0" smtClean="0"/>
              <a:t>h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16764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Topik Pembahasan</a:t>
            </a: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gambar</a:t>
            </a:r>
            <a:r>
              <a:rPr lang="en-US" dirty="0" smtClean="0"/>
              <a:t> diagram </a:t>
            </a:r>
            <a:r>
              <a:rPr lang="en-US" dirty="0" err="1" smtClean="0"/>
              <a:t>kinematis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l="1333" t="8333" b="15000"/>
          <a:stretch>
            <a:fillRect/>
          </a:stretch>
        </p:blipFill>
        <p:spPr bwMode="auto">
          <a:xfrm>
            <a:off x="1143000" y="1447800"/>
            <a:ext cx="723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Poligon Percepatan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b="7576"/>
          <a:stretch>
            <a:fillRect/>
          </a:stretch>
        </p:blipFill>
        <p:spPr bwMode="auto">
          <a:xfrm>
            <a:off x="2514600" y="1676400"/>
            <a:ext cx="411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Analisa Dinamis Tiap Batang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b="11864"/>
          <a:stretch>
            <a:fillRect/>
          </a:stretch>
        </p:blipFill>
        <p:spPr bwMode="auto">
          <a:xfrm>
            <a:off x="762000" y="1981200"/>
            <a:ext cx="3352799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 r="52632"/>
          <a:stretch>
            <a:fillRect/>
          </a:stretch>
        </p:blipFill>
        <p:spPr bwMode="auto">
          <a:xfrm>
            <a:off x="4495800" y="1524000"/>
            <a:ext cx="4267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r="56478" b="1852"/>
          <a:stretch>
            <a:fillRect/>
          </a:stretch>
        </p:blipFill>
        <p:spPr bwMode="auto">
          <a:xfrm>
            <a:off x="914400" y="1600200"/>
            <a:ext cx="3733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Content Placeholder 3"/>
          <p:cNvPicPr>
            <a:picLocks/>
          </p:cNvPicPr>
          <p:nvPr/>
        </p:nvPicPr>
        <p:blipFill>
          <a:blip r:embed="rId3" cstate="print"/>
          <a:srcRect l="55239" t="3272" r="2913" b="28025"/>
          <a:stretch>
            <a:fillRect/>
          </a:stretch>
        </p:blipFill>
        <p:spPr bwMode="auto">
          <a:xfrm>
            <a:off x="4495800" y="1752600"/>
            <a:ext cx="396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id-ID" dirty="0" smtClean="0"/>
              <a:t>Lanjutan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r="1266" b="15909"/>
          <a:stretch>
            <a:fillRect/>
          </a:stretch>
        </p:blipFill>
        <p:spPr bwMode="auto">
          <a:xfrm>
            <a:off x="152400" y="1524000"/>
            <a:ext cx="6477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 cstate="print"/>
          <a:srcRect l="69893" b="19713"/>
          <a:stretch>
            <a:fillRect/>
          </a:stretch>
        </p:blipFill>
        <p:spPr bwMode="auto">
          <a:xfrm>
            <a:off x="7162800" y="2209800"/>
            <a:ext cx="1981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 Analisa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l="3448" b="15398"/>
          <a:stretch>
            <a:fillRect/>
          </a:stretch>
        </p:blipFill>
        <p:spPr bwMode="auto">
          <a:xfrm>
            <a:off x="762000" y="1981200"/>
            <a:ext cx="7543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</a:t>
            </a:r>
            <a:endParaRPr lang="id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 cstate="print"/>
          <a:srcRect l="1064" b="12963"/>
          <a:stretch>
            <a:fillRect/>
          </a:stretch>
        </p:blipFill>
        <p:spPr bwMode="auto">
          <a:xfrm>
            <a:off x="1066800" y="1752600"/>
            <a:ext cx="7086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Gaya Dinamis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Mekanisme Engkol Peluncur</a:t>
            </a:r>
          </a:p>
        </p:txBody>
      </p:sp>
    </p:spTree>
  </p:cSld>
  <p:clrMapOvr>
    <a:masterClrMapping/>
  </p:clrMapOvr>
  <p:transition advTm="30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609600" y="1295400"/>
            <a:ext cx="76200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82625" indent="-493713">
              <a:buFontTx/>
              <a:buAutoNum type="arabicPeriod"/>
            </a:pPr>
            <a:r>
              <a:rPr lang="en-US" sz="2000" dirty="0" err="1"/>
              <a:t>gambar</a:t>
            </a:r>
            <a:r>
              <a:rPr lang="en-US" sz="2000" dirty="0"/>
              <a:t> diagram </a:t>
            </a:r>
            <a:r>
              <a:rPr lang="en-US" sz="2000" dirty="0" err="1"/>
              <a:t>kinematis</a:t>
            </a:r>
            <a:endParaRPr lang="en-US" sz="2000" dirty="0"/>
          </a:p>
          <a:p>
            <a:pPr marL="682625" indent="-493713">
              <a:buFontTx/>
              <a:buAutoNum type="arabicPeriod"/>
            </a:pPr>
            <a:endParaRPr lang="en-US" sz="2000" dirty="0"/>
          </a:p>
          <a:p>
            <a:pPr marL="682625" indent="-493713">
              <a:buFontTx/>
              <a:buAutoNum type="arabicPeriod"/>
            </a:pPr>
            <a:r>
              <a:rPr lang="en-US" sz="2000" dirty="0" err="1"/>
              <a:t>Hitung</a:t>
            </a:r>
            <a:r>
              <a:rPr lang="en-US" sz="2000" dirty="0"/>
              <a:t> </a:t>
            </a:r>
            <a:r>
              <a:rPr lang="en-US" sz="2000" dirty="0" err="1"/>
              <a:t>kecepatan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percepatan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mekanisme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endParaRPr lang="en-US" sz="2000" dirty="0"/>
          </a:p>
          <a:p>
            <a:pPr marL="1768475" lvl="1" indent="-523875"/>
            <a:r>
              <a:rPr lang="en-US" sz="2000" dirty="0"/>
              <a:t>	a. </a:t>
            </a:r>
            <a:r>
              <a:rPr lang="en-US" sz="2000" dirty="0" err="1"/>
              <a:t>Hitung</a:t>
            </a:r>
            <a:r>
              <a:rPr lang="en-US" sz="2000" dirty="0"/>
              <a:t> </a:t>
            </a:r>
            <a:r>
              <a:rPr lang="en-US" sz="2000" dirty="0" err="1"/>
              <a:t>kecepatan</a:t>
            </a:r>
            <a:endParaRPr lang="en-US" sz="2000" dirty="0"/>
          </a:p>
          <a:p>
            <a:pPr marL="1768475" lvl="1" indent="-523875"/>
            <a:r>
              <a:rPr lang="en-US" sz="2000" dirty="0"/>
              <a:t>	b. </a:t>
            </a:r>
            <a:r>
              <a:rPr lang="en-US" sz="2000" dirty="0" err="1"/>
              <a:t>Hitung</a:t>
            </a:r>
            <a:r>
              <a:rPr lang="en-US" sz="2000" dirty="0"/>
              <a:t> </a:t>
            </a:r>
            <a:r>
              <a:rPr lang="en-US" sz="2000" dirty="0" err="1"/>
              <a:t>percepatan</a:t>
            </a:r>
            <a:r>
              <a:rPr lang="en-US" sz="2000" dirty="0"/>
              <a:t> </a:t>
            </a:r>
          </a:p>
          <a:p>
            <a:pPr marL="1768475" lvl="1" indent="-523875"/>
            <a:endParaRPr lang="en-US" sz="2000" dirty="0"/>
          </a:p>
          <a:p>
            <a:pPr marL="682625" indent="-493713">
              <a:buFontTx/>
              <a:buAutoNum type="arabicPeriod"/>
            </a:pPr>
            <a:r>
              <a:rPr lang="en-US" sz="2000" dirty="0" err="1"/>
              <a:t>Hitung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</a:t>
            </a:r>
            <a:r>
              <a:rPr lang="en-US" sz="2000" dirty="0" err="1"/>
              <a:t>dinamis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masing</a:t>
            </a:r>
            <a:r>
              <a:rPr lang="en-US" sz="2000" dirty="0"/>
              <a:t> </a:t>
            </a:r>
            <a:r>
              <a:rPr lang="en-US" sz="2000" dirty="0" err="1"/>
              <a:t>masing</a:t>
            </a:r>
            <a:r>
              <a:rPr lang="en-US" sz="2000" dirty="0"/>
              <a:t> </a:t>
            </a:r>
            <a:r>
              <a:rPr lang="en-US" sz="2000" dirty="0" err="1"/>
              <a:t>batang</a:t>
            </a:r>
            <a:r>
              <a:rPr lang="en-US" sz="2000" dirty="0"/>
              <a:t>      	</a:t>
            </a:r>
            <a:r>
              <a:rPr lang="en-US" sz="2000" dirty="0" err="1"/>
              <a:t>penghubung</a:t>
            </a:r>
            <a:endParaRPr lang="en-US" sz="2000" dirty="0"/>
          </a:p>
          <a:p>
            <a:pPr marL="682625" indent="-493713">
              <a:buFontTx/>
              <a:buAutoNum type="arabicPeriod"/>
            </a:pPr>
            <a:endParaRPr lang="en-US" sz="2000" dirty="0"/>
          </a:p>
          <a:p>
            <a:pPr marL="682625" indent="-493713">
              <a:buFontTx/>
              <a:buAutoNum type="arabicPeriod"/>
            </a:pPr>
            <a:r>
              <a:rPr lang="en-US" sz="2000" dirty="0" err="1"/>
              <a:t>Uraikan</a:t>
            </a:r>
            <a:r>
              <a:rPr lang="en-US" sz="2000" dirty="0"/>
              <a:t> </a:t>
            </a:r>
            <a:r>
              <a:rPr lang="en-US" sz="2000" dirty="0" err="1"/>
              <a:t>masing</a:t>
            </a:r>
            <a:r>
              <a:rPr lang="en-US" sz="2000" dirty="0"/>
              <a:t> </a:t>
            </a:r>
            <a:r>
              <a:rPr lang="en-US" sz="2000" dirty="0" err="1"/>
              <a:t>masing</a:t>
            </a:r>
            <a:r>
              <a:rPr lang="en-US" sz="2000" dirty="0"/>
              <a:t> </a:t>
            </a:r>
            <a:r>
              <a:rPr lang="en-US" sz="2000" dirty="0" err="1"/>
              <a:t>batang</a:t>
            </a:r>
            <a:r>
              <a:rPr lang="en-US" sz="2000" dirty="0"/>
              <a:t> </a:t>
            </a:r>
            <a:r>
              <a:rPr lang="en-US" sz="2000" dirty="0" err="1"/>
              <a:t>penghubung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diagram </a:t>
            </a:r>
            <a:r>
              <a:rPr lang="en-US" sz="2000" dirty="0" err="1"/>
              <a:t>benda</a:t>
            </a:r>
            <a:r>
              <a:rPr lang="en-US" sz="2000" dirty="0"/>
              <a:t> 	</a:t>
            </a:r>
            <a:r>
              <a:rPr lang="en-US" sz="2000" dirty="0" err="1"/>
              <a:t>bebas</a:t>
            </a:r>
            <a:r>
              <a:rPr lang="en-US" sz="2000" dirty="0"/>
              <a:t> ( free body diagram )</a:t>
            </a:r>
          </a:p>
          <a:p>
            <a:pPr marL="682625" indent="-493713">
              <a:buFontTx/>
              <a:buAutoNum type="arabicPeriod"/>
            </a:pPr>
            <a:r>
              <a:rPr lang="en-US" sz="2000" dirty="0" err="1"/>
              <a:t>Lakukan</a:t>
            </a:r>
            <a:r>
              <a:rPr lang="en-US" sz="2000" dirty="0"/>
              <a:t> </a:t>
            </a:r>
            <a:r>
              <a:rPr lang="en-US" sz="2000" dirty="0" err="1"/>
              <a:t>analisa</a:t>
            </a:r>
            <a:r>
              <a:rPr lang="en-US" sz="2000" dirty="0"/>
              <a:t> </a:t>
            </a:r>
            <a:r>
              <a:rPr lang="en-US" sz="2000" dirty="0" err="1"/>
              <a:t>gaya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batang</a:t>
            </a:r>
            <a:r>
              <a:rPr lang="en-US" sz="2000" dirty="0"/>
              <a:t> 4.</a:t>
            </a:r>
          </a:p>
          <a:p>
            <a:pPr marL="682625" indent="-493713">
              <a:buFontTx/>
              <a:buAutoNum type="arabicPeriod"/>
            </a:pPr>
            <a:endParaRPr lang="en-US" sz="2000" dirty="0"/>
          </a:p>
          <a:p>
            <a:pPr marL="682625" indent="-493713">
              <a:buFontTx/>
              <a:buAutoNum type="arabicPeriod"/>
            </a:pPr>
            <a:r>
              <a:rPr lang="en-US" sz="2000" dirty="0" err="1"/>
              <a:t>Lanjutkan</a:t>
            </a:r>
            <a:r>
              <a:rPr lang="en-US" sz="2000" dirty="0"/>
              <a:t> </a:t>
            </a:r>
            <a:r>
              <a:rPr lang="en-US" sz="2000" dirty="0" err="1"/>
              <a:t>analisa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benda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r>
              <a:rPr lang="en-US" sz="2000" dirty="0"/>
              <a:t>.</a:t>
            </a:r>
          </a:p>
          <a:p>
            <a:pPr marL="682625" indent="-493713">
              <a:spcBef>
                <a:spcPct val="50000"/>
              </a:spcBef>
            </a:pPr>
            <a:endParaRPr lang="en-US" dirty="0">
              <a:solidFill>
                <a:srgbClr val="800080"/>
              </a:solidFill>
            </a:endParaRPr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2498725" y="493713"/>
            <a:ext cx="3292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/>
          </a:p>
        </p:txBody>
      </p:sp>
      <p:sp>
        <p:nvSpPr>
          <p:cNvPr id="17414" name="Text Box 7"/>
          <p:cNvSpPr txBox="1">
            <a:spLocks noChangeArrowheads="1"/>
          </p:cNvSpPr>
          <p:nvPr/>
        </p:nvSpPr>
        <p:spPr bwMode="auto">
          <a:xfrm>
            <a:off x="1295400" y="304801"/>
            <a:ext cx="6705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err="1"/>
              <a:t>Langkah</a:t>
            </a:r>
            <a:r>
              <a:rPr lang="en-US" sz="3200" dirty="0"/>
              <a:t> </a:t>
            </a:r>
            <a:r>
              <a:rPr lang="en-US" sz="3200" dirty="0" err="1"/>
              <a:t>analisa</a:t>
            </a:r>
            <a:r>
              <a:rPr lang="en-US" sz="3200" dirty="0"/>
              <a:t> </a:t>
            </a:r>
            <a:r>
              <a:rPr lang="en-US" sz="3200" dirty="0" err="1"/>
              <a:t>gaya</a:t>
            </a:r>
            <a:r>
              <a:rPr lang="en-US" sz="3200" dirty="0"/>
              <a:t> </a:t>
            </a:r>
            <a:r>
              <a:rPr lang="en-US" sz="3200" dirty="0" err="1"/>
              <a:t>dinamis</a:t>
            </a:r>
            <a:endParaRPr lang="en-US" sz="3200" dirty="0"/>
          </a:p>
          <a:p>
            <a:pPr>
              <a:spcBef>
                <a:spcPct val="50000"/>
              </a:spcBef>
            </a:pPr>
            <a:endParaRPr lang="en-US" sz="2400" dirty="0"/>
          </a:p>
        </p:txBody>
      </p:sp>
    </p:spTree>
  </p:cSld>
  <p:clrMapOvr>
    <a:masterClrMapping/>
  </p:clrMapOvr>
  <p:transition advTm="30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1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97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1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97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7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97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25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970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advAuto="15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0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kecepatan</a:t>
            </a:r>
          </a:p>
        </p:txBody>
      </p:sp>
      <p:sp>
        <p:nvSpPr>
          <p:cNvPr id="1038" name="Rectangle 6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1085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6" name="Freeform 11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7" name="Line 12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8" name="Freeform 13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9" name="Line 14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0" name="Freeform 15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1" name="Line 16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2" name="Freeform 17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3" name="Line 18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4" name="Freeform 19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5" name="Line 20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6" name="Freeform 21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7" name="Line 22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8" name="Freeform 23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99" name="Line 24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100" name="Freeform 25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040" name="AutoShape 27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041" name="Freeform 28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042" name="Freeform 29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1069" name="Line 34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0" name="Freeform 35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1" name="Line 36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2" name="Freeform 37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3" name="Line 38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4" name="Freeform 39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5" name="Line 40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6" name="Freeform 41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7" name="Line 42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8" name="Freeform 43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79" name="Line 44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0" name="Freeform 45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1" name="Line 46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2" name="Freeform 47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3" name="Line 48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084" name="Freeform 49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044" name="Rectangle 5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26" name="Object 50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79202" name="Equation" r:id="rId4" imgW="190335" imgH="215713" progId="Equation.3">
              <p:embed/>
            </p:oleObj>
          </a:graphicData>
        </a:graphic>
      </p:graphicFrame>
      <p:sp>
        <p:nvSpPr>
          <p:cNvPr id="1045" name="Text Box 52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046" name="Text Box 53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047" name="Rectangle 55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8" name="Rectangle 5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49" name="Rectangle 5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0" name="Rectangle 6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1" name="Rectangle 6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2" name="Rectangle 6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1053" name="Arc 71"/>
          <p:cNvSpPr>
            <a:spLocks/>
          </p:cNvSpPr>
          <p:nvPr/>
        </p:nvSpPr>
        <p:spPr bwMode="auto">
          <a:xfrm>
            <a:off x="1905000" y="3810000"/>
            <a:ext cx="381000" cy="381000"/>
          </a:xfrm>
          <a:custGeom>
            <a:avLst/>
            <a:gdLst>
              <a:gd name="T0" fmla="*/ 0 w 21600"/>
              <a:gd name="T1" fmla="*/ 0 h 21600"/>
              <a:gd name="T2" fmla="*/ 381000 w 21600"/>
              <a:gd name="T3" fmla="*/ 381000 h 21600"/>
              <a:gd name="T4" fmla="*/ 0 w 21600"/>
              <a:gd name="T5" fmla="*/ 381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2667000" y="2635250"/>
            <a:ext cx="190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 Searah lintasan</a:t>
            </a:r>
          </a:p>
        </p:txBody>
      </p: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3886200" y="4495800"/>
            <a:ext cx="1905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Tegaklurus batang 3</a:t>
            </a:r>
          </a:p>
        </p:txBody>
      </p:sp>
      <p:sp>
        <p:nvSpPr>
          <p:cNvPr id="1056" name="Rectangle 7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2600325" y="3381375"/>
            <a:ext cx="947738" cy="1028700"/>
            <a:chOff x="1638" y="2130"/>
            <a:chExt cx="597" cy="648"/>
          </a:xfrm>
        </p:grpSpPr>
        <p:sp>
          <p:nvSpPr>
            <p:cNvPr id="1068" name="Freeform 68"/>
            <p:cNvSpPr>
              <a:spLocks/>
            </p:cNvSpPr>
            <p:nvPr/>
          </p:nvSpPr>
          <p:spPr bwMode="auto">
            <a:xfrm>
              <a:off x="1638" y="2130"/>
              <a:ext cx="597" cy="648"/>
            </a:xfrm>
            <a:custGeom>
              <a:avLst/>
              <a:gdLst>
                <a:gd name="T0" fmla="*/ 0 w 597"/>
                <a:gd name="T1" fmla="*/ 0 h 648"/>
                <a:gd name="T2" fmla="*/ 597 w 597"/>
                <a:gd name="T3" fmla="*/ 648 h 648"/>
                <a:gd name="T4" fmla="*/ 0 60000 65536"/>
                <a:gd name="T5" fmla="*/ 0 60000 65536"/>
                <a:gd name="T6" fmla="*/ 0 w 597"/>
                <a:gd name="T7" fmla="*/ 0 h 648"/>
                <a:gd name="T8" fmla="*/ 597 w 597"/>
                <a:gd name="T9" fmla="*/ 648 h 64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7" h="648">
                  <a:moveTo>
                    <a:pt x="0" y="0"/>
                  </a:moveTo>
                  <a:lnTo>
                    <a:pt x="597" y="648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3" name="Object 74"/>
            <p:cNvGraphicFramePr>
              <a:graphicFrameLocks noChangeAspect="1"/>
            </p:cNvGraphicFramePr>
            <p:nvPr/>
          </p:nvGraphicFramePr>
          <p:xfrm>
            <a:off x="1776" y="2544"/>
            <a:ext cx="167" cy="192"/>
          </p:xfrm>
          <a:graphic>
            <a:graphicData uri="http://schemas.openxmlformats.org/presentationml/2006/ole">
              <p:oleObj spid="_x0000_s179209" name="Equation" r:id="rId5" imgW="190335" imgH="215713" progId="Equation.3">
                <p:embed/>
              </p:oleObj>
            </a:graphicData>
          </a:graphic>
        </p:graphicFrame>
      </p:grpSp>
      <p:sp>
        <p:nvSpPr>
          <p:cNvPr id="1058" name="Rectangle 7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5" name="Group 90"/>
          <p:cNvGrpSpPr>
            <a:grpSpLocks/>
          </p:cNvGrpSpPr>
          <p:nvPr/>
        </p:nvGrpSpPr>
        <p:grpSpPr bwMode="auto">
          <a:xfrm>
            <a:off x="2590800" y="3048000"/>
            <a:ext cx="1195388" cy="381000"/>
            <a:chOff x="1632" y="1920"/>
            <a:chExt cx="753" cy="240"/>
          </a:xfrm>
        </p:grpSpPr>
        <p:sp>
          <p:nvSpPr>
            <p:cNvPr id="1067" name="Freeform 70"/>
            <p:cNvSpPr>
              <a:spLocks/>
            </p:cNvSpPr>
            <p:nvPr/>
          </p:nvSpPr>
          <p:spPr bwMode="auto">
            <a:xfrm>
              <a:off x="1632" y="2124"/>
              <a:ext cx="753" cy="1"/>
            </a:xfrm>
            <a:custGeom>
              <a:avLst/>
              <a:gdLst>
                <a:gd name="T0" fmla="*/ 0 w 753"/>
                <a:gd name="T1" fmla="*/ 0 h 1"/>
                <a:gd name="T2" fmla="*/ 753 w 753"/>
                <a:gd name="T3" fmla="*/ 0 h 1"/>
                <a:gd name="T4" fmla="*/ 0 60000 65536"/>
                <a:gd name="T5" fmla="*/ 0 60000 65536"/>
                <a:gd name="T6" fmla="*/ 0 w 753"/>
                <a:gd name="T7" fmla="*/ 0 h 1"/>
                <a:gd name="T8" fmla="*/ 753 w 75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3" h="1">
                  <a:moveTo>
                    <a:pt x="0" y="0"/>
                  </a:moveTo>
                  <a:lnTo>
                    <a:pt x="753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2" name="Object 76"/>
            <p:cNvGraphicFramePr>
              <a:graphicFrameLocks noChangeAspect="1"/>
            </p:cNvGraphicFramePr>
            <p:nvPr/>
          </p:nvGraphicFramePr>
          <p:xfrm>
            <a:off x="1920" y="1920"/>
            <a:ext cx="200" cy="240"/>
          </p:xfrm>
          <a:graphic>
            <a:graphicData uri="http://schemas.openxmlformats.org/presentationml/2006/ole">
              <p:oleObj spid="_x0000_s179208" name="Equation" r:id="rId6" imgW="190500" imgH="228600" progId="Equation.3">
                <p:embed/>
              </p:oleObj>
            </a:graphicData>
          </a:graphic>
        </p:graphicFrame>
      </p:grpSp>
      <p:sp>
        <p:nvSpPr>
          <p:cNvPr id="1060" name="Rectangle 7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6" name="Group 91"/>
          <p:cNvGrpSpPr>
            <a:grpSpLocks/>
          </p:cNvGrpSpPr>
          <p:nvPr/>
        </p:nvGrpSpPr>
        <p:grpSpPr bwMode="auto">
          <a:xfrm>
            <a:off x="3548063" y="3376613"/>
            <a:ext cx="566737" cy="1042987"/>
            <a:chOff x="2235" y="2127"/>
            <a:chExt cx="357" cy="657"/>
          </a:xfrm>
        </p:grpSpPr>
        <p:sp>
          <p:nvSpPr>
            <p:cNvPr id="1066" name="Freeform 69"/>
            <p:cNvSpPr>
              <a:spLocks/>
            </p:cNvSpPr>
            <p:nvPr/>
          </p:nvSpPr>
          <p:spPr bwMode="auto">
            <a:xfrm>
              <a:off x="2235" y="2127"/>
              <a:ext cx="141" cy="657"/>
            </a:xfrm>
            <a:custGeom>
              <a:avLst/>
              <a:gdLst>
                <a:gd name="T0" fmla="*/ 0 w 141"/>
                <a:gd name="T1" fmla="*/ 657 h 657"/>
                <a:gd name="T2" fmla="*/ 141 w 141"/>
                <a:gd name="T3" fmla="*/ 0 h 657"/>
                <a:gd name="T4" fmla="*/ 0 60000 65536"/>
                <a:gd name="T5" fmla="*/ 0 60000 65536"/>
                <a:gd name="T6" fmla="*/ 0 w 141"/>
                <a:gd name="T7" fmla="*/ 0 h 657"/>
                <a:gd name="T8" fmla="*/ 141 w 141"/>
                <a:gd name="T9" fmla="*/ 657 h 65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1" h="657">
                  <a:moveTo>
                    <a:pt x="0" y="657"/>
                  </a:moveTo>
                  <a:lnTo>
                    <a:pt x="141" y="0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1031" name="Object 78"/>
            <p:cNvGraphicFramePr>
              <a:graphicFrameLocks noChangeAspect="1"/>
            </p:cNvGraphicFramePr>
            <p:nvPr/>
          </p:nvGraphicFramePr>
          <p:xfrm>
            <a:off x="2304" y="2496"/>
            <a:ext cx="288" cy="209"/>
          </p:xfrm>
          <a:graphic>
            <a:graphicData uri="http://schemas.openxmlformats.org/presentationml/2006/ole">
              <p:oleObj spid="_x0000_s179207" name="Equation" r:id="rId7" imgW="317362" imgH="228501" progId="Equation.3">
                <p:embed/>
              </p:oleObj>
            </a:graphicData>
          </a:graphic>
        </p:graphicFrame>
      </p:grpSp>
      <p:sp>
        <p:nvSpPr>
          <p:cNvPr id="1062" name="Rectangle 8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027" name="Object 80"/>
          <p:cNvGraphicFramePr>
            <a:graphicFrameLocks noChangeAspect="1"/>
          </p:cNvGraphicFramePr>
          <p:nvPr/>
        </p:nvGraphicFramePr>
        <p:xfrm>
          <a:off x="2057400" y="4038600"/>
          <a:ext cx="265113" cy="304800"/>
        </p:xfrm>
        <a:graphic>
          <a:graphicData uri="http://schemas.openxmlformats.org/presentationml/2006/ole">
            <p:oleObj spid="_x0000_s179203" name="Equation" r:id="rId8" imgW="190335" imgH="215713" progId="Equation.3">
              <p:embed/>
            </p:oleObj>
          </a:graphicData>
        </a:graphic>
      </p:graphicFrame>
      <p:sp>
        <p:nvSpPr>
          <p:cNvPr id="1063" name="Rectangle 8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154" name="Object 82"/>
          <p:cNvGraphicFramePr>
            <a:graphicFrameLocks noChangeAspect="1"/>
          </p:cNvGraphicFramePr>
          <p:nvPr/>
        </p:nvGraphicFramePr>
        <p:xfrm>
          <a:off x="5638800" y="2514600"/>
          <a:ext cx="1676400" cy="514350"/>
        </p:xfrm>
        <a:graphic>
          <a:graphicData uri="http://schemas.openxmlformats.org/presentationml/2006/ole">
            <p:oleObj spid="_x0000_s179204" name="Equation" r:id="rId9" imgW="710891" imgH="215806" progId="Equation.3">
              <p:embed/>
            </p:oleObj>
          </a:graphicData>
        </a:graphic>
      </p:graphicFrame>
      <p:grpSp>
        <p:nvGrpSpPr>
          <p:cNvPr id="7" name="Group 92"/>
          <p:cNvGrpSpPr>
            <a:grpSpLocks/>
          </p:cNvGrpSpPr>
          <p:nvPr/>
        </p:nvGrpSpPr>
        <p:grpSpPr bwMode="auto">
          <a:xfrm>
            <a:off x="1219200" y="5715000"/>
            <a:ext cx="5867400" cy="381000"/>
            <a:chOff x="768" y="3600"/>
            <a:chExt cx="3696" cy="240"/>
          </a:xfrm>
        </p:grpSpPr>
        <p:graphicFrame>
          <p:nvGraphicFramePr>
            <p:cNvPr id="1029" name="Object 85"/>
            <p:cNvGraphicFramePr>
              <a:graphicFrameLocks noChangeAspect="1"/>
            </p:cNvGraphicFramePr>
            <p:nvPr/>
          </p:nvGraphicFramePr>
          <p:xfrm>
            <a:off x="1200" y="3648"/>
            <a:ext cx="160" cy="192"/>
          </p:xfrm>
          <a:graphic>
            <a:graphicData uri="http://schemas.openxmlformats.org/presentationml/2006/ole">
              <p:oleObj spid="_x0000_s179205" name="Equation" r:id="rId10" imgW="190500" imgH="228600" progId="Equation.3">
                <p:embed/>
              </p:oleObj>
            </a:graphicData>
          </a:graphic>
        </p:graphicFrame>
        <p:sp>
          <p:nvSpPr>
            <p:cNvPr id="1065" name="Text Box 84"/>
            <p:cNvSpPr txBox="1">
              <a:spLocks noChangeArrowheads="1"/>
            </p:cNvSpPr>
            <p:nvPr/>
          </p:nvSpPr>
          <p:spPr bwMode="auto">
            <a:xfrm>
              <a:off x="768" y="3600"/>
              <a:ext cx="36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Ukur        dan        , kalikan dengan skala kecepatan</a:t>
              </a:r>
            </a:p>
          </p:txBody>
        </p:sp>
        <p:graphicFrame>
          <p:nvGraphicFramePr>
            <p:cNvPr id="1030" name="Object 87"/>
            <p:cNvGraphicFramePr>
              <a:graphicFrameLocks noChangeAspect="1"/>
            </p:cNvGraphicFramePr>
            <p:nvPr/>
          </p:nvGraphicFramePr>
          <p:xfrm>
            <a:off x="1728" y="3613"/>
            <a:ext cx="288" cy="208"/>
          </p:xfrm>
          <a:graphic>
            <a:graphicData uri="http://schemas.openxmlformats.org/presentationml/2006/ole">
              <p:oleObj spid="_x0000_s179206" name="Equation" r:id="rId11" imgW="317362" imgH="228501" progId="Equation.3">
                <p:embed/>
              </p:oleObj>
            </a:graphicData>
          </a:graphic>
        </p:graphicFrame>
      </p:grpSp>
    </p:spTree>
  </p:cSld>
  <p:clrMapOvr>
    <a:masterClrMapping/>
  </p:clrMapOvr>
  <p:transition advTm="18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1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500"/>
                            </p:stCondLst>
                            <p:childTnLst>
                              <p:par>
                                <p:cTn id="33" presetID="4" presetClass="entr" presetSubtype="16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144" grpId="0"/>
      <p:bldP spid="31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Analisa Percepatan</a:t>
            </a:r>
          </a:p>
        </p:txBody>
      </p:sp>
      <p:sp>
        <p:nvSpPr>
          <p:cNvPr id="2066" name="Rectangle 6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67" name="Rectangle 13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2" name="Rectangle 2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3" name="Rectangle 2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5" name="Rectangle 30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7" name="Rectangle 32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2079" name="Rectangle 3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1" name="Group 40"/>
          <p:cNvGrpSpPr/>
          <p:nvPr/>
        </p:nvGrpSpPr>
        <p:grpSpPr>
          <a:xfrm>
            <a:off x="4467225" y="2862263"/>
            <a:ext cx="3152775" cy="2776537"/>
            <a:chOff x="4467225" y="2862263"/>
            <a:chExt cx="3152775" cy="2776537"/>
          </a:xfrm>
        </p:grpSpPr>
        <p:sp>
          <p:nvSpPr>
            <p:cNvPr id="15375" name="Freeform 15"/>
            <p:cNvSpPr>
              <a:spLocks/>
            </p:cNvSpPr>
            <p:nvPr/>
          </p:nvSpPr>
          <p:spPr bwMode="auto">
            <a:xfrm>
              <a:off x="5286375" y="3308350"/>
              <a:ext cx="1898650" cy="1588"/>
            </a:xfrm>
            <a:custGeom>
              <a:avLst/>
              <a:gdLst>
                <a:gd name="T0" fmla="*/ 0 w 1196"/>
                <a:gd name="T1" fmla="*/ 0 h 1"/>
                <a:gd name="T2" fmla="*/ 1196 w 1196"/>
                <a:gd name="T3" fmla="*/ 0 h 1"/>
                <a:gd name="T4" fmla="*/ 0 60000 65536"/>
                <a:gd name="T5" fmla="*/ 0 60000 65536"/>
                <a:gd name="T6" fmla="*/ 0 w 1196"/>
                <a:gd name="T7" fmla="*/ 0 h 1"/>
                <a:gd name="T8" fmla="*/ 1196 w 119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96" h="1">
                  <a:moveTo>
                    <a:pt x="0" y="0"/>
                  </a:moveTo>
                  <a:lnTo>
                    <a:pt x="1196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15377" name="Freeform 17"/>
            <p:cNvSpPr>
              <a:spLocks/>
            </p:cNvSpPr>
            <p:nvPr/>
          </p:nvSpPr>
          <p:spPr bwMode="auto">
            <a:xfrm>
              <a:off x="5280025" y="3321050"/>
              <a:ext cx="1588" cy="1993900"/>
            </a:xfrm>
            <a:custGeom>
              <a:avLst/>
              <a:gdLst>
                <a:gd name="T0" fmla="*/ 0 w 1"/>
                <a:gd name="T1" fmla="*/ 0 h 1256"/>
                <a:gd name="T2" fmla="*/ 0 w 1"/>
                <a:gd name="T3" fmla="*/ 1256 h 1256"/>
                <a:gd name="T4" fmla="*/ 0 60000 65536"/>
                <a:gd name="T5" fmla="*/ 0 60000 65536"/>
                <a:gd name="T6" fmla="*/ 0 w 1"/>
                <a:gd name="T7" fmla="*/ 0 h 1256"/>
                <a:gd name="T8" fmla="*/ 1 w 1"/>
                <a:gd name="T9" fmla="*/ 1256 h 12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256">
                  <a:moveTo>
                    <a:pt x="0" y="0"/>
                  </a:moveTo>
                  <a:lnTo>
                    <a:pt x="0" y="1256"/>
                  </a:lnTo>
                </a:path>
              </a:pathLst>
            </a:cu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grpSp>
          <p:nvGrpSpPr>
            <p:cNvPr id="2" name="Group 53"/>
            <p:cNvGrpSpPr>
              <a:grpSpLocks/>
            </p:cNvGrpSpPr>
            <p:nvPr/>
          </p:nvGrpSpPr>
          <p:grpSpPr bwMode="auto">
            <a:xfrm>
              <a:off x="5286375" y="3314700"/>
              <a:ext cx="1885950" cy="1003300"/>
              <a:chOff x="3330" y="2088"/>
              <a:chExt cx="1188" cy="632"/>
            </a:xfrm>
          </p:grpSpPr>
          <p:sp>
            <p:nvSpPr>
              <p:cNvPr id="2089" name="Freeform 14"/>
              <p:cNvSpPr>
                <a:spLocks/>
              </p:cNvSpPr>
              <p:nvPr/>
            </p:nvSpPr>
            <p:spPr bwMode="auto">
              <a:xfrm>
                <a:off x="3330" y="2088"/>
                <a:ext cx="1188" cy="632"/>
              </a:xfrm>
              <a:custGeom>
                <a:avLst/>
                <a:gdLst>
                  <a:gd name="T0" fmla="*/ 0 w 1188"/>
                  <a:gd name="T1" fmla="*/ 632 h 632"/>
                  <a:gd name="T2" fmla="*/ 1188 w 1188"/>
                  <a:gd name="T3" fmla="*/ 0 h 632"/>
                  <a:gd name="T4" fmla="*/ 0 60000 65536"/>
                  <a:gd name="T5" fmla="*/ 0 60000 65536"/>
                  <a:gd name="T6" fmla="*/ 0 w 1188"/>
                  <a:gd name="T7" fmla="*/ 0 h 632"/>
                  <a:gd name="T8" fmla="*/ 1188 w 1188"/>
                  <a:gd name="T9" fmla="*/ 632 h 6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88" h="632">
                    <a:moveTo>
                      <a:pt x="0" y="632"/>
                    </a:moveTo>
                    <a:lnTo>
                      <a:pt x="118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2062" name="Object 21"/>
              <p:cNvGraphicFramePr>
                <a:graphicFrameLocks noChangeAspect="1"/>
              </p:cNvGraphicFramePr>
              <p:nvPr/>
            </p:nvGraphicFramePr>
            <p:xfrm>
              <a:off x="3438" y="2352"/>
              <a:ext cx="240" cy="214"/>
            </p:xfrm>
            <a:graphic>
              <a:graphicData uri="http://schemas.openxmlformats.org/presentationml/2006/ole">
                <p:oleObj spid="_x0000_s180238" name="Equation" r:id="rId4" imgW="253890" imgH="228501" progId="Equation.3">
                  <p:embed/>
                </p:oleObj>
              </a:graphicData>
            </a:graphic>
          </p:graphicFrame>
        </p:grpSp>
        <p:graphicFrame>
          <p:nvGraphicFramePr>
            <p:cNvPr id="15382" name="Object 22"/>
            <p:cNvGraphicFramePr>
              <a:graphicFrameLocks noChangeAspect="1"/>
            </p:cNvGraphicFramePr>
            <p:nvPr/>
          </p:nvGraphicFramePr>
          <p:xfrm>
            <a:off x="6181725" y="2862263"/>
            <a:ext cx="381000" cy="338137"/>
          </p:xfrm>
          <a:graphic>
            <a:graphicData uri="http://schemas.openxmlformats.org/presentationml/2006/ole">
              <p:oleObj spid="_x0000_s180226" name="Equation" r:id="rId5" imgW="253890" imgH="228501" progId="Equation.3">
                <p:embed/>
              </p:oleObj>
            </a:graphicData>
          </a:graphic>
        </p:graphicFrame>
        <p:grpSp>
          <p:nvGrpSpPr>
            <p:cNvPr id="3" name="Group 52"/>
            <p:cNvGrpSpPr>
              <a:grpSpLocks/>
            </p:cNvGrpSpPr>
            <p:nvPr/>
          </p:nvGrpSpPr>
          <p:grpSpPr bwMode="auto">
            <a:xfrm>
              <a:off x="6283325" y="3321050"/>
              <a:ext cx="901700" cy="981075"/>
              <a:chOff x="3958" y="2092"/>
              <a:chExt cx="568" cy="618"/>
            </a:xfrm>
          </p:grpSpPr>
          <p:graphicFrame>
            <p:nvGraphicFramePr>
              <p:cNvPr id="2061" name="Object 20"/>
              <p:cNvGraphicFramePr>
                <a:graphicFrameLocks noChangeAspect="1"/>
              </p:cNvGraphicFramePr>
              <p:nvPr/>
            </p:nvGraphicFramePr>
            <p:xfrm>
              <a:off x="4158" y="2496"/>
              <a:ext cx="240" cy="214"/>
            </p:xfrm>
            <a:graphic>
              <a:graphicData uri="http://schemas.openxmlformats.org/presentationml/2006/ole">
                <p:oleObj spid="_x0000_s180237" name="Equation" r:id="rId6" imgW="253890" imgH="228501" progId="Equation.3">
                  <p:embed/>
                </p:oleObj>
              </a:graphicData>
            </a:graphic>
          </p:graphicFrame>
          <p:sp>
            <p:nvSpPr>
              <p:cNvPr id="2088" name="Freeform 24"/>
              <p:cNvSpPr>
                <a:spLocks/>
              </p:cNvSpPr>
              <p:nvPr/>
            </p:nvSpPr>
            <p:spPr bwMode="auto">
              <a:xfrm>
                <a:off x="3958" y="2092"/>
                <a:ext cx="568" cy="600"/>
              </a:xfrm>
              <a:custGeom>
                <a:avLst/>
                <a:gdLst>
                  <a:gd name="T0" fmla="*/ 0 w 568"/>
                  <a:gd name="T1" fmla="*/ 600 h 600"/>
                  <a:gd name="T2" fmla="*/ 568 w 568"/>
                  <a:gd name="T3" fmla="*/ 0 h 600"/>
                  <a:gd name="T4" fmla="*/ 0 60000 65536"/>
                  <a:gd name="T5" fmla="*/ 0 60000 65536"/>
                  <a:gd name="T6" fmla="*/ 0 w 568"/>
                  <a:gd name="T7" fmla="*/ 0 h 600"/>
                  <a:gd name="T8" fmla="*/ 568 w 568"/>
                  <a:gd name="T9" fmla="*/ 600 h 6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68" h="600">
                    <a:moveTo>
                      <a:pt x="0" y="600"/>
                    </a:moveTo>
                    <a:lnTo>
                      <a:pt x="568" y="0"/>
                    </a:ln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4" name="Group 50"/>
            <p:cNvGrpSpPr>
              <a:grpSpLocks/>
            </p:cNvGrpSpPr>
            <p:nvPr/>
          </p:nvGrpSpPr>
          <p:grpSpPr bwMode="auto">
            <a:xfrm>
              <a:off x="4467225" y="3302000"/>
              <a:ext cx="806450" cy="1898650"/>
              <a:chOff x="2814" y="2080"/>
              <a:chExt cx="508" cy="1196"/>
            </a:xfrm>
          </p:grpSpPr>
          <p:sp>
            <p:nvSpPr>
              <p:cNvPr id="2087" name="Freeform 19"/>
              <p:cNvSpPr>
                <a:spLocks/>
              </p:cNvSpPr>
              <p:nvPr/>
            </p:nvSpPr>
            <p:spPr bwMode="auto">
              <a:xfrm>
                <a:off x="3046" y="2080"/>
                <a:ext cx="276" cy="1196"/>
              </a:xfrm>
              <a:custGeom>
                <a:avLst/>
                <a:gdLst>
                  <a:gd name="T0" fmla="*/ 0 w 276"/>
                  <a:gd name="T1" fmla="*/ 1196 h 1196"/>
                  <a:gd name="T2" fmla="*/ 276 w 276"/>
                  <a:gd name="T3" fmla="*/ 0 h 1196"/>
                  <a:gd name="T4" fmla="*/ 0 60000 65536"/>
                  <a:gd name="T5" fmla="*/ 0 60000 65536"/>
                  <a:gd name="T6" fmla="*/ 0 w 276"/>
                  <a:gd name="T7" fmla="*/ 0 h 1196"/>
                  <a:gd name="T8" fmla="*/ 276 w 276"/>
                  <a:gd name="T9" fmla="*/ 1196 h 119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6" h="1196">
                    <a:moveTo>
                      <a:pt x="0" y="1196"/>
                    </a:moveTo>
                    <a:lnTo>
                      <a:pt x="276" y="0"/>
                    </a:ln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2060" name="Object 27"/>
              <p:cNvGraphicFramePr>
                <a:graphicFrameLocks noChangeAspect="1"/>
              </p:cNvGraphicFramePr>
              <p:nvPr/>
            </p:nvGraphicFramePr>
            <p:xfrm>
              <a:off x="2814" y="2544"/>
              <a:ext cx="336" cy="240"/>
            </p:xfrm>
            <a:graphic>
              <a:graphicData uri="http://schemas.openxmlformats.org/presentationml/2006/ole">
                <p:oleObj spid="_x0000_s180236" name="Equation" r:id="rId7" imgW="330057" imgH="241195" progId="Equation.3">
                  <p:embed/>
                </p:oleObj>
              </a:graphicData>
            </a:graphic>
          </p:graphicFrame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4619625" y="5200650"/>
              <a:ext cx="666750" cy="371475"/>
              <a:chOff x="2910" y="3276"/>
              <a:chExt cx="420" cy="234"/>
            </a:xfrm>
          </p:grpSpPr>
          <p:sp>
            <p:nvSpPr>
              <p:cNvPr id="2086" name="Freeform 18"/>
              <p:cNvSpPr>
                <a:spLocks/>
              </p:cNvSpPr>
              <p:nvPr/>
            </p:nvSpPr>
            <p:spPr bwMode="auto">
              <a:xfrm>
                <a:off x="3050" y="3276"/>
                <a:ext cx="280" cy="72"/>
              </a:xfrm>
              <a:custGeom>
                <a:avLst/>
                <a:gdLst>
                  <a:gd name="T0" fmla="*/ 0 w 280"/>
                  <a:gd name="T1" fmla="*/ 0 h 72"/>
                  <a:gd name="T2" fmla="*/ 280 w 280"/>
                  <a:gd name="T3" fmla="*/ 72 h 72"/>
                  <a:gd name="T4" fmla="*/ 0 60000 65536"/>
                  <a:gd name="T5" fmla="*/ 0 60000 65536"/>
                  <a:gd name="T6" fmla="*/ 0 w 280"/>
                  <a:gd name="T7" fmla="*/ 0 h 72"/>
                  <a:gd name="T8" fmla="*/ 280 w 280"/>
                  <a:gd name="T9" fmla="*/ 72 h 7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80" h="72">
                    <a:moveTo>
                      <a:pt x="0" y="0"/>
                    </a:moveTo>
                    <a:lnTo>
                      <a:pt x="280" y="72"/>
                    </a:lnTo>
                  </a:path>
                </a:pathLst>
              </a:custGeom>
              <a:noFill/>
              <a:ln w="1905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2059" name="Object 29"/>
              <p:cNvGraphicFramePr>
                <a:graphicFrameLocks noChangeAspect="1"/>
              </p:cNvGraphicFramePr>
              <p:nvPr/>
            </p:nvGraphicFramePr>
            <p:xfrm>
              <a:off x="2910" y="3291"/>
              <a:ext cx="306" cy="219"/>
            </p:xfrm>
            <a:graphic>
              <a:graphicData uri="http://schemas.openxmlformats.org/presentationml/2006/ole">
                <p:oleObj spid="_x0000_s180235" name="Equation" r:id="rId8" imgW="330057" imgH="241195" progId="Equation.3">
                  <p:embed/>
                </p:oleObj>
              </a:graphicData>
            </a:graphic>
          </p:graphicFrame>
        </p:grpSp>
        <p:grpSp>
          <p:nvGrpSpPr>
            <p:cNvPr id="6" name="Group 51"/>
            <p:cNvGrpSpPr>
              <a:grpSpLocks/>
            </p:cNvGrpSpPr>
            <p:nvPr/>
          </p:nvGrpSpPr>
          <p:grpSpPr bwMode="auto">
            <a:xfrm>
              <a:off x="4924425" y="3100388"/>
              <a:ext cx="792163" cy="2538412"/>
              <a:chOff x="3102" y="1953"/>
              <a:chExt cx="499" cy="1599"/>
            </a:xfrm>
          </p:grpSpPr>
          <p:graphicFrame>
            <p:nvGraphicFramePr>
              <p:cNvPr id="2057" name="Object 31"/>
              <p:cNvGraphicFramePr>
                <a:graphicFrameLocks noChangeAspect="1"/>
              </p:cNvGraphicFramePr>
              <p:nvPr/>
            </p:nvGraphicFramePr>
            <p:xfrm>
              <a:off x="3438" y="3360"/>
              <a:ext cx="163" cy="192"/>
            </p:xfrm>
            <a:graphic>
              <a:graphicData uri="http://schemas.openxmlformats.org/presentationml/2006/ole">
                <p:oleObj spid="_x0000_s180233" name="Equation" r:id="rId9" imgW="164957" imgH="190335" progId="Equation.3">
                  <p:embed/>
                </p:oleObj>
              </a:graphicData>
            </a:graphic>
          </p:graphicFrame>
          <p:graphicFrame>
            <p:nvGraphicFramePr>
              <p:cNvPr id="2058" name="Object 33"/>
              <p:cNvGraphicFramePr>
                <a:graphicFrameLocks noChangeAspect="1"/>
              </p:cNvGraphicFramePr>
              <p:nvPr/>
            </p:nvGraphicFramePr>
            <p:xfrm>
              <a:off x="3102" y="1953"/>
              <a:ext cx="187" cy="207"/>
            </p:xfrm>
            <a:graphic>
              <a:graphicData uri="http://schemas.openxmlformats.org/presentationml/2006/ole">
                <p:oleObj spid="_x0000_s180234" name="Equation" r:id="rId10" imgW="177569" imgH="202936" progId="Equation.3">
                  <p:embed/>
                </p:oleObj>
              </a:graphicData>
            </a:graphic>
          </p:graphicFrame>
        </p:grpSp>
        <p:graphicFrame>
          <p:nvGraphicFramePr>
            <p:cNvPr id="15395" name="Object 35"/>
            <p:cNvGraphicFramePr>
              <a:graphicFrameLocks noChangeAspect="1"/>
            </p:cNvGraphicFramePr>
            <p:nvPr/>
          </p:nvGraphicFramePr>
          <p:xfrm>
            <a:off x="7286625" y="3109913"/>
            <a:ext cx="333375" cy="395287"/>
          </p:xfrm>
          <a:graphic>
            <a:graphicData uri="http://schemas.openxmlformats.org/presentationml/2006/ole">
              <p:oleObj spid="_x0000_s180227" name="Equation" r:id="rId11" imgW="152202" imgH="177569" progId="Equation.3">
                <p:embed/>
              </p:oleObj>
            </a:graphicData>
          </a:graphic>
        </p:graphicFrame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5299075" y="3308350"/>
              <a:ext cx="1898650" cy="2000250"/>
              <a:chOff x="3338" y="2084"/>
              <a:chExt cx="1196" cy="1260"/>
            </a:xfrm>
          </p:grpSpPr>
          <p:sp>
            <p:nvSpPr>
              <p:cNvPr id="2085" name="Freeform 16"/>
              <p:cNvSpPr>
                <a:spLocks/>
              </p:cNvSpPr>
              <p:nvPr/>
            </p:nvSpPr>
            <p:spPr bwMode="auto">
              <a:xfrm>
                <a:off x="3338" y="2084"/>
                <a:ext cx="1196" cy="1260"/>
              </a:xfrm>
              <a:custGeom>
                <a:avLst/>
                <a:gdLst>
                  <a:gd name="T0" fmla="*/ 0 w 1196"/>
                  <a:gd name="T1" fmla="*/ 1260 h 1260"/>
                  <a:gd name="T2" fmla="*/ 1196 w 1196"/>
                  <a:gd name="T3" fmla="*/ 0 h 1260"/>
                  <a:gd name="T4" fmla="*/ 0 60000 65536"/>
                  <a:gd name="T5" fmla="*/ 0 60000 65536"/>
                  <a:gd name="T6" fmla="*/ 0 w 1196"/>
                  <a:gd name="T7" fmla="*/ 0 h 1260"/>
                  <a:gd name="T8" fmla="*/ 1196 w 1196"/>
                  <a:gd name="T9" fmla="*/ 1260 h 126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96" h="1260">
                    <a:moveTo>
                      <a:pt x="0" y="1260"/>
                    </a:moveTo>
                    <a:lnTo>
                      <a:pt x="1196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aphicFrame>
            <p:nvGraphicFramePr>
              <p:cNvPr id="2056" name="Object 37"/>
              <p:cNvGraphicFramePr>
                <a:graphicFrameLocks noChangeAspect="1"/>
              </p:cNvGraphicFramePr>
              <p:nvPr/>
            </p:nvGraphicFramePr>
            <p:xfrm>
              <a:off x="3726" y="2976"/>
              <a:ext cx="210" cy="240"/>
            </p:xfrm>
            <a:graphic>
              <a:graphicData uri="http://schemas.openxmlformats.org/presentationml/2006/ole">
                <p:oleObj spid="_x0000_s180232" name="Equation" r:id="rId12" imgW="203112" imgH="228501" progId="Equation.3">
                  <p:embed/>
                </p:oleObj>
              </a:graphicData>
            </a:graphic>
          </p:graphicFrame>
        </p:grpSp>
      </p:grpSp>
      <p:graphicFrame>
        <p:nvGraphicFramePr>
          <p:cNvPr id="15399" name="Object 39"/>
          <p:cNvGraphicFramePr>
            <a:graphicFrameLocks noChangeAspect="1"/>
          </p:cNvGraphicFramePr>
          <p:nvPr/>
        </p:nvGraphicFramePr>
        <p:xfrm>
          <a:off x="914400" y="2057400"/>
          <a:ext cx="1295400" cy="1017588"/>
        </p:xfrm>
        <a:graphic>
          <a:graphicData uri="http://schemas.openxmlformats.org/presentationml/2006/ole">
            <p:oleObj spid="_x0000_s180228" name="Equation" r:id="rId13" imgW="583947" imgH="457002" progId="Equation.3">
              <p:embed/>
            </p:oleObj>
          </a:graphicData>
        </a:graphic>
      </p:graphicFrame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0" y="2819400"/>
            <a:ext cx="9144000" cy="495300"/>
            <a:chOff x="0" y="1776"/>
            <a:chExt cx="5760" cy="312"/>
          </a:xfrm>
        </p:grpSpPr>
        <p:graphicFrame>
          <p:nvGraphicFramePr>
            <p:cNvPr id="2055" name="Object 25"/>
            <p:cNvGraphicFramePr>
              <a:graphicFrameLocks noChangeAspect="1"/>
            </p:cNvGraphicFramePr>
            <p:nvPr/>
          </p:nvGraphicFramePr>
          <p:xfrm>
            <a:off x="3266" y="1776"/>
            <a:ext cx="202" cy="240"/>
          </p:xfrm>
          <a:graphic>
            <a:graphicData uri="http://schemas.openxmlformats.org/presentationml/2006/ole">
              <p:oleObj spid="_x0000_s180231" name="Equation" r:id="rId14" imgW="203112" imgH="241195" progId="Equation.3">
                <p:embed/>
              </p:oleObj>
            </a:graphicData>
          </a:graphic>
        </p:graphicFrame>
        <p:sp>
          <p:nvSpPr>
            <p:cNvPr id="2084" name="Rectangle 42"/>
            <p:cNvSpPr>
              <a:spLocks noChangeArrowheads="1"/>
            </p:cNvSpPr>
            <p:nvPr/>
          </p:nvSpPr>
          <p:spPr bwMode="auto">
            <a:xfrm>
              <a:off x="0" y="2088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id-ID"/>
            </a:p>
          </p:txBody>
        </p:sp>
      </p:grpSp>
      <p:graphicFrame>
        <p:nvGraphicFramePr>
          <p:cNvPr id="15401" name="Object 41"/>
          <p:cNvGraphicFramePr>
            <a:graphicFrameLocks noChangeAspect="1"/>
          </p:cNvGraphicFramePr>
          <p:nvPr/>
        </p:nvGraphicFramePr>
        <p:xfrm>
          <a:off x="838200" y="3429000"/>
          <a:ext cx="1676400" cy="530225"/>
        </p:xfrm>
        <a:graphic>
          <a:graphicData uri="http://schemas.openxmlformats.org/presentationml/2006/ole">
            <p:oleObj spid="_x0000_s180229" name="Equation" r:id="rId15" imgW="723586" imgH="228501" progId="Equation.3">
              <p:embed/>
            </p:oleObj>
          </a:graphicData>
        </a:graphic>
      </p:graphicFrame>
      <p:graphicFrame>
        <p:nvGraphicFramePr>
          <p:cNvPr id="15403" name="Object 43"/>
          <p:cNvGraphicFramePr>
            <a:graphicFrameLocks noChangeAspect="1"/>
          </p:cNvGraphicFramePr>
          <p:nvPr/>
        </p:nvGraphicFramePr>
        <p:xfrm>
          <a:off x="914400" y="4495800"/>
          <a:ext cx="1600200" cy="873125"/>
        </p:xfrm>
        <a:graphic>
          <a:graphicData uri="http://schemas.openxmlformats.org/presentationml/2006/ole">
            <p:oleObj spid="_x0000_s180230" name="Equation" r:id="rId16" imgW="838200" imgH="457200" progId="Equation.3">
              <p:embed/>
            </p:oleObj>
          </a:graphicData>
        </a:graphic>
      </p:graphicFrame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4038600" y="2224088"/>
            <a:ext cx="4267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Gambar vektor percepatan</a:t>
            </a:r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4038600" y="18288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99"/>
                </a:solidFill>
              </a:rPr>
              <a:t>Buat skala percepatan</a:t>
            </a:r>
          </a:p>
        </p:txBody>
      </p:sp>
    </p:spTree>
  </p:cSld>
  <p:clrMapOvr>
    <a:masterClrMapping/>
  </p:clrMapOvr>
  <p:transition advTm="18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20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1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5" grpId="0"/>
      <p:bldP spid="154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Rectangle 2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86" name="Rectangle 4"/>
          <p:cNvSpPr>
            <a:spLocks noChangeArrowheads="1"/>
          </p:cNvSpPr>
          <p:nvPr/>
        </p:nvSpPr>
        <p:spPr bwMode="auto">
          <a:xfrm>
            <a:off x="0" y="2471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3129" name="Line 6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0" name="Freeform 7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1" name="Line 8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2" name="Freeform 9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3" name="Line 10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4" name="Freeform 11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5" name="Line 12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6" name="Freeform 13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7" name="Line 14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8" name="Freeform 15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39" name="Line 16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40" name="Freeform 17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41" name="Line 18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42" name="Freeform 19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43" name="Line 20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44" name="Freeform 21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088" name="AutoShape 22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089" name="Freeform 23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090" name="Freeform 24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3113" name="Line 28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4" name="Freeform 29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5" name="Line 30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6" name="Freeform 31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7" name="Line 32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8" name="Freeform 33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19" name="Line 34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0" name="Freeform 35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1" name="Line 36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2" name="Freeform 37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3" name="Line 38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4" name="Freeform 39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5" name="Line 40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6" name="Freeform 41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7" name="Line 42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3128" name="Freeform 43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092" name="Rectangle 44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074" name="Object 45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1250" name="Equation" r:id="rId4" imgW="190335" imgH="215713" progId="Equation.3">
              <p:embed/>
            </p:oleObj>
          </a:graphicData>
        </a:graphic>
      </p:graphicFrame>
      <p:sp>
        <p:nvSpPr>
          <p:cNvPr id="3093" name="Text Box 46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3094" name="Text Box 47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3095" name="Rectangle 4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3096" name="Rectangle 5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4" name="Group 73"/>
          <p:cNvGrpSpPr>
            <a:grpSpLocks/>
          </p:cNvGrpSpPr>
          <p:nvPr/>
        </p:nvGrpSpPr>
        <p:grpSpPr bwMode="auto">
          <a:xfrm>
            <a:off x="3505200" y="3937000"/>
            <a:ext cx="1123950" cy="546100"/>
            <a:chOff x="2208" y="2480"/>
            <a:chExt cx="708" cy="344"/>
          </a:xfrm>
        </p:grpSpPr>
        <p:sp>
          <p:nvSpPr>
            <p:cNvPr id="3112" name="Freeform 25"/>
            <p:cNvSpPr>
              <a:spLocks/>
            </p:cNvSpPr>
            <p:nvPr/>
          </p:nvSpPr>
          <p:spPr bwMode="auto">
            <a:xfrm>
              <a:off x="2292" y="2480"/>
              <a:ext cx="624" cy="344"/>
            </a:xfrm>
            <a:custGeom>
              <a:avLst/>
              <a:gdLst>
                <a:gd name="T0" fmla="*/ 0 w 624"/>
                <a:gd name="T1" fmla="*/ 344 h 344"/>
                <a:gd name="T2" fmla="*/ 624 w 624"/>
                <a:gd name="T3" fmla="*/ 0 h 344"/>
                <a:gd name="T4" fmla="*/ 0 60000 65536"/>
                <a:gd name="T5" fmla="*/ 0 60000 65536"/>
                <a:gd name="T6" fmla="*/ 0 w 624"/>
                <a:gd name="T7" fmla="*/ 0 h 344"/>
                <a:gd name="T8" fmla="*/ 624 w 624"/>
                <a:gd name="T9" fmla="*/ 344 h 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24" h="344">
                  <a:moveTo>
                    <a:pt x="0" y="344"/>
                  </a:moveTo>
                  <a:lnTo>
                    <a:pt x="624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3082" name="Object 51"/>
            <p:cNvGraphicFramePr>
              <a:graphicFrameLocks noChangeAspect="1"/>
            </p:cNvGraphicFramePr>
            <p:nvPr/>
          </p:nvGraphicFramePr>
          <p:xfrm>
            <a:off x="2208" y="2592"/>
            <a:ext cx="240" cy="214"/>
          </p:xfrm>
          <a:graphic>
            <a:graphicData uri="http://schemas.openxmlformats.org/presentationml/2006/ole">
              <p:oleObj spid="_x0000_s181258" name="Equation" r:id="rId5" imgW="253890" imgH="228501" progId="Equation.3">
                <p:embed/>
              </p:oleObj>
            </a:graphicData>
          </a:graphic>
        </p:graphicFrame>
      </p:grpSp>
      <p:sp>
        <p:nvSpPr>
          <p:cNvPr id="3098" name="Rectangle 5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075" name="Object 53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1251" name="Equation" r:id="rId6" imgW="203024" imgH="215713" progId="Equation.3">
              <p:embed/>
            </p:oleObj>
          </a:graphicData>
        </a:graphic>
      </p:graphicFrame>
      <p:sp>
        <p:nvSpPr>
          <p:cNvPr id="3099" name="Rectangle 5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076" name="Object 55"/>
          <p:cNvGraphicFramePr>
            <a:graphicFrameLocks noChangeAspect="1"/>
          </p:cNvGraphicFramePr>
          <p:nvPr/>
        </p:nvGraphicFramePr>
        <p:xfrm>
          <a:off x="4572000" y="3657600"/>
          <a:ext cx="254000" cy="304800"/>
        </p:xfrm>
        <a:graphic>
          <a:graphicData uri="http://schemas.openxmlformats.org/presentationml/2006/ole">
            <p:oleObj spid="_x0000_s181252" name="Equation" r:id="rId7" imgW="190500" imgH="228600" progId="Equation.3">
              <p:embed/>
            </p:oleObj>
          </a:graphicData>
        </a:graphic>
      </p:graphicFrame>
      <p:sp>
        <p:nvSpPr>
          <p:cNvPr id="3100" name="Rectangle 5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5" name="Group 74"/>
          <p:cNvGrpSpPr>
            <a:grpSpLocks/>
          </p:cNvGrpSpPr>
          <p:nvPr/>
        </p:nvGrpSpPr>
        <p:grpSpPr bwMode="auto">
          <a:xfrm>
            <a:off x="5435600" y="4476750"/>
            <a:ext cx="1174750" cy="357188"/>
            <a:chOff x="3424" y="2820"/>
            <a:chExt cx="740" cy="225"/>
          </a:xfrm>
        </p:grpSpPr>
        <p:sp>
          <p:nvSpPr>
            <p:cNvPr id="3111" name="Freeform 26"/>
            <p:cNvSpPr>
              <a:spLocks/>
            </p:cNvSpPr>
            <p:nvPr/>
          </p:nvSpPr>
          <p:spPr bwMode="auto">
            <a:xfrm>
              <a:off x="3424" y="2820"/>
              <a:ext cx="740" cy="1"/>
            </a:xfrm>
            <a:custGeom>
              <a:avLst/>
              <a:gdLst>
                <a:gd name="T0" fmla="*/ 0 w 740"/>
                <a:gd name="T1" fmla="*/ 0 h 1"/>
                <a:gd name="T2" fmla="*/ 740 w 740"/>
                <a:gd name="T3" fmla="*/ 0 h 1"/>
                <a:gd name="T4" fmla="*/ 0 60000 65536"/>
                <a:gd name="T5" fmla="*/ 0 60000 65536"/>
                <a:gd name="T6" fmla="*/ 0 w 740"/>
                <a:gd name="T7" fmla="*/ 0 h 1"/>
                <a:gd name="T8" fmla="*/ 740 w 740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40" h="1">
                  <a:moveTo>
                    <a:pt x="0" y="0"/>
                  </a:moveTo>
                  <a:lnTo>
                    <a:pt x="740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3081" name="Object 57"/>
            <p:cNvGraphicFramePr>
              <a:graphicFrameLocks noChangeAspect="1"/>
            </p:cNvGraphicFramePr>
            <p:nvPr/>
          </p:nvGraphicFramePr>
          <p:xfrm>
            <a:off x="3456" y="2832"/>
            <a:ext cx="240" cy="213"/>
          </p:xfrm>
          <a:graphic>
            <a:graphicData uri="http://schemas.openxmlformats.org/presentationml/2006/ole">
              <p:oleObj spid="_x0000_s181257" name="Equation" r:id="rId8" imgW="253890" imgH="228501" progId="Equation.3">
                <p:embed/>
              </p:oleObj>
            </a:graphicData>
          </a:graphic>
        </p:graphicFrame>
      </p:grpSp>
      <p:sp>
        <p:nvSpPr>
          <p:cNvPr id="3102" name="Rectangle 5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3077" name="Object 59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1253" name="Equation" r:id="rId9" imgW="203024" imgH="215713" progId="Equation.3">
              <p:embed/>
            </p:oleObj>
          </a:graphicData>
        </a:graphic>
      </p:graphicFrame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1524000" y="3851275"/>
            <a:ext cx="565150" cy="492125"/>
            <a:chOff x="960" y="2426"/>
            <a:chExt cx="356" cy="310"/>
          </a:xfrm>
        </p:grpSpPr>
        <p:graphicFrame>
          <p:nvGraphicFramePr>
            <p:cNvPr id="3080" name="Object 49"/>
            <p:cNvGraphicFramePr>
              <a:graphicFrameLocks noChangeAspect="1"/>
            </p:cNvGraphicFramePr>
            <p:nvPr/>
          </p:nvGraphicFramePr>
          <p:xfrm>
            <a:off x="960" y="2426"/>
            <a:ext cx="240" cy="214"/>
          </p:xfrm>
          <a:graphic>
            <a:graphicData uri="http://schemas.openxmlformats.org/presentationml/2006/ole">
              <p:oleObj spid="_x0000_s181256" name="Equation" r:id="rId10" imgW="253890" imgH="228501" progId="Equation.3">
                <p:embed/>
              </p:oleObj>
            </a:graphicData>
          </a:graphic>
        </p:graphicFrame>
        <p:sp>
          <p:nvSpPr>
            <p:cNvPr id="3110" name="Freeform 60"/>
            <p:cNvSpPr>
              <a:spLocks/>
            </p:cNvSpPr>
            <p:nvPr/>
          </p:nvSpPr>
          <p:spPr bwMode="auto">
            <a:xfrm>
              <a:off x="1104" y="2500"/>
              <a:ext cx="212" cy="236"/>
            </a:xfrm>
            <a:custGeom>
              <a:avLst/>
              <a:gdLst>
                <a:gd name="T0" fmla="*/ 0 w 212"/>
                <a:gd name="T1" fmla="*/ 236 h 236"/>
                <a:gd name="T2" fmla="*/ 212 w 212"/>
                <a:gd name="T3" fmla="*/ 0 h 236"/>
                <a:gd name="T4" fmla="*/ 0 60000 65536"/>
                <a:gd name="T5" fmla="*/ 0 60000 65536"/>
                <a:gd name="T6" fmla="*/ 0 w 212"/>
                <a:gd name="T7" fmla="*/ 0 h 236"/>
                <a:gd name="T8" fmla="*/ 212 w 212"/>
                <a:gd name="T9" fmla="*/ 236 h 2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2" h="236">
                  <a:moveTo>
                    <a:pt x="0" y="236"/>
                  </a:moveTo>
                  <a:lnTo>
                    <a:pt x="212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17474" name="Text Box 66"/>
          <p:cNvSpPr txBox="1">
            <a:spLocks noChangeArrowheads="1"/>
          </p:cNvSpPr>
          <p:nvPr/>
        </p:nvSpPr>
        <p:spPr bwMode="auto">
          <a:xfrm>
            <a:off x="1066800" y="1676400"/>
            <a:ext cx="5562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Pada suatu mekanisme yang bergerak terjadi percepatan linier (A) dan percepatan sudut (</a:t>
            </a:r>
            <a:r>
              <a:rPr lang="en-US">
                <a:latin typeface="Symbol" pitchFamily="18" charset="2"/>
              </a:rPr>
              <a:t>a</a:t>
            </a:r>
            <a:r>
              <a:rPr lang="en-US"/>
              <a:t>) </a:t>
            </a:r>
          </a:p>
        </p:txBody>
      </p: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6648450" y="3324225"/>
            <a:ext cx="666750" cy="1171575"/>
            <a:chOff x="4188" y="2094"/>
            <a:chExt cx="420" cy="738"/>
          </a:xfrm>
        </p:grpSpPr>
        <p:sp>
          <p:nvSpPr>
            <p:cNvPr id="3109" name="Freeform 63"/>
            <p:cNvSpPr>
              <a:spLocks/>
            </p:cNvSpPr>
            <p:nvPr/>
          </p:nvSpPr>
          <p:spPr bwMode="auto">
            <a:xfrm>
              <a:off x="4188" y="2094"/>
              <a:ext cx="146" cy="738"/>
            </a:xfrm>
            <a:custGeom>
              <a:avLst/>
              <a:gdLst>
                <a:gd name="T0" fmla="*/ 0 w 146"/>
                <a:gd name="T1" fmla="*/ 738 h 738"/>
                <a:gd name="T2" fmla="*/ 146 w 146"/>
                <a:gd name="T3" fmla="*/ 0 h 738"/>
                <a:gd name="T4" fmla="*/ 0 60000 65536"/>
                <a:gd name="T5" fmla="*/ 0 60000 65536"/>
                <a:gd name="T6" fmla="*/ 0 w 146"/>
                <a:gd name="T7" fmla="*/ 0 h 738"/>
                <a:gd name="T8" fmla="*/ 146 w 146"/>
                <a:gd name="T9" fmla="*/ 738 h 73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6" h="738">
                  <a:moveTo>
                    <a:pt x="0" y="738"/>
                  </a:moveTo>
                  <a:lnTo>
                    <a:pt x="146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graphicFrame>
          <p:nvGraphicFramePr>
            <p:cNvPr id="3079" name="Object 67"/>
            <p:cNvGraphicFramePr>
              <a:graphicFrameLocks noChangeAspect="1"/>
            </p:cNvGraphicFramePr>
            <p:nvPr/>
          </p:nvGraphicFramePr>
          <p:xfrm>
            <a:off x="4304" y="2352"/>
            <a:ext cx="304" cy="222"/>
          </p:xfrm>
          <a:graphic>
            <a:graphicData uri="http://schemas.openxmlformats.org/presentationml/2006/ole">
              <p:oleObj spid="_x0000_s181255" name="Equation" r:id="rId11" imgW="330057" imgH="241195" progId="Equation.3">
                <p:embed/>
              </p:oleObj>
            </a:graphicData>
          </a:graphic>
        </p:graphicFrame>
      </p:grpSp>
      <p:sp>
        <p:nvSpPr>
          <p:cNvPr id="3106" name="Rectangle 7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pSp>
        <p:nvGrpSpPr>
          <p:cNvPr id="8" name="Group 76"/>
          <p:cNvGrpSpPr>
            <a:grpSpLocks/>
          </p:cNvGrpSpPr>
          <p:nvPr/>
        </p:nvGrpSpPr>
        <p:grpSpPr bwMode="auto">
          <a:xfrm>
            <a:off x="4953000" y="3429000"/>
            <a:ext cx="454025" cy="922338"/>
            <a:chOff x="3120" y="2160"/>
            <a:chExt cx="286" cy="581"/>
          </a:xfrm>
        </p:grpSpPr>
        <p:sp>
          <p:nvSpPr>
            <p:cNvPr id="3108" name="Arc 65"/>
            <p:cNvSpPr>
              <a:spLocks/>
            </p:cNvSpPr>
            <p:nvPr/>
          </p:nvSpPr>
          <p:spPr bwMode="auto">
            <a:xfrm>
              <a:off x="3120" y="2404"/>
              <a:ext cx="192" cy="337"/>
            </a:xfrm>
            <a:custGeom>
              <a:avLst/>
              <a:gdLst>
                <a:gd name="T0" fmla="*/ 117 w 21600"/>
                <a:gd name="T1" fmla="*/ 0 h 30412"/>
                <a:gd name="T2" fmla="*/ 151 w 21600"/>
                <a:gd name="T3" fmla="*/ 337 h 30412"/>
                <a:gd name="T4" fmla="*/ 0 w 21600"/>
                <a:gd name="T5" fmla="*/ 189 h 30412"/>
                <a:gd name="T6" fmla="*/ 0 60000 65536"/>
                <a:gd name="T7" fmla="*/ 0 60000 65536"/>
                <a:gd name="T8" fmla="*/ 0 60000 65536"/>
                <a:gd name="T9" fmla="*/ 0 w 21600"/>
                <a:gd name="T10" fmla="*/ 0 h 30412"/>
                <a:gd name="T11" fmla="*/ 21600 w 21600"/>
                <a:gd name="T12" fmla="*/ 30412 h 304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0412" fill="none" extrusionOk="0">
                  <a:moveTo>
                    <a:pt x="13195" y="-1"/>
                  </a:moveTo>
                  <a:cubicBezTo>
                    <a:pt x="18495" y="4089"/>
                    <a:pt x="21600" y="10406"/>
                    <a:pt x="21600" y="17101"/>
                  </a:cubicBezTo>
                  <a:cubicBezTo>
                    <a:pt x="21600" y="21926"/>
                    <a:pt x="19984" y="26612"/>
                    <a:pt x="17011" y="30412"/>
                  </a:cubicBezTo>
                </a:path>
                <a:path w="21600" h="30412" stroke="0" extrusionOk="0">
                  <a:moveTo>
                    <a:pt x="13195" y="-1"/>
                  </a:moveTo>
                  <a:cubicBezTo>
                    <a:pt x="18495" y="4089"/>
                    <a:pt x="21600" y="10406"/>
                    <a:pt x="21600" y="17101"/>
                  </a:cubicBezTo>
                  <a:cubicBezTo>
                    <a:pt x="21600" y="21926"/>
                    <a:pt x="19984" y="26612"/>
                    <a:pt x="17011" y="30412"/>
                  </a:cubicBezTo>
                  <a:lnTo>
                    <a:pt x="0" y="17101"/>
                  </a:lnTo>
                  <a:close/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graphicFrame>
          <p:nvGraphicFramePr>
            <p:cNvPr id="3078" name="Object 70"/>
            <p:cNvGraphicFramePr>
              <a:graphicFrameLocks noChangeAspect="1"/>
            </p:cNvGraphicFramePr>
            <p:nvPr/>
          </p:nvGraphicFramePr>
          <p:xfrm>
            <a:off x="3216" y="2160"/>
            <a:ext cx="190" cy="240"/>
          </p:xfrm>
          <a:graphic>
            <a:graphicData uri="http://schemas.openxmlformats.org/presentationml/2006/ole">
              <p:oleObj spid="_x0000_s181254" name="Equation" r:id="rId12" imgW="177646" imgH="228402" progId="Equation.3">
                <p:embed/>
              </p:oleObj>
            </a:graphicData>
          </a:graphic>
        </p:graphicFrame>
      </p:grpSp>
    </p:spTree>
  </p:cSld>
  <p:clrMapOvr>
    <a:masterClrMapping/>
  </p:clrMapOvr>
  <p:transition advTm="18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4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8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5"/>
          <p:cNvSpPr>
            <a:spLocks noChangeArrowheads="1"/>
          </p:cNvSpPr>
          <p:nvPr/>
        </p:nvSpPr>
        <p:spPr bwMode="auto">
          <a:xfrm>
            <a:off x="6400800" y="4343400"/>
            <a:ext cx="4572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338263" y="4572000"/>
            <a:ext cx="642937" cy="80963"/>
            <a:chOff x="747" y="2928"/>
            <a:chExt cx="405" cy="51"/>
          </a:xfrm>
        </p:grpSpPr>
        <p:sp>
          <p:nvSpPr>
            <p:cNvPr id="4139" name="Line 7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0" name="Freeform 8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1" name="Line 9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2" name="Freeform 10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3" name="Line 11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4" name="Freeform 12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5" name="Line 13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6" name="Freeform 14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7" name="Line 15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8" name="Freeform 16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49" name="Line 17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0" name="Freeform 18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1" name="Line 19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2" name="Freeform 20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3" name="Line 21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54" name="Freeform 22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4109" name="AutoShape 23"/>
          <p:cNvSpPr>
            <a:spLocks noChangeArrowheads="1"/>
          </p:cNvSpPr>
          <p:nvPr/>
        </p:nvSpPr>
        <p:spPr bwMode="auto">
          <a:xfrm rot="-5400000">
            <a:off x="1524000" y="4419600"/>
            <a:ext cx="152400" cy="152400"/>
          </a:xfrm>
          <a:prstGeom prst="flowChartDelay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4110" name="Freeform 24"/>
          <p:cNvSpPr>
            <a:spLocks/>
          </p:cNvSpPr>
          <p:nvPr/>
        </p:nvSpPr>
        <p:spPr bwMode="auto">
          <a:xfrm>
            <a:off x="1612900" y="3378200"/>
            <a:ext cx="1003300" cy="1111250"/>
          </a:xfrm>
          <a:custGeom>
            <a:avLst/>
            <a:gdLst>
              <a:gd name="T0" fmla="*/ 0 w 632"/>
              <a:gd name="T1" fmla="*/ 700 h 700"/>
              <a:gd name="T2" fmla="*/ 632 w 632"/>
              <a:gd name="T3" fmla="*/ 0 h 700"/>
              <a:gd name="T4" fmla="*/ 0 60000 65536"/>
              <a:gd name="T5" fmla="*/ 0 60000 65536"/>
              <a:gd name="T6" fmla="*/ 0 w 632"/>
              <a:gd name="T7" fmla="*/ 0 h 700"/>
              <a:gd name="T8" fmla="*/ 632 w 632"/>
              <a:gd name="T9" fmla="*/ 700 h 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32" h="700">
                <a:moveTo>
                  <a:pt x="0" y="700"/>
                </a:moveTo>
                <a:lnTo>
                  <a:pt x="632" y="0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11" name="Freeform 25"/>
          <p:cNvSpPr>
            <a:spLocks/>
          </p:cNvSpPr>
          <p:nvPr/>
        </p:nvSpPr>
        <p:spPr bwMode="auto">
          <a:xfrm>
            <a:off x="2603500" y="3384550"/>
            <a:ext cx="4064000" cy="1092200"/>
          </a:xfrm>
          <a:custGeom>
            <a:avLst/>
            <a:gdLst>
              <a:gd name="T0" fmla="*/ 0 w 2560"/>
              <a:gd name="T1" fmla="*/ 0 h 688"/>
              <a:gd name="T2" fmla="*/ 2560 w 2560"/>
              <a:gd name="T3" fmla="*/ 688 h 688"/>
              <a:gd name="T4" fmla="*/ 0 60000 65536"/>
              <a:gd name="T5" fmla="*/ 0 60000 65536"/>
              <a:gd name="T6" fmla="*/ 0 w 2560"/>
              <a:gd name="T7" fmla="*/ 0 h 688"/>
              <a:gd name="T8" fmla="*/ 2560 w 2560"/>
              <a:gd name="T9" fmla="*/ 688 h 6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60" h="688">
                <a:moveTo>
                  <a:pt x="0" y="0"/>
                </a:moveTo>
                <a:lnTo>
                  <a:pt x="2560" y="688"/>
                </a:ln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12" name="Freeform 26"/>
          <p:cNvSpPr>
            <a:spLocks/>
          </p:cNvSpPr>
          <p:nvPr/>
        </p:nvSpPr>
        <p:spPr bwMode="auto">
          <a:xfrm>
            <a:off x="3638550" y="39370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13" name="Freeform 27"/>
          <p:cNvSpPr>
            <a:spLocks/>
          </p:cNvSpPr>
          <p:nvPr/>
        </p:nvSpPr>
        <p:spPr bwMode="auto">
          <a:xfrm>
            <a:off x="5435600" y="4476750"/>
            <a:ext cx="1174750" cy="1588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6291263" y="4572000"/>
            <a:ext cx="642937" cy="80963"/>
            <a:chOff x="747" y="2928"/>
            <a:chExt cx="405" cy="51"/>
          </a:xfrm>
        </p:grpSpPr>
        <p:sp>
          <p:nvSpPr>
            <p:cNvPr id="4123" name="Line 29"/>
            <p:cNvSpPr>
              <a:spLocks noChangeShapeType="1"/>
            </p:cNvSpPr>
            <p:nvPr/>
          </p:nvSpPr>
          <p:spPr bwMode="auto">
            <a:xfrm flipV="1">
              <a:off x="74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4" name="Freeform 30"/>
            <p:cNvSpPr>
              <a:spLocks/>
            </p:cNvSpPr>
            <p:nvPr/>
          </p:nvSpPr>
          <p:spPr bwMode="auto">
            <a:xfrm>
              <a:off x="76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5" name="Line 31"/>
            <p:cNvSpPr>
              <a:spLocks noChangeShapeType="1"/>
            </p:cNvSpPr>
            <p:nvPr/>
          </p:nvSpPr>
          <p:spPr bwMode="auto">
            <a:xfrm flipV="1">
              <a:off x="79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6" name="Freeform 32"/>
            <p:cNvSpPr>
              <a:spLocks/>
            </p:cNvSpPr>
            <p:nvPr/>
          </p:nvSpPr>
          <p:spPr bwMode="auto">
            <a:xfrm>
              <a:off x="81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7" name="Line 33"/>
            <p:cNvSpPr>
              <a:spLocks noChangeShapeType="1"/>
            </p:cNvSpPr>
            <p:nvPr/>
          </p:nvSpPr>
          <p:spPr bwMode="auto">
            <a:xfrm flipV="1">
              <a:off x="84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8" name="Freeform 34"/>
            <p:cNvSpPr>
              <a:spLocks/>
            </p:cNvSpPr>
            <p:nvPr/>
          </p:nvSpPr>
          <p:spPr bwMode="auto">
            <a:xfrm>
              <a:off x="86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29" name="Line 35"/>
            <p:cNvSpPr>
              <a:spLocks noChangeShapeType="1"/>
            </p:cNvSpPr>
            <p:nvPr/>
          </p:nvSpPr>
          <p:spPr bwMode="auto">
            <a:xfrm flipV="1">
              <a:off x="891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0" name="Freeform 36"/>
            <p:cNvSpPr>
              <a:spLocks/>
            </p:cNvSpPr>
            <p:nvPr/>
          </p:nvSpPr>
          <p:spPr bwMode="auto">
            <a:xfrm>
              <a:off x="912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1" name="Line 37"/>
            <p:cNvSpPr>
              <a:spLocks noChangeShapeType="1"/>
            </p:cNvSpPr>
            <p:nvPr/>
          </p:nvSpPr>
          <p:spPr bwMode="auto">
            <a:xfrm flipV="1">
              <a:off x="939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2" name="Freeform 38"/>
            <p:cNvSpPr>
              <a:spLocks/>
            </p:cNvSpPr>
            <p:nvPr/>
          </p:nvSpPr>
          <p:spPr bwMode="auto">
            <a:xfrm>
              <a:off x="960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3" name="Line 39"/>
            <p:cNvSpPr>
              <a:spLocks noChangeShapeType="1"/>
            </p:cNvSpPr>
            <p:nvPr/>
          </p:nvSpPr>
          <p:spPr bwMode="auto">
            <a:xfrm flipV="1">
              <a:off x="987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4" name="Freeform 40"/>
            <p:cNvSpPr>
              <a:spLocks/>
            </p:cNvSpPr>
            <p:nvPr/>
          </p:nvSpPr>
          <p:spPr bwMode="auto">
            <a:xfrm>
              <a:off x="1008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5" name="Line 41"/>
            <p:cNvSpPr>
              <a:spLocks noChangeShapeType="1"/>
            </p:cNvSpPr>
            <p:nvPr/>
          </p:nvSpPr>
          <p:spPr bwMode="auto">
            <a:xfrm flipV="1">
              <a:off x="1035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6" name="Freeform 42"/>
            <p:cNvSpPr>
              <a:spLocks/>
            </p:cNvSpPr>
            <p:nvPr/>
          </p:nvSpPr>
          <p:spPr bwMode="auto">
            <a:xfrm>
              <a:off x="1056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7" name="Line 43"/>
            <p:cNvSpPr>
              <a:spLocks noChangeShapeType="1"/>
            </p:cNvSpPr>
            <p:nvPr/>
          </p:nvSpPr>
          <p:spPr bwMode="auto">
            <a:xfrm flipV="1">
              <a:off x="1083" y="2928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4138" name="Freeform 44"/>
            <p:cNvSpPr>
              <a:spLocks/>
            </p:cNvSpPr>
            <p:nvPr/>
          </p:nvSpPr>
          <p:spPr bwMode="auto">
            <a:xfrm>
              <a:off x="1104" y="2928"/>
              <a:ext cx="48" cy="51"/>
            </a:xfrm>
            <a:custGeom>
              <a:avLst/>
              <a:gdLst>
                <a:gd name="T0" fmla="*/ 0 w 48"/>
                <a:gd name="T1" fmla="*/ 51 h 51"/>
                <a:gd name="T2" fmla="*/ 48 w 48"/>
                <a:gd name="T3" fmla="*/ 0 h 51"/>
                <a:gd name="T4" fmla="*/ 0 60000 65536"/>
                <a:gd name="T5" fmla="*/ 0 60000 65536"/>
                <a:gd name="T6" fmla="*/ 0 w 48"/>
                <a:gd name="T7" fmla="*/ 0 h 51"/>
                <a:gd name="T8" fmla="*/ 48 w 48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51">
                  <a:moveTo>
                    <a:pt x="0" y="51"/>
                  </a:moveTo>
                  <a:lnTo>
                    <a:pt x="4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graphicFrame>
        <p:nvGraphicFramePr>
          <p:cNvPr id="4098" name="Object 45"/>
          <p:cNvGraphicFramePr>
            <a:graphicFrameLocks noChangeAspect="1"/>
          </p:cNvGraphicFramePr>
          <p:nvPr/>
        </p:nvGraphicFramePr>
        <p:xfrm>
          <a:off x="1295400" y="4343400"/>
          <a:ext cx="190500" cy="219075"/>
        </p:xfrm>
        <a:graphic>
          <a:graphicData uri="http://schemas.openxmlformats.org/presentationml/2006/ole">
            <p:oleObj spid="_x0000_s182274" name="Equation" r:id="rId4" imgW="190335" imgH="215713" progId="Equation.3">
              <p:embed/>
            </p:oleObj>
          </a:graphicData>
        </a:graphic>
      </p:graphicFrame>
      <p:sp>
        <p:nvSpPr>
          <p:cNvPr id="4115" name="Text Box 46"/>
          <p:cNvSpPr txBox="1">
            <a:spLocks noChangeArrowheads="1"/>
          </p:cNvSpPr>
          <p:nvPr/>
        </p:nvSpPr>
        <p:spPr bwMode="auto">
          <a:xfrm>
            <a:off x="2117725" y="3124200"/>
            <a:ext cx="244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4116" name="Text Box 47"/>
          <p:cNvSpPr txBox="1">
            <a:spLocks noChangeArrowheads="1"/>
          </p:cNvSpPr>
          <p:nvPr/>
        </p:nvSpPr>
        <p:spPr bwMode="auto">
          <a:xfrm>
            <a:off x="6477000" y="4114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graphicFrame>
        <p:nvGraphicFramePr>
          <p:cNvPr id="4099" name="Object 48"/>
          <p:cNvGraphicFramePr>
            <a:graphicFrameLocks noChangeAspect="1"/>
          </p:cNvGraphicFramePr>
          <p:nvPr/>
        </p:nvGraphicFramePr>
        <p:xfrm>
          <a:off x="1524000" y="3851275"/>
          <a:ext cx="381000" cy="339725"/>
        </p:xfrm>
        <a:graphic>
          <a:graphicData uri="http://schemas.openxmlformats.org/presentationml/2006/ole">
            <p:oleObj spid="_x0000_s182275" name="Equation" r:id="rId5" imgW="253890" imgH="228501" progId="Equation.3">
              <p:embed/>
            </p:oleObj>
          </a:graphicData>
        </a:graphic>
      </p:graphicFrame>
      <p:graphicFrame>
        <p:nvGraphicFramePr>
          <p:cNvPr id="4100" name="Object 49"/>
          <p:cNvGraphicFramePr>
            <a:graphicFrameLocks noChangeAspect="1"/>
          </p:cNvGraphicFramePr>
          <p:nvPr/>
        </p:nvGraphicFramePr>
        <p:xfrm>
          <a:off x="3505200" y="4114800"/>
          <a:ext cx="381000" cy="339725"/>
        </p:xfrm>
        <a:graphic>
          <a:graphicData uri="http://schemas.openxmlformats.org/presentationml/2006/ole">
            <p:oleObj spid="_x0000_s182276" name="Equation" r:id="rId6" imgW="253890" imgH="228501" progId="Equation.3">
              <p:embed/>
            </p:oleObj>
          </a:graphicData>
        </a:graphic>
      </p:graphicFrame>
      <p:graphicFrame>
        <p:nvGraphicFramePr>
          <p:cNvPr id="4101" name="Object 50"/>
          <p:cNvGraphicFramePr>
            <a:graphicFrameLocks noChangeAspect="1"/>
          </p:cNvGraphicFramePr>
          <p:nvPr/>
        </p:nvGraphicFramePr>
        <p:xfrm>
          <a:off x="2133600" y="3886200"/>
          <a:ext cx="277813" cy="304800"/>
        </p:xfrm>
        <a:graphic>
          <a:graphicData uri="http://schemas.openxmlformats.org/presentationml/2006/ole">
            <p:oleObj spid="_x0000_s182277" name="Equation" r:id="rId7" imgW="203024" imgH="215713" progId="Equation.3">
              <p:embed/>
            </p:oleObj>
          </a:graphicData>
        </a:graphic>
      </p:graphicFrame>
      <p:graphicFrame>
        <p:nvGraphicFramePr>
          <p:cNvPr id="4102" name="Object 51"/>
          <p:cNvGraphicFramePr>
            <a:graphicFrameLocks noChangeAspect="1"/>
          </p:cNvGraphicFramePr>
          <p:nvPr/>
        </p:nvGraphicFramePr>
        <p:xfrm>
          <a:off x="4572000" y="3657600"/>
          <a:ext cx="254000" cy="304800"/>
        </p:xfrm>
        <a:graphic>
          <a:graphicData uri="http://schemas.openxmlformats.org/presentationml/2006/ole">
            <p:oleObj spid="_x0000_s182278" name="Equation" r:id="rId8" imgW="190500" imgH="228600" progId="Equation.3">
              <p:embed/>
            </p:oleObj>
          </a:graphicData>
        </a:graphic>
      </p:graphicFrame>
      <p:graphicFrame>
        <p:nvGraphicFramePr>
          <p:cNvPr id="4103" name="Object 52"/>
          <p:cNvGraphicFramePr>
            <a:graphicFrameLocks noChangeAspect="1"/>
          </p:cNvGraphicFramePr>
          <p:nvPr/>
        </p:nvGraphicFramePr>
        <p:xfrm>
          <a:off x="5486400" y="4495800"/>
          <a:ext cx="381000" cy="338138"/>
        </p:xfrm>
        <a:graphic>
          <a:graphicData uri="http://schemas.openxmlformats.org/presentationml/2006/ole">
            <p:oleObj spid="_x0000_s182279" name="Equation" r:id="rId9" imgW="253890" imgH="228501" progId="Equation.3">
              <p:embed/>
            </p:oleObj>
          </a:graphicData>
        </a:graphic>
      </p:graphicFrame>
      <p:graphicFrame>
        <p:nvGraphicFramePr>
          <p:cNvPr id="4104" name="Object 53"/>
          <p:cNvGraphicFramePr>
            <a:graphicFrameLocks noChangeAspect="1"/>
          </p:cNvGraphicFramePr>
          <p:nvPr/>
        </p:nvGraphicFramePr>
        <p:xfrm>
          <a:off x="6781800" y="4343400"/>
          <a:ext cx="277813" cy="304800"/>
        </p:xfrm>
        <a:graphic>
          <a:graphicData uri="http://schemas.openxmlformats.org/presentationml/2006/ole">
            <p:oleObj spid="_x0000_s182280" name="Equation" r:id="rId10" imgW="203024" imgH="215713" progId="Equation.3">
              <p:embed/>
            </p:oleObj>
          </a:graphicData>
        </a:graphic>
      </p:graphicFrame>
      <p:sp>
        <p:nvSpPr>
          <p:cNvPr id="4117" name="Freeform 54"/>
          <p:cNvSpPr>
            <a:spLocks/>
          </p:cNvSpPr>
          <p:nvPr/>
        </p:nvSpPr>
        <p:spPr bwMode="auto">
          <a:xfrm>
            <a:off x="1752600" y="396875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75" name="Freeform 55"/>
          <p:cNvSpPr>
            <a:spLocks/>
          </p:cNvSpPr>
          <p:nvPr/>
        </p:nvSpPr>
        <p:spPr bwMode="auto">
          <a:xfrm>
            <a:off x="3200400" y="4191000"/>
            <a:ext cx="990600" cy="546100"/>
          </a:xfrm>
          <a:custGeom>
            <a:avLst/>
            <a:gdLst>
              <a:gd name="T0" fmla="*/ 0 w 624"/>
              <a:gd name="T1" fmla="*/ 344 h 344"/>
              <a:gd name="T2" fmla="*/ 624 w 624"/>
              <a:gd name="T3" fmla="*/ 0 h 344"/>
              <a:gd name="T4" fmla="*/ 0 60000 65536"/>
              <a:gd name="T5" fmla="*/ 0 60000 65536"/>
              <a:gd name="T6" fmla="*/ 0 w 624"/>
              <a:gd name="T7" fmla="*/ 0 h 344"/>
              <a:gd name="T8" fmla="*/ 624 w 62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24" h="344">
                <a:moveTo>
                  <a:pt x="0" y="344"/>
                </a:moveTo>
                <a:lnTo>
                  <a:pt x="624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76" name="Freeform 56"/>
          <p:cNvSpPr>
            <a:spLocks/>
          </p:cNvSpPr>
          <p:nvPr/>
        </p:nvSpPr>
        <p:spPr bwMode="auto">
          <a:xfrm>
            <a:off x="4876800" y="4494213"/>
            <a:ext cx="1174750" cy="1587"/>
          </a:xfrm>
          <a:custGeom>
            <a:avLst/>
            <a:gdLst>
              <a:gd name="T0" fmla="*/ 0 w 740"/>
              <a:gd name="T1" fmla="*/ 0 h 1"/>
              <a:gd name="T2" fmla="*/ 740 w 740"/>
              <a:gd name="T3" fmla="*/ 0 h 1"/>
              <a:gd name="T4" fmla="*/ 0 60000 65536"/>
              <a:gd name="T5" fmla="*/ 0 60000 65536"/>
              <a:gd name="T6" fmla="*/ 0 w 740"/>
              <a:gd name="T7" fmla="*/ 0 h 1"/>
              <a:gd name="T8" fmla="*/ 740 w 74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40" h="1">
                <a:moveTo>
                  <a:pt x="0" y="0"/>
                </a:moveTo>
                <a:lnTo>
                  <a:pt x="740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5177" name="Freeform 57"/>
          <p:cNvSpPr>
            <a:spLocks/>
          </p:cNvSpPr>
          <p:nvPr/>
        </p:nvSpPr>
        <p:spPr bwMode="auto">
          <a:xfrm>
            <a:off x="1676400" y="4044950"/>
            <a:ext cx="336550" cy="374650"/>
          </a:xfrm>
          <a:custGeom>
            <a:avLst/>
            <a:gdLst>
              <a:gd name="T0" fmla="*/ 0 w 212"/>
              <a:gd name="T1" fmla="*/ 236 h 236"/>
              <a:gd name="T2" fmla="*/ 212 w 212"/>
              <a:gd name="T3" fmla="*/ 0 h 236"/>
              <a:gd name="T4" fmla="*/ 0 60000 65536"/>
              <a:gd name="T5" fmla="*/ 0 60000 65536"/>
              <a:gd name="T6" fmla="*/ 0 w 212"/>
              <a:gd name="T7" fmla="*/ 0 h 236"/>
              <a:gd name="T8" fmla="*/ 212 w 212"/>
              <a:gd name="T9" fmla="*/ 236 h 2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" h="236">
                <a:moveTo>
                  <a:pt x="0" y="236"/>
                </a:moveTo>
                <a:lnTo>
                  <a:pt x="212" y="0"/>
                </a:lnTo>
              </a:path>
            </a:pathLst>
          </a:custGeom>
          <a:noFill/>
          <a:ln w="1905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4121" name="Text Box 58"/>
          <p:cNvSpPr txBox="1">
            <a:spLocks noChangeArrowheads="1"/>
          </p:cNvSpPr>
          <p:nvPr/>
        </p:nvSpPr>
        <p:spPr bwMode="auto">
          <a:xfrm>
            <a:off x="1295400" y="1371600"/>
            <a:ext cx="4953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Karena adanya percepatan linier maka pada mekanisme berlaku Hk Newton II</a:t>
            </a:r>
          </a:p>
          <a:p>
            <a:pPr algn="ctr"/>
            <a:r>
              <a:rPr lang="en-US"/>
              <a:t>F = M A</a:t>
            </a:r>
          </a:p>
        </p:txBody>
      </p:sp>
      <p:sp>
        <p:nvSpPr>
          <p:cNvPr id="4122" name="Text Box 59"/>
          <p:cNvSpPr txBox="1">
            <a:spLocks noChangeArrowheads="1"/>
          </p:cNvSpPr>
          <p:nvPr/>
        </p:nvSpPr>
        <p:spPr bwMode="auto">
          <a:xfrm>
            <a:off x="838200" y="5562600"/>
            <a:ext cx="3048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M = massa batang penghubung</a:t>
            </a:r>
          </a:p>
          <a:p>
            <a:r>
              <a:rPr lang="en-US" sz="1400"/>
              <a:t>A = percepatan </a:t>
            </a:r>
          </a:p>
        </p:txBody>
      </p: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5" grpId="0" animBg="1"/>
      <p:bldP spid="5176" grpId="0" animBg="1"/>
      <p:bldP spid="517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5"/>
          <p:cNvSpPr txBox="1">
            <a:spLocks noChangeArrowheads="1"/>
          </p:cNvSpPr>
          <p:nvPr/>
        </p:nvSpPr>
        <p:spPr bwMode="auto">
          <a:xfrm>
            <a:off x="1447800" y="1219200"/>
            <a:ext cx="5791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 = massa batang 2		 = percepatan titik G2</a:t>
            </a:r>
          </a:p>
          <a:p>
            <a:endParaRPr lang="en-US" sz="1600"/>
          </a:p>
          <a:p>
            <a:r>
              <a:rPr lang="en-US" sz="1600"/>
              <a:t> = massa batang 3		 = percepatan titik G3</a:t>
            </a:r>
          </a:p>
          <a:p>
            <a:endParaRPr lang="en-US" sz="1600"/>
          </a:p>
          <a:p>
            <a:r>
              <a:rPr lang="en-US" sz="1600"/>
              <a:t> = massa batang 4		 = percepatan titik G4</a:t>
            </a:r>
          </a:p>
        </p:txBody>
      </p:sp>
      <p:sp>
        <p:nvSpPr>
          <p:cNvPr id="5134" name="Rectangle 8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22" name="Object 7"/>
          <p:cNvGraphicFramePr>
            <a:graphicFrameLocks noChangeAspect="1"/>
          </p:cNvGraphicFramePr>
          <p:nvPr/>
        </p:nvGraphicFramePr>
        <p:xfrm>
          <a:off x="1143000" y="1219200"/>
          <a:ext cx="381000" cy="350838"/>
        </p:xfrm>
        <a:graphic>
          <a:graphicData uri="http://schemas.openxmlformats.org/presentationml/2006/ole">
            <p:oleObj spid="_x0000_s183298" name="Equation" r:id="rId4" imgW="241091" imgH="215713" progId="Equation.3">
              <p:embed/>
            </p:oleObj>
          </a:graphicData>
        </a:graphic>
      </p:graphicFrame>
      <p:sp>
        <p:nvSpPr>
          <p:cNvPr id="5135" name="Rectangle 1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23" name="Object 9"/>
          <p:cNvGraphicFramePr>
            <a:graphicFrameLocks noChangeAspect="1"/>
          </p:cNvGraphicFramePr>
          <p:nvPr/>
        </p:nvGraphicFramePr>
        <p:xfrm>
          <a:off x="1143000" y="1676400"/>
          <a:ext cx="381000" cy="365125"/>
        </p:xfrm>
        <a:graphic>
          <a:graphicData uri="http://schemas.openxmlformats.org/presentationml/2006/ole">
            <p:oleObj spid="_x0000_s183299" name="Equation" r:id="rId5" imgW="241300" imgH="228600" progId="Equation.3">
              <p:embed/>
            </p:oleObj>
          </a:graphicData>
        </a:graphic>
      </p:graphicFrame>
      <p:sp>
        <p:nvSpPr>
          <p:cNvPr id="5136" name="Rectangle 12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5124" name="Object 11"/>
          <p:cNvGraphicFramePr>
            <a:graphicFrameLocks noChangeAspect="1"/>
          </p:cNvGraphicFramePr>
          <p:nvPr/>
        </p:nvGraphicFramePr>
        <p:xfrm>
          <a:off x="1143000" y="2209800"/>
          <a:ext cx="381000" cy="352425"/>
        </p:xfrm>
        <a:graphic>
          <a:graphicData uri="http://schemas.openxmlformats.org/presentationml/2006/ole">
            <p:oleObj spid="_x0000_s183300" name="Equation" r:id="rId6" imgW="241091" imgH="215713" progId="Equation.3">
              <p:embed/>
            </p:oleObj>
          </a:graphicData>
        </a:graphic>
      </p:graphicFrame>
      <p:sp>
        <p:nvSpPr>
          <p:cNvPr id="5137" name="Rectangle 1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2971800" y="3124200"/>
          <a:ext cx="1600200" cy="476250"/>
        </p:xfrm>
        <a:graphic>
          <a:graphicData uri="http://schemas.openxmlformats.org/presentationml/2006/ole">
            <p:oleObj spid="_x0000_s183301" name="Equation" r:id="rId7" imgW="799753" imgH="241195" progId="Equation.3">
              <p:embed/>
            </p:oleObj>
          </a:graphicData>
        </a:graphic>
      </p:graphicFrame>
      <p:sp>
        <p:nvSpPr>
          <p:cNvPr id="5138" name="Rectangle 1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2971800" y="3733800"/>
          <a:ext cx="1600200" cy="481013"/>
        </p:xfrm>
        <a:graphic>
          <a:graphicData uri="http://schemas.openxmlformats.org/presentationml/2006/ole">
            <p:oleObj spid="_x0000_s183302" name="Equation" r:id="rId8" imgW="787400" imgH="241300" progId="Equation.3">
              <p:embed/>
            </p:oleObj>
          </a:graphicData>
        </a:graphic>
      </p:graphicFrame>
      <p:sp>
        <p:nvSpPr>
          <p:cNvPr id="5139" name="Rectangle 18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d-ID"/>
          </a:p>
        </p:txBody>
      </p:sp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2971800" y="4419600"/>
          <a:ext cx="1600200" cy="474663"/>
        </p:xfrm>
        <a:graphic>
          <a:graphicData uri="http://schemas.openxmlformats.org/presentationml/2006/ole">
            <p:oleObj spid="_x0000_s183303" name="Equation" r:id="rId9" imgW="799753" imgH="241195" progId="Equation.3">
              <p:embed/>
            </p:oleObj>
          </a:graphicData>
        </a:graphic>
      </p:graphicFrame>
      <p:graphicFrame>
        <p:nvGraphicFramePr>
          <p:cNvPr id="5128" name="Object 19"/>
          <p:cNvGraphicFramePr>
            <a:graphicFrameLocks noChangeAspect="1"/>
          </p:cNvGraphicFramePr>
          <p:nvPr/>
        </p:nvGraphicFramePr>
        <p:xfrm>
          <a:off x="3810000" y="1143000"/>
          <a:ext cx="457200" cy="407988"/>
        </p:xfrm>
        <a:graphic>
          <a:graphicData uri="http://schemas.openxmlformats.org/presentationml/2006/ole">
            <p:oleObj spid="_x0000_s183304" name="Equation" r:id="rId10" imgW="253890" imgH="228501" progId="Equation.3">
              <p:embed/>
            </p:oleObj>
          </a:graphicData>
        </a:graphic>
      </p:graphicFrame>
      <p:graphicFrame>
        <p:nvGraphicFramePr>
          <p:cNvPr id="5129" name="Object 20"/>
          <p:cNvGraphicFramePr>
            <a:graphicFrameLocks noChangeAspect="1"/>
          </p:cNvGraphicFramePr>
          <p:nvPr/>
        </p:nvGraphicFramePr>
        <p:xfrm>
          <a:off x="3810000" y="1676400"/>
          <a:ext cx="457200" cy="407988"/>
        </p:xfrm>
        <a:graphic>
          <a:graphicData uri="http://schemas.openxmlformats.org/presentationml/2006/ole">
            <p:oleObj spid="_x0000_s183305" name="Equation" r:id="rId11" imgW="253800" imgH="228600" progId="Equation.3">
              <p:embed/>
            </p:oleObj>
          </a:graphicData>
        </a:graphic>
      </p:graphicFrame>
      <p:graphicFrame>
        <p:nvGraphicFramePr>
          <p:cNvPr id="5130" name="Object 21"/>
          <p:cNvGraphicFramePr>
            <a:graphicFrameLocks noChangeAspect="1"/>
          </p:cNvGraphicFramePr>
          <p:nvPr/>
        </p:nvGraphicFramePr>
        <p:xfrm>
          <a:off x="3810000" y="2184400"/>
          <a:ext cx="457200" cy="406400"/>
        </p:xfrm>
        <a:graphic>
          <a:graphicData uri="http://schemas.openxmlformats.org/presentationml/2006/ole">
            <p:oleObj spid="_x0000_s183306" name="Equation" r:id="rId12" imgW="253890" imgH="228501" progId="Equation.3">
              <p:embed/>
            </p:oleObj>
          </a:graphicData>
        </a:graphic>
      </p:graphicFrame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1219200" y="5272088"/>
            <a:ext cx="4876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Arah F sama dengan arah percepatan (AG )</a:t>
            </a:r>
          </a:p>
        </p:txBody>
      </p:sp>
    </p:spTree>
  </p:cSld>
  <p:clrMapOvr>
    <a:masterClrMapping/>
  </p:clrMapOvr>
  <p:transition advTm="12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364</Words>
  <Application>Microsoft Office PowerPoint</Application>
  <PresentationFormat>On-screen Show (4:3)</PresentationFormat>
  <Paragraphs>142</Paragraphs>
  <Slides>26</Slides>
  <Notes>26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Default Design</vt:lpstr>
      <vt:lpstr>Equation</vt:lpstr>
      <vt:lpstr>DINAMIKA TEKNIK</vt:lpstr>
      <vt:lpstr>Analisa dinamis pada suatu mekanisme</vt:lpstr>
      <vt:lpstr>Analisa Gaya Dinamis</vt:lpstr>
      <vt:lpstr>Slide 4</vt:lpstr>
      <vt:lpstr>Analisa kecepatan</vt:lpstr>
      <vt:lpstr>Analisa Percepatan</vt:lpstr>
      <vt:lpstr>Slide 7</vt:lpstr>
      <vt:lpstr>Slide 8</vt:lpstr>
      <vt:lpstr>Slide 9</vt:lpstr>
      <vt:lpstr>Slide 10</vt:lpstr>
      <vt:lpstr>Slide 11</vt:lpstr>
      <vt:lpstr>Slide 12</vt:lpstr>
      <vt:lpstr>Slide 13</vt:lpstr>
      <vt:lpstr>Uraikan menjadi diagram benda bebas</vt:lpstr>
      <vt:lpstr>Analisa gaya pada batang 3 &amp; 4</vt:lpstr>
      <vt:lpstr>Menghitung F23</vt:lpstr>
      <vt:lpstr>Analisa gaya pada batang 2</vt:lpstr>
      <vt:lpstr>Slide 18</vt:lpstr>
      <vt:lpstr>Analisa Gaya Dinamis</vt:lpstr>
      <vt:lpstr>gambar diagram kinematis</vt:lpstr>
      <vt:lpstr>Poligon Percepatan</vt:lpstr>
      <vt:lpstr>Analisa Dinamis Tiap Batang</vt:lpstr>
      <vt:lpstr>Slide 23</vt:lpstr>
      <vt:lpstr>Lanjutan</vt:lpstr>
      <vt:lpstr>Lanjutan Analisa</vt:lpstr>
      <vt:lpstr>Lanjutan</vt:lpstr>
    </vt:vector>
  </TitlesOfParts>
  <Company>UMY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Gaya Dinamis</dc:title>
  <dc:creator>W</dc:creator>
  <cp:lastModifiedBy>acer</cp:lastModifiedBy>
  <cp:revision>166</cp:revision>
  <dcterms:created xsi:type="dcterms:W3CDTF">2006-02-21T13:53:48Z</dcterms:created>
  <dcterms:modified xsi:type="dcterms:W3CDTF">2013-03-10T04:41:32Z</dcterms:modified>
</cp:coreProperties>
</file>