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81" r:id="rId2"/>
    <p:sldId id="256" r:id="rId3"/>
    <p:sldId id="305" r:id="rId4"/>
    <p:sldId id="292" r:id="rId5"/>
    <p:sldId id="293" r:id="rId6"/>
    <p:sldId id="294" r:id="rId7"/>
    <p:sldId id="295" r:id="rId8"/>
    <p:sldId id="296" r:id="rId9"/>
    <p:sldId id="297" r:id="rId10"/>
    <p:sldId id="298" r:id="rId11"/>
    <p:sldId id="299" r:id="rId12"/>
    <p:sldId id="300" r:id="rId13"/>
    <p:sldId id="301" r:id="rId14"/>
    <p:sldId id="302" r:id="rId15"/>
    <p:sldId id="303" r:id="rId16"/>
    <p:sldId id="304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800080"/>
    <a:srgbClr val="003399"/>
    <a:srgbClr val="006600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469" autoAdjust="0"/>
    <p:restoredTop sz="94660"/>
  </p:normalViewPr>
  <p:slideViewPr>
    <p:cSldViewPr>
      <p:cViewPr>
        <p:scale>
          <a:sx n="66" d="100"/>
          <a:sy n="66" d="100"/>
        </p:scale>
        <p:origin x="-1548" y="-96"/>
      </p:cViewPr>
      <p:guideLst>
        <p:guide orient="horz" pos="211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DC9BA700-EBA3-434D-8048-779DC92D4044}" type="datetimeFigureOut">
              <a:rPr lang="en-US"/>
              <a:pPr>
                <a:defRPr/>
              </a:pPr>
              <a:t>2/18/2013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FD7DBBA6-862C-4AF0-A326-D5C4907B10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9CAFDE-ED36-4E36-836F-6EAA139C0A69}" type="slidenum">
              <a:rPr lang="id-ID" smtClean="0"/>
              <a:pPr/>
              <a:t>1</a:t>
            </a:fld>
            <a:endParaRPr lang="id-ID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7DBBA6-862C-4AF0-A326-D5C4907B1015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7DBBA6-862C-4AF0-A326-D5C4907B1015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7DBBA6-862C-4AF0-A326-D5C4907B1015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7DBBA6-862C-4AF0-A326-D5C4907B1015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7DBBA6-862C-4AF0-A326-D5C4907B1015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7DBBA6-862C-4AF0-A326-D5C4907B1015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7DBBA6-862C-4AF0-A326-D5C4907B1015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id-ID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90D3003-6E7E-4781-AECE-5A6380D72AC9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7DBBA6-862C-4AF0-A326-D5C4907B101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7DBBA6-862C-4AF0-A326-D5C4907B1015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7DBBA6-862C-4AF0-A326-D5C4907B1015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7DBBA6-862C-4AF0-A326-D5C4907B1015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7DBBA6-862C-4AF0-A326-D5C4907B1015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7DBBA6-862C-4AF0-A326-D5C4907B1015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D7DBBA6-862C-4AF0-A326-D5C4907B1015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3266A3-D99D-4DF1-ABA4-19DEEC3718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CA3AFD-977B-486C-A154-4731A65950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A03604-10E1-4117-A9D4-A9336D6624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07826B-AA25-43D2-A15A-9CC2C447CB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1469C1-5AE8-4709-81F4-F918B7A4A5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08A478-04D4-4059-82CC-A0193DFC12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C26EEF-E40F-4F53-BB52-46ECE4FD43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42229C-6D30-402D-833E-0605DC3E09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E49E2E-A7F6-44D0-B398-22BBB15906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8DE5D4-FDF4-4733-BF15-032ED16465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92957F-2242-4B1F-BF52-1E45F5CF0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ABF7E0-A77B-45A4-B5C0-33438A2249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A3D92A-BCD5-49B0-8C6D-780C9A845E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B87A677D-456E-441A-86F1-F18D41DA316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audio" Target="file:///D:\Task%20Force\Materi%20ajar\Agama%20Islam\Al%20Ghaasyiyah.mp3" TargetMode="External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oleObject" Target="../embeddings/oleObject1.bin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4.bin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457200"/>
            <a:ext cx="7772400" cy="1470025"/>
          </a:xfrm>
        </p:spPr>
        <p:txBody>
          <a:bodyPr/>
          <a:lstStyle/>
          <a:p>
            <a:pPr eaLnBrk="1" hangingPunct="1"/>
            <a:r>
              <a:rPr lang="id-ID" dirty="0" smtClean="0">
                <a:solidFill>
                  <a:srgbClr val="336699"/>
                </a:solidFill>
                <a:latin typeface="Arial Black" pitchFamily="34" charset="0"/>
              </a:rPr>
              <a:t>DINAMIKA TEKNIK</a:t>
            </a:r>
            <a:endParaRPr lang="en-US" dirty="0" smtClean="0">
              <a:solidFill>
                <a:srgbClr val="336699"/>
              </a:solidFill>
              <a:latin typeface="Arial Black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2133600"/>
            <a:ext cx="7010400" cy="1752600"/>
          </a:xfrm>
        </p:spPr>
        <p:txBody>
          <a:bodyPr/>
          <a:lstStyle/>
          <a:p>
            <a:pPr algn="l"/>
            <a:r>
              <a:rPr lang="id-ID" dirty="0" smtClean="0">
                <a:latin typeface="+mj-lt"/>
              </a:rPr>
              <a:t>Kode 		:  MES 4312 </a:t>
            </a:r>
          </a:p>
          <a:p>
            <a:pPr algn="l"/>
            <a:r>
              <a:rPr lang="id-ID" dirty="0" smtClean="0">
                <a:latin typeface="+mj-lt"/>
              </a:rPr>
              <a:t>Semester		:  IV</a:t>
            </a:r>
          </a:p>
          <a:p>
            <a:pPr algn="l"/>
            <a:r>
              <a:rPr lang="id-ID" dirty="0" smtClean="0">
                <a:latin typeface="+mj-lt"/>
              </a:rPr>
              <a:t>Waktu		:  </a:t>
            </a:r>
            <a:r>
              <a:rPr lang="id-ID" dirty="0" smtClean="0">
                <a:latin typeface="+mj-lt"/>
              </a:rPr>
              <a:t>2 x 2x </a:t>
            </a:r>
            <a:r>
              <a:rPr lang="id-ID" dirty="0" smtClean="0">
                <a:latin typeface="+mj-lt"/>
              </a:rPr>
              <a:t>50 Menit</a:t>
            </a:r>
          </a:p>
          <a:p>
            <a:pPr algn="l"/>
            <a:r>
              <a:rPr lang="en-US" dirty="0" err="1" smtClean="0">
                <a:latin typeface="+mj-lt"/>
              </a:rPr>
              <a:t>Sks</a:t>
            </a:r>
            <a:r>
              <a:rPr lang="id-ID" dirty="0" smtClean="0">
                <a:latin typeface="+mj-lt"/>
              </a:rPr>
              <a:t>			:  2</a:t>
            </a:r>
          </a:p>
          <a:p>
            <a:pPr algn="l"/>
            <a:r>
              <a:rPr lang="id-ID" dirty="0" smtClean="0">
                <a:latin typeface="+mj-lt"/>
              </a:rPr>
              <a:t>Pengasuh MK	: Rozi Saferi</a:t>
            </a:r>
            <a:endParaRPr lang="en-US" dirty="0" smtClean="0">
              <a:latin typeface="+mj-lt"/>
            </a:endParaRPr>
          </a:p>
        </p:txBody>
      </p:sp>
      <p:pic>
        <p:nvPicPr>
          <p:cNvPr id="6" name="Al Ghaasyiyah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304800" y="6553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advTm="16204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999">
                <p:cTn id="7" repeatCount="indefinite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Kasus IV</a:t>
            </a:r>
            <a:endParaRPr lang="id-ID" dirty="0"/>
          </a:p>
        </p:txBody>
      </p:sp>
      <p:pic>
        <p:nvPicPr>
          <p:cNvPr id="4" name="Content Placeholder 3" descr="gb10-4"/>
          <p:cNvPicPr>
            <a:picLocks noGrp="1"/>
          </p:cNvPicPr>
          <p:nvPr>
            <p:ph idx="1"/>
          </p:nvPr>
        </p:nvPicPr>
        <p:blipFill>
          <a:blip r:embed="rId3" cstate="print"/>
          <a:srcRect b="9524"/>
          <a:stretch>
            <a:fillRect/>
          </a:stretch>
        </p:blipFill>
        <p:spPr bwMode="auto">
          <a:xfrm>
            <a:off x="1371600" y="1600200"/>
            <a:ext cx="6629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Kasus V</a:t>
            </a:r>
            <a:endParaRPr lang="id-ID" dirty="0"/>
          </a:p>
        </p:txBody>
      </p:sp>
      <p:pic>
        <p:nvPicPr>
          <p:cNvPr id="4" name="Content Placeholder 3" descr="gb10-5"/>
          <p:cNvPicPr>
            <a:picLocks noGrp="1"/>
          </p:cNvPicPr>
          <p:nvPr>
            <p:ph idx="1"/>
          </p:nvPr>
        </p:nvPicPr>
        <p:blipFill>
          <a:blip r:embed="rId3" cstate="print"/>
          <a:srcRect b="8216"/>
          <a:stretch>
            <a:fillRect/>
          </a:stretch>
        </p:blipFill>
        <p:spPr bwMode="auto">
          <a:xfrm>
            <a:off x="1371600" y="1371600"/>
            <a:ext cx="6477000" cy="495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txBody>
          <a:bodyPr/>
          <a:lstStyle/>
          <a:p>
            <a:r>
              <a:rPr lang="id-ID" dirty="0" smtClean="0"/>
              <a:t>Kasus VI</a:t>
            </a:r>
            <a:endParaRPr lang="id-ID" dirty="0"/>
          </a:p>
        </p:txBody>
      </p:sp>
      <p:pic>
        <p:nvPicPr>
          <p:cNvPr id="4" name="Content Placeholder 3" descr="gb10-6"/>
          <p:cNvPicPr>
            <a:picLocks noGrp="1"/>
          </p:cNvPicPr>
          <p:nvPr>
            <p:ph idx="1"/>
          </p:nvPr>
        </p:nvPicPr>
        <p:blipFill>
          <a:blip r:embed="rId3" cstate="print"/>
          <a:srcRect b="8800"/>
          <a:stretch>
            <a:fillRect/>
          </a:stretch>
        </p:blipFill>
        <p:spPr bwMode="auto">
          <a:xfrm>
            <a:off x="1295400" y="1295400"/>
            <a:ext cx="6477000" cy="4800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Kasus VII</a:t>
            </a:r>
            <a:endParaRPr lang="id-ID" dirty="0"/>
          </a:p>
        </p:txBody>
      </p:sp>
      <p:pic>
        <p:nvPicPr>
          <p:cNvPr id="4" name="Content Placeholder 3" descr="gb10-7"/>
          <p:cNvPicPr>
            <a:picLocks noGrp="1"/>
          </p:cNvPicPr>
          <p:nvPr>
            <p:ph idx="1"/>
          </p:nvPr>
        </p:nvPicPr>
        <p:blipFill>
          <a:blip r:embed="rId3" cstate="print"/>
          <a:srcRect b="9722"/>
          <a:stretch>
            <a:fillRect/>
          </a:stretch>
        </p:blipFill>
        <p:spPr bwMode="auto">
          <a:xfrm>
            <a:off x="914400" y="1447800"/>
            <a:ext cx="7391399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Kasus VIII</a:t>
            </a:r>
            <a:endParaRPr lang="id-ID" dirty="0"/>
          </a:p>
        </p:txBody>
      </p:sp>
      <p:pic>
        <p:nvPicPr>
          <p:cNvPr id="4" name="Content Placeholder 3" descr="gb10-8"/>
          <p:cNvPicPr>
            <a:picLocks noGrp="1"/>
          </p:cNvPicPr>
          <p:nvPr>
            <p:ph idx="1"/>
          </p:nvPr>
        </p:nvPicPr>
        <p:blipFill>
          <a:blip r:embed="rId3" cstate="print"/>
          <a:srcRect b="6702"/>
          <a:stretch>
            <a:fillRect/>
          </a:stretch>
        </p:blipFill>
        <p:spPr bwMode="auto">
          <a:xfrm>
            <a:off x="1143000" y="1143000"/>
            <a:ext cx="69342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Kasus IX</a:t>
            </a:r>
            <a:endParaRPr lang="id-ID" dirty="0"/>
          </a:p>
        </p:txBody>
      </p:sp>
      <p:pic>
        <p:nvPicPr>
          <p:cNvPr id="4" name="Content Placeholder 3" descr="gb10-9"/>
          <p:cNvPicPr>
            <a:picLocks noGrp="1"/>
          </p:cNvPicPr>
          <p:nvPr>
            <p:ph idx="1"/>
          </p:nvPr>
        </p:nvPicPr>
        <p:blipFill>
          <a:blip r:embed="rId3" cstate="print"/>
          <a:srcRect l="1924" b="11884"/>
          <a:stretch>
            <a:fillRect/>
          </a:stretch>
        </p:blipFill>
        <p:spPr bwMode="auto">
          <a:xfrm>
            <a:off x="1143000" y="1981200"/>
            <a:ext cx="6514877" cy="30481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Kasus X</a:t>
            </a:r>
            <a:endParaRPr lang="id-ID" dirty="0"/>
          </a:p>
        </p:txBody>
      </p:sp>
      <p:pic>
        <p:nvPicPr>
          <p:cNvPr id="4" name="Content Placeholder 3" descr="gb10-10"/>
          <p:cNvPicPr>
            <a:picLocks noGrp="1"/>
          </p:cNvPicPr>
          <p:nvPr>
            <p:ph idx="1"/>
          </p:nvPr>
        </p:nvPicPr>
        <p:blipFill>
          <a:blip r:embed="rId3" cstate="print"/>
          <a:srcRect b="12857"/>
          <a:stretch>
            <a:fillRect/>
          </a:stretch>
        </p:blipFill>
        <p:spPr bwMode="auto">
          <a:xfrm>
            <a:off x="1371600" y="1828800"/>
            <a:ext cx="6477000" cy="40389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Percepatan</a:t>
            </a:r>
            <a:r>
              <a:rPr lang="id-ID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Relatif Mekanisme Khusus</a:t>
            </a:r>
            <a:endParaRPr lang="en-US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743200"/>
            <a:ext cx="7696200" cy="2971800"/>
          </a:xfrm>
        </p:spPr>
        <p:txBody>
          <a:bodyPr/>
          <a:lstStyle/>
          <a:p>
            <a:pPr lvl="0"/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percepatan</a:t>
            </a:r>
            <a:r>
              <a:rPr lang="en-US" dirty="0" smtClean="0"/>
              <a:t> </a:t>
            </a:r>
            <a:r>
              <a:rPr lang="en-US" dirty="0" err="1" smtClean="0"/>
              <a:t>Coriolis</a:t>
            </a:r>
            <a:r>
              <a:rPr lang="en-US" dirty="0" smtClean="0"/>
              <a:t> </a:t>
            </a:r>
            <a:endParaRPr lang="id-ID" b="1" dirty="0" smtClean="0"/>
          </a:p>
          <a:p>
            <a:pPr lvl="0"/>
            <a:r>
              <a:rPr lang="id-ID" dirty="0" smtClean="0"/>
              <a:t>Percepatan mekanisme penyerut</a:t>
            </a:r>
          </a:p>
          <a:p>
            <a:pPr lvl="0"/>
            <a:r>
              <a:rPr lang="id-ID" dirty="0" smtClean="0"/>
              <a:t>Pengertian mekanisme ekuivalen</a:t>
            </a:r>
          </a:p>
          <a:p>
            <a:r>
              <a:rPr lang="id-ID" dirty="0" smtClean="0"/>
              <a:t>Kasus-kasus mekanisme ekuivalen</a:t>
            </a:r>
            <a:endParaRPr lang="en-US" dirty="0" smtClean="0"/>
          </a:p>
        </p:txBody>
      </p:sp>
      <p:sp>
        <p:nvSpPr>
          <p:cNvPr id="4" name="TextBox 3"/>
          <p:cNvSpPr txBox="1"/>
          <p:nvPr/>
        </p:nvSpPr>
        <p:spPr>
          <a:xfrm>
            <a:off x="381000" y="1676400"/>
            <a:ext cx="487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Topik Pembahasan</a:t>
            </a:r>
            <a:endParaRPr lang="id-ID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err="1" smtClean="0"/>
              <a:t>Komponen</a:t>
            </a:r>
            <a:r>
              <a:rPr lang="en-US" sz="3200" dirty="0" smtClean="0"/>
              <a:t> </a:t>
            </a:r>
            <a:r>
              <a:rPr lang="en-US" sz="3200" dirty="0" err="1" smtClean="0"/>
              <a:t>percepatan</a:t>
            </a:r>
            <a:r>
              <a:rPr lang="en-US" sz="3200" dirty="0" smtClean="0"/>
              <a:t> </a:t>
            </a:r>
            <a:r>
              <a:rPr lang="en-US" sz="3200" dirty="0" err="1" smtClean="0"/>
              <a:t>Coriolis</a:t>
            </a:r>
            <a:endParaRPr lang="id-ID" sz="3200" dirty="0"/>
          </a:p>
        </p:txBody>
      </p:sp>
      <p:pic>
        <p:nvPicPr>
          <p:cNvPr id="849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 l="406" r="1295" b="1887"/>
          <a:stretch>
            <a:fillRect/>
          </a:stretch>
        </p:blipFill>
        <p:spPr bwMode="auto">
          <a:xfrm>
            <a:off x="1143000" y="1905000"/>
            <a:ext cx="70104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4996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90600" y="6096000"/>
            <a:ext cx="25908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4997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029200" y="6248400"/>
            <a:ext cx="2552700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en-US" b="1" dirty="0" err="1" smtClean="0"/>
              <a:t>Mekanisme</a:t>
            </a:r>
            <a:r>
              <a:rPr lang="en-US" b="1" dirty="0" smtClean="0"/>
              <a:t> </a:t>
            </a:r>
            <a:r>
              <a:rPr lang="en-US" b="1" dirty="0" err="1" smtClean="0"/>
              <a:t>Penyerut</a:t>
            </a:r>
            <a:endParaRPr lang="id-ID" dirty="0"/>
          </a:p>
        </p:txBody>
      </p:sp>
      <p:pic>
        <p:nvPicPr>
          <p:cNvPr id="4" name="Content Placeholder 3" descr="gb4-8"/>
          <p:cNvPicPr>
            <a:picLocks noGrp="1"/>
          </p:cNvPicPr>
          <p:nvPr>
            <p:ph idx="1"/>
          </p:nvPr>
        </p:nvPicPr>
        <p:blipFill>
          <a:blip r:embed="rId3" cstate="print"/>
          <a:srcRect l="3261" b="51413"/>
          <a:stretch>
            <a:fillRect/>
          </a:stretch>
        </p:blipFill>
        <p:spPr bwMode="auto">
          <a:xfrm>
            <a:off x="1752600" y="1371600"/>
            <a:ext cx="5410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id-ID" dirty="0" smtClean="0"/>
              <a:t>Analisa Kecepatan</a:t>
            </a:r>
            <a:endParaRPr lang="id-ID" dirty="0"/>
          </a:p>
        </p:txBody>
      </p:sp>
      <p:pic>
        <p:nvPicPr>
          <p:cNvPr id="4" name="Content Placeholder 3" descr="gb4-8"/>
          <p:cNvPicPr>
            <a:picLocks noGrp="1"/>
          </p:cNvPicPr>
          <p:nvPr>
            <p:ph idx="1"/>
          </p:nvPr>
        </p:nvPicPr>
        <p:blipFill>
          <a:blip r:embed="rId4" cstate="print"/>
          <a:srcRect l="10788" t="48235" r="10873" b="6094"/>
          <a:stretch>
            <a:fillRect/>
          </a:stretch>
        </p:blipFill>
        <p:spPr bwMode="auto">
          <a:xfrm>
            <a:off x="3360042" y="1752600"/>
            <a:ext cx="54102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3731" name="Object 3"/>
          <p:cNvGraphicFramePr>
            <a:graphicFrameLocks noChangeAspect="1"/>
          </p:cNvGraphicFramePr>
          <p:nvPr/>
        </p:nvGraphicFramePr>
        <p:xfrm>
          <a:off x="304800" y="1334263"/>
          <a:ext cx="3260863" cy="641902"/>
        </p:xfrm>
        <a:graphic>
          <a:graphicData uri="http://schemas.openxmlformats.org/presentationml/2006/ole">
            <p:oleObj spid="_x0000_s73731" name="Equation" r:id="rId5" imgW="1206500" imgH="241300" progId="Equation.3">
              <p:embed/>
            </p:oleObj>
          </a:graphicData>
        </a:graphic>
      </p:graphicFrame>
      <p:graphicFrame>
        <p:nvGraphicFramePr>
          <p:cNvPr id="73730" name="Object 2"/>
          <p:cNvGraphicFramePr>
            <a:graphicFrameLocks noChangeAspect="1"/>
          </p:cNvGraphicFramePr>
          <p:nvPr/>
        </p:nvGraphicFramePr>
        <p:xfrm>
          <a:off x="304800" y="2029588"/>
          <a:ext cx="2773017" cy="641902"/>
        </p:xfrm>
        <a:graphic>
          <a:graphicData uri="http://schemas.openxmlformats.org/presentationml/2006/ole">
            <p:oleObj spid="_x0000_s73730" name="Equation" r:id="rId6" imgW="1028254" imgH="241195" progId="Equation.3">
              <p:embed/>
            </p:oleObj>
          </a:graphicData>
        </a:graphic>
      </p:graphicFrame>
      <p:graphicFrame>
        <p:nvGraphicFramePr>
          <p:cNvPr id="73729" name="Object 1"/>
          <p:cNvGraphicFramePr>
            <a:graphicFrameLocks noChangeAspect="1"/>
          </p:cNvGraphicFramePr>
          <p:nvPr/>
        </p:nvGraphicFramePr>
        <p:xfrm>
          <a:off x="304800" y="2743200"/>
          <a:ext cx="2362200" cy="616226"/>
        </p:xfrm>
        <a:graphic>
          <a:graphicData uri="http://schemas.openxmlformats.org/presentationml/2006/ole">
            <p:oleObj spid="_x0000_s73729" name="Equation" r:id="rId7" imgW="876300" imgH="228600" progId="Equation.3">
              <p:embed/>
            </p:oleObj>
          </a:graphicData>
        </a:graphic>
      </p:graphicFrame>
      <p:sp>
        <p:nvSpPr>
          <p:cNvPr id="7373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73733" name="Rectangle 5"/>
          <p:cNvSpPr>
            <a:spLocks noChangeArrowheads="1"/>
          </p:cNvSpPr>
          <p:nvPr/>
        </p:nvSpPr>
        <p:spPr bwMode="auto">
          <a:xfrm>
            <a:off x="0" y="695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73734" name="Rectangle 6"/>
          <p:cNvSpPr>
            <a:spLocks noChangeArrowheads="1"/>
          </p:cNvSpPr>
          <p:nvPr/>
        </p:nvSpPr>
        <p:spPr bwMode="auto">
          <a:xfrm>
            <a:off x="0" y="13906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id-ID"/>
          </a:p>
        </p:txBody>
      </p:sp>
      <p:sp>
        <p:nvSpPr>
          <p:cNvPr id="73735" name="Rectangle 7"/>
          <p:cNvSpPr>
            <a:spLocks noChangeArrowheads="1"/>
          </p:cNvSpPr>
          <p:nvPr/>
        </p:nvSpPr>
        <p:spPr bwMode="auto">
          <a:xfrm>
            <a:off x="457200" y="20764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id-ID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err="1" smtClean="0"/>
              <a:t>Mekanisme-Mekanisme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Ekuivalen</a:t>
            </a:r>
            <a:endParaRPr lang="id-ID" sz="3200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/>
          <a:lstStyle/>
          <a:p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menentukan</a:t>
            </a:r>
            <a:r>
              <a:rPr lang="en-US" sz="2400" dirty="0" smtClean="0"/>
              <a:t> </a:t>
            </a:r>
            <a:r>
              <a:rPr lang="en-US" sz="2400" dirty="0" err="1" smtClean="0"/>
              <a:t>percepatan</a:t>
            </a:r>
            <a:r>
              <a:rPr lang="en-US" sz="2400" dirty="0" smtClean="0"/>
              <a:t> </a:t>
            </a:r>
            <a:r>
              <a:rPr lang="en-US" sz="2400" dirty="0" err="1" smtClean="0"/>
              <a:t>relatif</a:t>
            </a:r>
            <a:r>
              <a:rPr lang="en-US" sz="2400" dirty="0" smtClean="0"/>
              <a:t>, </a:t>
            </a:r>
            <a:r>
              <a:rPr lang="en-US" sz="2400" dirty="0" err="1" smtClean="0"/>
              <a:t>perlu</a:t>
            </a:r>
            <a:r>
              <a:rPr lang="en-US" sz="2400" dirty="0" smtClean="0"/>
              <a:t> </a:t>
            </a:r>
            <a:r>
              <a:rPr lang="en-US" sz="2400" dirty="0" err="1" smtClean="0"/>
              <a:t>mengetahui</a:t>
            </a:r>
            <a:r>
              <a:rPr lang="en-US" sz="2400" dirty="0" smtClean="0"/>
              <a:t> </a:t>
            </a:r>
            <a:r>
              <a:rPr lang="en-US" sz="2400" dirty="0" err="1" smtClean="0"/>
              <a:t>lintasan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ditempuh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 smtClean="0"/>
              <a:t>titik</a:t>
            </a:r>
            <a:r>
              <a:rPr lang="en-US" sz="2400" dirty="0" smtClean="0"/>
              <a:t>. </a:t>
            </a:r>
            <a:endParaRPr lang="id-ID" sz="2400" dirty="0" smtClean="0"/>
          </a:p>
          <a:p>
            <a:r>
              <a:rPr lang="en-US" sz="2400" dirty="0" err="1" smtClean="0"/>
              <a:t>Mekanisme-mekanisme</a:t>
            </a:r>
            <a:r>
              <a:rPr lang="en-US" sz="2400" dirty="0" smtClean="0"/>
              <a:t> </a:t>
            </a:r>
            <a:r>
              <a:rPr lang="en-US" sz="2400" dirty="0" smtClean="0"/>
              <a:t>yang </a:t>
            </a:r>
            <a:r>
              <a:rPr lang="en-US" sz="2400" dirty="0" err="1" smtClean="0"/>
              <a:t>mempunyai</a:t>
            </a:r>
            <a:r>
              <a:rPr lang="en-US" sz="2400" dirty="0" smtClean="0"/>
              <a:t> </a:t>
            </a:r>
            <a:r>
              <a:rPr lang="en-US" sz="2400" dirty="0" err="1" smtClean="0"/>
              <a:t>permukaan</a:t>
            </a:r>
            <a:r>
              <a:rPr lang="en-US" sz="2400" dirty="0" smtClean="0"/>
              <a:t> </a:t>
            </a:r>
            <a:r>
              <a:rPr lang="en-US" sz="2400" dirty="0" err="1" smtClean="0"/>
              <a:t>rol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cam </a:t>
            </a:r>
            <a:r>
              <a:rPr lang="en-US" sz="2400" dirty="0" err="1" smtClean="0"/>
              <a:t>luncur</a:t>
            </a:r>
            <a:r>
              <a:rPr lang="en-US" sz="2400" dirty="0" smtClean="0"/>
              <a:t>, </a:t>
            </a:r>
            <a:r>
              <a:rPr lang="en-US" sz="2400" dirty="0" err="1" smtClean="0"/>
              <a:t>penyelesaiannya</a:t>
            </a:r>
            <a:r>
              <a:rPr lang="en-US" sz="2400" dirty="0" smtClean="0"/>
              <a:t> </a:t>
            </a:r>
            <a:r>
              <a:rPr lang="en-US" sz="2400" dirty="0" err="1" smtClean="0"/>
              <a:t>bisa</a:t>
            </a:r>
            <a:r>
              <a:rPr lang="en-US" sz="2400" dirty="0" smtClean="0"/>
              <a:t> </a:t>
            </a:r>
            <a:r>
              <a:rPr lang="en-US" sz="2400" dirty="0" err="1" smtClean="0"/>
              <a:t>agak</a:t>
            </a:r>
            <a:r>
              <a:rPr lang="en-US" sz="2400" dirty="0" smtClean="0"/>
              <a:t> </a:t>
            </a:r>
            <a:r>
              <a:rPr lang="en-US" sz="2400" dirty="0" err="1" smtClean="0"/>
              <a:t>rumit</a:t>
            </a:r>
            <a:r>
              <a:rPr lang="en-US" sz="2400" dirty="0" smtClean="0"/>
              <a:t> </a:t>
            </a:r>
            <a:r>
              <a:rPr lang="en-US" sz="2400" dirty="0" err="1" smtClean="0"/>
              <a:t>karena</a:t>
            </a:r>
            <a:r>
              <a:rPr lang="en-US" sz="2400" dirty="0" smtClean="0"/>
              <a:t> </a:t>
            </a:r>
            <a:r>
              <a:rPr lang="en-US" sz="2400" dirty="0" err="1" smtClean="0"/>
              <a:t>adanya</a:t>
            </a:r>
            <a:r>
              <a:rPr lang="en-US" sz="2400" dirty="0" smtClean="0"/>
              <a:t> </a:t>
            </a:r>
            <a:r>
              <a:rPr lang="en-US" sz="2400" dirty="0" err="1" smtClean="0"/>
              <a:t>kesulitan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penentuan</a:t>
            </a:r>
            <a:r>
              <a:rPr lang="en-US" sz="2400" dirty="0" smtClean="0"/>
              <a:t> </a:t>
            </a:r>
            <a:r>
              <a:rPr lang="en-US" sz="2400" dirty="0" err="1" smtClean="0"/>
              <a:t>persamaan</a:t>
            </a:r>
            <a:r>
              <a:rPr lang="en-US" sz="2400" dirty="0" smtClean="0"/>
              <a:t> </a:t>
            </a:r>
            <a:r>
              <a:rPr lang="en-US" sz="2400" dirty="0" err="1" smtClean="0"/>
              <a:t>analitis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lintasan</a:t>
            </a:r>
            <a:r>
              <a:rPr lang="en-US" sz="2400" dirty="0" smtClean="0"/>
              <a:t> </a:t>
            </a:r>
            <a:r>
              <a:rPr lang="en-US" sz="2400" dirty="0" err="1" smtClean="0"/>
              <a:t>gerakan</a:t>
            </a:r>
            <a:r>
              <a:rPr lang="en-US" sz="2400" dirty="0" smtClean="0"/>
              <a:t> </a:t>
            </a:r>
            <a:r>
              <a:rPr lang="en-US" sz="2400" dirty="0" err="1" smtClean="0"/>
              <a:t>relatif</a:t>
            </a:r>
            <a:r>
              <a:rPr lang="en-US" sz="2400" dirty="0" smtClean="0"/>
              <a:t>.</a:t>
            </a:r>
            <a:endParaRPr lang="id-ID" sz="2400" dirty="0" smtClean="0"/>
          </a:p>
          <a:p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kasus</a:t>
            </a:r>
            <a:r>
              <a:rPr lang="en-US" sz="2400" dirty="0" smtClean="0"/>
              <a:t> </a:t>
            </a:r>
            <a:r>
              <a:rPr lang="en-US" sz="2400" dirty="0" err="1" smtClean="0"/>
              <a:t>semacam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, </a:t>
            </a:r>
            <a:r>
              <a:rPr lang="en-US" sz="2400" dirty="0" err="1" smtClean="0"/>
              <a:t>pemakaian</a:t>
            </a:r>
            <a:r>
              <a:rPr lang="en-US" sz="2400" dirty="0" smtClean="0"/>
              <a:t> </a:t>
            </a:r>
            <a:r>
              <a:rPr lang="en-US" sz="2400" dirty="0" err="1" smtClean="0"/>
              <a:t>sebuah</a:t>
            </a:r>
            <a:r>
              <a:rPr lang="en-US" sz="2400" dirty="0" smtClean="0"/>
              <a:t> </a:t>
            </a:r>
            <a:r>
              <a:rPr lang="en-US" sz="2400" dirty="0" err="1" smtClean="0"/>
              <a:t>mekanisme</a:t>
            </a:r>
            <a:r>
              <a:rPr lang="en-US" sz="2400" dirty="0" smtClean="0"/>
              <a:t> </a:t>
            </a:r>
            <a:r>
              <a:rPr lang="en-US" sz="2400" dirty="0" err="1" smtClean="0"/>
              <a:t>ekuivalen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menghilangkan</a:t>
            </a:r>
            <a:r>
              <a:rPr lang="en-US" sz="2400" dirty="0" smtClean="0"/>
              <a:t> </a:t>
            </a:r>
            <a:r>
              <a:rPr lang="en-US" sz="2400" dirty="0" err="1" smtClean="0"/>
              <a:t>kesulitan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memberikan</a:t>
            </a:r>
            <a:r>
              <a:rPr lang="en-US" sz="2400" dirty="0" smtClean="0"/>
              <a:t> </a:t>
            </a:r>
            <a:r>
              <a:rPr lang="en-US" sz="2400" dirty="0" err="1" smtClean="0"/>
              <a:t>jawaban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diinginkan</a:t>
            </a:r>
            <a:r>
              <a:rPr lang="en-US" sz="2400" dirty="0" smtClean="0"/>
              <a:t>. </a:t>
            </a:r>
            <a:endParaRPr lang="id-ID" sz="2400" dirty="0" smtClean="0"/>
          </a:p>
          <a:p>
            <a:r>
              <a:rPr lang="en-US" sz="2400" dirty="0" err="1" smtClean="0"/>
              <a:t>Mekanisme</a:t>
            </a:r>
            <a:r>
              <a:rPr lang="en-US" sz="2400" dirty="0" smtClean="0"/>
              <a:t> </a:t>
            </a:r>
            <a:r>
              <a:rPr lang="en-US" sz="2400" dirty="0" err="1" smtClean="0"/>
              <a:t>ekuivalen</a:t>
            </a:r>
            <a:r>
              <a:rPr lang="en-US" sz="2400" dirty="0" smtClean="0"/>
              <a:t> </a:t>
            </a:r>
            <a:r>
              <a:rPr lang="en-US" sz="2400" dirty="0" err="1" smtClean="0"/>
              <a:t>semacam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didefinisikan</a:t>
            </a:r>
            <a:r>
              <a:rPr lang="en-US" sz="2400" dirty="0" smtClean="0"/>
              <a:t>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</a:t>
            </a:r>
            <a:r>
              <a:rPr lang="en-US" sz="2400" dirty="0" err="1" smtClean="0"/>
              <a:t>mekanisme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memberikan</a:t>
            </a:r>
            <a:r>
              <a:rPr lang="en-US" sz="2400" dirty="0" smtClean="0"/>
              <a:t> </a:t>
            </a:r>
            <a:r>
              <a:rPr lang="en-US" sz="2400" dirty="0" err="1" smtClean="0"/>
              <a:t>gerak</a:t>
            </a:r>
            <a:r>
              <a:rPr lang="en-US" sz="2400" dirty="0" smtClean="0"/>
              <a:t> </a:t>
            </a:r>
            <a:r>
              <a:rPr lang="en-US" sz="2400" dirty="0" err="1" smtClean="0"/>
              <a:t>identik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bagian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dianalisa</a:t>
            </a:r>
            <a:r>
              <a:rPr lang="en-US" sz="2400" dirty="0" smtClean="0"/>
              <a:t>, </a:t>
            </a:r>
            <a:r>
              <a:rPr lang="en-US" sz="2400" dirty="0" err="1" smtClean="0"/>
              <a:t>seperti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ditemukan</a:t>
            </a:r>
            <a:r>
              <a:rPr lang="en-US" sz="2400" dirty="0" smtClean="0"/>
              <a:t> </a:t>
            </a:r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mekanisme</a:t>
            </a:r>
            <a:r>
              <a:rPr lang="en-US" sz="2400" dirty="0" smtClean="0"/>
              <a:t> </a:t>
            </a:r>
            <a:r>
              <a:rPr lang="en-US" sz="2400" dirty="0" err="1" smtClean="0"/>
              <a:t>aslinya</a:t>
            </a:r>
            <a:endParaRPr lang="id-ID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/>
          <a:lstStyle/>
          <a:p>
            <a:r>
              <a:rPr lang="id-ID" sz="3200" b="1" dirty="0" smtClean="0"/>
              <a:t>Kasus I</a:t>
            </a:r>
            <a:endParaRPr lang="id-ID" sz="3200" dirty="0"/>
          </a:p>
        </p:txBody>
      </p:sp>
      <p:pic>
        <p:nvPicPr>
          <p:cNvPr id="4" name="Content Placeholder 3" descr="gb10-1"/>
          <p:cNvPicPr>
            <a:picLocks noGrp="1"/>
          </p:cNvPicPr>
          <p:nvPr>
            <p:ph idx="1"/>
          </p:nvPr>
        </p:nvPicPr>
        <p:blipFill>
          <a:blip r:embed="rId4" cstate="print"/>
          <a:srcRect b="14990"/>
          <a:stretch>
            <a:fillRect/>
          </a:stretch>
        </p:blipFill>
        <p:spPr bwMode="auto">
          <a:xfrm>
            <a:off x="1143000" y="1219200"/>
            <a:ext cx="7010400" cy="3962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2946" name="Rectangle 2"/>
          <p:cNvSpPr>
            <a:spLocks noChangeArrowheads="1"/>
          </p:cNvSpPr>
          <p:nvPr/>
        </p:nvSpPr>
        <p:spPr bwMode="auto">
          <a:xfrm>
            <a:off x="685800" y="5568433"/>
            <a:ext cx="5562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Percepatan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penghubung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4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diperoleh</a:t>
            </a:r>
            <a:r>
              <a:rPr kumimoji="0" lang="en-US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n-US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dari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82945" name="Object 1"/>
          <p:cNvGraphicFramePr>
            <a:graphicFrameLocks noChangeAspect="1"/>
          </p:cNvGraphicFramePr>
          <p:nvPr/>
        </p:nvGraphicFramePr>
        <p:xfrm>
          <a:off x="1981200" y="6096000"/>
          <a:ext cx="3667125" cy="533400"/>
        </p:xfrm>
        <a:graphic>
          <a:graphicData uri="http://schemas.openxmlformats.org/presentationml/2006/ole">
            <p:oleObj spid="_x0000_s83970" name="Equation" r:id="rId5" imgW="1562100" imgH="2413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Kasus II</a:t>
            </a:r>
            <a:endParaRPr lang="id-ID" dirty="0"/>
          </a:p>
        </p:txBody>
      </p:sp>
      <p:pic>
        <p:nvPicPr>
          <p:cNvPr id="4" name="Content Placeholder 3" descr="gb10-2"/>
          <p:cNvPicPr>
            <a:picLocks noGrp="1"/>
          </p:cNvPicPr>
          <p:nvPr>
            <p:ph idx="1"/>
          </p:nvPr>
        </p:nvPicPr>
        <p:blipFill>
          <a:blip r:embed="rId3" cstate="print"/>
          <a:srcRect l="1779" b="12037"/>
          <a:stretch>
            <a:fillRect/>
          </a:stretch>
        </p:blipFill>
        <p:spPr bwMode="auto">
          <a:xfrm>
            <a:off x="1752600" y="1447800"/>
            <a:ext cx="63246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Kasus III</a:t>
            </a:r>
            <a:endParaRPr lang="id-ID" dirty="0"/>
          </a:p>
        </p:txBody>
      </p:sp>
      <p:pic>
        <p:nvPicPr>
          <p:cNvPr id="4" name="Content Placeholder 3" descr="gb10-3"/>
          <p:cNvPicPr>
            <a:picLocks noGrp="1"/>
          </p:cNvPicPr>
          <p:nvPr>
            <p:ph idx="1"/>
          </p:nvPr>
        </p:nvPicPr>
        <p:blipFill>
          <a:blip r:embed="rId3" cstate="print"/>
          <a:srcRect l="1282" b="10601"/>
          <a:stretch>
            <a:fillRect/>
          </a:stretch>
        </p:blipFill>
        <p:spPr bwMode="auto">
          <a:xfrm>
            <a:off x="1066800" y="1828800"/>
            <a:ext cx="6858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2096</TotalTime>
  <Words>149</Words>
  <Application>Microsoft Office PowerPoint</Application>
  <PresentationFormat>On-screen Show (4:3)</PresentationFormat>
  <Paragraphs>47</Paragraphs>
  <Slides>16</Slides>
  <Notes>16</Notes>
  <HiddenSlides>0</HiddenSlides>
  <MMClips>1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8" baseType="lpstr">
      <vt:lpstr>Default Design</vt:lpstr>
      <vt:lpstr>Microsoft Equation 3.0</vt:lpstr>
      <vt:lpstr>DINAMIKA TEKNIK</vt:lpstr>
      <vt:lpstr>Percepatan Relatif Mekanisme Khusus</vt:lpstr>
      <vt:lpstr>Komponen percepatan Coriolis</vt:lpstr>
      <vt:lpstr>Mekanisme Penyerut</vt:lpstr>
      <vt:lpstr>Analisa Kecepatan</vt:lpstr>
      <vt:lpstr>Mekanisme-Mekanisme Ekuivalen</vt:lpstr>
      <vt:lpstr>Kasus I</vt:lpstr>
      <vt:lpstr>Kasus II</vt:lpstr>
      <vt:lpstr>Kasus III</vt:lpstr>
      <vt:lpstr>Kasus IV</vt:lpstr>
      <vt:lpstr>Kasus V</vt:lpstr>
      <vt:lpstr>Kasus VI</vt:lpstr>
      <vt:lpstr>Kasus VII</vt:lpstr>
      <vt:lpstr>Kasus VIII</vt:lpstr>
      <vt:lpstr>Kasus IX</vt:lpstr>
      <vt:lpstr>Kasus X</vt:lpstr>
    </vt:vector>
  </TitlesOfParts>
  <Company>UMY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Analisa Gaya Dinamis</dc:title>
  <dc:creator>W</dc:creator>
  <cp:lastModifiedBy>acer</cp:lastModifiedBy>
  <cp:revision>93</cp:revision>
  <dcterms:created xsi:type="dcterms:W3CDTF">2006-02-21T13:53:48Z</dcterms:created>
  <dcterms:modified xsi:type="dcterms:W3CDTF">2013-02-18T08:24:27Z</dcterms:modified>
</cp:coreProperties>
</file>