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1" r:id="rId2"/>
    <p:sldId id="256" r:id="rId3"/>
    <p:sldId id="338" r:id="rId4"/>
    <p:sldId id="339" r:id="rId5"/>
    <p:sldId id="320" r:id="rId6"/>
    <p:sldId id="335" r:id="rId7"/>
    <p:sldId id="334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1" r:id="rId17"/>
    <p:sldId id="332" r:id="rId18"/>
    <p:sldId id="333" r:id="rId19"/>
    <p:sldId id="336" r:id="rId20"/>
    <p:sldId id="337" r:id="rId21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003399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>
        <p:scale>
          <a:sx n="66" d="100"/>
          <a:sy n="66" d="100"/>
        </p:scale>
        <p:origin x="-1554" y="-96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0.wmf"/><Relationship Id="rId1" Type="http://schemas.openxmlformats.org/officeDocument/2006/relationships/image" Target="../media/image11.wmf"/><Relationship Id="rId4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E6A28-0529-4B54-A229-636A845DA80D}" type="datetimeFigureOut">
              <a:rPr lang="id-ID" smtClean="0"/>
              <a:t>18/02/2013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7B00A-67D0-4D2D-B9B2-8C0919B7695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C9BA700-EBA3-434D-8048-779DC92D4044}" type="datetimeFigureOut">
              <a:rPr lang="en-US"/>
              <a:pPr>
                <a:defRPr/>
              </a:pPr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D7DBBA6-862C-4AF0-A326-D5C4907B1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CAFDE-ED36-4E36-836F-6EAA139C0A69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11</a:t>
            </a:fld>
            <a:endParaRPr lang="id-ID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13</a:t>
            </a:fld>
            <a:endParaRPr lang="id-ID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14</a:t>
            </a:fld>
            <a:endParaRPr lang="id-ID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15</a:t>
            </a:fld>
            <a:endParaRPr lang="id-ID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16</a:t>
            </a:fld>
            <a:endParaRPr lang="id-ID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17</a:t>
            </a:fld>
            <a:endParaRPr lang="id-ID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18</a:t>
            </a:fld>
            <a:endParaRPr lang="id-ID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0D3003-6E7E-4781-AECE-5A6380D72AC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2466E-2F78-4AF8-A8EC-EA5D7083628C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266A3-D99D-4DF1-ABA4-19DEEC371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3AFD-977B-486C-A154-4731A6595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03604-10E1-4117-A9D4-A9336D662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7826B-AA25-43D2-A15A-9CC2C447C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469C1-5AE8-4709-81F4-F918B7A4A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8A478-04D4-4059-82CC-A0193DFC1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6EEF-E40F-4F53-BB52-46ECE4FD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229C-6D30-402D-833E-0605DC3E0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9E2E-A7F6-44D0-B398-22BBB1590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DE5D4-FDF4-4733-BF15-032ED1646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957F-2242-4B1F-BF52-1E45F5CF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BF7E0-A77B-45A4-B5C0-33438A224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3D92A-BCD5-49B0-8C6D-780C9A845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87A677D-456E-441A-86F1-F18D41DA3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sk%20Force\Materi%20ajar\Agama%20Islam\Al%20Ghaasyiyah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/>
            <a:r>
              <a:rPr lang="id-ID" dirty="0" smtClean="0">
                <a:solidFill>
                  <a:srgbClr val="336699"/>
                </a:solidFill>
                <a:latin typeface="Arial Black" pitchFamily="34" charset="0"/>
              </a:rPr>
              <a:t>DINAMIKA TEKNIK</a:t>
            </a:r>
            <a:endParaRPr lang="en-US" dirty="0" smtClean="0">
              <a:solidFill>
                <a:srgbClr val="336699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010400" cy="1752600"/>
          </a:xfrm>
        </p:spPr>
        <p:txBody>
          <a:bodyPr/>
          <a:lstStyle/>
          <a:p>
            <a:pPr algn="l"/>
            <a:r>
              <a:rPr lang="id-ID" dirty="0" smtClean="0">
                <a:latin typeface="+mj-lt"/>
              </a:rPr>
              <a:t>Kode 		:  MES 4312 </a:t>
            </a:r>
          </a:p>
          <a:p>
            <a:pPr algn="l"/>
            <a:r>
              <a:rPr lang="id-ID" dirty="0" smtClean="0">
                <a:latin typeface="+mj-lt"/>
              </a:rPr>
              <a:t>Semester		:  IV</a:t>
            </a:r>
          </a:p>
          <a:p>
            <a:pPr algn="l"/>
            <a:r>
              <a:rPr lang="id-ID" dirty="0" smtClean="0">
                <a:latin typeface="+mj-lt"/>
              </a:rPr>
              <a:t>Waktu		:  2 x 2x 50 Menit</a:t>
            </a:r>
          </a:p>
          <a:p>
            <a:pPr algn="l"/>
            <a:r>
              <a:rPr lang="en-US" dirty="0" err="1" smtClean="0">
                <a:latin typeface="+mj-lt"/>
              </a:rPr>
              <a:t>Sks</a:t>
            </a:r>
            <a:r>
              <a:rPr lang="id-ID" dirty="0" smtClean="0">
                <a:latin typeface="+mj-lt"/>
              </a:rPr>
              <a:t>			:  2</a:t>
            </a:r>
          </a:p>
          <a:p>
            <a:pPr algn="l"/>
            <a:r>
              <a:rPr lang="id-ID" dirty="0" smtClean="0">
                <a:latin typeface="+mj-lt"/>
              </a:rPr>
              <a:t>Pengasuh MK	: Rozi Saferi</a:t>
            </a:r>
            <a:endParaRPr lang="en-US" dirty="0" smtClean="0">
              <a:latin typeface="+mj-lt"/>
            </a:endParaRPr>
          </a:p>
        </p:txBody>
      </p:sp>
      <p:pic>
        <p:nvPicPr>
          <p:cNvPr id="6" name="Al Ghaasyiya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cs typeface="Times New Roman" pitchFamily="18" charset="0"/>
              </a:rPr>
              <a:t/>
            </a:r>
            <a:br>
              <a:rPr lang="en-US" sz="2400" smtClean="0">
                <a:cs typeface="Times New Roman" pitchFamily="18" charset="0"/>
              </a:rPr>
            </a:br>
            <a:r>
              <a:rPr lang="en-US" sz="3200" smtClean="0">
                <a:solidFill>
                  <a:srgbClr val="000066"/>
                </a:solidFill>
                <a:cs typeface="Times New Roman" pitchFamily="18" charset="0"/>
              </a:rPr>
              <a:t>Selesaikan analisa gaya statis , dimulai dari batang yang memungkinkan dihitung</a:t>
            </a:r>
            <a:br>
              <a:rPr lang="en-US" sz="3200" smtClean="0">
                <a:solidFill>
                  <a:srgbClr val="000066"/>
                </a:solidFill>
                <a:cs typeface="Times New Roman" pitchFamily="18" charset="0"/>
              </a:rPr>
            </a:br>
            <a:endParaRPr lang="en-US" sz="3200" smtClean="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cs typeface="Times New Roman" pitchFamily="18" charset="0"/>
              </a:rPr>
              <a:t>a.   Uraikan F</a:t>
            </a:r>
            <a:r>
              <a:rPr lang="en-US" baseline="-30000" smtClean="0">
                <a:cs typeface="Times New Roman" pitchFamily="18" charset="0"/>
              </a:rPr>
              <a:t>34</a:t>
            </a:r>
            <a:r>
              <a:rPr lang="en-US" smtClean="0">
                <a:cs typeface="Times New Roman" pitchFamily="18" charset="0"/>
              </a:rPr>
              <a:t> menjadi  </a:t>
            </a:r>
          </a:p>
          <a:p>
            <a:pPr lvl="2" eaLnBrk="1" hangingPunct="1"/>
            <a:r>
              <a:rPr lang="en-US" smtClean="0">
                <a:cs typeface="Times New Roman" pitchFamily="18" charset="0"/>
              </a:rPr>
              <a:t>F</a:t>
            </a:r>
            <a:r>
              <a:rPr lang="en-US" baseline="-30000" smtClean="0">
                <a:cs typeface="Times New Roman" pitchFamily="18" charset="0"/>
              </a:rPr>
              <a:t>34</a:t>
            </a:r>
            <a:r>
              <a:rPr lang="en-US" baseline="30000" smtClean="0">
                <a:cs typeface="Times New Roman" pitchFamily="18" charset="0"/>
              </a:rPr>
              <a:t>N</a:t>
            </a:r>
            <a:r>
              <a:rPr lang="en-US" smtClean="0">
                <a:cs typeface="Times New Roman" pitchFamily="18" charset="0"/>
              </a:rPr>
              <a:t> = searah batang 4</a:t>
            </a:r>
          </a:p>
          <a:p>
            <a:pPr lvl="2" eaLnBrk="1" hangingPunct="1"/>
            <a:r>
              <a:rPr lang="en-US" smtClean="0">
                <a:cs typeface="Times New Roman" pitchFamily="18" charset="0"/>
              </a:rPr>
              <a:t>F</a:t>
            </a:r>
            <a:r>
              <a:rPr lang="en-US" baseline="-30000" smtClean="0">
                <a:cs typeface="Times New Roman" pitchFamily="18" charset="0"/>
              </a:rPr>
              <a:t>34</a:t>
            </a:r>
            <a:r>
              <a:rPr lang="en-US" baseline="30000" smtClean="0">
                <a:cs typeface="Times New Roman" pitchFamily="18" charset="0"/>
              </a:rPr>
              <a:t>T</a:t>
            </a:r>
            <a:r>
              <a:rPr lang="en-US" smtClean="0">
                <a:cs typeface="Times New Roman" pitchFamily="18" charset="0"/>
              </a:rPr>
              <a:t> = tegaklurus batang 4</a:t>
            </a:r>
          </a:p>
          <a:p>
            <a:pPr eaLnBrk="1" hangingPunct="1"/>
            <a:endParaRPr lang="en-US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800000"/>
                </a:solidFill>
                <a:cs typeface="Times New Roman" pitchFamily="18" charset="0"/>
              </a:rPr>
              <a:t>b.  Hitung jarak gaya</a:t>
            </a:r>
          </a:p>
          <a:p>
            <a:pPr lvl="2" eaLnBrk="1" hangingPunct="1"/>
            <a:r>
              <a:rPr lang="en-US" smtClean="0">
                <a:solidFill>
                  <a:srgbClr val="800000"/>
                </a:solidFill>
                <a:cs typeface="Times New Roman" pitchFamily="18" charset="0"/>
              </a:rPr>
              <a:t>.a = jarak gaya P terhadap O</a:t>
            </a:r>
            <a:r>
              <a:rPr lang="en-US" baseline="-30000" smtClean="0">
                <a:solidFill>
                  <a:srgbClr val="800000"/>
                </a:solidFill>
                <a:cs typeface="Times New Roman" pitchFamily="18" charset="0"/>
              </a:rPr>
              <a:t>4</a:t>
            </a:r>
            <a:r>
              <a:rPr lang="en-US" smtClean="0">
                <a:solidFill>
                  <a:srgbClr val="800000"/>
                </a:solidFill>
                <a:cs typeface="Times New Roman" pitchFamily="18" charset="0"/>
              </a:rPr>
              <a:t> </a:t>
            </a:r>
          </a:p>
          <a:p>
            <a:pPr lvl="2" eaLnBrk="1" hangingPunct="1"/>
            <a:r>
              <a:rPr lang="en-US" smtClean="0">
                <a:solidFill>
                  <a:srgbClr val="800000"/>
                </a:solidFill>
                <a:cs typeface="Times New Roman" pitchFamily="18" charset="0"/>
              </a:rPr>
              <a:t>.b = jarak gaya  F</a:t>
            </a:r>
            <a:r>
              <a:rPr lang="en-US" baseline="-30000" smtClean="0">
                <a:solidFill>
                  <a:srgbClr val="800000"/>
                </a:solidFill>
                <a:cs typeface="Times New Roman" pitchFamily="18" charset="0"/>
              </a:rPr>
              <a:t>34</a:t>
            </a:r>
            <a:r>
              <a:rPr lang="en-US" baseline="30000" smtClean="0">
                <a:solidFill>
                  <a:srgbClr val="800000"/>
                </a:solidFill>
                <a:cs typeface="Times New Roman" pitchFamily="18" charset="0"/>
              </a:rPr>
              <a:t>T</a:t>
            </a:r>
            <a:r>
              <a:rPr lang="en-US" smtClean="0">
                <a:solidFill>
                  <a:srgbClr val="800000"/>
                </a:solidFill>
                <a:cs typeface="Times New Roman" pitchFamily="18" charset="0"/>
              </a:rPr>
              <a:t> terhadap O</a:t>
            </a:r>
            <a:r>
              <a:rPr lang="en-US" baseline="-30000" smtClean="0">
                <a:solidFill>
                  <a:srgbClr val="800000"/>
                </a:solidFill>
                <a:cs typeface="Times New Roman" pitchFamily="18" charset="0"/>
              </a:rPr>
              <a:t>4</a:t>
            </a:r>
            <a:endParaRPr lang="en-US" smtClean="0">
              <a:solidFill>
                <a:srgbClr val="800000"/>
              </a:solidFill>
              <a:cs typeface="Times New Roman" pitchFamily="18" charset="0"/>
            </a:endParaRPr>
          </a:p>
          <a:p>
            <a:pPr eaLnBrk="1" hangingPunct="1"/>
            <a:endParaRPr lang="en-US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2171700" y="2128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57200" y="4260850"/>
            <a:ext cx="6400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Karena batang 4 seimbang maka jumlah momen </a:t>
            </a:r>
          </a:p>
          <a:p>
            <a:r>
              <a:rPr lang="en-US">
                <a:cs typeface="Times New Roman" pitchFamily="18" charset="0"/>
              </a:rPr>
              <a:t>terhadap titik O</a:t>
            </a:r>
            <a:r>
              <a:rPr lang="en-US" baseline="-30000">
                <a:cs typeface="Times New Roman" pitchFamily="18" charset="0"/>
              </a:rPr>
              <a:t>4</a:t>
            </a:r>
            <a:r>
              <a:rPr lang="en-US">
                <a:cs typeface="Times New Roman" pitchFamily="18" charset="0"/>
              </a:rPr>
              <a:t> adalah nol</a:t>
            </a:r>
          </a:p>
          <a:p>
            <a:pPr eaLnBrk="0" hangingPunct="0"/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209800" y="5251450"/>
            <a:ext cx="312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(P  . a ) -  (F</a:t>
            </a:r>
            <a:r>
              <a:rPr lang="en-US" baseline="-30000">
                <a:cs typeface="Times New Roman" pitchFamily="18" charset="0"/>
              </a:rPr>
              <a:t>34</a:t>
            </a:r>
            <a:r>
              <a:rPr lang="en-US" baseline="30000">
                <a:cs typeface="Times New Roman" pitchFamily="18" charset="0"/>
              </a:rPr>
              <a:t>T</a:t>
            </a:r>
            <a:r>
              <a:rPr lang="en-US">
                <a:cs typeface="Times New Roman" pitchFamily="18" charset="0"/>
              </a:rPr>
              <a:t> . b ) =0</a:t>
            </a:r>
          </a:p>
          <a:p>
            <a:pPr eaLnBrk="0" hangingPunct="0"/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300288" y="5937250"/>
            <a:ext cx="1814512" cy="844550"/>
            <a:chOff x="480" y="3456"/>
            <a:chExt cx="999" cy="488"/>
          </a:xfrm>
        </p:grpSpPr>
        <p:sp>
          <p:nvSpPr>
            <p:cNvPr id="4116" name="Rectangle 8"/>
            <p:cNvSpPr>
              <a:spLocks noChangeArrowheads="1"/>
            </p:cNvSpPr>
            <p:nvPr/>
          </p:nvSpPr>
          <p:spPr bwMode="auto">
            <a:xfrm>
              <a:off x="480" y="3504"/>
              <a:ext cx="624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cs typeface="Times New Roman" pitchFamily="18" charset="0"/>
                </a:rPr>
                <a:t>F</a:t>
              </a:r>
              <a:r>
                <a:rPr lang="en-US" sz="2000" baseline="-30000">
                  <a:cs typeface="Times New Roman" pitchFamily="18" charset="0"/>
                </a:rPr>
                <a:t>34</a:t>
              </a:r>
              <a:r>
                <a:rPr lang="en-US" sz="2000" baseline="30000">
                  <a:cs typeface="Times New Roman" pitchFamily="18" charset="0"/>
                </a:rPr>
                <a:t>T</a:t>
              </a:r>
              <a:r>
                <a:rPr lang="en-US" sz="2000">
                  <a:cs typeface="Times New Roman" pitchFamily="18" charset="0"/>
                </a:rPr>
                <a:t>  = </a:t>
              </a:r>
              <a:endParaRPr lang="en-US" sz="1200">
                <a:cs typeface="Times New Roman" pitchFamily="18" charset="0"/>
              </a:endParaRPr>
            </a:p>
            <a:p>
              <a:pPr eaLnBrk="0" hangingPunct="0"/>
              <a:endParaRPr lang="en-US"/>
            </a:p>
          </p:txBody>
        </p:sp>
        <p:graphicFrame>
          <p:nvGraphicFramePr>
            <p:cNvPr id="4101" name="Object 7"/>
            <p:cNvGraphicFramePr>
              <a:graphicFrameLocks noChangeAspect="1"/>
            </p:cNvGraphicFramePr>
            <p:nvPr/>
          </p:nvGraphicFramePr>
          <p:xfrm>
            <a:off x="1104" y="3456"/>
            <a:ext cx="375" cy="384"/>
          </p:xfrm>
          <a:graphic>
            <a:graphicData uri="http://schemas.openxmlformats.org/presentationml/2006/ole">
              <p:oleObj spid="_x0000_s128005" r:id="rId4" imgW="380835" imgH="393529" progId="Equation.3">
                <p:embed/>
              </p:oleObj>
            </a:graphicData>
          </a:graphic>
        </p:graphicFrame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267200" y="1600200"/>
            <a:ext cx="1876425" cy="2133600"/>
            <a:chOff x="3768" y="1770"/>
            <a:chExt cx="1182" cy="1344"/>
          </a:xfrm>
        </p:grpSpPr>
        <p:sp>
          <p:nvSpPr>
            <p:cNvPr id="4114" name="Freeform 11"/>
            <p:cNvSpPr>
              <a:spLocks/>
            </p:cNvSpPr>
            <p:nvPr/>
          </p:nvSpPr>
          <p:spPr bwMode="auto">
            <a:xfrm>
              <a:off x="3768" y="1770"/>
              <a:ext cx="402" cy="1344"/>
            </a:xfrm>
            <a:custGeom>
              <a:avLst/>
              <a:gdLst>
                <a:gd name="T0" fmla="*/ 0 w 402"/>
                <a:gd name="T1" fmla="*/ 0 h 1344"/>
                <a:gd name="T2" fmla="*/ 402 w 402"/>
                <a:gd name="T3" fmla="*/ 1344 h 1344"/>
                <a:gd name="T4" fmla="*/ 0 60000 65536"/>
                <a:gd name="T5" fmla="*/ 0 60000 65536"/>
                <a:gd name="T6" fmla="*/ 0 w 402"/>
                <a:gd name="T7" fmla="*/ 0 h 1344"/>
                <a:gd name="T8" fmla="*/ 402 w 402"/>
                <a:gd name="T9" fmla="*/ 1344 h 1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2" h="1344">
                  <a:moveTo>
                    <a:pt x="0" y="0"/>
                  </a:moveTo>
                  <a:lnTo>
                    <a:pt x="402" y="1344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15" name="Freeform 12"/>
            <p:cNvSpPr>
              <a:spLocks/>
            </p:cNvSpPr>
            <p:nvPr/>
          </p:nvSpPr>
          <p:spPr bwMode="auto">
            <a:xfrm>
              <a:off x="3960" y="2286"/>
              <a:ext cx="990" cy="168"/>
            </a:xfrm>
            <a:custGeom>
              <a:avLst/>
              <a:gdLst>
                <a:gd name="T0" fmla="*/ 990 w 990"/>
                <a:gd name="T1" fmla="*/ 0 h 168"/>
                <a:gd name="T2" fmla="*/ 0 w 990"/>
                <a:gd name="T3" fmla="*/ 168 h 168"/>
                <a:gd name="T4" fmla="*/ 0 60000 65536"/>
                <a:gd name="T5" fmla="*/ 0 60000 65536"/>
                <a:gd name="T6" fmla="*/ 0 w 990"/>
                <a:gd name="T7" fmla="*/ 0 h 168"/>
                <a:gd name="T8" fmla="*/ 990 w 990"/>
                <a:gd name="T9" fmla="*/ 168 h 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90" h="168">
                  <a:moveTo>
                    <a:pt x="990" y="0"/>
                  </a:moveTo>
                  <a:lnTo>
                    <a:pt x="0" y="16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7182" name="Freeform 14"/>
          <p:cNvSpPr>
            <a:spLocks/>
          </p:cNvSpPr>
          <p:nvPr/>
        </p:nvSpPr>
        <p:spPr bwMode="auto">
          <a:xfrm>
            <a:off x="4743450" y="2657475"/>
            <a:ext cx="180975" cy="1047750"/>
          </a:xfrm>
          <a:custGeom>
            <a:avLst/>
            <a:gdLst>
              <a:gd name="T0" fmla="*/ 180975 w 114"/>
              <a:gd name="T1" fmla="*/ 1047750 h 660"/>
              <a:gd name="T2" fmla="*/ 0 w 114"/>
              <a:gd name="T3" fmla="*/ 0 h 660"/>
              <a:gd name="T4" fmla="*/ 0 60000 65536"/>
              <a:gd name="T5" fmla="*/ 0 60000 65536"/>
              <a:gd name="T6" fmla="*/ 0 w 114"/>
              <a:gd name="T7" fmla="*/ 0 h 660"/>
              <a:gd name="T8" fmla="*/ 114 w 114"/>
              <a:gd name="T9" fmla="*/ 660 h 6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660">
                <a:moveTo>
                  <a:pt x="114" y="660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08" name="Freeform 15"/>
          <p:cNvSpPr>
            <a:spLocks/>
          </p:cNvSpPr>
          <p:nvPr/>
        </p:nvSpPr>
        <p:spPr bwMode="auto">
          <a:xfrm>
            <a:off x="3514725" y="1600200"/>
            <a:ext cx="685800" cy="200025"/>
          </a:xfrm>
          <a:custGeom>
            <a:avLst/>
            <a:gdLst>
              <a:gd name="T0" fmla="*/ 0 w 432"/>
              <a:gd name="T1" fmla="*/ 200025 h 126"/>
              <a:gd name="T2" fmla="*/ 685800 w 432"/>
              <a:gd name="T3" fmla="*/ 0 h 126"/>
              <a:gd name="T4" fmla="*/ 0 60000 65536"/>
              <a:gd name="T5" fmla="*/ 0 60000 65536"/>
              <a:gd name="T6" fmla="*/ 0 w 432"/>
              <a:gd name="T7" fmla="*/ 0 h 126"/>
              <a:gd name="T8" fmla="*/ 432 w 432"/>
              <a:gd name="T9" fmla="*/ 126 h 1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2" h="126">
                <a:moveTo>
                  <a:pt x="0" y="126"/>
                </a:moveTo>
                <a:lnTo>
                  <a:pt x="432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09" name="Freeform 16"/>
          <p:cNvSpPr>
            <a:spLocks/>
          </p:cNvSpPr>
          <p:nvPr/>
        </p:nvSpPr>
        <p:spPr bwMode="auto">
          <a:xfrm>
            <a:off x="4038600" y="838200"/>
            <a:ext cx="180975" cy="638175"/>
          </a:xfrm>
          <a:custGeom>
            <a:avLst/>
            <a:gdLst>
              <a:gd name="T0" fmla="*/ 0 w 114"/>
              <a:gd name="T1" fmla="*/ 0 h 402"/>
              <a:gd name="T2" fmla="*/ 180975 w 114"/>
              <a:gd name="T3" fmla="*/ 638175 h 402"/>
              <a:gd name="T4" fmla="*/ 0 60000 65536"/>
              <a:gd name="T5" fmla="*/ 0 60000 65536"/>
              <a:gd name="T6" fmla="*/ 0 w 114"/>
              <a:gd name="T7" fmla="*/ 0 h 402"/>
              <a:gd name="T8" fmla="*/ 114 w 114"/>
              <a:gd name="T9" fmla="*/ 402 h 40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402">
                <a:moveTo>
                  <a:pt x="0" y="0"/>
                </a:moveTo>
                <a:lnTo>
                  <a:pt x="114" y="402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10" name="Text Box 17"/>
          <p:cNvSpPr txBox="1">
            <a:spLocks noChangeArrowheads="1"/>
          </p:cNvSpPr>
          <p:nvPr/>
        </p:nvSpPr>
        <p:spPr bwMode="auto">
          <a:xfrm>
            <a:off x="5791200" y="19812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876800" y="2971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4112" name="Rectangle 20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4098" name="Object 19"/>
          <p:cNvGraphicFramePr>
            <a:graphicFrameLocks noChangeAspect="1"/>
          </p:cNvGraphicFramePr>
          <p:nvPr/>
        </p:nvGraphicFramePr>
        <p:xfrm>
          <a:off x="2971800" y="1447800"/>
          <a:ext cx="503238" cy="533400"/>
        </p:xfrm>
        <a:graphic>
          <a:graphicData uri="http://schemas.openxmlformats.org/presentationml/2006/ole">
            <p:oleObj spid="_x0000_s128002" name="Equation" r:id="rId5" imgW="228600" imgH="241300" progId="Equation.3">
              <p:embed/>
            </p:oleObj>
          </a:graphicData>
        </a:graphic>
      </p:graphicFrame>
      <p:graphicFrame>
        <p:nvGraphicFramePr>
          <p:cNvPr id="4099" name="Object 21"/>
          <p:cNvGraphicFramePr>
            <a:graphicFrameLocks noChangeAspect="1"/>
          </p:cNvGraphicFramePr>
          <p:nvPr/>
        </p:nvGraphicFramePr>
        <p:xfrm>
          <a:off x="4114800" y="647700"/>
          <a:ext cx="457200" cy="457200"/>
        </p:xfrm>
        <a:graphic>
          <a:graphicData uri="http://schemas.openxmlformats.org/presentationml/2006/ole">
            <p:oleObj spid="_x0000_s128003" name="Equation" r:id="rId6" imgW="241200" imgH="241200" progId="Equation.3">
              <p:embed/>
            </p:oleObj>
          </a:graphicData>
        </a:graphic>
      </p:graphicFrame>
      <p:sp>
        <p:nvSpPr>
          <p:cNvPr id="4113" name="Freeform 23"/>
          <p:cNvSpPr>
            <a:spLocks/>
          </p:cNvSpPr>
          <p:nvPr/>
        </p:nvSpPr>
        <p:spPr bwMode="auto">
          <a:xfrm>
            <a:off x="4876800" y="3806825"/>
            <a:ext cx="576263" cy="536575"/>
          </a:xfrm>
          <a:custGeom>
            <a:avLst/>
            <a:gdLst>
              <a:gd name="T0" fmla="*/ 0 w 408"/>
              <a:gd name="T1" fmla="*/ 0 h 667"/>
              <a:gd name="T2" fmla="*/ 90394 w 408"/>
              <a:gd name="T3" fmla="*/ 7240 h 667"/>
              <a:gd name="T4" fmla="*/ 180788 w 408"/>
              <a:gd name="T5" fmla="*/ 58726 h 667"/>
              <a:gd name="T6" fmla="*/ 206212 w 408"/>
              <a:gd name="T7" fmla="*/ 102971 h 667"/>
              <a:gd name="T8" fmla="*/ 128529 w 408"/>
              <a:gd name="T9" fmla="*/ 198702 h 667"/>
              <a:gd name="T10" fmla="*/ 141241 w 408"/>
              <a:gd name="T11" fmla="*/ 286388 h 667"/>
              <a:gd name="T12" fmla="*/ 166664 w 408"/>
              <a:gd name="T13" fmla="*/ 301673 h 667"/>
              <a:gd name="T14" fmla="*/ 425135 w 408"/>
              <a:gd name="T15" fmla="*/ 360398 h 667"/>
              <a:gd name="T16" fmla="*/ 542365 w 408"/>
              <a:gd name="T17" fmla="*/ 396599 h 667"/>
              <a:gd name="T18" fmla="*/ 528241 w 408"/>
              <a:gd name="T19" fmla="*/ 536575 h 66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8"/>
              <a:gd name="T31" fmla="*/ 0 h 667"/>
              <a:gd name="T32" fmla="*/ 408 w 408"/>
              <a:gd name="T33" fmla="*/ 667 h 66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8" h="667">
                <a:moveTo>
                  <a:pt x="0" y="0"/>
                </a:moveTo>
                <a:cubicBezTo>
                  <a:pt x="21" y="3"/>
                  <a:pt x="43" y="3"/>
                  <a:pt x="64" y="9"/>
                </a:cubicBezTo>
                <a:cubicBezTo>
                  <a:pt x="94" y="18"/>
                  <a:pt x="107" y="53"/>
                  <a:pt x="128" y="73"/>
                </a:cubicBezTo>
                <a:cubicBezTo>
                  <a:pt x="134" y="91"/>
                  <a:pt x="152" y="110"/>
                  <a:pt x="146" y="128"/>
                </a:cubicBezTo>
                <a:cubicBezTo>
                  <a:pt x="130" y="176"/>
                  <a:pt x="127" y="210"/>
                  <a:pt x="91" y="247"/>
                </a:cubicBezTo>
                <a:cubicBezTo>
                  <a:pt x="94" y="283"/>
                  <a:pt x="92" y="320"/>
                  <a:pt x="100" y="356"/>
                </a:cubicBezTo>
                <a:cubicBezTo>
                  <a:pt x="102" y="365"/>
                  <a:pt x="112" y="369"/>
                  <a:pt x="118" y="375"/>
                </a:cubicBezTo>
                <a:cubicBezTo>
                  <a:pt x="180" y="437"/>
                  <a:pt x="210" y="438"/>
                  <a:pt x="301" y="448"/>
                </a:cubicBezTo>
                <a:cubicBezTo>
                  <a:pt x="332" y="463"/>
                  <a:pt x="360" y="470"/>
                  <a:pt x="384" y="493"/>
                </a:cubicBezTo>
                <a:cubicBezTo>
                  <a:pt x="390" y="579"/>
                  <a:pt x="408" y="606"/>
                  <a:pt x="374" y="667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4100" name="Object 24"/>
          <p:cNvGraphicFramePr>
            <a:graphicFrameLocks noChangeAspect="1"/>
          </p:cNvGraphicFramePr>
          <p:nvPr/>
        </p:nvGraphicFramePr>
        <p:xfrm>
          <a:off x="5300663" y="3733800"/>
          <a:ext cx="533400" cy="533400"/>
        </p:xfrm>
        <a:graphic>
          <a:graphicData uri="http://schemas.openxmlformats.org/presentationml/2006/ole">
            <p:oleObj spid="_x0000_s128004" name="Equation" r:id="rId7" imgW="215619" imgH="215619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82" grpId="0" animBg="1"/>
      <p:bldP spid="718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Analisa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gaya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statis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untuk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batang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3</a:t>
            </a:r>
            <a:b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en-US" sz="32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17526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Gambarkan F</a:t>
            </a:r>
            <a:r>
              <a:rPr lang="en-US" baseline="-30000">
                <a:cs typeface="Times New Roman" pitchFamily="18" charset="0"/>
              </a:rPr>
              <a:t>43</a:t>
            </a:r>
            <a:r>
              <a:rPr lang="en-US" baseline="30000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dan F</a:t>
            </a:r>
            <a:r>
              <a:rPr lang="en-US" baseline="-30000">
                <a:cs typeface="Times New Roman" pitchFamily="18" charset="0"/>
              </a:rPr>
              <a:t>43</a:t>
            </a:r>
            <a:r>
              <a:rPr lang="en-US" baseline="30000">
                <a:cs typeface="Times New Roman" pitchFamily="18" charset="0"/>
              </a:rPr>
              <a:t>T</a:t>
            </a:r>
            <a:r>
              <a:rPr lang="en-US">
                <a:cs typeface="Times New Roman" pitchFamily="18" charset="0"/>
              </a:rPr>
              <a:t> di titik C</a:t>
            </a:r>
            <a:r>
              <a:rPr lang="en-US"/>
              <a:t>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867400" y="287972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F</a:t>
            </a:r>
            <a:r>
              <a:rPr lang="en-US" sz="2000" baseline="-30000">
                <a:cs typeface="Times New Roman" pitchFamily="18" charset="0"/>
              </a:rPr>
              <a:t>43</a:t>
            </a:r>
            <a:r>
              <a:rPr lang="en-US" sz="2000" baseline="30000">
                <a:cs typeface="Times New Roman" pitchFamily="18" charset="0"/>
              </a:rPr>
              <a:t>N</a:t>
            </a:r>
            <a:r>
              <a:rPr lang="en-US" sz="2000">
                <a:cs typeface="Times New Roman" pitchFamily="18" charset="0"/>
              </a:rPr>
              <a:t> = - F</a:t>
            </a:r>
            <a:r>
              <a:rPr lang="en-US" sz="2000" baseline="-30000">
                <a:cs typeface="Times New Roman" pitchFamily="18" charset="0"/>
              </a:rPr>
              <a:t>34</a:t>
            </a:r>
            <a:r>
              <a:rPr lang="en-US" sz="2000" baseline="30000">
                <a:cs typeface="Times New Roman" pitchFamily="18" charset="0"/>
              </a:rPr>
              <a:t>N</a:t>
            </a:r>
            <a:r>
              <a:rPr lang="en-US" sz="1400"/>
              <a:t> </a:t>
            </a:r>
            <a:endParaRPr lang="en-US"/>
          </a:p>
        </p:txBody>
      </p:sp>
      <p:sp>
        <p:nvSpPr>
          <p:cNvPr id="5130" name="Rectangle 7"/>
          <p:cNvSpPr>
            <a:spLocks noChangeArrowheads="1"/>
          </p:cNvSpPr>
          <p:nvPr/>
        </p:nvSpPr>
        <p:spPr bwMode="auto">
          <a:xfrm>
            <a:off x="2557463" y="2324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933700" y="3810000"/>
            <a:ext cx="3294063" cy="1066800"/>
            <a:chOff x="1776" y="1428"/>
            <a:chExt cx="1992" cy="672"/>
          </a:xfrm>
        </p:grpSpPr>
        <p:sp>
          <p:nvSpPr>
            <p:cNvPr id="5142" name="Freeform 9"/>
            <p:cNvSpPr>
              <a:spLocks/>
            </p:cNvSpPr>
            <p:nvPr/>
          </p:nvSpPr>
          <p:spPr bwMode="auto">
            <a:xfrm>
              <a:off x="1776" y="1776"/>
              <a:ext cx="1992" cy="324"/>
            </a:xfrm>
            <a:custGeom>
              <a:avLst/>
              <a:gdLst>
                <a:gd name="T0" fmla="*/ 0 w 1992"/>
                <a:gd name="T1" fmla="*/ 324 h 324"/>
                <a:gd name="T2" fmla="*/ 1992 w 1992"/>
                <a:gd name="T3" fmla="*/ 0 h 324"/>
                <a:gd name="T4" fmla="*/ 0 60000 65536"/>
                <a:gd name="T5" fmla="*/ 0 60000 65536"/>
                <a:gd name="T6" fmla="*/ 0 w 1992"/>
                <a:gd name="T7" fmla="*/ 0 h 324"/>
                <a:gd name="T8" fmla="*/ 1992 w 1992"/>
                <a:gd name="T9" fmla="*/ 324 h 3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92" h="324">
                  <a:moveTo>
                    <a:pt x="0" y="324"/>
                  </a:moveTo>
                  <a:lnTo>
                    <a:pt x="1992" y="0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5143" name="Freeform 10"/>
            <p:cNvSpPr>
              <a:spLocks/>
            </p:cNvSpPr>
            <p:nvPr/>
          </p:nvSpPr>
          <p:spPr bwMode="auto">
            <a:xfrm>
              <a:off x="2310" y="1428"/>
              <a:ext cx="150" cy="582"/>
            </a:xfrm>
            <a:custGeom>
              <a:avLst/>
              <a:gdLst>
                <a:gd name="T0" fmla="*/ 150 w 150"/>
                <a:gd name="T1" fmla="*/ 0 h 582"/>
                <a:gd name="T2" fmla="*/ 0 w 150"/>
                <a:gd name="T3" fmla="*/ 582 h 582"/>
                <a:gd name="T4" fmla="*/ 0 60000 65536"/>
                <a:gd name="T5" fmla="*/ 0 60000 65536"/>
                <a:gd name="T6" fmla="*/ 0 w 150"/>
                <a:gd name="T7" fmla="*/ 0 h 582"/>
                <a:gd name="T8" fmla="*/ 150 w 150"/>
                <a:gd name="T9" fmla="*/ 582 h 5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" h="582">
                  <a:moveTo>
                    <a:pt x="150" y="0"/>
                  </a:moveTo>
                  <a:lnTo>
                    <a:pt x="0" y="582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5132" name="Text Box 11"/>
          <p:cNvSpPr txBox="1">
            <a:spLocks noChangeArrowheads="1"/>
          </p:cNvSpPr>
          <p:nvPr/>
        </p:nvSpPr>
        <p:spPr bwMode="auto">
          <a:xfrm>
            <a:off x="3409950" y="38862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8204" name="Freeform 12"/>
          <p:cNvSpPr>
            <a:spLocks/>
          </p:cNvSpPr>
          <p:nvPr/>
        </p:nvSpPr>
        <p:spPr bwMode="auto">
          <a:xfrm>
            <a:off x="5513388" y="4419600"/>
            <a:ext cx="714375" cy="200025"/>
          </a:xfrm>
          <a:custGeom>
            <a:avLst/>
            <a:gdLst>
              <a:gd name="T0" fmla="*/ 0 w 432"/>
              <a:gd name="T1" fmla="*/ 200025 h 126"/>
              <a:gd name="T2" fmla="*/ 714375 w 432"/>
              <a:gd name="T3" fmla="*/ 0 h 126"/>
              <a:gd name="T4" fmla="*/ 0 60000 65536"/>
              <a:gd name="T5" fmla="*/ 0 60000 65536"/>
              <a:gd name="T6" fmla="*/ 0 w 432"/>
              <a:gd name="T7" fmla="*/ 0 h 126"/>
              <a:gd name="T8" fmla="*/ 432 w 432"/>
              <a:gd name="T9" fmla="*/ 126 h 1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2" h="126">
                <a:moveTo>
                  <a:pt x="0" y="126"/>
                </a:moveTo>
                <a:lnTo>
                  <a:pt x="432" y="0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05" name="Freeform 13"/>
          <p:cNvSpPr>
            <a:spLocks/>
          </p:cNvSpPr>
          <p:nvPr/>
        </p:nvSpPr>
        <p:spPr bwMode="auto">
          <a:xfrm>
            <a:off x="6059488" y="3657600"/>
            <a:ext cx="188912" cy="638175"/>
          </a:xfrm>
          <a:custGeom>
            <a:avLst/>
            <a:gdLst>
              <a:gd name="T0" fmla="*/ 0 w 114"/>
              <a:gd name="T1" fmla="*/ 0 h 402"/>
              <a:gd name="T2" fmla="*/ 188912 w 114"/>
              <a:gd name="T3" fmla="*/ 638175 h 402"/>
              <a:gd name="T4" fmla="*/ 0 60000 65536"/>
              <a:gd name="T5" fmla="*/ 0 60000 65536"/>
              <a:gd name="T6" fmla="*/ 0 w 114"/>
              <a:gd name="T7" fmla="*/ 0 h 402"/>
              <a:gd name="T8" fmla="*/ 114 w 114"/>
              <a:gd name="T9" fmla="*/ 402 h 40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402">
                <a:moveTo>
                  <a:pt x="0" y="0"/>
                </a:moveTo>
                <a:lnTo>
                  <a:pt x="114" y="402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5" name="Rectangle 16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6172200" y="3657600"/>
          <a:ext cx="457200" cy="457200"/>
        </p:xfrm>
        <a:graphic>
          <a:graphicData uri="http://schemas.openxmlformats.org/presentationml/2006/ole">
            <p:oleObj spid="_x0000_s129026" name="Equation" r:id="rId4" imgW="241195" imgH="241195" progId="Equation.3">
              <p:embed/>
            </p:oleObj>
          </a:graphicData>
        </a:graphic>
      </p:graphicFrame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5334000" y="4648200"/>
          <a:ext cx="431800" cy="457200"/>
        </p:xfrm>
        <a:graphic>
          <a:graphicData uri="http://schemas.openxmlformats.org/presentationml/2006/ole">
            <p:oleObj spid="_x0000_s129027" name="Equation" r:id="rId5" imgW="228600" imgH="241300" progId="Equation.3">
              <p:embed/>
            </p:oleObj>
          </a:graphicData>
        </a:graphic>
      </p:graphicFrame>
      <p:sp>
        <p:nvSpPr>
          <p:cNvPr id="5137" name="Freeform 19"/>
          <p:cNvSpPr>
            <a:spLocks/>
          </p:cNvSpPr>
          <p:nvPr/>
        </p:nvSpPr>
        <p:spPr bwMode="auto">
          <a:xfrm>
            <a:off x="2166938" y="4829175"/>
            <a:ext cx="728662" cy="354013"/>
          </a:xfrm>
          <a:custGeom>
            <a:avLst/>
            <a:gdLst>
              <a:gd name="T0" fmla="*/ 728662 w 459"/>
              <a:gd name="T1" fmla="*/ 87313 h 223"/>
              <a:gd name="T2" fmla="*/ 714375 w 459"/>
              <a:gd name="T3" fmla="*/ 44450 h 223"/>
              <a:gd name="T4" fmla="*/ 554037 w 459"/>
              <a:gd name="T5" fmla="*/ 0 h 223"/>
              <a:gd name="T6" fmla="*/ 482600 w 459"/>
              <a:gd name="T7" fmla="*/ 14288 h 223"/>
              <a:gd name="T8" fmla="*/ 366712 w 459"/>
              <a:gd name="T9" fmla="*/ 217488 h 223"/>
              <a:gd name="T10" fmla="*/ 234950 w 459"/>
              <a:gd name="T11" fmla="*/ 349250 h 223"/>
              <a:gd name="T12" fmla="*/ 17462 w 459"/>
              <a:gd name="T13" fmla="*/ 261938 h 223"/>
              <a:gd name="T14" fmla="*/ 17462 w 459"/>
              <a:gd name="T15" fmla="*/ 131763 h 2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59"/>
              <a:gd name="T25" fmla="*/ 0 h 223"/>
              <a:gd name="T26" fmla="*/ 459 w 459"/>
              <a:gd name="T27" fmla="*/ 223 h 2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59" h="223">
                <a:moveTo>
                  <a:pt x="459" y="55"/>
                </a:moveTo>
                <a:cubicBezTo>
                  <a:pt x="456" y="46"/>
                  <a:pt x="457" y="34"/>
                  <a:pt x="450" y="28"/>
                </a:cubicBezTo>
                <a:cubicBezTo>
                  <a:pt x="439" y="19"/>
                  <a:pt x="368" y="6"/>
                  <a:pt x="349" y="0"/>
                </a:cubicBezTo>
                <a:cubicBezTo>
                  <a:pt x="334" y="3"/>
                  <a:pt x="318" y="3"/>
                  <a:pt x="304" y="9"/>
                </a:cubicBezTo>
                <a:cubicBezTo>
                  <a:pt x="261" y="28"/>
                  <a:pt x="244" y="98"/>
                  <a:pt x="231" y="137"/>
                </a:cubicBezTo>
                <a:cubicBezTo>
                  <a:pt x="218" y="177"/>
                  <a:pt x="186" y="208"/>
                  <a:pt x="148" y="220"/>
                </a:cubicBezTo>
                <a:cubicBezTo>
                  <a:pt x="70" y="212"/>
                  <a:pt x="50" y="223"/>
                  <a:pt x="11" y="165"/>
                </a:cubicBezTo>
                <a:cubicBezTo>
                  <a:pt x="0" y="132"/>
                  <a:pt x="11" y="117"/>
                  <a:pt x="11" y="83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5124" name="Object 20"/>
          <p:cNvGraphicFramePr>
            <a:graphicFrameLocks noChangeAspect="1"/>
          </p:cNvGraphicFramePr>
          <p:nvPr/>
        </p:nvGraphicFramePr>
        <p:xfrm>
          <a:off x="2119313" y="5105400"/>
          <a:ext cx="533400" cy="533400"/>
        </p:xfrm>
        <a:graphic>
          <a:graphicData uri="http://schemas.openxmlformats.org/presentationml/2006/ole">
            <p:oleObj spid="_x0000_s129028" name="Equation" r:id="rId6" imgW="228600" imgH="228600" progId="Equation.3">
              <p:embed/>
            </p:oleObj>
          </a:graphicData>
        </a:graphic>
      </p:graphicFrame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783138" y="5137150"/>
            <a:ext cx="1389062" cy="514350"/>
            <a:chOff x="3013" y="3236"/>
            <a:chExt cx="875" cy="324"/>
          </a:xfrm>
        </p:grpSpPr>
        <p:graphicFrame>
          <p:nvGraphicFramePr>
            <p:cNvPr id="5125" name="Object 21"/>
            <p:cNvGraphicFramePr>
              <a:graphicFrameLocks noChangeAspect="1"/>
            </p:cNvGraphicFramePr>
            <p:nvPr/>
          </p:nvGraphicFramePr>
          <p:xfrm>
            <a:off x="3013" y="3236"/>
            <a:ext cx="299" cy="316"/>
          </p:xfrm>
          <a:graphic>
            <a:graphicData uri="http://schemas.openxmlformats.org/presentationml/2006/ole">
              <p:oleObj spid="_x0000_s129029" name="Equation" r:id="rId7" imgW="228600" imgH="241300" progId="Equation.3">
                <p:embed/>
              </p:oleObj>
            </a:graphicData>
          </a:graphic>
        </p:graphicFrame>
        <p:sp>
          <p:nvSpPr>
            <p:cNvPr id="5141" name="Text Box 23"/>
            <p:cNvSpPr txBox="1">
              <a:spLocks noChangeArrowheads="1"/>
            </p:cNvSpPr>
            <p:nvPr/>
          </p:nvSpPr>
          <p:spPr bwMode="auto">
            <a:xfrm>
              <a:off x="3312" y="326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 -</a:t>
              </a:r>
            </a:p>
          </p:txBody>
        </p:sp>
        <p:graphicFrame>
          <p:nvGraphicFramePr>
            <p:cNvPr id="5126" name="Object 24"/>
            <p:cNvGraphicFramePr>
              <a:graphicFrameLocks noChangeAspect="1"/>
            </p:cNvGraphicFramePr>
            <p:nvPr/>
          </p:nvGraphicFramePr>
          <p:xfrm>
            <a:off x="3607" y="3264"/>
            <a:ext cx="281" cy="296"/>
          </p:xfrm>
          <a:graphic>
            <a:graphicData uri="http://schemas.openxmlformats.org/presentationml/2006/ole">
              <p:oleObj spid="_x0000_s129030" name="Equation" r:id="rId8" imgW="228600" imgH="241300" progId="Equation.3">
                <p:embed/>
              </p:oleObj>
            </a:graphicData>
          </a:graphic>
        </p:graphicFrame>
      </p:grpSp>
      <p:sp>
        <p:nvSpPr>
          <p:cNvPr id="5139" name="Text Box 27"/>
          <p:cNvSpPr txBox="1">
            <a:spLocks noChangeArrowheads="1"/>
          </p:cNvSpPr>
          <p:nvPr/>
        </p:nvSpPr>
        <p:spPr bwMode="auto">
          <a:xfrm>
            <a:off x="2743200" y="43434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5140" name="Text Box 28"/>
          <p:cNvSpPr txBox="1">
            <a:spLocks noChangeArrowheads="1"/>
          </p:cNvSpPr>
          <p:nvPr/>
        </p:nvSpPr>
        <p:spPr bwMode="auto">
          <a:xfrm>
            <a:off x="6248400" y="41910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204" grpId="0" animBg="1"/>
      <p:bldP spid="820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828800"/>
          </a:xfrm>
          <a:noFill/>
        </p:spPr>
        <p:txBody>
          <a:bodyPr/>
          <a:lstStyle/>
          <a:p>
            <a:pPr marL="857250" indent="-857250" algn="l" eaLnBrk="1" hangingPunct="1">
              <a:tabLst>
                <a:tab pos="914400" algn="l"/>
              </a:tabLst>
            </a:pPr>
            <a: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  <a:t>a.</a:t>
            </a:r>
            <a:r>
              <a:rPr lang="en-US" sz="700" smtClean="0">
                <a:solidFill>
                  <a:schemeClr val="tx1"/>
                </a:solidFill>
                <a:cs typeface="Times New Roman" pitchFamily="18" charset="0"/>
              </a:rPr>
              <a:t>  </a:t>
            </a:r>
            <a: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  <a:t> Hitung jarak gaya</a:t>
            </a:r>
            <a:b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2400" smtClean="0">
                <a:solidFill>
                  <a:srgbClr val="800000"/>
                </a:solidFill>
                <a:cs typeface="Times New Roman" pitchFamily="18" charset="0"/>
              </a:rPr>
              <a:t>c = jarak gaya F</a:t>
            </a:r>
            <a:r>
              <a:rPr lang="en-US" sz="2400" baseline="-30000" smtClean="0">
                <a:solidFill>
                  <a:srgbClr val="800000"/>
                </a:solidFill>
                <a:cs typeface="Times New Roman" pitchFamily="18" charset="0"/>
              </a:rPr>
              <a:t>43</a:t>
            </a:r>
            <a:r>
              <a:rPr lang="en-US" sz="2400" baseline="30000" smtClean="0">
                <a:solidFill>
                  <a:srgbClr val="800000"/>
                </a:solidFill>
                <a:cs typeface="Times New Roman" pitchFamily="18" charset="0"/>
              </a:rPr>
              <a:t>N</a:t>
            </a:r>
            <a:r>
              <a:rPr lang="en-US" sz="2400" smtClean="0">
                <a:solidFill>
                  <a:srgbClr val="800000"/>
                </a:solidFill>
                <a:cs typeface="Times New Roman" pitchFamily="18" charset="0"/>
              </a:rPr>
              <a:t> terhadap titik B</a:t>
            </a:r>
            <a:br>
              <a:rPr lang="en-US" sz="2400" smtClean="0">
                <a:solidFill>
                  <a:srgbClr val="800000"/>
                </a:solidFill>
                <a:cs typeface="Times New Roman" pitchFamily="18" charset="0"/>
              </a:rPr>
            </a:br>
            <a: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2400" smtClean="0">
                <a:solidFill>
                  <a:srgbClr val="000066"/>
                </a:solidFill>
                <a:cs typeface="Times New Roman" pitchFamily="18" charset="0"/>
              </a:rPr>
              <a:t>d = jarak gaya F</a:t>
            </a:r>
            <a:r>
              <a:rPr lang="en-US" sz="2400" baseline="-30000" smtClean="0">
                <a:solidFill>
                  <a:srgbClr val="000066"/>
                </a:solidFill>
                <a:cs typeface="Times New Roman" pitchFamily="18" charset="0"/>
              </a:rPr>
              <a:t>43</a:t>
            </a:r>
            <a:r>
              <a:rPr lang="en-US" sz="2400" baseline="30000" smtClean="0">
                <a:solidFill>
                  <a:srgbClr val="000066"/>
                </a:solidFill>
                <a:cs typeface="Times New Roman" pitchFamily="18" charset="0"/>
              </a:rPr>
              <a:t>T</a:t>
            </a:r>
            <a:r>
              <a:rPr lang="en-US" sz="2400" smtClean="0">
                <a:solidFill>
                  <a:srgbClr val="000066"/>
                </a:solidFill>
                <a:cs typeface="Times New Roman" pitchFamily="18" charset="0"/>
              </a:rPr>
              <a:t> terhadap titik B</a:t>
            </a:r>
            <a: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  <a:t>. e = jarak gaya Q     terhadap titik B</a:t>
            </a:r>
            <a:b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</a:br>
            <a:endParaRPr lang="en-US" sz="2400" smtClean="0">
              <a:solidFill>
                <a:schemeClr val="tx1"/>
              </a:solidFill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233613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095500" y="3581400"/>
            <a:ext cx="3294063" cy="1066800"/>
            <a:chOff x="1776" y="1428"/>
            <a:chExt cx="1992" cy="672"/>
          </a:xfrm>
        </p:grpSpPr>
        <p:sp>
          <p:nvSpPr>
            <p:cNvPr id="6165" name="Freeform 17"/>
            <p:cNvSpPr>
              <a:spLocks/>
            </p:cNvSpPr>
            <p:nvPr/>
          </p:nvSpPr>
          <p:spPr bwMode="auto">
            <a:xfrm>
              <a:off x="1776" y="1776"/>
              <a:ext cx="1992" cy="324"/>
            </a:xfrm>
            <a:custGeom>
              <a:avLst/>
              <a:gdLst>
                <a:gd name="T0" fmla="*/ 0 w 1992"/>
                <a:gd name="T1" fmla="*/ 324 h 324"/>
                <a:gd name="T2" fmla="*/ 1992 w 1992"/>
                <a:gd name="T3" fmla="*/ 0 h 324"/>
                <a:gd name="T4" fmla="*/ 0 60000 65536"/>
                <a:gd name="T5" fmla="*/ 0 60000 65536"/>
                <a:gd name="T6" fmla="*/ 0 w 1992"/>
                <a:gd name="T7" fmla="*/ 0 h 324"/>
                <a:gd name="T8" fmla="*/ 1992 w 1992"/>
                <a:gd name="T9" fmla="*/ 324 h 3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92" h="324">
                  <a:moveTo>
                    <a:pt x="0" y="324"/>
                  </a:moveTo>
                  <a:lnTo>
                    <a:pt x="1992" y="0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66" name="Freeform 18"/>
            <p:cNvSpPr>
              <a:spLocks/>
            </p:cNvSpPr>
            <p:nvPr/>
          </p:nvSpPr>
          <p:spPr bwMode="auto">
            <a:xfrm>
              <a:off x="2310" y="1428"/>
              <a:ext cx="150" cy="582"/>
            </a:xfrm>
            <a:custGeom>
              <a:avLst/>
              <a:gdLst>
                <a:gd name="T0" fmla="*/ 150 w 150"/>
                <a:gd name="T1" fmla="*/ 0 h 582"/>
                <a:gd name="T2" fmla="*/ 0 w 150"/>
                <a:gd name="T3" fmla="*/ 582 h 582"/>
                <a:gd name="T4" fmla="*/ 0 60000 65536"/>
                <a:gd name="T5" fmla="*/ 0 60000 65536"/>
                <a:gd name="T6" fmla="*/ 0 w 150"/>
                <a:gd name="T7" fmla="*/ 0 h 582"/>
                <a:gd name="T8" fmla="*/ 150 w 150"/>
                <a:gd name="T9" fmla="*/ 582 h 5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" h="582">
                  <a:moveTo>
                    <a:pt x="150" y="0"/>
                  </a:moveTo>
                  <a:lnTo>
                    <a:pt x="0" y="582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6152" name="Text Box 19"/>
          <p:cNvSpPr txBox="1">
            <a:spLocks noChangeArrowheads="1"/>
          </p:cNvSpPr>
          <p:nvPr/>
        </p:nvSpPr>
        <p:spPr bwMode="auto">
          <a:xfrm>
            <a:off x="2571750" y="36576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6153" name="Freeform 20"/>
          <p:cNvSpPr>
            <a:spLocks/>
          </p:cNvSpPr>
          <p:nvPr/>
        </p:nvSpPr>
        <p:spPr bwMode="auto">
          <a:xfrm>
            <a:off x="4675188" y="4191000"/>
            <a:ext cx="714375" cy="200025"/>
          </a:xfrm>
          <a:custGeom>
            <a:avLst/>
            <a:gdLst>
              <a:gd name="T0" fmla="*/ 0 w 432"/>
              <a:gd name="T1" fmla="*/ 200025 h 126"/>
              <a:gd name="T2" fmla="*/ 714375 w 432"/>
              <a:gd name="T3" fmla="*/ 0 h 126"/>
              <a:gd name="T4" fmla="*/ 0 60000 65536"/>
              <a:gd name="T5" fmla="*/ 0 60000 65536"/>
              <a:gd name="T6" fmla="*/ 0 w 432"/>
              <a:gd name="T7" fmla="*/ 0 h 126"/>
              <a:gd name="T8" fmla="*/ 432 w 432"/>
              <a:gd name="T9" fmla="*/ 126 h 1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2" h="126">
                <a:moveTo>
                  <a:pt x="0" y="126"/>
                </a:moveTo>
                <a:lnTo>
                  <a:pt x="432" y="0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54" name="Freeform 21"/>
          <p:cNvSpPr>
            <a:spLocks/>
          </p:cNvSpPr>
          <p:nvPr/>
        </p:nvSpPr>
        <p:spPr bwMode="auto">
          <a:xfrm>
            <a:off x="5221288" y="3429000"/>
            <a:ext cx="188912" cy="638175"/>
          </a:xfrm>
          <a:custGeom>
            <a:avLst/>
            <a:gdLst>
              <a:gd name="T0" fmla="*/ 0 w 114"/>
              <a:gd name="T1" fmla="*/ 0 h 402"/>
              <a:gd name="T2" fmla="*/ 188912 w 114"/>
              <a:gd name="T3" fmla="*/ 638175 h 402"/>
              <a:gd name="T4" fmla="*/ 0 60000 65536"/>
              <a:gd name="T5" fmla="*/ 0 60000 65536"/>
              <a:gd name="T6" fmla="*/ 0 w 114"/>
              <a:gd name="T7" fmla="*/ 0 h 402"/>
              <a:gd name="T8" fmla="*/ 114 w 114"/>
              <a:gd name="T9" fmla="*/ 402 h 40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402">
                <a:moveTo>
                  <a:pt x="0" y="0"/>
                </a:moveTo>
                <a:lnTo>
                  <a:pt x="114" y="402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flipH="1">
            <a:off x="2819400" y="4495800"/>
            <a:ext cx="152400" cy="609600"/>
          </a:xfrm>
          <a:prstGeom prst="line">
            <a:avLst/>
          </a:prstGeom>
          <a:noFill/>
          <a:ln w="9525">
            <a:solidFill>
              <a:srgbClr val="0000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2114550" y="4648200"/>
            <a:ext cx="762000" cy="209550"/>
          </a:xfrm>
          <a:custGeom>
            <a:avLst/>
            <a:gdLst>
              <a:gd name="T0" fmla="*/ 0 w 480"/>
              <a:gd name="T1" fmla="*/ 0 h 132"/>
              <a:gd name="T2" fmla="*/ 762000 w 480"/>
              <a:gd name="T3" fmla="*/ 209550 h 132"/>
              <a:gd name="T4" fmla="*/ 0 60000 65536"/>
              <a:gd name="T5" fmla="*/ 0 60000 65536"/>
              <a:gd name="T6" fmla="*/ 0 w 480"/>
              <a:gd name="T7" fmla="*/ 0 h 132"/>
              <a:gd name="T8" fmla="*/ 480 w 480"/>
              <a:gd name="T9" fmla="*/ 132 h 1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0" h="132">
                <a:moveTo>
                  <a:pt x="0" y="0"/>
                </a:moveTo>
                <a:lnTo>
                  <a:pt x="480" y="132"/>
                </a:ln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40" name="Freeform 24"/>
          <p:cNvSpPr>
            <a:spLocks/>
          </p:cNvSpPr>
          <p:nvPr/>
        </p:nvSpPr>
        <p:spPr bwMode="auto">
          <a:xfrm>
            <a:off x="2095500" y="3705225"/>
            <a:ext cx="3200400" cy="942975"/>
          </a:xfrm>
          <a:custGeom>
            <a:avLst/>
            <a:gdLst>
              <a:gd name="T0" fmla="*/ 0 w 2016"/>
              <a:gd name="T1" fmla="*/ 942975 h 594"/>
              <a:gd name="T2" fmla="*/ 3200400 w 2016"/>
              <a:gd name="T3" fmla="*/ 0 h 594"/>
              <a:gd name="T4" fmla="*/ 0 60000 65536"/>
              <a:gd name="T5" fmla="*/ 0 60000 65536"/>
              <a:gd name="T6" fmla="*/ 0 w 2016"/>
              <a:gd name="T7" fmla="*/ 0 h 594"/>
              <a:gd name="T8" fmla="*/ 2016 w 2016"/>
              <a:gd name="T9" fmla="*/ 594 h 5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16" h="594">
                <a:moveTo>
                  <a:pt x="0" y="594"/>
                </a:moveTo>
                <a:lnTo>
                  <a:pt x="2016" y="0"/>
                </a:ln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41" name="Freeform 25"/>
          <p:cNvSpPr>
            <a:spLocks/>
          </p:cNvSpPr>
          <p:nvPr/>
        </p:nvSpPr>
        <p:spPr bwMode="auto">
          <a:xfrm>
            <a:off x="2000250" y="4381500"/>
            <a:ext cx="2714625" cy="800100"/>
          </a:xfrm>
          <a:custGeom>
            <a:avLst/>
            <a:gdLst>
              <a:gd name="T0" fmla="*/ 0 w 1710"/>
              <a:gd name="T1" fmla="*/ 800100 h 504"/>
              <a:gd name="T2" fmla="*/ 2714625 w 1710"/>
              <a:gd name="T3" fmla="*/ 0 h 504"/>
              <a:gd name="T4" fmla="*/ 0 60000 65536"/>
              <a:gd name="T5" fmla="*/ 0 60000 65536"/>
              <a:gd name="T6" fmla="*/ 0 w 1710"/>
              <a:gd name="T7" fmla="*/ 0 h 504"/>
              <a:gd name="T8" fmla="*/ 1710 w 1710"/>
              <a:gd name="T9" fmla="*/ 504 h 5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10" h="504">
                <a:moveTo>
                  <a:pt x="0" y="504"/>
                </a:moveTo>
                <a:lnTo>
                  <a:pt x="1710" y="0"/>
                </a:lnTo>
              </a:path>
            </a:pathLst>
          </a:custGeom>
          <a:noFill/>
          <a:ln w="9525">
            <a:solidFill>
              <a:srgbClr val="0000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42" name="Freeform 26"/>
          <p:cNvSpPr>
            <a:spLocks/>
          </p:cNvSpPr>
          <p:nvPr/>
        </p:nvSpPr>
        <p:spPr bwMode="auto">
          <a:xfrm>
            <a:off x="2076450" y="4648200"/>
            <a:ext cx="142875" cy="457200"/>
          </a:xfrm>
          <a:custGeom>
            <a:avLst/>
            <a:gdLst>
              <a:gd name="T0" fmla="*/ 0 w 90"/>
              <a:gd name="T1" fmla="*/ 0 h 288"/>
              <a:gd name="T2" fmla="*/ 142875 w 90"/>
              <a:gd name="T3" fmla="*/ 457200 h 288"/>
              <a:gd name="T4" fmla="*/ 0 60000 65536"/>
              <a:gd name="T5" fmla="*/ 0 60000 65536"/>
              <a:gd name="T6" fmla="*/ 0 w 90"/>
              <a:gd name="T7" fmla="*/ 0 h 288"/>
              <a:gd name="T8" fmla="*/ 90 w 90"/>
              <a:gd name="T9" fmla="*/ 288 h 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" h="288">
                <a:moveTo>
                  <a:pt x="0" y="0"/>
                </a:moveTo>
                <a:lnTo>
                  <a:pt x="90" y="288"/>
                </a:ln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657600" y="3733800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362200" y="45720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1905000" y="46482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6163" name="Text Box 31"/>
          <p:cNvSpPr txBox="1">
            <a:spLocks noChangeArrowheads="1"/>
          </p:cNvSpPr>
          <p:nvPr/>
        </p:nvSpPr>
        <p:spPr bwMode="auto">
          <a:xfrm>
            <a:off x="1752600" y="42672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6164" name="Freeform 32"/>
          <p:cNvSpPr>
            <a:spLocks/>
          </p:cNvSpPr>
          <p:nvPr/>
        </p:nvSpPr>
        <p:spPr bwMode="auto">
          <a:xfrm>
            <a:off x="1343025" y="4600575"/>
            <a:ext cx="728663" cy="354013"/>
          </a:xfrm>
          <a:custGeom>
            <a:avLst/>
            <a:gdLst>
              <a:gd name="T0" fmla="*/ 728663 w 459"/>
              <a:gd name="T1" fmla="*/ 87313 h 223"/>
              <a:gd name="T2" fmla="*/ 714375 w 459"/>
              <a:gd name="T3" fmla="*/ 44450 h 223"/>
              <a:gd name="T4" fmla="*/ 554038 w 459"/>
              <a:gd name="T5" fmla="*/ 0 h 223"/>
              <a:gd name="T6" fmla="*/ 482600 w 459"/>
              <a:gd name="T7" fmla="*/ 14288 h 223"/>
              <a:gd name="T8" fmla="*/ 366713 w 459"/>
              <a:gd name="T9" fmla="*/ 217488 h 223"/>
              <a:gd name="T10" fmla="*/ 234950 w 459"/>
              <a:gd name="T11" fmla="*/ 349250 h 223"/>
              <a:gd name="T12" fmla="*/ 17463 w 459"/>
              <a:gd name="T13" fmla="*/ 261938 h 223"/>
              <a:gd name="T14" fmla="*/ 17463 w 459"/>
              <a:gd name="T15" fmla="*/ 131763 h 2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59"/>
              <a:gd name="T25" fmla="*/ 0 h 223"/>
              <a:gd name="T26" fmla="*/ 459 w 459"/>
              <a:gd name="T27" fmla="*/ 223 h 2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59" h="223">
                <a:moveTo>
                  <a:pt x="459" y="55"/>
                </a:moveTo>
                <a:cubicBezTo>
                  <a:pt x="456" y="46"/>
                  <a:pt x="457" y="34"/>
                  <a:pt x="450" y="28"/>
                </a:cubicBezTo>
                <a:cubicBezTo>
                  <a:pt x="439" y="19"/>
                  <a:pt x="368" y="6"/>
                  <a:pt x="349" y="0"/>
                </a:cubicBezTo>
                <a:cubicBezTo>
                  <a:pt x="334" y="3"/>
                  <a:pt x="318" y="3"/>
                  <a:pt x="304" y="9"/>
                </a:cubicBezTo>
                <a:cubicBezTo>
                  <a:pt x="261" y="28"/>
                  <a:pt x="244" y="98"/>
                  <a:pt x="231" y="137"/>
                </a:cubicBezTo>
                <a:cubicBezTo>
                  <a:pt x="218" y="177"/>
                  <a:pt x="186" y="208"/>
                  <a:pt x="148" y="220"/>
                </a:cubicBezTo>
                <a:cubicBezTo>
                  <a:pt x="70" y="212"/>
                  <a:pt x="50" y="223"/>
                  <a:pt x="11" y="165"/>
                </a:cubicBezTo>
                <a:cubicBezTo>
                  <a:pt x="0" y="132"/>
                  <a:pt x="11" y="117"/>
                  <a:pt x="11" y="83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6146" name="Object 33"/>
          <p:cNvGraphicFramePr>
            <a:graphicFrameLocks noChangeAspect="1"/>
          </p:cNvGraphicFramePr>
          <p:nvPr/>
        </p:nvGraphicFramePr>
        <p:xfrm>
          <a:off x="1295400" y="4876800"/>
          <a:ext cx="533400" cy="533400"/>
        </p:xfrm>
        <a:graphic>
          <a:graphicData uri="http://schemas.openxmlformats.org/presentationml/2006/ole">
            <p:oleObj spid="_x0000_s130050" name="Equation" r:id="rId4" imgW="228600" imgH="228600" progId="Equation.3">
              <p:embed/>
            </p:oleObj>
          </a:graphicData>
        </a:graphic>
      </p:graphicFrame>
      <p:graphicFrame>
        <p:nvGraphicFramePr>
          <p:cNvPr id="6147" name="Object 34"/>
          <p:cNvGraphicFramePr>
            <a:graphicFrameLocks noChangeAspect="1"/>
          </p:cNvGraphicFramePr>
          <p:nvPr/>
        </p:nvGraphicFramePr>
        <p:xfrm>
          <a:off x="5410200" y="3429000"/>
          <a:ext cx="457200" cy="457200"/>
        </p:xfrm>
        <a:graphic>
          <a:graphicData uri="http://schemas.openxmlformats.org/presentationml/2006/ole">
            <p:oleObj spid="_x0000_s130051" name="Equation" r:id="rId5" imgW="241195" imgH="241195" progId="Equation.3">
              <p:embed/>
            </p:oleObj>
          </a:graphicData>
        </a:graphic>
      </p:graphicFrame>
      <p:graphicFrame>
        <p:nvGraphicFramePr>
          <p:cNvPr id="6148" name="Object 35"/>
          <p:cNvGraphicFramePr>
            <a:graphicFrameLocks noChangeAspect="1"/>
          </p:cNvGraphicFramePr>
          <p:nvPr/>
        </p:nvGraphicFramePr>
        <p:xfrm>
          <a:off x="4724400" y="4419600"/>
          <a:ext cx="431800" cy="457200"/>
        </p:xfrm>
        <a:graphic>
          <a:graphicData uri="http://schemas.openxmlformats.org/presentationml/2006/ole">
            <p:oleObj spid="_x0000_s130052" name="Equation" r:id="rId6" imgW="228600" imgH="241300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38" grpId="0" animBg="1"/>
      <p:bldP spid="9239" grpId="0" animBg="1"/>
      <p:bldP spid="9240" grpId="0" animBg="1"/>
      <p:bldP spid="9241" grpId="0" animBg="1"/>
      <p:bldP spid="9242" grpId="0" animBg="1"/>
      <p:bldP spid="9244" grpId="0"/>
      <p:bldP spid="9245" grpId="0"/>
      <p:bldP spid="92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371600"/>
          </a:xfrm>
          <a:noFill/>
        </p:spPr>
        <p:txBody>
          <a:bodyPr/>
          <a:lstStyle/>
          <a:p>
            <a:pPr algn="l" eaLnBrk="1" hangingPunct="1">
              <a:tabLst>
                <a:tab pos="914400" algn="l"/>
              </a:tabLst>
            </a:pPr>
            <a: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  <a:t>a.   Hitung F</a:t>
            </a:r>
            <a:r>
              <a:rPr lang="en-US" sz="3200" baseline="-30000" smtClean="0">
                <a:solidFill>
                  <a:schemeClr val="tx1"/>
                </a:solidFill>
                <a:cs typeface="Times New Roman" pitchFamily="18" charset="0"/>
              </a:rPr>
              <a:t>43</a:t>
            </a:r>
            <a:r>
              <a:rPr lang="en-US" sz="3200" baseline="30000" smtClean="0">
                <a:solidFill>
                  <a:schemeClr val="tx1"/>
                </a:solidFill>
                <a:cs typeface="Times New Roman" pitchFamily="18" charset="0"/>
              </a:rPr>
              <a:t>N</a:t>
            </a:r>
            <a: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b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en-US" sz="320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2400" smtClean="0">
                <a:solidFill>
                  <a:schemeClr val="tx1"/>
                </a:solidFill>
                <a:cs typeface="Times New Roman" pitchFamily="18" charset="0"/>
              </a:rPr>
              <a:t>Karena batang 3 pada kondisi seimbang , maka jumlah momen terhadap titik B adalah nol</a:t>
            </a:r>
            <a:r>
              <a:rPr lang="en-US" sz="24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524000" y="26670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- ( Q. e  ) – (F</a:t>
            </a:r>
            <a:r>
              <a:rPr lang="en-US" sz="2800" baseline="-30000">
                <a:cs typeface="Times New Roman" pitchFamily="18" charset="0"/>
              </a:rPr>
              <a:t>43</a:t>
            </a:r>
            <a:r>
              <a:rPr lang="en-US" sz="2800" baseline="30000">
                <a:cs typeface="Times New Roman" pitchFamily="18" charset="0"/>
              </a:rPr>
              <a:t>T</a:t>
            </a:r>
            <a:r>
              <a:rPr lang="en-US" sz="2800">
                <a:cs typeface="Times New Roman" pitchFamily="18" charset="0"/>
              </a:rPr>
              <a:t> . d ) + (F</a:t>
            </a:r>
            <a:r>
              <a:rPr lang="en-US" sz="2800" baseline="-30000">
                <a:cs typeface="Times New Roman" pitchFamily="18" charset="0"/>
              </a:rPr>
              <a:t>43</a:t>
            </a:r>
            <a:r>
              <a:rPr lang="en-US" sz="2800" baseline="30000">
                <a:cs typeface="Times New Roman" pitchFamily="18" charset="0"/>
              </a:rPr>
              <a:t>N</a:t>
            </a:r>
            <a:r>
              <a:rPr lang="en-US" sz="2800">
                <a:cs typeface="Times New Roman" pitchFamily="18" charset="0"/>
              </a:rPr>
              <a:t> . c ) = 0</a:t>
            </a:r>
          </a:p>
          <a:p>
            <a:pPr eaLnBrk="0" hangingPunct="0"/>
            <a:endParaRPr lang="en-US" sz="280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24000" y="3962400"/>
            <a:ext cx="3657600" cy="1084263"/>
            <a:chOff x="960" y="2496"/>
            <a:chExt cx="2304" cy="683"/>
          </a:xfrm>
        </p:grpSpPr>
        <p:sp>
          <p:nvSpPr>
            <p:cNvPr id="7174" name="Rectangle 8"/>
            <p:cNvSpPr>
              <a:spLocks noChangeArrowheads="1"/>
            </p:cNvSpPr>
            <p:nvPr/>
          </p:nvSpPr>
          <p:spPr bwMode="auto">
            <a:xfrm>
              <a:off x="960" y="2688"/>
              <a:ext cx="86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cs typeface="Times New Roman" pitchFamily="18" charset="0"/>
                </a:rPr>
                <a:t>F</a:t>
              </a:r>
              <a:r>
                <a:rPr lang="en-US" sz="3200" baseline="-30000">
                  <a:cs typeface="Times New Roman" pitchFamily="18" charset="0"/>
                </a:rPr>
                <a:t>43</a:t>
              </a:r>
              <a:r>
                <a:rPr lang="en-US" sz="3200" baseline="30000">
                  <a:cs typeface="Times New Roman" pitchFamily="18" charset="0"/>
                </a:rPr>
                <a:t>N</a:t>
              </a:r>
              <a:r>
                <a:rPr lang="en-US" sz="3200">
                  <a:cs typeface="Times New Roman" pitchFamily="18" charset="0"/>
                </a:rPr>
                <a:t> =</a:t>
              </a:r>
              <a:r>
                <a:rPr lang="en-US" sz="2000">
                  <a:cs typeface="Times New Roman" pitchFamily="18" charset="0"/>
                </a:rPr>
                <a:t> </a:t>
              </a:r>
              <a:endParaRPr lang="en-US"/>
            </a:p>
          </p:txBody>
        </p:sp>
        <p:graphicFrame>
          <p:nvGraphicFramePr>
            <p:cNvPr id="7170" name="Object 7"/>
            <p:cNvGraphicFramePr>
              <a:graphicFrameLocks noChangeAspect="1"/>
            </p:cNvGraphicFramePr>
            <p:nvPr/>
          </p:nvGraphicFramePr>
          <p:xfrm>
            <a:off x="1728" y="2496"/>
            <a:ext cx="1536" cy="683"/>
          </p:xfrm>
          <a:graphic>
            <a:graphicData uri="http://schemas.openxmlformats.org/presentationml/2006/ole">
              <p:oleObj spid="_x0000_s131074" r:id="rId4" imgW="939800" imgH="419100" progId="Equation.3">
                <p:embed/>
              </p:oleObj>
            </a:graphicData>
          </a:graphic>
        </p:graphicFrame>
      </p:grpSp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143000"/>
            <a:ext cx="91440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sz="3200">
                <a:cs typeface="Times New Roman" pitchFamily="18" charset="0"/>
              </a:rPr>
              <a:t>a.   Hitung F</a:t>
            </a:r>
            <a:r>
              <a:rPr lang="en-US" sz="3200" baseline="-30000">
                <a:cs typeface="Times New Roman" pitchFamily="18" charset="0"/>
              </a:rPr>
              <a:t>23</a:t>
            </a:r>
            <a:endParaRPr lang="en-US" sz="3200">
              <a:cs typeface="Times New Roman" pitchFamily="18" charset="0"/>
            </a:endParaRPr>
          </a:p>
          <a:p>
            <a:pPr eaLnBrk="0" hangingPunct="0">
              <a:tabLst>
                <a:tab pos="914400" algn="l"/>
              </a:tabLst>
            </a:pPr>
            <a:endParaRPr lang="en-US" sz="2000">
              <a:cs typeface="Times New Roman" pitchFamily="18" charset="0"/>
            </a:endParaRPr>
          </a:p>
          <a:p>
            <a:pPr eaLnBrk="0" hangingPunct="0">
              <a:tabLst>
                <a:tab pos="914400" algn="l"/>
              </a:tabLst>
            </a:pPr>
            <a:r>
              <a:rPr lang="en-US" sz="2000">
                <a:cs typeface="Times New Roman" pitchFamily="18" charset="0"/>
              </a:rPr>
              <a:t>Jumlah gaya yang bekerja pada batang 3 adalah nol</a:t>
            </a:r>
            <a:endParaRPr lang="en-US" sz="1200">
              <a:cs typeface="Times New Roman" pitchFamily="18" charset="0"/>
            </a:endParaRPr>
          </a:p>
          <a:p>
            <a:pPr eaLnBrk="0" hangingPunct="0">
              <a:tabLst>
                <a:tab pos="914400" algn="l"/>
              </a:tabLst>
            </a:pPr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176463" y="2109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2667000"/>
            <a:ext cx="3733800" cy="701675"/>
            <a:chOff x="288" y="1680"/>
            <a:chExt cx="2352" cy="442"/>
          </a:xfrm>
        </p:grpSpPr>
        <p:sp>
          <p:nvSpPr>
            <p:cNvPr id="8205" name="Rectangle 4"/>
            <p:cNvSpPr>
              <a:spLocks noChangeArrowheads="1"/>
            </p:cNvSpPr>
            <p:nvPr/>
          </p:nvSpPr>
          <p:spPr bwMode="auto">
            <a:xfrm>
              <a:off x="288" y="1680"/>
              <a:ext cx="23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cs typeface="Times New Roman" pitchFamily="18" charset="0"/>
                </a:rPr>
                <a:t>Q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</a:t>
              </a:r>
              <a:r>
                <a:rPr lang="en-US" sz="2000">
                  <a:cs typeface="Times New Roman" pitchFamily="18" charset="0"/>
                </a:rPr>
                <a:t> 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en-US" sz="2000" baseline="-30000">
                  <a:cs typeface="Times New Roman" pitchFamily="18" charset="0"/>
                  <a:sym typeface="Symbol" pitchFamily="18" charset="2"/>
                </a:rPr>
                <a:t>43</a:t>
              </a:r>
              <a:r>
                <a:rPr lang="en-US" sz="2000" baseline="30000">
                  <a:cs typeface="Times New Roman" pitchFamily="18" charset="0"/>
                  <a:sym typeface="Symbol" pitchFamily="18" charset="2"/>
                </a:rPr>
                <a:t>T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 </a:t>
              </a:r>
              <a:r>
                <a:rPr lang="en-US" sz="2000">
                  <a:cs typeface="Times New Roman" pitchFamily="18" charset="0"/>
                </a:rPr>
                <a:t> F</a:t>
              </a:r>
              <a:r>
                <a:rPr lang="en-US" sz="2000" baseline="-30000">
                  <a:cs typeface="Times New Roman" pitchFamily="18" charset="0"/>
                  <a:sym typeface="Symbol" pitchFamily="18" charset="2"/>
                </a:rPr>
                <a:t>43</a:t>
              </a:r>
              <a:r>
                <a:rPr lang="en-US" sz="2000" baseline="30000">
                  <a:cs typeface="Times New Roman" pitchFamily="18" charset="0"/>
                  <a:sym typeface="Symbol" pitchFamily="18" charset="2"/>
                </a:rPr>
                <a:t>N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 </a:t>
              </a:r>
              <a:r>
                <a:rPr lang="en-US" sz="2000">
                  <a:cs typeface="Times New Roman" pitchFamily="18" charset="0"/>
                </a:rPr>
                <a:t> F</a:t>
              </a:r>
              <a:r>
                <a:rPr lang="en-US" sz="2000" baseline="-30000">
                  <a:cs typeface="Times New Roman" pitchFamily="18" charset="0"/>
                  <a:sym typeface="Symbol" pitchFamily="18" charset="2"/>
                </a:rPr>
                <a:t>23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   = 0</a:t>
              </a:r>
              <a:endParaRPr lang="en-US" sz="1200">
                <a:cs typeface="Times New Roman" pitchFamily="18" charset="0"/>
                <a:sym typeface="Symbol" pitchFamily="18" charset="2"/>
              </a:endParaRPr>
            </a:p>
            <a:p>
              <a:pPr eaLnBrk="0" hangingPunct="0"/>
              <a:endParaRPr lang="en-US" sz="200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8206" name="Line 7"/>
            <p:cNvSpPr>
              <a:spLocks noChangeShapeType="1"/>
            </p:cNvSpPr>
            <p:nvPr/>
          </p:nvSpPr>
          <p:spPr bwMode="auto">
            <a:xfrm>
              <a:off x="576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07" name="Line 8"/>
            <p:cNvSpPr>
              <a:spLocks noChangeShapeType="1"/>
            </p:cNvSpPr>
            <p:nvPr/>
          </p:nvSpPr>
          <p:spPr bwMode="auto">
            <a:xfrm>
              <a:off x="1632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08" name="Line 9"/>
            <p:cNvSpPr>
              <a:spLocks noChangeShapeType="1"/>
            </p:cNvSpPr>
            <p:nvPr/>
          </p:nvSpPr>
          <p:spPr bwMode="auto">
            <a:xfrm>
              <a:off x="1152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1275" name="Freeform 11"/>
          <p:cNvSpPr>
            <a:spLocks/>
          </p:cNvSpPr>
          <p:nvPr/>
        </p:nvSpPr>
        <p:spPr bwMode="auto">
          <a:xfrm>
            <a:off x="5153025" y="3411538"/>
            <a:ext cx="477838" cy="1770062"/>
          </a:xfrm>
          <a:custGeom>
            <a:avLst/>
            <a:gdLst>
              <a:gd name="T0" fmla="*/ 477838 w 301"/>
              <a:gd name="T1" fmla="*/ 0 h 1115"/>
              <a:gd name="T2" fmla="*/ 0 w 301"/>
              <a:gd name="T3" fmla="*/ 1770062 h 1115"/>
              <a:gd name="T4" fmla="*/ 0 60000 65536"/>
              <a:gd name="T5" fmla="*/ 0 60000 65536"/>
              <a:gd name="T6" fmla="*/ 0 w 301"/>
              <a:gd name="T7" fmla="*/ 0 h 1115"/>
              <a:gd name="T8" fmla="*/ 301 w 301"/>
              <a:gd name="T9" fmla="*/ 1115 h 11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1" h="1115">
                <a:moveTo>
                  <a:pt x="301" y="0"/>
                </a:moveTo>
                <a:lnTo>
                  <a:pt x="0" y="111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76" name="Freeform 12"/>
          <p:cNvSpPr>
            <a:spLocks/>
          </p:cNvSpPr>
          <p:nvPr/>
        </p:nvSpPr>
        <p:spPr bwMode="auto">
          <a:xfrm>
            <a:off x="3657600" y="5167313"/>
            <a:ext cx="1495425" cy="493712"/>
          </a:xfrm>
          <a:custGeom>
            <a:avLst/>
            <a:gdLst>
              <a:gd name="T0" fmla="*/ 1495425 w 942"/>
              <a:gd name="T1" fmla="*/ 0 h 311"/>
              <a:gd name="T2" fmla="*/ 0 w 942"/>
              <a:gd name="T3" fmla="*/ 493712 h 311"/>
              <a:gd name="T4" fmla="*/ 0 60000 65536"/>
              <a:gd name="T5" fmla="*/ 0 60000 65536"/>
              <a:gd name="T6" fmla="*/ 0 w 942"/>
              <a:gd name="T7" fmla="*/ 0 h 311"/>
              <a:gd name="T8" fmla="*/ 942 w 942"/>
              <a:gd name="T9" fmla="*/ 311 h 3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42" h="311">
                <a:moveTo>
                  <a:pt x="942" y="0"/>
                </a:moveTo>
                <a:lnTo>
                  <a:pt x="0" y="311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77" name="Freeform 13"/>
          <p:cNvSpPr>
            <a:spLocks/>
          </p:cNvSpPr>
          <p:nvPr/>
        </p:nvSpPr>
        <p:spPr bwMode="auto">
          <a:xfrm>
            <a:off x="3497263" y="5051425"/>
            <a:ext cx="174625" cy="609600"/>
          </a:xfrm>
          <a:custGeom>
            <a:avLst/>
            <a:gdLst>
              <a:gd name="T0" fmla="*/ 174625 w 110"/>
              <a:gd name="T1" fmla="*/ 609600 h 384"/>
              <a:gd name="T2" fmla="*/ 0 w 110"/>
              <a:gd name="T3" fmla="*/ 0 h 384"/>
              <a:gd name="T4" fmla="*/ 0 60000 65536"/>
              <a:gd name="T5" fmla="*/ 0 60000 65536"/>
              <a:gd name="T6" fmla="*/ 0 w 110"/>
              <a:gd name="T7" fmla="*/ 0 h 384"/>
              <a:gd name="T8" fmla="*/ 110 w 110"/>
              <a:gd name="T9" fmla="*/ 384 h 3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0" h="384">
                <a:moveTo>
                  <a:pt x="110" y="38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78" name="Freeform 14"/>
          <p:cNvSpPr>
            <a:spLocks/>
          </p:cNvSpPr>
          <p:nvPr/>
        </p:nvSpPr>
        <p:spPr bwMode="auto">
          <a:xfrm>
            <a:off x="3482975" y="3395663"/>
            <a:ext cx="2133600" cy="1670050"/>
          </a:xfrm>
          <a:custGeom>
            <a:avLst/>
            <a:gdLst>
              <a:gd name="T0" fmla="*/ 0 w 1344"/>
              <a:gd name="T1" fmla="*/ 1670050 h 1052"/>
              <a:gd name="T2" fmla="*/ 2133600 w 1344"/>
              <a:gd name="T3" fmla="*/ 0 h 1052"/>
              <a:gd name="T4" fmla="*/ 0 60000 65536"/>
              <a:gd name="T5" fmla="*/ 0 60000 65536"/>
              <a:gd name="T6" fmla="*/ 0 w 1344"/>
              <a:gd name="T7" fmla="*/ 0 h 1052"/>
              <a:gd name="T8" fmla="*/ 1344 w 1344"/>
              <a:gd name="T9" fmla="*/ 1052 h 10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44" h="1052">
                <a:moveTo>
                  <a:pt x="0" y="1052"/>
                </a:moveTo>
                <a:lnTo>
                  <a:pt x="1344" y="0"/>
                </a:lnTo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>
            <p:ph sz="half" idx="1"/>
          </p:nvPr>
        </p:nvGraphicFramePr>
        <p:xfrm>
          <a:off x="4343400" y="5486400"/>
          <a:ext cx="360363" cy="381000"/>
        </p:xfrm>
        <a:graphic>
          <a:graphicData uri="http://schemas.openxmlformats.org/presentationml/2006/ole">
            <p:oleObj spid="_x0000_s132098" name="Equation" r:id="rId4" imgW="228600" imgH="241300" progId="Equation.3">
              <p:embed/>
            </p:oleObj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>
            <p:ph sz="quarter" idx="2"/>
          </p:nvPr>
        </p:nvGraphicFramePr>
        <p:xfrm>
          <a:off x="3124200" y="5334000"/>
          <a:ext cx="381000" cy="381000"/>
        </p:xfrm>
        <a:graphic>
          <a:graphicData uri="http://schemas.openxmlformats.org/presentationml/2006/ole">
            <p:oleObj spid="_x0000_s132099" name="Equation" r:id="rId5" imgW="241195" imgH="241195" progId="Equation.3">
              <p:embed/>
            </p:oleObj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>
            <p:ph sz="quarter" idx="3"/>
          </p:nvPr>
        </p:nvGraphicFramePr>
        <p:xfrm>
          <a:off x="3886200" y="4038600"/>
          <a:ext cx="381000" cy="381000"/>
        </p:xfrm>
        <a:graphic>
          <a:graphicData uri="http://schemas.openxmlformats.org/presentationml/2006/ole">
            <p:oleObj spid="_x0000_s132100" name="Equation" r:id="rId6" imgW="228600" imgH="228600" progId="Equation.3">
              <p:embed/>
            </p:oleObj>
          </a:graphicData>
        </a:graphic>
      </p:graphicFrame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486400" y="4343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6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9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75" grpId="0" animBg="1"/>
      <p:bldP spid="11276" grpId="0" animBg="1"/>
      <p:bldP spid="11277" grpId="0" animBg="1"/>
      <p:bldP spid="11278" grpId="0" animBg="1"/>
      <p:bldP spid="112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533400"/>
            <a:ext cx="9144000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r>
              <a:rPr lang="en-US" sz="2000" dirty="0">
                <a:cs typeface="Times New Roman" pitchFamily="18" charset="0"/>
              </a:rPr>
              <a:t>1.</a:t>
            </a:r>
            <a:r>
              <a:rPr lang="en-US" sz="3200" dirty="0">
                <a:cs typeface="Times New Roman" pitchFamily="18" charset="0"/>
              </a:rPr>
              <a:t>  </a:t>
            </a:r>
            <a:r>
              <a:rPr lang="en-US" sz="3200" dirty="0" err="1">
                <a:cs typeface="Times New Roman" pitchFamily="18" charset="0"/>
              </a:rPr>
              <a:t>Analisa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gaya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statis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pada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batang</a:t>
            </a:r>
            <a:r>
              <a:rPr lang="en-US" sz="3200" dirty="0">
                <a:cs typeface="Times New Roman" pitchFamily="18" charset="0"/>
              </a:rPr>
              <a:t> 2.</a:t>
            </a:r>
          </a:p>
          <a:p>
            <a:pPr indent="-228600" eaLnBrk="0" hangingPunct="0">
              <a:lnSpc>
                <a:spcPct val="150000"/>
              </a:lnSpc>
              <a:tabLst>
                <a:tab pos="914400" algn="l"/>
              </a:tabLst>
            </a:pPr>
            <a:r>
              <a:rPr lang="en-US" sz="2000" dirty="0">
                <a:cs typeface="Times New Roman" pitchFamily="18" charset="0"/>
              </a:rPr>
              <a:t>a.</a:t>
            </a:r>
            <a:r>
              <a:rPr lang="en-US" sz="700" dirty="0">
                <a:cs typeface="Times New Roman" pitchFamily="18" charset="0"/>
              </a:rPr>
              <a:t>   	</a:t>
            </a:r>
            <a:r>
              <a:rPr lang="en-US" dirty="0" err="1">
                <a:cs typeface="Times New Roman" pitchFamily="18" charset="0"/>
              </a:rPr>
              <a:t>Gambar</a:t>
            </a:r>
            <a:r>
              <a:rPr lang="en-US" dirty="0">
                <a:cs typeface="Times New Roman" pitchFamily="18" charset="0"/>
              </a:rPr>
              <a:t> F</a:t>
            </a:r>
            <a:r>
              <a:rPr lang="en-US" baseline="-30000" dirty="0">
                <a:cs typeface="Times New Roman" pitchFamily="18" charset="0"/>
              </a:rPr>
              <a:t>32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pada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titik</a:t>
            </a:r>
            <a:r>
              <a:rPr lang="en-US" dirty="0">
                <a:cs typeface="Times New Roman" pitchFamily="18" charset="0"/>
              </a:rPr>
              <a:t> B </a:t>
            </a:r>
          </a:p>
          <a:p>
            <a:pPr indent="-228600" eaLnBrk="0" hangingPunct="0">
              <a:lnSpc>
                <a:spcPct val="150000"/>
              </a:lnSpc>
              <a:tabLst>
                <a:tab pos="914400" algn="l"/>
              </a:tabLst>
            </a:pPr>
            <a:r>
              <a:rPr lang="en-US" dirty="0">
                <a:cs typeface="Times New Roman" pitchFamily="18" charset="0"/>
              </a:rPr>
              <a:t>b.  	</a:t>
            </a:r>
            <a:r>
              <a:rPr lang="en-US" dirty="0" err="1">
                <a:cs typeface="Times New Roman" pitchFamily="18" charset="0"/>
              </a:rPr>
              <a:t>Gambar</a:t>
            </a:r>
            <a:r>
              <a:rPr lang="en-US" dirty="0">
                <a:cs typeface="Times New Roman" pitchFamily="18" charset="0"/>
              </a:rPr>
              <a:t> F</a:t>
            </a:r>
            <a:r>
              <a:rPr lang="en-US" baseline="-30000" dirty="0">
                <a:cs typeface="Times New Roman" pitchFamily="18" charset="0"/>
              </a:rPr>
              <a:t>12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pada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titik</a:t>
            </a:r>
            <a:r>
              <a:rPr lang="en-US" dirty="0">
                <a:cs typeface="Times New Roman" pitchFamily="18" charset="0"/>
              </a:rPr>
              <a:t> O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indent="-228600" eaLnBrk="0" hangingPunct="0">
              <a:tabLst>
                <a:tab pos="914400" algn="l"/>
              </a:tabLst>
            </a:pPr>
            <a:r>
              <a:rPr lang="en-US" sz="2000" dirty="0">
                <a:cs typeface="Times New Roman" pitchFamily="18" charset="0"/>
              </a:rPr>
              <a:t>       	</a:t>
            </a:r>
            <a:endParaRPr lang="en-US" dirty="0"/>
          </a:p>
        </p:txBody>
      </p:sp>
      <p:sp>
        <p:nvSpPr>
          <p:cNvPr id="9221" name="Freeform 6"/>
          <p:cNvSpPr>
            <a:spLocks/>
          </p:cNvSpPr>
          <p:nvPr/>
        </p:nvSpPr>
        <p:spPr bwMode="auto">
          <a:xfrm>
            <a:off x="4152900" y="3143250"/>
            <a:ext cx="1009650" cy="1638300"/>
          </a:xfrm>
          <a:custGeom>
            <a:avLst/>
            <a:gdLst>
              <a:gd name="T0" fmla="*/ 0 w 636"/>
              <a:gd name="T1" fmla="*/ 1638300 h 1032"/>
              <a:gd name="T2" fmla="*/ 1009650 w 636"/>
              <a:gd name="T3" fmla="*/ 0 h 1032"/>
              <a:gd name="T4" fmla="*/ 0 60000 65536"/>
              <a:gd name="T5" fmla="*/ 0 60000 65536"/>
              <a:gd name="T6" fmla="*/ 0 w 636"/>
              <a:gd name="T7" fmla="*/ 0 h 1032"/>
              <a:gd name="T8" fmla="*/ 636 w 636"/>
              <a:gd name="T9" fmla="*/ 1032 h 10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6" h="1032">
                <a:moveTo>
                  <a:pt x="0" y="1032"/>
                </a:moveTo>
                <a:lnTo>
                  <a:pt x="636" y="0"/>
                </a:lnTo>
              </a:path>
            </a:pathLst>
          </a:cu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5181600" y="2266950"/>
            <a:ext cx="1123950" cy="857250"/>
          </a:xfrm>
          <a:custGeom>
            <a:avLst/>
            <a:gdLst>
              <a:gd name="T0" fmla="*/ 1123950 w 708"/>
              <a:gd name="T1" fmla="*/ 0 h 540"/>
              <a:gd name="T2" fmla="*/ 0 w 708"/>
              <a:gd name="T3" fmla="*/ 857250 h 540"/>
              <a:gd name="T4" fmla="*/ 0 60000 65536"/>
              <a:gd name="T5" fmla="*/ 0 60000 65536"/>
              <a:gd name="T6" fmla="*/ 0 w 708"/>
              <a:gd name="T7" fmla="*/ 0 h 540"/>
              <a:gd name="T8" fmla="*/ 708 w 708"/>
              <a:gd name="T9" fmla="*/ 540 h 5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8" h="540">
                <a:moveTo>
                  <a:pt x="708" y="0"/>
                </a:moveTo>
                <a:lnTo>
                  <a:pt x="0" y="540"/>
                </a:lnTo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3048000" y="4781550"/>
            <a:ext cx="1123950" cy="857250"/>
          </a:xfrm>
          <a:custGeom>
            <a:avLst/>
            <a:gdLst>
              <a:gd name="T0" fmla="*/ 1123950 w 708"/>
              <a:gd name="T1" fmla="*/ 0 h 540"/>
              <a:gd name="T2" fmla="*/ 0 w 708"/>
              <a:gd name="T3" fmla="*/ 857250 h 540"/>
              <a:gd name="T4" fmla="*/ 0 60000 65536"/>
              <a:gd name="T5" fmla="*/ 0 60000 65536"/>
              <a:gd name="T6" fmla="*/ 0 w 708"/>
              <a:gd name="T7" fmla="*/ 0 h 540"/>
              <a:gd name="T8" fmla="*/ 708 w 708"/>
              <a:gd name="T9" fmla="*/ 540 h 5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8" h="540">
                <a:moveTo>
                  <a:pt x="708" y="0"/>
                </a:moveTo>
                <a:lnTo>
                  <a:pt x="0" y="540"/>
                </a:lnTo>
              </a:path>
            </a:pathLst>
          </a:custGeom>
          <a:noFill/>
          <a:ln w="28575">
            <a:solidFill>
              <a:srgbClr val="0000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3657600" y="5111750"/>
          <a:ext cx="1295400" cy="450850"/>
        </p:xfrm>
        <a:graphic>
          <a:graphicData uri="http://schemas.openxmlformats.org/presentationml/2006/ole">
            <p:oleObj spid="_x0000_s133122" name="Equation" r:id="rId4" imgW="660400" imgH="228600" progId="Equation.3">
              <p:embed/>
            </p:oleObj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5867400" y="2597150"/>
          <a:ext cx="1143000" cy="385763"/>
        </p:xfrm>
        <a:graphic>
          <a:graphicData uri="http://schemas.openxmlformats.org/presentationml/2006/ole">
            <p:oleObj spid="_x0000_s133123" name="Equation" r:id="rId5" imgW="672808" imgH="228501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5" grpId="0" animBg="1"/>
      <p:bldP spid="1229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1885950" y="1957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0247" name="Freeform 7"/>
          <p:cNvSpPr>
            <a:spLocks/>
          </p:cNvSpPr>
          <p:nvPr/>
        </p:nvSpPr>
        <p:spPr bwMode="auto">
          <a:xfrm>
            <a:off x="3848100" y="2457450"/>
            <a:ext cx="1009650" cy="1638300"/>
          </a:xfrm>
          <a:custGeom>
            <a:avLst/>
            <a:gdLst>
              <a:gd name="T0" fmla="*/ 0 w 636"/>
              <a:gd name="T1" fmla="*/ 1638300 h 1032"/>
              <a:gd name="T2" fmla="*/ 1009650 w 636"/>
              <a:gd name="T3" fmla="*/ 0 h 1032"/>
              <a:gd name="T4" fmla="*/ 0 60000 65536"/>
              <a:gd name="T5" fmla="*/ 0 60000 65536"/>
              <a:gd name="T6" fmla="*/ 0 w 636"/>
              <a:gd name="T7" fmla="*/ 0 h 1032"/>
              <a:gd name="T8" fmla="*/ 636 w 636"/>
              <a:gd name="T9" fmla="*/ 1032 h 10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6" h="1032">
                <a:moveTo>
                  <a:pt x="0" y="1032"/>
                </a:moveTo>
                <a:lnTo>
                  <a:pt x="636" y="0"/>
                </a:lnTo>
              </a:path>
            </a:pathLst>
          </a:cu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248" name="Freeform 8"/>
          <p:cNvSpPr>
            <a:spLocks/>
          </p:cNvSpPr>
          <p:nvPr/>
        </p:nvSpPr>
        <p:spPr bwMode="auto">
          <a:xfrm>
            <a:off x="4876800" y="1581150"/>
            <a:ext cx="1123950" cy="857250"/>
          </a:xfrm>
          <a:custGeom>
            <a:avLst/>
            <a:gdLst>
              <a:gd name="T0" fmla="*/ 1123950 w 708"/>
              <a:gd name="T1" fmla="*/ 0 h 540"/>
              <a:gd name="T2" fmla="*/ 0 w 708"/>
              <a:gd name="T3" fmla="*/ 857250 h 540"/>
              <a:gd name="T4" fmla="*/ 0 60000 65536"/>
              <a:gd name="T5" fmla="*/ 0 60000 65536"/>
              <a:gd name="T6" fmla="*/ 0 w 708"/>
              <a:gd name="T7" fmla="*/ 0 h 540"/>
              <a:gd name="T8" fmla="*/ 708 w 708"/>
              <a:gd name="T9" fmla="*/ 540 h 5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8" h="540">
                <a:moveTo>
                  <a:pt x="708" y="0"/>
                </a:moveTo>
                <a:lnTo>
                  <a:pt x="0" y="540"/>
                </a:lnTo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249" name="Freeform 9"/>
          <p:cNvSpPr>
            <a:spLocks/>
          </p:cNvSpPr>
          <p:nvPr/>
        </p:nvSpPr>
        <p:spPr bwMode="auto">
          <a:xfrm>
            <a:off x="2743200" y="4095750"/>
            <a:ext cx="1123950" cy="857250"/>
          </a:xfrm>
          <a:custGeom>
            <a:avLst/>
            <a:gdLst>
              <a:gd name="T0" fmla="*/ 1123950 w 708"/>
              <a:gd name="T1" fmla="*/ 0 h 540"/>
              <a:gd name="T2" fmla="*/ 0 w 708"/>
              <a:gd name="T3" fmla="*/ 857250 h 540"/>
              <a:gd name="T4" fmla="*/ 0 60000 65536"/>
              <a:gd name="T5" fmla="*/ 0 60000 65536"/>
              <a:gd name="T6" fmla="*/ 0 w 708"/>
              <a:gd name="T7" fmla="*/ 0 h 540"/>
              <a:gd name="T8" fmla="*/ 708 w 708"/>
              <a:gd name="T9" fmla="*/ 540 h 5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8" h="540">
                <a:moveTo>
                  <a:pt x="708" y="0"/>
                </a:moveTo>
                <a:lnTo>
                  <a:pt x="0" y="540"/>
                </a:lnTo>
              </a:path>
            </a:pathLst>
          </a:custGeom>
          <a:noFill/>
          <a:ln w="28575">
            <a:solidFill>
              <a:srgbClr val="0000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22" name="Freeform 10"/>
          <p:cNvSpPr>
            <a:spLocks/>
          </p:cNvSpPr>
          <p:nvPr/>
        </p:nvSpPr>
        <p:spPr bwMode="auto">
          <a:xfrm>
            <a:off x="3248025" y="2428875"/>
            <a:ext cx="1619250" cy="1200150"/>
          </a:xfrm>
          <a:custGeom>
            <a:avLst/>
            <a:gdLst>
              <a:gd name="T0" fmla="*/ 0 w 1020"/>
              <a:gd name="T1" fmla="*/ 1200150 h 756"/>
              <a:gd name="T2" fmla="*/ 1619250 w 1020"/>
              <a:gd name="T3" fmla="*/ 0 h 756"/>
              <a:gd name="T4" fmla="*/ 0 60000 65536"/>
              <a:gd name="T5" fmla="*/ 0 60000 65536"/>
              <a:gd name="T6" fmla="*/ 0 w 1020"/>
              <a:gd name="T7" fmla="*/ 0 h 756"/>
              <a:gd name="T8" fmla="*/ 1020 w 1020"/>
              <a:gd name="T9" fmla="*/ 756 h 7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20" h="756">
                <a:moveTo>
                  <a:pt x="0" y="756"/>
                </a:moveTo>
                <a:lnTo>
                  <a:pt x="1020" y="0"/>
                </a:lnTo>
              </a:path>
            </a:pathLst>
          </a:custGeom>
          <a:noFill/>
          <a:ln w="19050">
            <a:solidFill>
              <a:srgbClr val="0000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23" name="Freeform 11"/>
          <p:cNvSpPr>
            <a:spLocks/>
          </p:cNvSpPr>
          <p:nvPr/>
        </p:nvSpPr>
        <p:spPr bwMode="auto">
          <a:xfrm>
            <a:off x="3409950" y="3552825"/>
            <a:ext cx="428625" cy="571500"/>
          </a:xfrm>
          <a:custGeom>
            <a:avLst/>
            <a:gdLst>
              <a:gd name="T0" fmla="*/ 0 w 270"/>
              <a:gd name="T1" fmla="*/ 0 h 360"/>
              <a:gd name="T2" fmla="*/ 428625 w 270"/>
              <a:gd name="T3" fmla="*/ 571500 h 360"/>
              <a:gd name="T4" fmla="*/ 0 60000 65536"/>
              <a:gd name="T5" fmla="*/ 0 60000 65536"/>
              <a:gd name="T6" fmla="*/ 0 w 270"/>
              <a:gd name="T7" fmla="*/ 0 h 360"/>
              <a:gd name="T8" fmla="*/ 270 w 270"/>
              <a:gd name="T9" fmla="*/ 360 h 3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360">
                <a:moveTo>
                  <a:pt x="0" y="0"/>
                </a:moveTo>
                <a:lnTo>
                  <a:pt x="270" y="360"/>
                </a:lnTo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26" name="Arc 14"/>
          <p:cNvSpPr>
            <a:spLocks/>
          </p:cNvSpPr>
          <p:nvPr/>
        </p:nvSpPr>
        <p:spPr bwMode="auto">
          <a:xfrm>
            <a:off x="3962400" y="3276600"/>
            <a:ext cx="441325" cy="533400"/>
          </a:xfrm>
          <a:custGeom>
            <a:avLst/>
            <a:gdLst>
              <a:gd name="T0" fmla="*/ 0 w 20874"/>
              <a:gd name="T1" fmla="*/ 0 h 21600"/>
              <a:gd name="T2" fmla="*/ 9330638 w 20874"/>
              <a:gd name="T3" fmla="*/ 9785716 h 21600"/>
              <a:gd name="T4" fmla="*/ 0 w 20874"/>
              <a:gd name="T5" fmla="*/ 13172018 h 21600"/>
              <a:gd name="T6" fmla="*/ 0 60000 65536"/>
              <a:gd name="T7" fmla="*/ 0 60000 65536"/>
              <a:gd name="T8" fmla="*/ 0 60000 65536"/>
              <a:gd name="T9" fmla="*/ 0 w 20874"/>
              <a:gd name="T10" fmla="*/ 0 h 21600"/>
              <a:gd name="T11" fmla="*/ 20874 w 208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74" h="21600" fill="none" extrusionOk="0">
                <a:moveTo>
                  <a:pt x="-1" y="0"/>
                </a:moveTo>
                <a:cubicBezTo>
                  <a:pt x="9790" y="0"/>
                  <a:pt x="18356" y="6585"/>
                  <a:pt x="20874" y="16046"/>
                </a:cubicBezTo>
              </a:path>
              <a:path w="20874" h="21600" stroke="0" extrusionOk="0">
                <a:moveTo>
                  <a:pt x="-1" y="0"/>
                </a:moveTo>
                <a:cubicBezTo>
                  <a:pt x="9790" y="0"/>
                  <a:pt x="18356" y="6585"/>
                  <a:pt x="20874" y="1604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276600" y="3657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graphicFrame>
        <p:nvGraphicFramePr>
          <p:cNvPr id="13328" name="Object 16"/>
          <p:cNvGraphicFramePr>
            <a:graphicFrameLocks noChangeAspect="1"/>
          </p:cNvGraphicFramePr>
          <p:nvPr>
            <p:ph/>
          </p:nvPr>
        </p:nvGraphicFramePr>
        <p:xfrm>
          <a:off x="4489450" y="3244850"/>
          <a:ext cx="374650" cy="488950"/>
        </p:xfrm>
        <a:graphic>
          <a:graphicData uri="http://schemas.openxmlformats.org/presentationml/2006/ole">
            <p:oleObj spid="_x0000_s134146" name="Equation" r:id="rId4" imgW="164885" imgH="215619" progId="Equation.3">
              <p:embed/>
            </p:oleObj>
          </a:graphicData>
        </a:graphic>
      </p:graphicFrame>
      <p:sp>
        <p:nvSpPr>
          <p:cNvPr id="10254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255" name="Rectangle 2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256" name="Rectangle 2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3334" name="Object 22"/>
          <p:cNvGraphicFramePr>
            <a:graphicFrameLocks noChangeAspect="1"/>
          </p:cNvGraphicFramePr>
          <p:nvPr/>
        </p:nvGraphicFramePr>
        <p:xfrm>
          <a:off x="533400" y="2743200"/>
          <a:ext cx="1524000" cy="546100"/>
        </p:xfrm>
        <a:graphic>
          <a:graphicData uri="http://schemas.openxmlformats.org/presentationml/2006/ole">
            <p:oleObj spid="_x0000_s134147" name="Equation" r:id="rId5" imgW="634725" imgH="228501" progId="Equation.3">
              <p:embed/>
            </p:oleObj>
          </a:graphicData>
        </a:graphic>
      </p:graphicFrame>
      <p:graphicFrame>
        <p:nvGraphicFramePr>
          <p:cNvPr id="10244" name="Object 24"/>
          <p:cNvGraphicFramePr>
            <a:graphicFrameLocks noChangeAspect="1"/>
          </p:cNvGraphicFramePr>
          <p:nvPr/>
        </p:nvGraphicFramePr>
        <p:xfrm>
          <a:off x="3657600" y="4495800"/>
          <a:ext cx="501650" cy="533400"/>
        </p:xfrm>
        <a:graphic>
          <a:graphicData uri="http://schemas.openxmlformats.org/presentationml/2006/ole">
            <p:oleObj spid="_x0000_s134148" name="Equation" r:id="rId6" imgW="215806" imgH="228501" progId="Equation.3">
              <p:embed/>
            </p:oleObj>
          </a:graphicData>
        </a:graphic>
      </p:graphicFrame>
      <p:graphicFrame>
        <p:nvGraphicFramePr>
          <p:cNvPr id="10245" name="Object 25"/>
          <p:cNvGraphicFramePr>
            <a:graphicFrameLocks noChangeAspect="1"/>
          </p:cNvGraphicFramePr>
          <p:nvPr/>
        </p:nvGraphicFramePr>
        <p:xfrm>
          <a:off x="4686300" y="1600200"/>
          <a:ext cx="495300" cy="495300"/>
        </p:xfrm>
        <a:graphic>
          <a:graphicData uri="http://schemas.openxmlformats.org/presentationml/2006/ole">
            <p:oleObj spid="_x0000_s134149" name="Equation" r:id="rId7" imgW="228600" imgH="228600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nimBg="1"/>
      <p:bldP spid="13323" grpId="0" animBg="1"/>
      <p:bldP spid="13326" grpId="0" animBg="1"/>
      <p:bldP spid="133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7620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700">
                <a:cs typeface="Times New Roman" pitchFamily="18" charset="0"/>
              </a:rPr>
              <a:t> </a:t>
            </a:r>
            <a:r>
              <a:rPr lang="en-US" sz="2000">
                <a:cs typeface="Times New Roman" pitchFamily="18" charset="0"/>
              </a:rPr>
              <a:t>Menghitung F</a:t>
            </a:r>
            <a:r>
              <a:rPr lang="en-US" sz="2000" baseline="-30000">
                <a:cs typeface="Times New Roman" pitchFamily="18" charset="0"/>
              </a:rPr>
              <a:t>14</a:t>
            </a:r>
            <a:r>
              <a:rPr lang="en-US" sz="2000">
                <a:cs typeface="Times New Roman" pitchFamily="18" charset="0"/>
              </a:rPr>
              <a:t> </a:t>
            </a:r>
            <a:endParaRPr lang="en-US" sz="1200"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sz="2000">
                <a:cs typeface="Times New Roman" pitchFamily="18" charset="0"/>
              </a:rPr>
              <a:t>Jumlahkan semua gaya yang bekerja pada mekanisme tersebut</a:t>
            </a:r>
            <a:endParaRPr lang="en-US" sz="1200"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1828800" y="1928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514600" y="2286000"/>
            <a:ext cx="3200400" cy="701675"/>
            <a:chOff x="192" y="1728"/>
            <a:chExt cx="2016" cy="442"/>
          </a:xfrm>
        </p:grpSpPr>
        <p:sp>
          <p:nvSpPr>
            <p:cNvPr id="11277" name="Rectangle 4"/>
            <p:cNvSpPr>
              <a:spLocks noChangeArrowheads="1"/>
            </p:cNvSpPr>
            <p:nvPr/>
          </p:nvSpPr>
          <p:spPr bwMode="auto">
            <a:xfrm>
              <a:off x="192" y="1728"/>
              <a:ext cx="201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cs typeface="Times New Roman" pitchFamily="18" charset="0"/>
                </a:rPr>
                <a:t>P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</a:t>
              </a:r>
              <a:r>
                <a:rPr lang="en-US" sz="2000">
                  <a:cs typeface="Times New Roman" pitchFamily="18" charset="0"/>
                </a:rPr>
                <a:t> Q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</a:t>
              </a:r>
              <a:r>
                <a:rPr lang="en-US" sz="2000">
                  <a:cs typeface="Times New Roman" pitchFamily="18" charset="0"/>
                </a:rPr>
                <a:t> F</a:t>
              </a:r>
              <a:r>
                <a:rPr lang="en-US" sz="2000" baseline="-30000">
                  <a:cs typeface="Times New Roman" pitchFamily="18" charset="0"/>
                  <a:sym typeface="Symbol" pitchFamily="18" charset="2"/>
                </a:rPr>
                <a:t>12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 </a:t>
              </a:r>
              <a:r>
                <a:rPr lang="en-US" sz="2000">
                  <a:cs typeface="Times New Roman" pitchFamily="18" charset="0"/>
                </a:rPr>
                <a:t>  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F</a:t>
              </a:r>
              <a:r>
                <a:rPr lang="en-US" sz="2000" baseline="-30000">
                  <a:cs typeface="Times New Roman" pitchFamily="18" charset="0"/>
                  <a:sym typeface="Symbol" pitchFamily="18" charset="2"/>
                </a:rPr>
                <a:t>14</a:t>
              </a:r>
              <a:r>
                <a:rPr lang="en-US" sz="2000">
                  <a:cs typeface="Times New Roman" pitchFamily="18" charset="0"/>
                  <a:sym typeface="Symbol" pitchFamily="18" charset="2"/>
                </a:rPr>
                <a:t> = 0</a:t>
              </a:r>
              <a:endParaRPr lang="en-US" sz="1200">
                <a:cs typeface="Times New Roman" pitchFamily="18" charset="0"/>
                <a:sym typeface="Symbol" pitchFamily="18" charset="2"/>
              </a:endParaRPr>
            </a:p>
            <a:p>
              <a:pPr eaLnBrk="0" hangingPunct="0"/>
              <a:endParaRPr lang="en-US" sz="200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1278" name="Line 7"/>
            <p:cNvSpPr>
              <a:spLocks noChangeShapeType="1"/>
            </p:cNvSpPr>
            <p:nvPr/>
          </p:nvSpPr>
          <p:spPr bwMode="auto">
            <a:xfrm>
              <a:off x="432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279" name="Line 8"/>
            <p:cNvSpPr>
              <a:spLocks noChangeShapeType="1"/>
            </p:cNvSpPr>
            <p:nvPr/>
          </p:nvSpPr>
          <p:spPr bwMode="auto">
            <a:xfrm>
              <a:off x="1248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280" name="Line 9"/>
            <p:cNvSpPr>
              <a:spLocks noChangeShapeType="1"/>
            </p:cNvSpPr>
            <p:nvPr/>
          </p:nvSpPr>
          <p:spPr bwMode="auto">
            <a:xfrm>
              <a:off x="816" y="18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4346" name="Freeform 10"/>
          <p:cNvSpPr>
            <a:spLocks/>
          </p:cNvSpPr>
          <p:nvPr/>
        </p:nvSpPr>
        <p:spPr bwMode="auto">
          <a:xfrm>
            <a:off x="3425825" y="3889375"/>
            <a:ext cx="3003550" cy="538163"/>
          </a:xfrm>
          <a:custGeom>
            <a:avLst/>
            <a:gdLst>
              <a:gd name="T0" fmla="*/ 3003550 w 1892"/>
              <a:gd name="T1" fmla="*/ 0 h 339"/>
              <a:gd name="T2" fmla="*/ 0 w 1892"/>
              <a:gd name="T3" fmla="*/ 538163 h 339"/>
              <a:gd name="T4" fmla="*/ 0 60000 65536"/>
              <a:gd name="T5" fmla="*/ 0 60000 65536"/>
              <a:gd name="T6" fmla="*/ 0 w 1892"/>
              <a:gd name="T7" fmla="*/ 0 h 339"/>
              <a:gd name="T8" fmla="*/ 1892 w 1892"/>
              <a:gd name="T9" fmla="*/ 339 h 3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92" h="339">
                <a:moveTo>
                  <a:pt x="1892" y="0"/>
                </a:moveTo>
                <a:lnTo>
                  <a:pt x="0" y="339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4347" name="Freeform 11"/>
          <p:cNvSpPr>
            <a:spLocks/>
          </p:cNvSpPr>
          <p:nvPr/>
        </p:nvSpPr>
        <p:spPr bwMode="auto">
          <a:xfrm>
            <a:off x="2946400" y="4419600"/>
            <a:ext cx="482600" cy="1851025"/>
          </a:xfrm>
          <a:custGeom>
            <a:avLst/>
            <a:gdLst>
              <a:gd name="T0" fmla="*/ 482600 w 304"/>
              <a:gd name="T1" fmla="*/ 0 h 1166"/>
              <a:gd name="T2" fmla="*/ 0 w 304"/>
              <a:gd name="T3" fmla="*/ 1851025 h 1166"/>
              <a:gd name="T4" fmla="*/ 0 60000 65536"/>
              <a:gd name="T5" fmla="*/ 0 60000 65536"/>
              <a:gd name="T6" fmla="*/ 0 w 304"/>
              <a:gd name="T7" fmla="*/ 0 h 1166"/>
              <a:gd name="T8" fmla="*/ 304 w 304"/>
              <a:gd name="T9" fmla="*/ 1166 h 11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4" h="1166">
                <a:moveTo>
                  <a:pt x="304" y="0"/>
                </a:moveTo>
                <a:lnTo>
                  <a:pt x="0" y="116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4348" name="Freeform 12"/>
          <p:cNvSpPr>
            <a:spLocks/>
          </p:cNvSpPr>
          <p:nvPr/>
        </p:nvSpPr>
        <p:spPr bwMode="auto">
          <a:xfrm>
            <a:off x="5021263" y="3889375"/>
            <a:ext cx="1452562" cy="784225"/>
          </a:xfrm>
          <a:custGeom>
            <a:avLst/>
            <a:gdLst>
              <a:gd name="T0" fmla="*/ 0 w 915"/>
              <a:gd name="T1" fmla="*/ 784225 h 494"/>
              <a:gd name="T2" fmla="*/ 1452562 w 915"/>
              <a:gd name="T3" fmla="*/ 0 h 494"/>
              <a:gd name="T4" fmla="*/ 0 60000 65536"/>
              <a:gd name="T5" fmla="*/ 0 60000 65536"/>
              <a:gd name="T6" fmla="*/ 0 w 915"/>
              <a:gd name="T7" fmla="*/ 0 h 494"/>
              <a:gd name="T8" fmla="*/ 915 w 915"/>
              <a:gd name="T9" fmla="*/ 494 h 4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5" h="494">
                <a:moveTo>
                  <a:pt x="0" y="494"/>
                </a:moveTo>
                <a:lnTo>
                  <a:pt x="915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4349" name="Freeform 13"/>
          <p:cNvSpPr>
            <a:spLocks/>
          </p:cNvSpPr>
          <p:nvPr/>
        </p:nvSpPr>
        <p:spPr bwMode="auto">
          <a:xfrm>
            <a:off x="2971800" y="4687888"/>
            <a:ext cx="2035175" cy="1560512"/>
          </a:xfrm>
          <a:custGeom>
            <a:avLst/>
            <a:gdLst>
              <a:gd name="T0" fmla="*/ 0 w 1282"/>
              <a:gd name="T1" fmla="*/ 1560512 h 983"/>
              <a:gd name="T2" fmla="*/ 2035175 w 1282"/>
              <a:gd name="T3" fmla="*/ 0 h 983"/>
              <a:gd name="T4" fmla="*/ 0 60000 65536"/>
              <a:gd name="T5" fmla="*/ 0 60000 65536"/>
              <a:gd name="T6" fmla="*/ 0 w 1282"/>
              <a:gd name="T7" fmla="*/ 0 h 983"/>
              <a:gd name="T8" fmla="*/ 1282 w 1282"/>
              <a:gd name="T9" fmla="*/ 983 h 9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2" h="983">
                <a:moveTo>
                  <a:pt x="0" y="983"/>
                </a:moveTo>
                <a:lnTo>
                  <a:pt x="1282" y="0"/>
                </a:lnTo>
              </a:path>
            </a:pathLst>
          </a:custGeom>
          <a:noFill/>
          <a:ln w="28575">
            <a:solidFill>
              <a:srgbClr val="CC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4350" name="Object 14"/>
          <p:cNvGraphicFramePr>
            <a:graphicFrameLocks noChangeAspect="1"/>
          </p:cNvGraphicFramePr>
          <p:nvPr>
            <p:ph sz="half" idx="1"/>
          </p:nvPr>
        </p:nvGraphicFramePr>
        <p:xfrm>
          <a:off x="3962400" y="5486400"/>
          <a:ext cx="430213" cy="457200"/>
        </p:xfrm>
        <a:graphic>
          <a:graphicData uri="http://schemas.openxmlformats.org/presentationml/2006/ole">
            <p:oleObj spid="_x0000_s135170" name="Equation" r:id="rId4" imgW="215806" imgH="228501" progId="Equation.3">
              <p:embed/>
            </p:oleObj>
          </a:graphicData>
        </a:graphic>
      </p:graphicFrame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667000" y="5105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962400" y="3810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graphicFrame>
        <p:nvGraphicFramePr>
          <p:cNvPr id="14354" name="Object 18"/>
          <p:cNvGraphicFramePr>
            <a:graphicFrameLocks noChangeAspect="1"/>
          </p:cNvGraphicFramePr>
          <p:nvPr>
            <p:ph sz="half" idx="2"/>
          </p:nvPr>
        </p:nvGraphicFramePr>
        <p:xfrm>
          <a:off x="5943600" y="4267200"/>
          <a:ext cx="381000" cy="381000"/>
        </p:xfrm>
        <a:graphic>
          <a:graphicData uri="http://schemas.openxmlformats.org/presentationml/2006/ole">
            <p:oleObj spid="_x0000_s135171" name="Equation" r:id="rId5" imgW="215619" imgH="215619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6" grpId="0" animBg="1"/>
      <p:bldP spid="14347" grpId="0" animBg="1"/>
      <p:bldP spid="14348" grpId="0" animBg="1"/>
      <p:bldP spid="14349" grpId="0" animBg="1"/>
      <p:bldP spid="14352" grpId="0"/>
      <p:bldP spid="143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 smtClean="0"/>
              <a:t>Analisa Statis Mekanisme Pres</a:t>
            </a:r>
            <a:endParaRPr lang="id-ID" sz="3200" dirty="0"/>
          </a:p>
        </p:txBody>
      </p:sp>
      <p:pic>
        <p:nvPicPr>
          <p:cNvPr id="7" name="Content Placeholder 6" descr="gb12-5a"/>
          <p:cNvPicPr>
            <a:picLocks noGrp="1"/>
          </p:cNvPicPr>
          <p:nvPr>
            <p:ph idx="1"/>
          </p:nvPr>
        </p:nvPicPr>
        <p:blipFill>
          <a:blip r:embed="rId3" cstate="print"/>
          <a:srcRect l="1126" b="7675"/>
          <a:stretch>
            <a:fillRect/>
          </a:stretch>
        </p:blipFill>
        <p:spPr bwMode="auto">
          <a:xfrm>
            <a:off x="1447800" y="1524000"/>
            <a:ext cx="6400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d-I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tatika Grafis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514600"/>
            <a:ext cx="7696200" cy="2971800"/>
          </a:xfrm>
        </p:spPr>
        <p:txBody>
          <a:bodyPr/>
          <a:lstStyle/>
          <a:p>
            <a:pPr lvl="0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statis</a:t>
            </a:r>
            <a:endParaRPr lang="id-ID" b="1" dirty="0" smtClean="0"/>
          </a:p>
          <a:p>
            <a:pPr lvl="0"/>
            <a:r>
              <a:rPr lang="id-ID" dirty="0" smtClean="0"/>
              <a:t>Pemindahan gaya dalam suatu mesin melalui roda gigi dan pena</a:t>
            </a:r>
          </a:p>
          <a:p>
            <a:pPr lvl="0"/>
            <a:r>
              <a:rPr lang="id-ID" dirty="0" smtClean="0"/>
              <a:t>Mekanisme engkol luncur</a:t>
            </a:r>
          </a:p>
          <a:p>
            <a:pPr lvl="0"/>
            <a:r>
              <a:rPr lang="id-ID" dirty="0" smtClean="0"/>
              <a:t>Mekanisme empat penghubung </a:t>
            </a:r>
          </a:p>
          <a:p>
            <a:r>
              <a:rPr lang="id-ID" dirty="0" smtClean="0"/>
              <a:t>Mekanisme pres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16764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Topik Pembahasan</a:t>
            </a: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b12-5bcd"/>
          <p:cNvPicPr>
            <a:picLocks noGrp="1"/>
          </p:cNvPicPr>
          <p:nvPr>
            <p:ph idx="1"/>
          </p:nvPr>
        </p:nvPicPr>
        <p:blipFill>
          <a:blip r:embed="rId3" cstate="print"/>
          <a:srcRect b="46685"/>
          <a:stretch>
            <a:fillRect/>
          </a:stretch>
        </p:blipFill>
        <p:spPr bwMode="auto">
          <a:xfrm>
            <a:off x="537024" y="533400"/>
            <a:ext cx="80009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Gaya Pada Mesin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924800" cy="4953000"/>
          </a:xfrm>
        </p:spPr>
        <p:txBody>
          <a:bodyPr/>
          <a:lstStyle/>
          <a:p>
            <a:r>
              <a:rPr lang="id-ID" sz="2800" dirty="0" smtClean="0"/>
              <a:t>Gaya-gaya yang bekerja pada anggota mesin dapat muncul dari beberapa sumber yang berbeda : </a:t>
            </a:r>
          </a:p>
          <a:p>
            <a:pPr lvl="2"/>
            <a:r>
              <a:rPr lang="id-ID" sz="2000" dirty="0" smtClean="0"/>
              <a:t>berat komponen, </a:t>
            </a:r>
          </a:p>
          <a:p>
            <a:pPr lvl="2"/>
            <a:r>
              <a:rPr lang="id-ID" sz="2000" dirty="0" smtClean="0"/>
              <a:t>gaya-gaya dari energi yang ditransmisikan, </a:t>
            </a:r>
          </a:p>
          <a:p>
            <a:pPr lvl="2"/>
            <a:r>
              <a:rPr lang="id-ID" sz="2000" dirty="0" smtClean="0"/>
              <a:t>gaya-gaya perakitan, </a:t>
            </a:r>
          </a:p>
          <a:p>
            <a:pPr lvl="2"/>
            <a:r>
              <a:rPr lang="id-ID" sz="2000" dirty="0" smtClean="0"/>
              <a:t>gaya-gaya dari beban yang dikenakan, </a:t>
            </a:r>
          </a:p>
          <a:p>
            <a:pPr lvl="2"/>
            <a:r>
              <a:rPr lang="id-ID" sz="2000" dirty="0" smtClean="0"/>
              <a:t>gaya-gaya gesek, </a:t>
            </a:r>
          </a:p>
          <a:p>
            <a:pPr lvl="2"/>
            <a:r>
              <a:rPr lang="id-ID" sz="2000" dirty="0" smtClean="0"/>
              <a:t>gaya-gaya dari perubahan temperatur, </a:t>
            </a:r>
          </a:p>
          <a:p>
            <a:pPr lvl="2"/>
            <a:r>
              <a:rPr lang="id-ID" sz="2000" dirty="0" smtClean="0"/>
              <a:t>gaya-gaya tumbuk, </a:t>
            </a:r>
          </a:p>
          <a:p>
            <a:pPr lvl="2"/>
            <a:r>
              <a:rPr lang="id-ID" sz="2000" dirty="0" smtClean="0"/>
              <a:t>gaya-gaya pegas, dan</a:t>
            </a:r>
          </a:p>
          <a:p>
            <a:pPr lvl="2"/>
            <a:r>
              <a:rPr lang="id-ID" sz="2000" dirty="0" smtClean="0"/>
              <a:t> gaya-gaya inersia. </a:t>
            </a:r>
            <a:endParaRPr lang="id-ID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Pemindahan gaya dalam suatu mesin melalui roda gigi</a:t>
            </a:r>
            <a:endParaRPr lang="id-ID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gb12-1"/>
          <p:cNvPicPr>
            <a:picLocks noGrp="1"/>
          </p:cNvPicPr>
          <p:nvPr>
            <p:ph idx="1"/>
          </p:nvPr>
        </p:nvPicPr>
        <p:blipFill>
          <a:blip r:embed="rId3" cstate="print"/>
          <a:srcRect l="921" b="6023"/>
          <a:stretch>
            <a:fillRect/>
          </a:stretch>
        </p:blipFill>
        <p:spPr bwMode="auto">
          <a:xfrm>
            <a:off x="1905000" y="1447801"/>
            <a:ext cx="5562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Gaya </a:t>
            </a:r>
            <a:r>
              <a:rPr lang="en-US" dirty="0" err="1" smtClean="0">
                <a:solidFill>
                  <a:schemeClr val="tx1"/>
                </a:solidFill>
              </a:rPr>
              <a:t>Statis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71600"/>
            <a:ext cx="6400800" cy="838200"/>
          </a:xfrm>
        </p:spPr>
        <p:txBody>
          <a:bodyPr/>
          <a:lstStyle/>
          <a:p>
            <a:pPr eaLnBrk="1" hangingPunct="1"/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id-ID" dirty="0" smtClean="0"/>
              <a:t>engkol Peluncur</a:t>
            </a:r>
            <a:endParaRPr lang="en-US" dirty="0" smtClean="0"/>
          </a:p>
        </p:txBody>
      </p:sp>
      <p:pic>
        <p:nvPicPr>
          <p:cNvPr id="4" name="Content Placeholder 3" descr="gb12-4"/>
          <p:cNvPicPr>
            <a:picLocks/>
          </p:cNvPicPr>
          <p:nvPr/>
        </p:nvPicPr>
        <p:blipFill>
          <a:blip r:embed="rId3" cstate="print"/>
          <a:srcRect r="32639" b="74983"/>
          <a:stretch>
            <a:fillRect/>
          </a:stretch>
        </p:blipFill>
        <p:spPr bwMode="auto">
          <a:xfrm>
            <a:off x="1447800" y="2057400"/>
            <a:ext cx="6934200" cy="380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8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b12-4"/>
          <p:cNvPicPr>
            <a:picLocks noGrp="1"/>
          </p:cNvPicPr>
          <p:nvPr>
            <p:ph idx="1"/>
          </p:nvPr>
        </p:nvPicPr>
        <p:blipFill>
          <a:blip r:embed="rId3" cstate="print"/>
          <a:srcRect l="-868" t="27809" b="6591"/>
          <a:stretch>
            <a:fillRect/>
          </a:stretch>
        </p:blipFill>
        <p:spPr bwMode="auto">
          <a:xfrm>
            <a:off x="304800" y="4572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Gaya </a:t>
            </a:r>
            <a:r>
              <a:rPr lang="en-US" dirty="0" err="1" smtClean="0">
                <a:solidFill>
                  <a:schemeClr val="tx1"/>
                </a:solidFill>
              </a:rPr>
              <a:t>Statis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6400800" cy="685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endParaRPr lang="en-US" dirty="0" smtClean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447800" y="2286000"/>
          <a:ext cx="6553200" cy="3584575"/>
        </p:xfrm>
        <a:graphic>
          <a:graphicData uri="http://schemas.openxmlformats.org/presentationml/2006/ole">
            <p:oleObj spid="_x0000_s136196" r:id="rId4" imgW="6686550" imgH="365760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29000" y="2590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Q</a:t>
            </a:r>
            <a:endParaRPr lang="id-ID" dirty="0"/>
          </a:p>
        </p:txBody>
      </p:sp>
      <p:sp>
        <p:nvSpPr>
          <p:cNvPr id="8" name="TextBox 7"/>
          <p:cNvSpPr txBox="1"/>
          <p:nvPr/>
        </p:nvSpPr>
        <p:spPr>
          <a:xfrm>
            <a:off x="7086600" y="3581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P</a:t>
            </a:r>
            <a:endParaRPr lang="id-ID" dirty="0"/>
          </a:p>
        </p:txBody>
      </p:sp>
    </p:spTree>
  </p:cSld>
  <p:clrMapOvr>
    <a:masterClrMapping/>
  </p:clrMapOvr>
  <p:transition advTm="18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cs typeface="Times New Roman" pitchFamily="18" charset="0"/>
              </a:rPr>
              <a:t/>
            </a:r>
            <a:br>
              <a:rPr lang="en-US" sz="2400" smtClean="0">
                <a:cs typeface="Times New Roman" pitchFamily="18" charset="0"/>
              </a:rPr>
            </a:br>
            <a:r>
              <a:rPr lang="en-US" sz="2400" smtClean="0">
                <a:solidFill>
                  <a:srgbClr val="000066"/>
                </a:solidFill>
                <a:cs typeface="Times New Roman" pitchFamily="18" charset="0"/>
              </a:rPr>
              <a:t>Uraikan mekanisme tersebut menjadi diagram benda bebas, gambar gaya-gaya yang bekerja pada masing-masing batang</a:t>
            </a:r>
            <a:r>
              <a:rPr lang="en-US" smtClean="0">
                <a:solidFill>
                  <a:srgbClr val="000066"/>
                </a:solidFill>
                <a:cs typeface="Times New Roman" pitchFamily="18" charset="0"/>
              </a:rPr>
              <a:t/>
            </a:r>
            <a:br>
              <a:rPr lang="en-US" smtClean="0">
                <a:solidFill>
                  <a:srgbClr val="000066"/>
                </a:solidFill>
                <a:cs typeface="Times New Roman" pitchFamily="18" charset="0"/>
              </a:rPr>
            </a:br>
            <a:endParaRPr lang="en-US" smtClean="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828800" y="1928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grpSp>
        <p:nvGrpSpPr>
          <p:cNvPr id="14" name="Group 13"/>
          <p:cNvGrpSpPr/>
          <p:nvPr/>
        </p:nvGrpSpPr>
        <p:grpSpPr>
          <a:xfrm>
            <a:off x="1314450" y="1905000"/>
            <a:ext cx="6610350" cy="3657600"/>
            <a:chOff x="1314450" y="1905000"/>
            <a:chExt cx="6610350" cy="3657600"/>
          </a:xfrm>
        </p:grpSpPr>
        <p:graphicFrame>
          <p:nvGraphicFramePr>
            <p:cNvPr id="4106" name="Object 10"/>
            <p:cNvGraphicFramePr>
              <a:graphicFrameLocks noChangeAspect="1"/>
            </p:cNvGraphicFramePr>
            <p:nvPr>
              <p:ph idx="1"/>
            </p:nvPr>
          </p:nvGraphicFramePr>
          <p:xfrm>
            <a:off x="1314450" y="1905000"/>
            <a:ext cx="6610350" cy="3657600"/>
          </p:xfrm>
          <a:graphic>
            <a:graphicData uri="http://schemas.openxmlformats.org/presentationml/2006/ole">
              <p:oleObj spid="_x0000_s125954" r:id="rId4" imgW="6686550" imgH="3657600" progId="">
                <p:embed/>
              </p:oleObj>
            </a:graphicData>
          </a:graphic>
        </p:graphicFrame>
        <p:sp>
          <p:nvSpPr>
            <p:cNvPr id="4101" name="Freeform 5"/>
            <p:cNvSpPr>
              <a:spLocks/>
            </p:cNvSpPr>
            <p:nvPr/>
          </p:nvSpPr>
          <p:spPr bwMode="auto">
            <a:xfrm>
              <a:off x="1800225" y="3343275"/>
              <a:ext cx="1019175" cy="1647825"/>
            </a:xfrm>
            <a:custGeom>
              <a:avLst/>
              <a:gdLst>
                <a:gd name="T0" fmla="*/ 0 w 642"/>
                <a:gd name="T1" fmla="*/ 1647825 h 1038"/>
                <a:gd name="T2" fmla="*/ 1019175 w 642"/>
                <a:gd name="T3" fmla="*/ 0 h 1038"/>
                <a:gd name="T4" fmla="*/ 0 60000 65536"/>
                <a:gd name="T5" fmla="*/ 0 60000 65536"/>
                <a:gd name="T6" fmla="*/ 0 w 642"/>
                <a:gd name="T7" fmla="*/ 0 h 1038"/>
                <a:gd name="T8" fmla="*/ 642 w 642"/>
                <a:gd name="T9" fmla="*/ 1038 h 103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42" h="1038">
                  <a:moveTo>
                    <a:pt x="0" y="1038"/>
                  </a:moveTo>
                  <a:lnTo>
                    <a:pt x="642" y="0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2" name="Group 13"/>
            <p:cNvGrpSpPr>
              <a:grpSpLocks/>
            </p:cNvGrpSpPr>
            <p:nvPr/>
          </p:nvGrpSpPr>
          <p:grpSpPr bwMode="auto">
            <a:xfrm>
              <a:off x="5981700" y="2809875"/>
              <a:ext cx="1876425" cy="2133600"/>
              <a:chOff x="3768" y="1770"/>
              <a:chExt cx="1182" cy="1344"/>
            </a:xfrm>
          </p:grpSpPr>
          <p:sp>
            <p:nvSpPr>
              <p:cNvPr id="2060" name="Freeform 7"/>
              <p:cNvSpPr>
                <a:spLocks/>
              </p:cNvSpPr>
              <p:nvPr/>
            </p:nvSpPr>
            <p:spPr bwMode="auto">
              <a:xfrm>
                <a:off x="3768" y="1770"/>
                <a:ext cx="402" cy="1344"/>
              </a:xfrm>
              <a:custGeom>
                <a:avLst/>
                <a:gdLst>
                  <a:gd name="T0" fmla="*/ 0 w 402"/>
                  <a:gd name="T1" fmla="*/ 0 h 1344"/>
                  <a:gd name="T2" fmla="*/ 402 w 402"/>
                  <a:gd name="T3" fmla="*/ 1344 h 1344"/>
                  <a:gd name="T4" fmla="*/ 0 60000 65536"/>
                  <a:gd name="T5" fmla="*/ 0 60000 65536"/>
                  <a:gd name="T6" fmla="*/ 0 w 402"/>
                  <a:gd name="T7" fmla="*/ 0 h 1344"/>
                  <a:gd name="T8" fmla="*/ 402 w 402"/>
                  <a:gd name="T9" fmla="*/ 1344 h 13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02" h="1344">
                    <a:moveTo>
                      <a:pt x="0" y="0"/>
                    </a:moveTo>
                    <a:lnTo>
                      <a:pt x="402" y="1344"/>
                    </a:lnTo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061" name="Freeform 8"/>
              <p:cNvSpPr>
                <a:spLocks/>
              </p:cNvSpPr>
              <p:nvPr/>
            </p:nvSpPr>
            <p:spPr bwMode="auto">
              <a:xfrm>
                <a:off x="3960" y="2286"/>
                <a:ext cx="990" cy="168"/>
              </a:xfrm>
              <a:custGeom>
                <a:avLst/>
                <a:gdLst>
                  <a:gd name="T0" fmla="*/ 990 w 990"/>
                  <a:gd name="T1" fmla="*/ 0 h 168"/>
                  <a:gd name="T2" fmla="*/ 0 w 990"/>
                  <a:gd name="T3" fmla="*/ 168 h 168"/>
                  <a:gd name="T4" fmla="*/ 0 60000 65536"/>
                  <a:gd name="T5" fmla="*/ 0 60000 65536"/>
                  <a:gd name="T6" fmla="*/ 0 w 990"/>
                  <a:gd name="T7" fmla="*/ 0 h 168"/>
                  <a:gd name="T8" fmla="*/ 990 w 990"/>
                  <a:gd name="T9" fmla="*/ 168 h 16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90" h="168">
                    <a:moveTo>
                      <a:pt x="990" y="0"/>
                    </a:moveTo>
                    <a:lnTo>
                      <a:pt x="0" y="16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2819400" y="2266950"/>
              <a:ext cx="3162300" cy="1066800"/>
              <a:chOff x="1776" y="1428"/>
              <a:chExt cx="1992" cy="672"/>
            </a:xfrm>
          </p:grpSpPr>
          <p:sp>
            <p:nvSpPr>
              <p:cNvPr id="2058" name="Freeform 6"/>
              <p:cNvSpPr>
                <a:spLocks/>
              </p:cNvSpPr>
              <p:nvPr/>
            </p:nvSpPr>
            <p:spPr bwMode="auto">
              <a:xfrm>
                <a:off x="1776" y="1776"/>
                <a:ext cx="1992" cy="324"/>
              </a:xfrm>
              <a:custGeom>
                <a:avLst/>
                <a:gdLst>
                  <a:gd name="T0" fmla="*/ 0 w 1992"/>
                  <a:gd name="T1" fmla="*/ 324 h 324"/>
                  <a:gd name="T2" fmla="*/ 1992 w 1992"/>
                  <a:gd name="T3" fmla="*/ 0 h 324"/>
                  <a:gd name="T4" fmla="*/ 0 60000 65536"/>
                  <a:gd name="T5" fmla="*/ 0 60000 65536"/>
                  <a:gd name="T6" fmla="*/ 0 w 1992"/>
                  <a:gd name="T7" fmla="*/ 0 h 324"/>
                  <a:gd name="T8" fmla="*/ 1992 w 1992"/>
                  <a:gd name="T9" fmla="*/ 324 h 32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92" h="324">
                    <a:moveTo>
                      <a:pt x="0" y="324"/>
                    </a:moveTo>
                    <a:lnTo>
                      <a:pt x="1992" y="0"/>
                    </a:lnTo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059" name="Freeform 9"/>
              <p:cNvSpPr>
                <a:spLocks/>
              </p:cNvSpPr>
              <p:nvPr/>
            </p:nvSpPr>
            <p:spPr bwMode="auto">
              <a:xfrm>
                <a:off x="2310" y="1428"/>
                <a:ext cx="150" cy="582"/>
              </a:xfrm>
              <a:custGeom>
                <a:avLst/>
                <a:gdLst>
                  <a:gd name="T0" fmla="*/ 150 w 150"/>
                  <a:gd name="T1" fmla="*/ 0 h 582"/>
                  <a:gd name="T2" fmla="*/ 0 w 150"/>
                  <a:gd name="T3" fmla="*/ 582 h 582"/>
                  <a:gd name="T4" fmla="*/ 0 60000 65536"/>
                  <a:gd name="T5" fmla="*/ 0 60000 65536"/>
                  <a:gd name="T6" fmla="*/ 0 w 150"/>
                  <a:gd name="T7" fmla="*/ 0 h 582"/>
                  <a:gd name="T8" fmla="*/ 150 w 150"/>
                  <a:gd name="T9" fmla="*/ 582 h 58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0" h="582">
                    <a:moveTo>
                      <a:pt x="150" y="0"/>
                    </a:moveTo>
                    <a:lnTo>
                      <a:pt x="0" y="582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2056" name="Text Box 14"/>
            <p:cNvSpPr txBox="1">
              <a:spLocks noChangeArrowheads="1"/>
            </p:cNvSpPr>
            <p:nvPr/>
          </p:nvSpPr>
          <p:spPr bwMode="auto">
            <a:xfrm>
              <a:off x="3200400" y="2362200"/>
              <a:ext cx="381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Q</a:t>
              </a:r>
            </a:p>
          </p:txBody>
        </p:sp>
        <p:sp>
          <p:nvSpPr>
            <p:cNvPr id="2057" name="Text Box 15"/>
            <p:cNvSpPr txBox="1">
              <a:spLocks noChangeArrowheads="1"/>
            </p:cNvSpPr>
            <p:nvPr/>
          </p:nvSpPr>
          <p:spPr bwMode="auto">
            <a:xfrm>
              <a:off x="6781800" y="3276600"/>
              <a:ext cx="304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</a:p>
          </p:txBody>
        </p:sp>
      </p:grpSp>
    </p:spTree>
  </p:cSld>
  <p:clrMapOvr>
    <a:masterClrMapping/>
  </p:clrMapOvr>
  <p:transition advTm="188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Freeform 4"/>
          <p:cNvSpPr>
            <a:spLocks/>
          </p:cNvSpPr>
          <p:nvPr/>
        </p:nvSpPr>
        <p:spPr bwMode="auto">
          <a:xfrm>
            <a:off x="533400" y="3343275"/>
            <a:ext cx="1019175" cy="1647825"/>
          </a:xfrm>
          <a:custGeom>
            <a:avLst/>
            <a:gdLst>
              <a:gd name="T0" fmla="*/ 0 w 642"/>
              <a:gd name="T1" fmla="*/ 1647825 h 1038"/>
              <a:gd name="T2" fmla="*/ 1019175 w 642"/>
              <a:gd name="T3" fmla="*/ 0 h 1038"/>
              <a:gd name="T4" fmla="*/ 0 60000 65536"/>
              <a:gd name="T5" fmla="*/ 0 60000 65536"/>
              <a:gd name="T6" fmla="*/ 0 w 642"/>
              <a:gd name="T7" fmla="*/ 0 h 1038"/>
              <a:gd name="T8" fmla="*/ 642 w 642"/>
              <a:gd name="T9" fmla="*/ 1038 h 103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42" h="1038">
                <a:moveTo>
                  <a:pt x="0" y="1038"/>
                </a:moveTo>
                <a:lnTo>
                  <a:pt x="642" y="0"/>
                </a:lnTo>
              </a:path>
            </a:pathLst>
          </a:cu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38400" y="3048000"/>
            <a:ext cx="3162300" cy="1066800"/>
            <a:chOff x="1776" y="1428"/>
            <a:chExt cx="1992" cy="672"/>
          </a:xfrm>
        </p:grpSpPr>
        <p:sp>
          <p:nvSpPr>
            <p:cNvPr id="3102" name="Freeform 6"/>
            <p:cNvSpPr>
              <a:spLocks/>
            </p:cNvSpPr>
            <p:nvPr/>
          </p:nvSpPr>
          <p:spPr bwMode="auto">
            <a:xfrm>
              <a:off x="1776" y="1776"/>
              <a:ext cx="1992" cy="324"/>
            </a:xfrm>
            <a:custGeom>
              <a:avLst/>
              <a:gdLst>
                <a:gd name="T0" fmla="*/ 0 w 1992"/>
                <a:gd name="T1" fmla="*/ 324 h 324"/>
                <a:gd name="T2" fmla="*/ 1992 w 1992"/>
                <a:gd name="T3" fmla="*/ 0 h 324"/>
                <a:gd name="T4" fmla="*/ 0 60000 65536"/>
                <a:gd name="T5" fmla="*/ 0 60000 65536"/>
                <a:gd name="T6" fmla="*/ 0 w 1992"/>
                <a:gd name="T7" fmla="*/ 0 h 324"/>
                <a:gd name="T8" fmla="*/ 1992 w 1992"/>
                <a:gd name="T9" fmla="*/ 324 h 3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92" h="324">
                  <a:moveTo>
                    <a:pt x="0" y="324"/>
                  </a:moveTo>
                  <a:lnTo>
                    <a:pt x="1992" y="0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03" name="Freeform 7"/>
            <p:cNvSpPr>
              <a:spLocks/>
            </p:cNvSpPr>
            <p:nvPr/>
          </p:nvSpPr>
          <p:spPr bwMode="auto">
            <a:xfrm>
              <a:off x="2310" y="1428"/>
              <a:ext cx="150" cy="582"/>
            </a:xfrm>
            <a:custGeom>
              <a:avLst/>
              <a:gdLst>
                <a:gd name="T0" fmla="*/ 150 w 150"/>
                <a:gd name="T1" fmla="*/ 0 h 582"/>
                <a:gd name="T2" fmla="*/ 0 w 150"/>
                <a:gd name="T3" fmla="*/ 582 h 582"/>
                <a:gd name="T4" fmla="*/ 0 60000 65536"/>
                <a:gd name="T5" fmla="*/ 0 60000 65536"/>
                <a:gd name="T6" fmla="*/ 0 w 150"/>
                <a:gd name="T7" fmla="*/ 0 h 582"/>
                <a:gd name="T8" fmla="*/ 150 w 150"/>
                <a:gd name="T9" fmla="*/ 582 h 5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" h="582">
                  <a:moveTo>
                    <a:pt x="150" y="0"/>
                  </a:moveTo>
                  <a:lnTo>
                    <a:pt x="0" y="582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981700" y="2809875"/>
            <a:ext cx="1876425" cy="2133600"/>
            <a:chOff x="3768" y="1770"/>
            <a:chExt cx="1182" cy="1344"/>
          </a:xfrm>
        </p:grpSpPr>
        <p:sp>
          <p:nvSpPr>
            <p:cNvPr id="3100" name="Freeform 9"/>
            <p:cNvSpPr>
              <a:spLocks/>
            </p:cNvSpPr>
            <p:nvPr/>
          </p:nvSpPr>
          <p:spPr bwMode="auto">
            <a:xfrm>
              <a:off x="3768" y="1770"/>
              <a:ext cx="402" cy="1344"/>
            </a:xfrm>
            <a:custGeom>
              <a:avLst/>
              <a:gdLst>
                <a:gd name="T0" fmla="*/ 0 w 402"/>
                <a:gd name="T1" fmla="*/ 0 h 1344"/>
                <a:gd name="T2" fmla="*/ 402 w 402"/>
                <a:gd name="T3" fmla="*/ 1344 h 1344"/>
                <a:gd name="T4" fmla="*/ 0 60000 65536"/>
                <a:gd name="T5" fmla="*/ 0 60000 65536"/>
                <a:gd name="T6" fmla="*/ 0 w 402"/>
                <a:gd name="T7" fmla="*/ 0 h 1344"/>
                <a:gd name="T8" fmla="*/ 402 w 402"/>
                <a:gd name="T9" fmla="*/ 1344 h 1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2" h="1344">
                  <a:moveTo>
                    <a:pt x="0" y="0"/>
                  </a:moveTo>
                  <a:lnTo>
                    <a:pt x="402" y="1344"/>
                  </a:lnTo>
                </a:path>
              </a:pathLst>
            </a:custGeom>
            <a:noFill/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01" name="Freeform 10"/>
            <p:cNvSpPr>
              <a:spLocks/>
            </p:cNvSpPr>
            <p:nvPr/>
          </p:nvSpPr>
          <p:spPr bwMode="auto">
            <a:xfrm>
              <a:off x="3960" y="2286"/>
              <a:ext cx="990" cy="168"/>
            </a:xfrm>
            <a:custGeom>
              <a:avLst/>
              <a:gdLst>
                <a:gd name="T0" fmla="*/ 990 w 990"/>
                <a:gd name="T1" fmla="*/ 0 h 168"/>
                <a:gd name="T2" fmla="*/ 0 w 990"/>
                <a:gd name="T3" fmla="*/ 168 h 168"/>
                <a:gd name="T4" fmla="*/ 0 60000 65536"/>
                <a:gd name="T5" fmla="*/ 0 60000 65536"/>
                <a:gd name="T6" fmla="*/ 0 w 990"/>
                <a:gd name="T7" fmla="*/ 0 h 168"/>
                <a:gd name="T8" fmla="*/ 990 w 990"/>
                <a:gd name="T9" fmla="*/ 168 h 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90" h="168">
                  <a:moveTo>
                    <a:pt x="990" y="0"/>
                  </a:moveTo>
                  <a:lnTo>
                    <a:pt x="0" y="16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5131" name="Freeform 11"/>
          <p:cNvSpPr>
            <a:spLocks/>
          </p:cNvSpPr>
          <p:nvPr/>
        </p:nvSpPr>
        <p:spPr bwMode="auto">
          <a:xfrm>
            <a:off x="5575300" y="2286000"/>
            <a:ext cx="647700" cy="533400"/>
          </a:xfrm>
          <a:custGeom>
            <a:avLst/>
            <a:gdLst>
              <a:gd name="T0" fmla="*/ 368300 w 408"/>
              <a:gd name="T1" fmla="*/ 533400 h 336"/>
              <a:gd name="T2" fmla="*/ 596900 w 408"/>
              <a:gd name="T3" fmla="*/ 152400 h 336"/>
              <a:gd name="T4" fmla="*/ 63500 w 408"/>
              <a:gd name="T5" fmla="*/ 304800 h 336"/>
              <a:gd name="T6" fmla="*/ 215900 w 408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408"/>
              <a:gd name="T13" fmla="*/ 0 h 336"/>
              <a:gd name="T14" fmla="*/ 408 w 408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8" h="336">
                <a:moveTo>
                  <a:pt x="232" y="336"/>
                </a:moveTo>
                <a:cubicBezTo>
                  <a:pt x="320" y="228"/>
                  <a:pt x="408" y="120"/>
                  <a:pt x="376" y="96"/>
                </a:cubicBezTo>
                <a:cubicBezTo>
                  <a:pt x="344" y="72"/>
                  <a:pt x="80" y="208"/>
                  <a:pt x="40" y="192"/>
                </a:cubicBezTo>
                <a:cubicBezTo>
                  <a:pt x="0" y="176"/>
                  <a:pt x="68" y="88"/>
                  <a:pt x="136" y="0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3" name="Freeform 13"/>
          <p:cNvSpPr>
            <a:spLocks/>
          </p:cNvSpPr>
          <p:nvPr/>
        </p:nvSpPr>
        <p:spPr bwMode="auto">
          <a:xfrm>
            <a:off x="6662738" y="4949825"/>
            <a:ext cx="576262" cy="536575"/>
          </a:xfrm>
          <a:custGeom>
            <a:avLst/>
            <a:gdLst>
              <a:gd name="T0" fmla="*/ 0 w 408"/>
              <a:gd name="T1" fmla="*/ 0 h 667"/>
              <a:gd name="T2" fmla="*/ 90394 w 408"/>
              <a:gd name="T3" fmla="*/ 7240 h 667"/>
              <a:gd name="T4" fmla="*/ 180788 w 408"/>
              <a:gd name="T5" fmla="*/ 58726 h 667"/>
              <a:gd name="T6" fmla="*/ 206211 w 408"/>
              <a:gd name="T7" fmla="*/ 102971 h 667"/>
              <a:gd name="T8" fmla="*/ 128529 w 408"/>
              <a:gd name="T9" fmla="*/ 198702 h 667"/>
              <a:gd name="T10" fmla="*/ 141241 w 408"/>
              <a:gd name="T11" fmla="*/ 286388 h 667"/>
              <a:gd name="T12" fmla="*/ 166664 w 408"/>
              <a:gd name="T13" fmla="*/ 301673 h 667"/>
              <a:gd name="T14" fmla="*/ 425135 w 408"/>
              <a:gd name="T15" fmla="*/ 360398 h 667"/>
              <a:gd name="T16" fmla="*/ 542364 w 408"/>
              <a:gd name="T17" fmla="*/ 396599 h 667"/>
              <a:gd name="T18" fmla="*/ 528240 w 408"/>
              <a:gd name="T19" fmla="*/ 536575 h 66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8"/>
              <a:gd name="T31" fmla="*/ 0 h 667"/>
              <a:gd name="T32" fmla="*/ 408 w 408"/>
              <a:gd name="T33" fmla="*/ 667 h 66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8" h="667">
                <a:moveTo>
                  <a:pt x="0" y="0"/>
                </a:moveTo>
                <a:cubicBezTo>
                  <a:pt x="21" y="3"/>
                  <a:pt x="43" y="3"/>
                  <a:pt x="64" y="9"/>
                </a:cubicBezTo>
                <a:cubicBezTo>
                  <a:pt x="94" y="18"/>
                  <a:pt x="107" y="53"/>
                  <a:pt x="128" y="73"/>
                </a:cubicBezTo>
                <a:cubicBezTo>
                  <a:pt x="134" y="91"/>
                  <a:pt x="152" y="110"/>
                  <a:pt x="146" y="128"/>
                </a:cubicBezTo>
                <a:cubicBezTo>
                  <a:pt x="130" y="176"/>
                  <a:pt x="127" y="210"/>
                  <a:pt x="91" y="247"/>
                </a:cubicBezTo>
                <a:cubicBezTo>
                  <a:pt x="94" y="283"/>
                  <a:pt x="92" y="320"/>
                  <a:pt x="100" y="356"/>
                </a:cubicBezTo>
                <a:cubicBezTo>
                  <a:pt x="102" y="365"/>
                  <a:pt x="112" y="369"/>
                  <a:pt x="118" y="375"/>
                </a:cubicBezTo>
                <a:cubicBezTo>
                  <a:pt x="180" y="437"/>
                  <a:pt x="210" y="438"/>
                  <a:pt x="301" y="448"/>
                </a:cubicBezTo>
                <a:cubicBezTo>
                  <a:pt x="332" y="463"/>
                  <a:pt x="360" y="470"/>
                  <a:pt x="384" y="493"/>
                </a:cubicBezTo>
                <a:cubicBezTo>
                  <a:pt x="390" y="579"/>
                  <a:pt x="408" y="606"/>
                  <a:pt x="374" y="667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4" name="Freeform 14"/>
          <p:cNvSpPr>
            <a:spLocks/>
          </p:cNvSpPr>
          <p:nvPr/>
        </p:nvSpPr>
        <p:spPr bwMode="auto">
          <a:xfrm>
            <a:off x="1724025" y="3990975"/>
            <a:ext cx="728663" cy="354013"/>
          </a:xfrm>
          <a:custGeom>
            <a:avLst/>
            <a:gdLst>
              <a:gd name="T0" fmla="*/ 728663 w 459"/>
              <a:gd name="T1" fmla="*/ 87313 h 223"/>
              <a:gd name="T2" fmla="*/ 714375 w 459"/>
              <a:gd name="T3" fmla="*/ 44450 h 223"/>
              <a:gd name="T4" fmla="*/ 554038 w 459"/>
              <a:gd name="T5" fmla="*/ 0 h 223"/>
              <a:gd name="T6" fmla="*/ 482600 w 459"/>
              <a:gd name="T7" fmla="*/ 14288 h 223"/>
              <a:gd name="T8" fmla="*/ 366713 w 459"/>
              <a:gd name="T9" fmla="*/ 217488 h 223"/>
              <a:gd name="T10" fmla="*/ 234950 w 459"/>
              <a:gd name="T11" fmla="*/ 349250 h 223"/>
              <a:gd name="T12" fmla="*/ 17463 w 459"/>
              <a:gd name="T13" fmla="*/ 261938 h 223"/>
              <a:gd name="T14" fmla="*/ 17463 w 459"/>
              <a:gd name="T15" fmla="*/ 131763 h 2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59"/>
              <a:gd name="T25" fmla="*/ 0 h 223"/>
              <a:gd name="T26" fmla="*/ 459 w 459"/>
              <a:gd name="T27" fmla="*/ 223 h 2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59" h="223">
                <a:moveTo>
                  <a:pt x="459" y="55"/>
                </a:moveTo>
                <a:cubicBezTo>
                  <a:pt x="456" y="46"/>
                  <a:pt x="457" y="34"/>
                  <a:pt x="450" y="28"/>
                </a:cubicBezTo>
                <a:cubicBezTo>
                  <a:pt x="439" y="19"/>
                  <a:pt x="368" y="6"/>
                  <a:pt x="349" y="0"/>
                </a:cubicBezTo>
                <a:cubicBezTo>
                  <a:pt x="334" y="3"/>
                  <a:pt x="318" y="3"/>
                  <a:pt x="304" y="9"/>
                </a:cubicBezTo>
                <a:cubicBezTo>
                  <a:pt x="261" y="28"/>
                  <a:pt x="244" y="98"/>
                  <a:pt x="231" y="137"/>
                </a:cubicBezTo>
                <a:cubicBezTo>
                  <a:pt x="218" y="177"/>
                  <a:pt x="186" y="208"/>
                  <a:pt x="148" y="220"/>
                </a:cubicBezTo>
                <a:cubicBezTo>
                  <a:pt x="70" y="212"/>
                  <a:pt x="50" y="223"/>
                  <a:pt x="11" y="165"/>
                </a:cubicBezTo>
                <a:cubicBezTo>
                  <a:pt x="0" y="132"/>
                  <a:pt x="11" y="117"/>
                  <a:pt x="11" y="83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5" name="Freeform 15"/>
          <p:cNvSpPr>
            <a:spLocks/>
          </p:cNvSpPr>
          <p:nvPr/>
        </p:nvSpPr>
        <p:spPr bwMode="auto">
          <a:xfrm>
            <a:off x="5476875" y="3073400"/>
            <a:ext cx="415925" cy="511175"/>
          </a:xfrm>
          <a:custGeom>
            <a:avLst/>
            <a:gdLst>
              <a:gd name="T0" fmla="*/ 169862 w 262"/>
              <a:gd name="T1" fmla="*/ 511175 h 322"/>
              <a:gd name="T2" fmla="*/ 38100 w 262"/>
              <a:gd name="T3" fmla="*/ 409575 h 322"/>
              <a:gd name="T4" fmla="*/ 9525 w 262"/>
              <a:gd name="T5" fmla="*/ 352425 h 322"/>
              <a:gd name="T6" fmla="*/ 111125 w 262"/>
              <a:gd name="T7" fmla="*/ 220663 h 322"/>
              <a:gd name="T8" fmla="*/ 198437 w 262"/>
              <a:gd name="T9" fmla="*/ 177800 h 322"/>
              <a:gd name="T10" fmla="*/ 328612 w 262"/>
              <a:gd name="T11" fmla="*/ 236538 h 322"/>
              <a:gd name="T12" fmla="*/ 357187 w 262"/>
              <a:gd name="T13" fmla="*/ 17462 h 322"/>
              <a:gd name="T14" fmla="*/ 314325 w 262"/>
              <a:gd name="T15" fmla="*/ 3175 h 322"/>
              <a:gd name="T16" fmla="*/ 212725 w 262"/>
              <a:gd name="T17" fmla="*/ 3175 h 3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2"/>
              <a:gd name="T28" fmla="*/ 0 h 322"/>
              <a:gd name="T29" fmla="*/ 262 w 262"/>
              <a:gd name="T30" fmla="*/ 322 h 3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2" h="322">
                <a:moveTo>
                  <a:pt x="107" y="322"/>
                </a:moveTo>
                <a:cubicBezTo>
                  <a:pt x="84" y="289"/>
                  <a:pt x="57" y="280"/>
                  <a:pt x="24" y="258"/>
                </a:cubicBezTo>
                <a:cubicBezTo>
                  <a:pt x="18" y="246"/>
                  <a:pt x="7" y="235"/>
                  <a:pt x="6" y="222"/>
                </a:cubicBezTo>
                <a:cubicBezTo>
                  <a:pt x="0" y="156"/>
                  <a:pt x="27" y="161"/>
                  <a:pt x="70" y="139"/>
                </a:cubicBezTo>
                <a:cubicBezTo>
                  <a:pt x="132" y="107"/>
                  <a:pt x="63" y="132"/>
                  <a:pt x="125" y="112"/>
                </a:cubicBezTo>
                <a:cubicBezTo>
                  <a:pt x="161" y="121"/>
                  <a:pt x="174" y="137"/>
                  <a:pt x="207" y="149"/>
                </a:cubicBezTo>
                <a:cubicBezTo>
                  <a:pt x="262" y="112"/>
                  <a:pt x="258" y="126"/>
                  <a:pt x="225" y="11"/>
                </a:cubicBezTo>
                <a:cubicBezTo>
                  <a:pt x="222" y="2"/>
                  <a:pt x="207" y="3"/>
                  <a:pt x="198" y="2"/>
                </a:cubicBezTo>
                <a:cubicBezTo>
                  <a:pt x="177" y="0"/>
                  <a:pt x="155" y="2"/>
                  <a:pt x="134" y="2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6" name="Freeform 16"/>
          <p:cNvSpPr>
            <a:spLocks/>
          </p:cNvSpPr>
          <p:nvPr/>
        </p:nvSpPr>
        <p:spPr bwMode="auto">
          <a:xfrm>
            <a:off x="1219200" y="2743200"/>
            <a:ext cx="647700" cy="533400"/>
          </a:xfrm>
          <a:custGeom>
            <a:avLst/>
            <a:gdLst>
              <a:gd name="T0" fmla="*/ 368300 w 408"/>
              <a:gd name="T1" fmla="*/ 533400 h 336"/>
              <a:gd name="T2" fmla="*/ 596900 w 408"/>
              <a:gd name="T3" fmla="*/ 152400 h 336"/>
              <a:gd name="T4" fmla="*/ 63500 w 408"/>
              <a:gd name="T5" fmla="*/ 304800 h 336"/>
              <a:gd name="T6" fmla="*/ 215900 w 408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408"/>
              <a:gd name="T13" fmla="*/ 0 h 336"/>
              <a:gd name="T14" fmla="*/ 408 w 408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8" h="336">
                <a:moveTo>
                  <a:pt x="232" y="336"/>
                </a:moveTo>
                <a:cubicBezTo>
                  <a:pt x="320" y="228"/>
                  <a:pt x="408" y="120"/>
                  <a:pt x="376" y="96"/>
                </a:cubicBezTo>
                <a:cubicBezTo>
                  <a:pt x="344" y="72"/>
                  <a:pt x="80" y="208"/>
                  <a:pt x="40" y="192"/>
                </a:cubicBezTo>
                <a:cubicBezTo>
                  <a:pt x="0" y="176"/>
                  <a:pt x="68" y="88"/>
                  <a:pt x="136" y="0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7" name="Freeform 17"/>
          <p:cNvSpPr>
            <a:spLocks/>
          </p:cNvSpPr>
          <p:nvPr/>
        </p:nvSpPr>
        <p:spPr bwMode="auto">
          <a:xfrm>
            <a:off x="533400" y="5029200"/>
            <a:ext cx="576263" cy="536575"/>
          </a:xfrm>
          <a:custGeom>
            <a:avLst/>
            <a:gdLst>
              <a:gd name="T0" fmla="*/ 0 w 408"/>
              <a:gd name="T1" fmla="*/ 0 h 667"/>
              <a:gd name="T2" fmla="*/ 90394 w 408"/>
              <a:gd name="T3" fmla="*/ 7240 h 667"/>
              <a:gd name="T4" fmla="*/ 180788 w 408"/>
              <a:gd name="T5" fmla="*/ 58726 h 667"/>
              <a:gd name="T6" fmla="*/ 206212 w 408"/>
              <a:gd name="T7" fmla="*/ 102971 h 667"/>
              <a:gd name="T8" fmla="*/ 128529 w 408"/>
              <a:gd name="T9" fmla="*/ 198702 h 667"/>
              <a:gd name="T10" fmla="*/ 141241 w 408"/>
              <a:gd name="T11" fmla="*/ 286388 h 667"/>
              <a:gd name="T12" fmla="*/ 166664 w 408"/>
              <a:gd name="T13" fmla="*/ 301673 h 667"/>
              <a:gd name="T14" fmla="*/ 425135 w 408"/>
              <a:gd name="T15" fmla="*/ 360398 h 667"/>
              <a:gd name="T16" fmla="*/ 542365 w 408"/>
              <a:gd name="T17" fmla="*/ 396599 h 667"/>
              <a:gd name="T18" fmla="*/ 528241 w 408"/>
              <a:gd name="T19" fmla="*/ 536575 h 66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8"/>
              <a:gd name="T31" fmla="*/ 0 h 667"/>
              <a:gd name="T32" fmla="*/ 408 w 408"/>
              <a:gd name="T33" fmla="*/ 667 h 66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8" h="667">
                <a:moveTo>
                  <a:pt x="0" y="0"/>
                </a:moveTo>
                <a:cubicBezTo>
                  <a:pt x="21" y="3"/>
                  <a:pt x="43" y="3"/>
                  <a:pt x="64" y="9"/>
                </a:cubicBezTo>
                <a:cubicBezTo>
                  <a:pt x="94" y="18"/>
                  <a:pt x="107" y="53"/>
                  <a:pt x="128" y="73"/>
                </a:cubicBezTo>
                <a:cubicBezTo>
                  <a:pt x="134" y="91"/>
                  <a:pt x="152" y="110"/>
                  <a:pt x="146" y="128"/>
                </a:cubicBezTo>
                <a:cubicBezTo>
                  <a:pt x="130" y="176"/>
                  <a:pt x="127" y="210"/>
                  <a:pt x="91" y="247"/>
                </a:cubicBezTo>
                <a:cubicBezTo>
                  <a:pt x="94" y="283"/>
                  <a:pt x="92" y="320"/>
                  <a:pt x="100" y="356"/>
                </a:cubicBezTo>
                <a:cubicBezTo>
                  <a:pt x="102" y="365"/>
                  <a:pt x="112" y="369"/>
                  <a:pt x="118" y="375"/>
                </a:cubicBezTo>
                <a:cubicBezTo>
                  <a:pt x="180" y="437"/>
                  <a:pt x="210" y="438"/>
                  <a:pt x="301" y="448"/>
                </a:cubicBezTo>
                <a:cubicBezTo>
                  <a:pt x="332" y="463"/>
                  <a:pt x="360" y="470"/>
                  <a:pt x="384" y="493"/>
                </a:cubicBezTo>
                <a:cubicBezTo>
                  <a:pt x="390" y="579"/>
                  <a:pt x="408" y="606"/>
                  <a:pt x="374" y="667"/>
                </a:cubicBez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8" name="Arc 18"/>
          <p:cNvSpPr>
            <a:spLocks/>
          </p:cNvSpPr>
          <p:nvPr/>
        </p:nvSpPr>
        <p:spPr bwMode="auto">
          <a:xfrm>
            <a:off x="609600" y="4191000"/>
            <a:ext cx="533400" cy="609600"/>
          </a:xfrm>
          <a:custGeom>
            <a:avLst/>
            <a:gdLst>
              <a:gd name="T0" fmla="*/ 0 w 21600"/>
              <a:gd name="T1" fmla="*/ 0 h 21600"/>
              <a:gd name="T2" fmla="*/ 13172018 w 21600"/>
              <a:gd name="T3" fmla="*/ 17204267 h 21600"/>
              <a:gd name="T4" fmla="*/ 0 w 21600"/>
              <a:gd name="T5" fmla="*/ 172042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895600" y="3124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781800" y="3276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3093" name="Rectangle 2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4876800" y="2895600"/>
          <a:ext cx="609600" cy="609600"/>
        </p:xfrm>
        <a:graphic>
          <a:graphicData uri="http://schemas.openxmlformats.org/presentationml/2006/ole">
            <p:oleObj spid="_x0000_s126978" name="Equation" r:id="rId4" imgW="228600" imgH="228600" progId="Equation.3">
              <p:embed/>
            </p:oleObj>
          </a:graphicData>
        </a:graphic>
      </p:graphicFrame>
      <p:sp>
        <p:nvSpPr>
          <p:cNvPr id="309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7086600" y="4876800"/>
          <a:ext cx="533400" cy="533400"/>
        </p:xfrm>
        <a:graphic>
          <a:graphicData uri="http://schemas.openxmlformats.org/presentationml/2006/ole">
            <p:oleObj spid="_x0000_s126979" name="Equation" r:id="rId5" imgW="215619" imgH="215619" progId="Equation.3">
              <p:embed/>
            </p:oleObj>
          </a:graphicData>
        </a:graphic>
      </p:graphicFrame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609600" y="5410200"/>
          <a:ext cx="501650" cy="533400"/>
        </p:xfrm>
        <a:graphic>
          <a:graphicData uri="http://schemas.openxmlformats.org/presentationml/2006/ole">
            <p:oleObj spid="_x0000_s126980" name="Equation" r:id="rId6" imgW="215806" imgH="228501" progId="Equation.3">
              <p:embed/>
            </p:oleObj>
          </a:graphicData>
        </a:graphic>
      </p:graphicFrame>
      <p:sp>
        <p:nvSpPr>
          <p:cNvPr id="3096" name="Rectangle 28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1562100" y="2362200"/>
          <a:ext cx="495300" cy="495300"/>
        </p:xfrm>
        <a:graphic>
          <a:graphicData uri="http://schemas.openxmlformats.org/presentationml/2006/ole">
            <p:oleObj spid="_x0000_s126981" name="Equation" r:id="rId7" imgW="228600" imgH="228600" progId="Equation.3">
              <p:embed/>
            </p:oleObj>
          </a:graphicData>
        </a:graphic>
      </p:graphicFrame>
      <p:sp>
        <p:nvSpPr>
          <p:cNvPr id="3097" name="Rectangle 30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49" name="Object 29"/>
          <p:cNvGraphicFramePr>
            <a:graphicFrameLocks noChangeAspect="1"/>
          </p:cNvGraphicFramePr>
          <p:nvPr/>
        </p:nvGraphicFramePr>
        <p:xfrm>
          <a:off x="1676400" y="4267200"/>
          <a:ext cx="533400" cy="533400"/>
        </p:xfrm>
        <a:graphic>
          <a:graphicData uri="http://schemas.openxmlformats.org/presentationml/2006/ole">
            <p:oleObj spid="_x0000_s126982" name="Equation" r:id="rId8" imgW="228600" imgH="228600" progId="Equation.3">
              <p:embed/>
            </p:oleObj>
          </a:graphicData>
        </a:graphic>
      </p:graphicFrame>
      <p:sp>
        <p:nvSpPr>
          <p:cNvPr id="3098" name="Rectangle 32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51" name="Object 31"/>
          <p:cNvGraphicFramePr>
            <a:graphicFrameLocks noChangeAspect="1"/>
          </p:cNvGraphicFramePr>
          <p:nvPr/>
        </p:nvGraphicFramePr>
        <p:xfrm>
          <a:off x="6248400" y="2057400"/>
          <a:ext cx="609600" cy="609600"/>
        </p:xfrm>
        <a:graphic>
          <a:graphicData uri="http://schemas.openxmlformats.org/presentationml/2006/ole">
            <p:oleObj spid="_x0000_s126983" name="Equation" r:id="rId9" imgW="228600" imgH="228600" progId="Equation.3">
              <p:embed/>
            </p:oleObj>
          </a:graphicData>
        </a:graphic>
      </p:graphicFrame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53" name="Object 33"/>
          <p:cNvGraphicFramePr>
            <a:graphicFrameLocks noChangeAspect="1"/>
          </p:cNvGraphicFramePr>
          <p:nvPr/>
        </p:nvGraphicFramePr>
        <p:xfrm>
          <a:off x="346075" y="3657600"/>
          <a:ext cx="415925" cy="533400"/>
        </p:xfrm>
        <a:graphic>
          <a:graphicData uri="http://schemas.openxmlformats.org/presentationml/2006/ole">
            <p:oleObj spid="_x0000_s126984" name="Equation" r:id="rId10" imgW="164885" imgH="215619" progId="Equation.3">
              <p:embed/>
            </p:oleObj>
          </a:graphicData>
        </a:graphic>
      </p:graphicFrame>
    </p:spTree>
  </p:cSld>
  <p:clrMapOvr>
    <a:masterClrMapping/>
  </p:clrMapOvr>
  <p:transition advTm="18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" presetClass="entr" presetSubtype="16" fill="hold" grpId="0" nodeType="afterEffect" nodePh="1">
                                  <p:stCondLst>
                                    <p:cond delay="1200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46" grpId="0" animBg="1"/>
      <p:bldP spid="515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254</Words>
  <Application>Microsoft Office PowerPoint</Application>
  <PresentationFormat>On-screen Show (4:3)</PresentationFormat>
  <Paragraphs>102</Paragraphs>
  <Slides>20</Slides>
  <Notes>20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Default Design</vt:lpstr>
      <vt:lpstr>Equation</vt:lpstr>
      <vt:lpstr>Microsoft Equation 3.0</vt:lpstr>
      <vt:lpstr>DINAMIKA TEKNIK</vt:lpstr>
      <vt:lpstr>Statika Grafis</vt:lpstr>
      <vt:lpstr>Gaya Pada Mesin</vt:lpstr>
      <vt:lpstr>Pemindahan gaya dalam suatu mesin melalui roda gigi</vt:lpstr>
      <vt:lpstr>Analisa Gaya Statis</vt:lpstr>
      <vt:lpstr>Slide 6</vt:lpstr>
      <vt:lpstr>Analisa Gaya Statis</vt:lpstr>
      <vt:lpstr> Uraikan mekanisme tersebut menjadi diagram benda bebas, gambar gaya-gaya yang bekerja pada masing-masing batang </vt:lpstr>
      <vt:lpstr>Slide 9</vt:lpstr>
      <vt:lpstr> Selesaikan analisa gaya statis , dimulai dari batang yang memungkinkan dihitung </vt:lpstr>
      <vt:lpstr>Slide 11</vt:lpstr>
      <vt:lpstr>Analisa gaya statis untuk batang 3 </vt:lpstr>
      <vt:lpstr>a.   Hitung jarak gaya . c = jarak gaya F43N terhadap titik B . d = jarak gaya F43T terhadap titik B . e = jarak gaya Q     terhadap titik B </vt:lpstr>
      <vt:lpstr>a.   Hitung F43N   Karena batang 3 pada kondisi seimbang , maka jumlah momen terhadap titik B adalah nol </vt:lpstr>
      <vt:lpstr>Slide 15</vt:lpstr>
      <vt:lpstr>Slide 16</vt:lpstr>
      <vt:lpstr>Slide 17</vt:lpstr>
      <vt:lpstr>Slide 18</vt:lpstr>
      <vt:lpstr>Analisa Statis Mekanisme Pres</vt:lpstr>
      <vt:lpstr>Slide 20</vt:lpstr>
    </vt:vector>
  </TitlesOfParts>
  <Company>UMY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Gaya Dinamis</dc:title>
  <dc:creator>W</dc:creator>
  <cp:lastModifiedBy>acer</cp:lastModifiedBy>
  <cp:revision>125</cp:revision>
  <dcterms:created xsi:type="dcterms:W3CDTF">2006-02-21T13:53:48Z</dcterms:created>
  <dcterms:modified xsi:type="dcterms:W3CDTF">2013-02-18T14:50:58Z</dcterms:modified>
</cp:coreProperties>
</file>