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13" r:id="rId2"/>
    <p:sldId id="294" r:id="rId3"/>
    <p:sldId id="314" r:id="rId4"/>
    <p:sldId id="315" r:id="rId5"/>
    <p:sldId id="316" r:id="rId6"/>
    <p:sldId id="317" r:id="rId7"/>
    <p:sldId id="318" r:id="rId8"/>
    <p:sldId id="321" r:id="rId9"/>
    <p:sldId id="320" r:id="rId10"/>
    <p:sldId id="319" r:id="rId11"/>
    <p:sldId id="322" r:id="rId12"/>
    <p:sldId id="311" r:id="rId13"/>
    <p:sldId id="312" r:id="rId14"/>
    <p:sldId id="258" r:id="rId15"/>
    <p:sldId id="259" r:id="rId16"/>
    <p:sldId id="263" r:id="rId17"/>
    <p:sldId id="265" r:id="rId18"/>
    <p:sldId id="262" r:id="rId19"/>
    <p:sldId id="264" r:id="rId20"/>
    <p:sldId id="261" r:id="rId21"/>
    <p:sldId id="269" r:id="rId22"/>
    <p:sldId id="260" r:id="rId23"/>
    <p:sldId id="266" r:id="rId24"/>
    <p:sldId id="268" r:id="rId25"/>
    <p:sldId id="292" r:id="rId26"/>
    <p:sldId id="277" r:id="rId27"/>
    <p:sldId id="276" r:id="rId28"/>
    <p:sldId id="267" r:id="rId29"/>
    <p:sldId id="275" r:id="rId30"/>
    <p:sldId id="273" r:id="rId31"/>
    <p:sldId id="274" r:id="rId32"/>
    <p:sldId id="272" r:id="rId33"/>
    <p:sldId id="271" r:id="rId34"/>
    <p:sldId id="291" r:id="rId35"/>
    <p:sldId id="270" r:id="rId36"/>
    <p:sldId id="282" r:id="rId37"/>
    <p:sldId id="278" r:id="rId38"/>
    <p:sldId id="279" r:id="rId39"/>
    <p:sldId id="280" r:id="rId40"/>
    <p:sldId id="283" r:id="rId41"/>
    <p:sldId id="284" r:id="rId42"/>
    <p:sldId id="285" r:id="rId43"/>
    <p:sldId id="286" r:id="rId44"/>
    <p:sldId id="287" r:id="rId45"/>
    <p:sldId id="295" r:id="rId46"/>
    <p:sldId id="296" r:id="rId47"/>
    <p:sldId id="298" r:id="rId48"/>
    <p:sldId id="303" r:id="rId49"/>
    <p:sldId id="299" r:id="rId50"/>
    <p:sldId id="297" r:id="rId51"/>
    <p:sldId id="300" r:id="rId52"/>
    <p:sldId id="301" r:id="rId53"/>
    <p:sldId id="302" r:id="rId54"/>
    <p:sldId id="304" r:id="rId55"/>
    <p:sldId id="305" r:id="rId56"/>
    <p:sldId id="306" r:id="rId57"/>
    <p:sldId id="307" r:id="rId58"/>
    <p:sldId id="288"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85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80DF6E-DF93-4B94-A3AE-96BFE11FFAE3}" type="datetimeFigureOut">
              <a:rPr lang="en-US" smtClean="0"/>
              <a:pPr/>
              <a:t>13-Dec-13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78FA7C-13F2-4F3A-8852-EDA3AB9B385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78FA7C-13F2-4F3A-8852-EDA3AB9B3858}" type="slidenum">
              <a:rPr lang="en-US" smtClean="0"/>
              <a:pPr/>
              <a:t>49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340903-A8A1-49C5-A62E-5CA54E731E61}" type="datetimeFigureOut">
              <a:rPr lang="en-US" smtClean="0"/>
              <a:pPr/>
              <a:t>13-Dec-13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B73A9-FC76-48B6-A27A-0B95B9C129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40903-A8A1-49C5-A62E-5CA54E731E61}" type="datetimeFigureOut">
              <a:rPr lang="en-US" smtClean="0"/>
              <a:pPr/>
              <a:t>13-Dec-13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B73A9-FC76-48B6-A27A-0B95B9C129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40903-A8A1-49C5-A62E-5CA54E731E61}" type="datetimeFigureOut">
              <a:rPr lang="en-US" smtClean="0"/>
              <a:pPr/>
              <a:t>13-Dec-13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B73A9-FC76-48B6-A27A-0B95B9C129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40903-A8A1-49C5-A62E-5CA54E731E61}" type="datetimeFigureOut">
              <a:rPr lang="en-US" smtClean="0"/>
              <a:pPr/>
              <a:t>13-Dec-13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B73A9-FC76-48B6-A27A-0B95B9C129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340903-A8A1-49C5-A62E-5CA54E731E61}" type="datetimeFigureOut">
              <a:rPr lang="en-US" smtClean="0"/>
              <a:pPr/>
              <a:t>13-Dec-13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B73A9-FC76-48B6-A27A-0B95B9C129D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340903-A8A1-49C5-A62E-5CA54E731E61}" type="datetimeFigureOut">
              <a:rPr lang="en-US" smtClean="0"/>
              <a:pPr/>
              <a:t>13-Dec-13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B73A9-FC76-48B6-A27A-0B95B9C129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340903-A8A1-49C5-A62E-5CA54E731E61}" type="datetimeFigureOut">
              <a:rPr lang="en-US" smtClean="0"/>
              <a:pPr/>
              <a:t>13-Dec-13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BB73A9-FC76-48B6-A27A-0B95B9C129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340903-A8A1-49C5-A62E-5CA54E731E61}" type="datetimeFigureOut">
              <a:rPr lang="en-US" smtClean="0"/>
              <a:pPr/>
              <a:t>13-Dec-13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BB73A9-FC76-48B6-A27A-0B95B9C129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40903-A8A1-49C5-A62E-5CA54E731E61}" type="datetimeFigureOut">
              <a:rPr lang="en-US" smtClean="0"/>
              <a:pPr/>
              <a:t>13-Dec-13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BB73A9-FC76-48B6-A27A-0B95B9C129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40903-A8A1-49C5-A62E-5CA54E731E61}" type="datetimeFigureOut">
              <a:rPr lang="en-US" smtClean="0"/>
              <a:pPr/>
              <a:t>13-Dec-13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B73A9-FC76-48B6-A27A-0B95B9C129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40903-A8A1-49C5-A62E-5CA54E731E61}" type="datetimeFigureOut">
              <a:rPr lang="en-US" smtClean="0"/>
              <a:pPr/>
              <a:t>13-Dec-13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B73A9-FC76-48B6-A27A-0B95B9C129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40903-A8A1-49C5-A62E-5CA54E731E61}" type="datetimeFigureOut">
              <a:rPr lang="en-US" smtClean="0"/>
              <a:pPr/>
              <a:t>13-Dec-13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B73A9-FC76-48B6-A27A-0B95B9C129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teknomode.com/indonesia-masih-belum-mampu-melebihi-dari-filipina-soal-pemanfaatan-panas-bumi/"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PLTPB 3 (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3" name="Rectangle 12"/>
          <p:cNvSpPr/>
          <p:nvPr/>
        </p:nvSpPr>
        <p:spPr>
          <a:xfrm>
            <a:off x="0" y="0"/>
            <a:ext cx="4580998" cy="2123658"/>
          </a:xfrm>
          <a:prstGeom prst="rect">
            <a:avLst/>
          </a:prstGeom>
          <a:noFill/>
          <a:scene3d>
            <a:camera prst="orthographicFront"/>
            <a:lightRig rig="threePt" dir="t"/>
          </a:scene3d>
          <a:sp3d>
            <a:bevelT prst="relaxedInset"/>
          </a:sp3d>
        </p:spPr>
        <p:txBody>
          <a:bodyPr wrap="none">
            <a:spAutoFit/>
          </a:bodyPr>
          <a:lstStyle/>
          <a:p>
            <a:pPr algn="ctr"/>
            <a:r>
              <a:rPr lang="en-US" sz="4400" b="1" dirty="0">
                <a:solidFill>
                  <a:srgbClr val="FF0000"/>
                </a:solidFill>
                <a:latin typeface="Rockwell Condensed" pitchFamily="18" charset="0"/>
              </a:rPr>
              <a:t>KONVERSI ENERGI </a:t>
            </a:r>
            <a:endParaRPr lang="en-US" sz="4400" b="1" dirty="0" smtClean="0">
              <a:solidFill>
                <a:srgbClr val="FF0000"/>
              </a:solidFill>
              <a:latin typeface="Rockwell Condensed" pitchFamily="18" charset="0"/>
            </a:endParaRPr>
          </a:p>
          <a:p>
            <a:pPr algn="ctr"/>
            <a:r>
              <a:rPr lang="en-US" sz="4400" b="1" dirty="0" smtClean="0">
                <a:solidFill>
                  <a:srgbClr val="FF0000"/>
                </a:solidFill>
                <a:latin typeface="Rockwell Condensed" pitchFamily="18" charset="0"/>
              </a:rPr>
              <a:t>PANAS BUMI</a:t>
            </a:r>
          </a:p>
          <a:p>
            <a:pPr algn="ctr"/>
            <a:r>
              <a:rPr lang="en-US" sz="4400" b="1" dirty="0" smtClean="0">
                <a:solidFill>
                  <a:srgbClr val="FF0000"/>
                </a:solidFill>
                <a:latin typeface="Rockwell Condensed" pitchFamily="18" charset="0"/>
              </a:rPr>
              <a:t>( Geothermal )</a:t>
            </a:r>
            <a:endParaRPr lang="en-US" sz="4400" dirty="0">
              <a:solidFill>
                <a:srgbClr val="FF0000"/>
              </a:solidFill>
              <a:latin typeface="Rockwell Condensed" pitchFamily="18" charset="0"/>
            </a:endParaRPr>
          </a:p>
        </p:txBody>
      </p:sp>
      <p:sp>
        <p:nvSpPr>
          <p:cNvPr id="14" name="TextBox 13"/>
          <p:cNvSpPr txBox="1"/>
          <p:nvPr/>
        </p:nvSpPr>
        <p:spPr>
          <a:xfrm>
            <a:off x="381000" y="5867400"/>
            <a:ext cx="4604146" cy="769441"/>
          </a:xfrm>
          <a:prstGeom prst="rect">
            <a:avLst/>
          </a:prstGeom>
          <a:noFill/>
        </p:spPr>
        <p:txBody>
          <a:bodyPr wrap="none" rtlCol="0">
            <a:spAutoFit/>
          </a:bodyPr>
          <a:lstStyle/>
          <a:p>
            <a:r>
              <a:rPr lang="en-US" sz="4400" dirty="0" err="1" smtClean="0">
                <a:solidFill>
                  <a:srgbClr val="FFFF00"/>
                </a:solidFill>
              </a:rPr>
              <a:t>Disampaikan</a:t>
            </a:r>
            <a:r>
              <a:rPr lang="en-US" sz="4400" dirty="0" smtClean="0">
                <a:solidFill>
                  <a:srgbClr val="FFFF00"/>
                </a:solidFill>
              </a:rPr>
              <a:t> </a:t>
            </a:r>
            <a:r>
              <a:rPr lang="en-US" sz="4400" dirty="0" err="1" smtClean="0">
                <a:solidFill>
                  <a:srgbClr val="FFFF00"/>
                </a:solidFill>
              </a:rPr>
              <a:t>Oleh</a:t>
            </a:r>
            <a:r>
              <a:rPr lang="en-US" sz="4400" dirty="0" smtClean="0">
                <a:solidFill>
                  <a:srgbClr val="FFFF00"/>
                </a:solidFill>
              </a:rPr>
              <a:t> :</a:t>
            </a:r>
            <a:endParaRPr lang="en-US" sz="4400" dirty="0">
              <a:solidFill>
                <a:srgbClr val="FFFF00"/>
              </a:solidFill>
            </a:endParaRPr>
          </a:p>
        </p:txBody>
      </p:sp>
      <p:pic>
        <p:nvPicPr>
          <p:cNvPr id="26625" name="Picture 1" descr="C:\Users\user\Pictures\Picture0181.jpg"/>
          <p:cNvPicPr>
            <a:picLocks noChangeAspect="1" noChangeArrowheads="1"/>
          </p:cNvPicPr>
          <p:nvPr/>
        </p:nvPicPr>
        <p:blipFill>
          <a:blip r:embed="rId3"/>
          <a:srcRect/>
          <a:stretch>
            <a:fillRect/>
          </a:stretch>
        </p:blipFill>
        <p:spPr bwMode="auto">
          <a:xfrm>
            <a:off x="5791200" y="4343400"/>
            <a:ext cx="3352800" cy="2514600"/>
          </a:xfrm>
          <a:prstGeom prst="rect">
            <a:avLst/>
          </a:prstGeom>
          <a:noFill/>
        </p:spPr>
      </p:pic>
      <p:sp>
        <p:nvSpPr>
          <p:cNvPr id="16" name="TextBox 15"/>
          <p:cNvSpPr txBox="1"/>
          <p:nvPr/>
        </p:nvSpPr>
        <p:spPr>
          <a:xfrm>
            <a:off x="5791200" y="4343400"/>
            <a:ext cx="1803699" cy="461665"/>
          </a:xfrm>
          <a:prstGeom prst="rect">
            <a:avLst/>
          </a:prstGeom>
          <a:noFill/>
        </p:spPr>
        <p:txBody>
          <a:bodyPr wrap="none" rtlCol="0">
            <a:spAutoFit/>
          </a:bodyPr>
          <a:lstStyle/>
          <a:p>
            <a:r>
              <a:rPr lang="en-US" sz="2400" b="1" dirty="0" err="1" smtClean="0">
                <a:solidFill>
                  <a:srgbClr val="FFFF00"/>
                </a:solidFill>
              </a:rPr>
              <a:t>Erhaneli</a:t>
            </a:r>
            <a:r>
              <a:rPr lang="en-US" sz="2400" b="1" dirty="0" smtClean="0">
                <a:solidFill>
                  <a:srgbClr val="FFFF00"/>
                </a:solidFill>
              </a:rPr>
              <a:t>, MT</a:t>
            </a:r>
            <a:endParaRPr lang="en-US" sz="24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625"/>
                                        </p:tgtEl>
                                        <p:attrNameLst>
                                          <p:attrName>style.visibility</p:attrName>
                                        </p:attrNameLst>
                                      </p:cBhvr>
                                      <p:to>
                                        <p:strVal val="visible"/>
                                      </p:to>
                                    </p:set>
                                    <p:anim calcmode="lin" valueType="num">
                                      <p:cBhvr additive="base">
                                        <p:cTn id="25" dur="500" fill="hold"/>
                                        <p:tgtEl>
                                          <p:spTgt spid="26625"/>
                                        </p:tgtEl>
                                        <p:attrNameLst>
                                          <p:attrName>ppt_x</p:attrName>
                                        </p:attrNameLst>
                                      </p:cBhvr>
                                      <p:tavLst>
                                        <p:tav tm="0">
                                          <p:val>
                                            <p:strVal val="#ppt_x"/>
                                          </p:val>
                                        </p:tav>
                                        <p:tav tm="100000">
                                          <p:val>
                                            <p:strVal val="#ppt_x"/>
                                          </p:val>
                                        </p:tav>
                                      </p:tavLst>
                                    </p:anim>
                                    <p:anim calcmode="lin" valueType="num">
                                      <p:cBhvr additive="base">
                                        <p:cTn id="26" dur="500" fill="hold"/>
                                        <p:tgtEl>
                                          <p:spTgt spid="266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900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pic>
        <p:nvPicPr>
          <p:cNvPr id="17410" name="Picture 2" descr="http://2.bp.blogspot.com/-1eVDKRIM8f8/TxWdfPNuZsI/AAAAAAAAAFQ/D3q5sLKgkTo/s1600/GEOTERM-1.jpg"/>
          <p:cNvPicPr>
            <a:picLocks noChangeAspect="1" noChangeArrowheads="1"/>
          </p:cNvPicPr>
          <p:nvPr/>
        </p:nvPicPr>
        <p:blipFill>
          <a:blip r:embed="rId2"/>
          <a:srcRect/>
          <a:stretch>
            <a:fillRect/>
          </a:stretch>
        </p:blipFill>
        <p:spPr bwMode="auto">
          <a:xfrm>
            <a:off x="1676400" y="1447800"/>
            <a:ext cx="6077240" cy="4114800"/>
          </a:xfrm>
          <a:prstGeom prst="rect">
            <a:avLst/>
          </a:prstGeom>
          <a:noFill/>
        </p:spPr>
      </p:pic>
      <p:sp>
        <p:nvSpPr>
          <p:cNvPr id="4" name="TextBox 3"/>
          <p:cNvSpPr txBox="1"/>
          <p:nvPr/>
        </p:nvSpPr>
        <p:spPr>
          <a:xfrm>
            <a:off x="2209800" y="304800"/>
            <a:ext cx="4648200" cy="646331"/>
          </a:xfrm>
          <a:prstGeom prst="rect">
            <a:avLst/>
          </a:prstGeom>
          <a:noFill/>
        </p:spPr>
        <p:txBody>
          <a:bodyPr wrap="square" rtlCol="0">
            <a:spAutoFit/>
          </a:bodyPr>
          <a:lstStyle/>
          <a:p>
            <a:pPr algn="ctr"/>
            <a:r>
              <a:rPr lang="en-US" sz="3600" dirty="0" smtClean="0">
                <a:latin typeface="Arial Black" pitchFamily="34" charset="0"/>
              </a:rPr>
              <a:t>ISI PERUT BUMI</a:t>
            </a:r>
            <a:endParaRPr lang="en-US" sz="36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0"/>
                                        </p:tgtEl>
                                        <p:attrNameLst>
                                          <p:attrName>style.visibility</p:attrName>
                                        </p:attrNameLst>
                                      </p:cBhvr>
                                      <p:to>
                                        <p:strVal val="visible"/>
                                      </p:to>
                                    </p:set>
                                    <p:anim calcmode="lin" valueType="num">
                                      <p:cBhvr additive="base">
                                        <p:cTn id="13" dur="500" fill="hold"/>
                                        <p:tgtEl>
                                          <p:spTgt spid="17410"/>
                                        </p:tgtEl>
                                        <p:attrNameLst>
                                          <p:attrName>ppt_x</p:attrName>
                                        </p:attrNameLst>
                                      </p:cBhvr>
                                      <p:tavLst>
                                        <p:tav tm="0">
                                          <p:val>
                                            <p:strVal val="#ppt_x"/>
                                          </p:val>
                                        </p:tav>
                                        <p:tav tm="100000">
                                          <p:val>
                                            <p:strVal val="#ppt_x"/>
                                          </p:val>
                                        </p:tav>
                                      </p:tavLst>
                                    </p:anim>
                                    <p:anim calcmode="lin" valueType="num">
                                      <p:cBhvr additive="base">
                                        <p:cTn id="14"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900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5" name="TextBox 3"/>
          <p:cNvSpPr txBox="1"/>
          <p:nvPr/>
        </p:nvSpPr>
        <p:spPr>
          <a:xfrm>
            <a:off x="1828800" y="457200"/>
            <a:ext cx="5486400" cy="523220"/>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smtClean="0">
                <a:latin typeface="Arial Black" pitchFamily="34" charset="0"/>
              </a:rPr>
              <a:t>GEOTERMAL (</a:t>
            </a:r>
            <a:r>
              <a:rPr lang="en-US" sz="2800" dirty="0" err="1" smtClean="0">
                <a:latin typeface="Arial Black" pitchFamily="34" charset="0"/>
              </a:rPr>
              <a:t>Panas</a:t>
            </a:r>
            <a:r>
              <a:rPr lang="en-US" sz="2800" dirty="0" smtClean="0">
                <a:latin typeface="Arial Black" pitchFamily="34" charset="0"/>
              </a:rPr>
              <a:t> </a:t>
            </a:r>
            <a:r>
              <a:rPr lang="en-US" sz="2800" dirty="0" err="1" smtClean="0">
                <a:latin typeface="Arial Black" pitchFamily="34" charset="0"/>
              </a:rPr>
              <a:t>Bumi</a:t>
            </a:r>
            <a:r>
              <a:rPr lang="en-US" sz="2800" dirty="0" smtClean="0">
                <a:latin typeface="Arial Black" pitchFamily="34" charset="0"/>
              </a:rPr>
              <a:t>)</a:t>
            </a:r>
            <a:endParaRPr lang="en-US" sz="2800" dirty="0">
              <a:latin typeface="Arial Black" pitchFamily="34" charset="0"/>
            </a:endParaRPr>
          </a:p>
        </p:txBody>
      </p:sp>
      <p:sp>
        <p:nvSpPr>
          <p:cNvPr id="6" name="Rectangle 5"/>
          <p:cNvSpPr>
            <a:spLocks noChangeArrowheads="1"/>
          </p:cNvSpPr>
          <p:nvPr/>
        </p:nvSpPr>
        <p:spPr bwMode="auto">
          <a:xfrm>
            <a:off x="381000" y="1143000"/>
            <a:ext cx="8458200" cy="5324535"/>
          </a:xfrm>
          <a:prstGeom prst="rect">
            <a:avLst/>
          </a:prstGeom>
          <a:solidFill>
            <a:schemeClr val="accent3">
              <a:lumMod val="60000"/>
              <a:lumOff val="40000"/>
            </a:schemeClr>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Tahoma" pitchFamily="34" charset="0"/>
                <a:ea typeface="Tahoma" pitchFamily="34" charset="0"/>
                <a:cs typeface="Tahoma" pitchFamily="34" charset="0"/>
              </a:rPr>
              <a:t>Geothermal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didefinisikan</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sebagai</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panas</a:t>
            </a:r>
            <a:r>
              <a:rPr kumimoji="0" lang="en-US" sz="2000" i="0" u="none" strike="noStrike" cap="none" normalizeH="0" baseline="0" dirty="0" smtClean="0">
                <a:ln>
                  <a:noFill/>
                </a:ln>
                <a:effectLst/>
                <a:latin typeface="Tahoma" pitchFamily="34" charset="0"/>
                <a:ea typeface="Tahoma" pitchFamily="34" charset="0"/>
                <a:cs typeface="Tahoma" pitchFamily="34" charset="0"/>
              </a:rPr>
              <a:t> yang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berasal</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dari</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dalam</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bumi</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Sedangkan</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energi</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panas</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bumi</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adalah</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energi</a:t>
            </a:r>
            <a:r>
              <a:rPr kumimoji="0" lang="en-US" sz="2000" i="0" u="none" strike="noStrike" cap="none" normalizeH="0" baseline="0" dirty="0" smtClean="0">
                <a:ln>
                  <a:noFill/>
                </a:ln>
                <a:effectLst/>
                <a:latin typeface="Tahoma" pitchFamily="34" charset="0"/>
                <a:ea typeface="Tahoma" pitchFamily="34" charset="0"/>
                <a:cs typeface="Tahoma" pitchFamily="34" charset="0"/>
              </a:rPr>
              <a:t> yang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ditimbulkan</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oleh</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panas</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tersebut.Panas</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bumi</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menghasilkan</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energi</a:t>
            </a:r>
            <a:r>
              <a:rPr kumimoji="0" lang="en-US" sz="2000" i="0" u="none" strike="noStrike" cap="none" normalizeH="0" baseline="0" dirty="0" smtClean="0">
                <a:ln>
                  <a:noFill/>
                </a:ln>
                <a:effectLst/>
                <a:latin typeface="Tahoma" pitchFamily="34" charset="0"/>
                <a:ea typeface="Tahoma" pitchFamily="34" charset="0"/>
                <a:cs typeface="Tahoma" pitchFamily="34" charset="0"/>
              </a:rPr>
              <a:t> yang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bersih</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dari</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polusi</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dan</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berkesinambungan</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atau</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dapat</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diperbarui</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p>
          <a:p>
            <a:pPr marR="0" lvl="0" algn="just" defTabSz="914400" rtl="0" eaLnBrk="1" fontAlgn="base" latinLnBrk="0" hangingPunct="1">
              <a:lnSpc>
                <a:spcPct val="100000"/>
              </a:lnSpc>
              <a:spcBef>
                <a:spcPct val="0"/>
              </a:spcBef>
              <a:spcAft>
                <a:spcPct val="0"/>
              </a:spcAft>
              <a:buClrTx/>
              <a:buSzTx/>
              <a:buFontTx/>
              <a:buNone/>
              <a:tabLst/>
            </a:pPr>
            <a:endParaRPr kumimoji="0" lang="en-US" sz="2000" i="0" u="none" strike="noStrike" cap="none" normalizeH="0" baseline="0" dirty="0" smtClean="0">
              <a:ln>
                <a:noFill/>
              </a:ln>
              <a:effectLst/>
              <a:latin typeface="Tahoma" pitchFamily="34" charset="0"/>
              <a:ea typeface="Tahoma" pitchFamily="34" charset="0"/>
              <a:cs typeface="Tahoma" pitchFamily="34" charset="0"/>
            </a:endParaRPr>
          </a:p>
          <a:p>
            <a:pPr marR="0" lvl="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effectLst/>
                <a:latin typeface="Tahoma" pitchFamily="34" charset="0"/>
                <a:ea typeface="Tahoma" pitchFamily="34" charset="0"/>
                <a:cs typeface="Tahoma" pitchFamily="34" charset="0"/>
              </a:rPr>
              <a:t>Sumberdaya</a:t>
            </a:r>
            <a:r>
              <a:rPr kumimoji="0" lang="en-US" sz="2000" b="1" i="0" u="none" strike="noStrike" cap="none" normalizeH="0" baseline="0" dirty="0" smtClean="0">
                <a:ln>
                  <a:noFill/>
                </a:ln>
                <a:effectLst/>
                <a:latin typeface="Tahoma" pitchFamily="34" charset="0"/>
                <a:ea typeface="Tahoma" pitchFamily="34" charset="0"/>
                <a:cs typeface="Tahoma" pitchFamily="34" charset="0"/>
              </a:rPr>
              <a:t> </a:t>
            </a:r>
            <a:r>
              <a:rPr kumimoji="0" lang="en-US" sz="2000" b="1" i="0" u="none" strike="noStrike" cap="none" normalizeH="0" baseline="0" dirty="0" err="1" smtClean="0">
                <a:ln>
                  <a:noFill/>
                </a:ln>
                <a:effectLst/>
                <a:latin typeface="Tahoma" pitchFamily="34" charset="0"/>
                <a:ea typeface="Tahoma" pitchFamily="34" charset="0"/>
                <a:cs typeface="Tahoma" pitchFamily="34" charset="0"/>
              </a:rPr>
              <a:t>energi</a:t>
            </a:r>
            <a:r>
              <a:rPr kumimoji="0" lang="en-US" sz="2000" b="1" i="0" u="none" strike="noStrike" cap="none" normalizeH="0" baseline="0" dirty="0" smtClean="0">
                <a:ln>
                  <a:noFill/>
                </a:ln>
                <a:effectLst/>
                <a:latin typeface="Tahoma" pitchFamily="34" charset="0"/>
                <a:ea typeface="Tahoma" pitchFamily="34" charset="0"/>
                <a:cs typeface="Tahoma" pitchFamily="34" charset="0"/>
              </a:rPr>
              <a:t> </a:t>
            </a:r>
            <a:r>
              <a:rPr kumimoji="0" lang="en-US" sz="2000" b="1" i="0" u="none" strike="noStrike" cap="none" normalizeH="0" baseline="0" dirty="0" err="1" smtClean="0">
                <a:ln>
                  <a:noFill/>
                </a:ln>
                <a:effectLst/>
                <a:latin typeface="Tahoma" pitchFamily="34" charset="0"/>
                <a:ea typeface="Tahoma" pitchFamily="34" charset="0"/>
                <a:cs typeface="Tahoma" pitchFamily="34" charset="0"/>
              </a:rPr>
              <a:t>panas</a:t>
            </a:r>
            <a:r>
              <a:rPr kumimoji="0" lang="en-US" sz="2000" b="1" i="0" u="none" strike="noStrike" cap="none" normalizeH="0" baseline="0" dirty="0" smtClean="0">
                <a:ln>
                  <a:noFill/>
                </a:ln>
                <a:effectLst/>
                <a:latin typeface="Tahoma" pitchFamily="34" charset="0"/>
                <a:ea typeface="Tahoma" pitchFamily="34" charset="0"/>
                <a:cs typeface="Tahoma" pitchFamily="34" charset="0"/>
              </a:rPr>
              <a:t> </a:t>
            </a:r>
            <a:r>
              <a:rPr kumimoji="0" lang="en-US" sz="2000" b="1" i="0" u="none" strike="noStrike" cap="none" normalizeH="0" baseline="0" dirty="0" err="1" smtClean="0">
                <a:ln>
                  <a:noFill/>
                </a:ln>
                <a:effectLst/>
                <a:latin typeface="Tahoma" pitchFamily="34" charset="0"/>
                <a:ea typeface="Tahoma" pitchFamily="34" charset="0"/>
                <a:cs typeface="Tahoma" pitchFamily="34" charset="0"/>
              </a:rPr>
              <a:t>bumi</a:t>
            </a:r>
            <a:r>
              <a:rPr kumimoji="0" lang="en-US" sz="2000" b="1"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dapat</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ditemukan</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pada</a:t>
            </a:r>
            <a:r>
              <a:rPr kumimoji="0" lang="en-US" sz="2000" i="0" u="none" strike="noStrike" cap="none" normalizeH="0" baseline="0" dirty="0" smtClean="0">
                <a:ln>
                  <a:noFill/>
                </a:ln>
                <a:effectLst/>
                <a:latin typeface="Tahoma" pitchFamily="34" charset="0"/>
                <a:ea typeface="Tahoma" pitchFamily="34" charset="0"/>
                <a:cs typeface="Tahoma" pitchFamily="34" charset="0"/>
              </a:rPr>
              <a:t> air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dan</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batuan</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panas</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di</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dekat</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permukaan</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bumi</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sampai</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beberapa</a:t>
            </a:r>
            <a:r>
              <a:rPr kumimoji="0" lang="en-US" sz="2000" i="0" u="none" strike="noStrike" cap="none" normalizeH="0" baseline="0" dirty="0" smtClean="0">
                <a:ln>
                  <a:noFill/>
                </a:ln>
                <a:effectLst/>
                <a:latin typeface="Tahoma" pitchFamily="34" charset="0"/>
                <a:ea typeface="Tahoma" pitchFamily="34" charset="0"/>
                <a:cs typeface="Tahoma" pitchFamily="34" charset="0"/>
              </a:rPr>
              <a:t> kilometer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di</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bawah</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permukaan.Bahkan</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jauh</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lebih</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dalam</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lagi</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sampai</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pada</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sumber</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panas</a:t>
            </a:r>
            <a:r>
              <a:rPr kumimoji="0" lang="en-US" sz="2000" i="0" u="none" strike="noStrike" cap="none" normalizeH="0" baseline="0" dirty="0" smtClean="0">
                <a:ln>
                  <a:noFill/>
                </a:ln>
                <a:effectLst/>
                <a:latin typeface="Tahoma" pitchFamily="34" charset="0"/>
                <a:ea typeface="Tahoma" pitchFamily="34" charset="0"/>
                <a:cs typeface="Tahoma" pitchFamily="34" charset="0"/>
              </a:rPr>
              <a:t> yang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ekstrim</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dari</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batuan</a:t>
            </a:r>
            <a:r>
              <a:rPr kumimoji="0" lang="en-US" sz="2000" i="0" u="none" strike="noStrike" cap="none" normalizeH="0" baseline="0" dirty="0" smtClean="0">
                <a:ln>
                  <a:noFill/>
                </a:ln>
                <a:effectLst/>
                <a:latin typeface="Tahoma" pitchFamily="34" charset="0"/>
                <a:ea typeface="Tahoma" pitchFamily="34" charset="0"/>
                <a:cs typeface="Tahoma" pitchFamily="34" charset="0"/>
              </a:rPr>
              <a:t> yang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mencair</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atau</a:t>
            </a:r>
            <a:r>
              <a:rPr kumimoji="0" lang="en-US" sz="2000" i="0" u="none" strike="noStrike" cap="none" normalizeH="0" baseline="0" dirty="0" smtClean="0">
                <a:ln>
                  <a:noFill/>
                </a:ln>
                <a:effectLst/>
                <a:latin typeface="Tahoma" pitchFamily="34" charset="0"/>
                <a:ea typeface="Tahoma" pitchFamily="34" charset="0"/>
                <a:cs typeface="Tahoma" pitchFamily="34" charset="0"/>
              </a:rPr>
              <a:t> magma. </a:t>
            </a:r>
          </a:p>
          <a:p>
            <a:pPr marR="0" lvl="0" algn="just" defTabSz="914400" rtl="0" eaLnBrk="1" fontAlgn="base" latinLnBrk="0" hangingPunct="1">
              <a:lnSpc>
                <a:spcPct val="100000"/>
              </a:lnSpc>
              <a:spcBef>
                <a:spcPct val="0"/>
              </a:spcBef>
              <a:spcAft>
                <a:spcPct val="0"/>
              </a:spcAft>
              <a:buClrTx/>
              <a:buSzTx/>
              <a:buFontTx/>
              <a:buNone/>
              <a:tabLst/>
            </a:pPr>
            <a:endParaRPr lang="en-US" sz="2000" dirty="0" smtClean="0">
              <a:latin typeface="Tahoma" pitchFamily="34" charset="0"/>
              <a:ea typeface="Tahoma" pitchFamily="34" charset="0"/>
              <a:cs typeface="Tahoma" pitchFamily="34" charset="0"/>
            </a:endParaRPr>
          </a:p>
          <a:p>
            <a:pPr marR="0" lvl="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effectLst/>
                <a:latin typeface="Tahoma" pitchFamily="34" charset="0"/>
                <a:ea typeface="Tahoma" pitchFamily="34" charset="0"/>
                <a:cs typeface="Tahoma" pitchFamily="34" charset="0"/>
              </a:rPr>
              <a:t>Untuk</a:t>
            </a:r>
            <a:r>
              <a:rPr kumimoji="0" lang="en-US" sz="2000" b="1" i="0" u="none" strike="noStrike" cap="none" normalizeH="0" baseline="0" dirty="0" smtClean="0">
                <a:ln>
                  <a:noFill/>
                </a:ln>
                <a:effectLst/>
                <a:latin typeface="Tahoma" pitchFamily="34" charset="0"/>
                <a:ea typeface="Tahoma" pitchFamily="34" charset="0"/>
                <a:cs typeface="Tahoma" pitchFamily="34" charset="0"/>
              </a:rPr>
              <a:t> </a:t>
            </a:r>
            <a:r>
              <a:rPr kumimoji="0" lang="en-US" sz="2000" b="1" i="0" u="none" strike="noStrike" cap="none" normalizeH="0" baseline="0" dirty="0" err="1" smtClean="0">
                <a:ln>
                  <a:noFill/>
                </a:ln>
                <a:effectLst/>
                <a:latin typeface="Tahoma" pitchFamily="34" charset="0"/>
                <a:ea typeface="Tahoma" pitchFamily="34" charset="0"/>
                <a:cs typeface="Tahoma" pitchFamily="34" charset="0"/>
              </a:rPr>
              <a:t>menangkap</a:t>
            </a:r>
            <a:r>
              <a:rPr kumimoji="0" lang="en-US" sz="2000" b="1" i="0" u="none" strike="noStrike" cap="none" normalizeH="0" baseline="0" dirty="0" smtClean="0">
                <a:ln>
                  <a:noFill/>
                </a:ln>
                <a:effectLst/>
                <a:latin typeface="Tahoma" pitchFamily="34" charset="0"/>
                <a:ea typeface="Tahoma" pitchFamily="34" charset="0"/>
                <a:cs typeface="Tahoma" pitchFamily="34" charset="0"/>
              </a:rPr>
              <a:t> </a:t>
            </a:r>
            <a:r>
              <a:rPr kumimoji="0" lang="en-US" sz="2000" b="1" i="0" u="none" strike="noStrike" cap="none" normalizeH="0" baseline="0" dirty="0" err="1" smtClean="0">
                <a:ln>
                  <a:noFill/>
                </a:ln>
                <a:effectLst/>
                <a:latin typeface="Tahoma" pitchFamily="34" charset="0"/>
                <a:ea typeface="Tahoma" pitchFamily="34" charset="0"/>
                <a:cs typeface="Tahoma" pitchFamily="34" charset="0"/>
              </a:rPr>
              <a:t>panas</a:t>
            </a:r>
            <a:r>
              <a:rPr kumimoji="0" lang="en-US" sz="2000" b="1" i="0" u="none" strike="noStrike" cap="none" normalizeH="0" baseline="0" dirty="0" smtClean="0">
                <a:ln>
                  <a:noFill/>
                </a:ln>
                <a:effectLst/>
                <a:latin typeface="Tahoma" pitchFamily="34" charset="0"/>
                <a:ea typeface="Tahoma" pitchFamily="34" charset="0"/>
                <a:cs typeface="Tahoma" pitchFamily="34" charset="0"/>
              </a:rPr>
              <a:t> </a:t>
            </a:r>
            <a:r>
              <a:rPr kumimoji="0" lang="en-US" sz="2000" b="1" i="0" u="none" strike="noStrike" cap="none" normalizeH="0" baseline="0" dirty="0" err="1" smtClean="0">
                <a:ln>
                  <a:noFill/>
                </a:ln>
                <a:effectLst/>
                <a:latin typeface="Tahoma" pitchFamily="34" charset="0"/>
                <a:ea typeface="Tahoma" pitchFamily="34" charset="0"/>
                <a:cs typeface="Tahoma" pitchFamily="34" charset="0"/>
              </a:rPr>
              <a:t>bumi</a:t>
            </a:r>
            <a:r>
              <a:rPr kumimoji="0" lang="en-US" sz="2000" b="1"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tersebut</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harus</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dilakukan</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pengeboran</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umur</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seperti</a:t>
            </a:r>
            <a:r>
              <a:rPr kumimoji="0" lang="en-US" sz="2000" i="0" u="none" strike="noStrike" cap="none" normalizeH="0" baseline="0" dirty="0" smtClean="0">
                <a:ln>
                  <a:noFill/>
                </a:ln>
                <a:effectLst/>
                <a:latin typeface="Tahoma" pitchFamily="34" charset="0"/>
                <a:ea typeface="Tahoma" pitchFamily="34" charset="0"/>
                <a:cs typeface="Tahoma" pitchFamily="34" charset="0"/>
              </a:rPr>
              <a:t> yang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dilakukan</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pada</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sumur</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produksi</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minyakbumi</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Sumur</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tersebut</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menangkap</a:t>
            </a:r>
            <a:r>
              <a:rPr kumimoji="0" lang="en-US" sz="2000" i="0" u="none" strike="noStrike" cap="none" normalizeH="0" baseline="0" dirty="0" smtClean="0">
                <a:ln>
                  <a:noFill/>
                </a:ln>
                <a:effectLst/>
                <a:latin typeface="Tahoma" pitchFamily="34" charset="0"/>
                <a:ea typeface="Tahoma" pitchFamily="34" charset="0"/>
                <a:cs typeface="Tahoma" pitchFamily="34" charset="0"/>
              </a:rPr>
              <a:t> air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tanah</a:t>
            </a:r>
            <a:r>
              <a:rPr kumimoji="0" lang="en-US" sz="2000" i="0" u="none" strike="noStrike" cap="none" normalizeH="0" baseline="0" dirty="0" smtClean="0">
                <a:ln>
                  <a:noFill/>
                </a:ln>
                <a:effectLst/>
                <a:latin typeface="Tahoma" pitchFamily="34" charset="0"/>
                <a:ea typeface="Tahoma" pitchFamily="34" charset="0"/>
                <a:cs typeface="Tahoma" pitchFamily="34" charset="0"/>
              </a:rPr>
              <a:t> yang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terpanaskan</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kemudian</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uap</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dan</a:t>
            </a:r>
            <a:r>
              <a:rPr kumimoji="0" lang="en-US" sz="2000" i="0" u="none" strike="noStrike" cap="none" normalizeH="0" baseline="0" dirty="0" smtClean="0">
                <a:ln>
                  <a:noFill/>
                </a:ln>
                <a:effectLst/>
                <a:latin typeface="Tahoma" pitchFamily="34" charset="0"/>
                <a:ea typeface="Tahoma" pitchFamily="34" charset="0"/>
                <a:cs typeface="Tahoma" pitchFamily="34" charset="0"/>
              </a:rPr>
              <a:t> air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panas</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dipisahkan</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Uap</a:t>
            </a:r>
            <a:r>
              <a:rPr kumimoji="0" lang="en-US" sz="2000" i="0" u="none" strike="noStrike" cap="none" normalizeH="0" baseline="0" dirty="0" smtClean="0">
                <a:ln>
                  <a:noFill/>
                </a:ln>
                <a:effectLst/>
                <a:latin typeface="Tahoma" pitchFamily="34" charset="0"/>
                <a:ea typeface="Tahoma" pitchFamily="34" charset="0"/>
                <a:cs typeface="Tahoma" pitchFamily="34" charset="0"/>
              </a:rPr>
              <a:t> air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panas</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dibersihkan</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dan</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dialirkan</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untuk</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memutar</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turbin</a:t>
            </a:r>
            <a:r>
              <a:rPr kumimoji="0" lang="en-US" sz="2000" i="0" u="none" strike="noStrike" cap="none" normalizeH="0" baseline="0" dirty="0" smtClean="0">
                <a:ln>
                  <a:noFill/>
                </a:ln>
                <a:effectLst/>
                <a:latin typeface="Tahoma" pitchFamily="34" charset="0"/>
                <a:ea typeface="Tahoma" pitchFamily="34" charset="0"/>
                <a:cs typeface="Tahoma" pitchFamily="34" charset="0"/>
              </a:rPr>
              <a:t>. Air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panas</a:t>
            </a:r>
            <a:r>
              <a:rPr kumimoji="0" lang="en-US" sz="2000" i="0" u="none" strike="noStrike" cap="none" normalizeH="0" baseline="0" dirty="0" smtClean="0">
                <a:ln>
                  <a:noFill/>
                </a:ln>
                <a:effectLst/>
                <a:latin typeface="Tahoma" pitchFamily="34" charset="0"/>
                <a:ea typeface="Tahoma" pitchFamily="34" charset="0"/>
                <a:cs typeface="Tahoma" pitchFamily="34" charset="0"/>
              </a:rPr>
              <a:t> yang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telah</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dipisahkan</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dimasukkan</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kembali</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ke</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dalam</a:t>
            </a:r>
            <a:r>
              <a:rPr kumimoji="0" lang="en-US" sz="2000" i="0" u="none" strike="noStrike" cap="none" normalizeH="0" baseline="0" dirty="0" smtClean="0">
                <a:ln>
                  <a:noFill/>
                </a:ln>
                <a:effectLst/>
                <a:latin typeface="Tahoma" pitchFamily="34" charset="0"/>
                <a:ea typeface="Tahoma" pitchFamily="34" charset="0"/>
                <a:cs typeface="Tahoma" pitchFamily="34" charset="0"/>
              </a:rPr>
              <a:t> reservoir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melalui</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sumur</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injeksi</a:t>
            </a:r>
            <a:r>
              <a:rPr kumimoji="0" lang="en-US" sz="2000" i="0" u="none" strike="noStrike" cap="none" normalizeH="0" baseline="0" dirty="0" smtClean="0">
                <a:ln>
                  <a:noFill/>
                </a:ln>
                <a:effectLst/>
                <a:latin typeface="Tahoma" pitchFamily="34" charset="0"/>
                <a:ea typeface="Tahoma" pitchFamily="34" charset="0"/>
                <a:cs typeface="Tahoma" pitchFamily="34" charset="0"/>
              </a:rPr>
              <a:t> yang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dapat</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membantu</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untuk</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menimbulkan</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lagi</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sumber</a:t>
            </a:r>
            <a:r>
              <a:rPr kumimoji="0" lang="en-US" sz="2000" i="0" u="none" strike="noStrike" cap="none" normalizeH="0" baseline="0" dirty="0" smtClean="0">
                <a:ln>
                  <a:noFill/>
                </a:ln>
                <a:effectLst/>
                <a:latin typeface="Tahoma" pitchFamily="34" charset="0"/>
                <a:ea typeface="Tahoma" pitchFamily="34" charset="0"/>
                <a:cs typeface="Tahoma" pitchFamily="34" charset="0"/>
              </a:rPr>
              <a:t> </a:t>
            </a:r>
            <a:r>
              <a:rPr kumimoji="0" lang="en-US" sz="2000" i="0" u="none" strike="noStrike" cap="none" normalizeH="0" baseline="0" dirty="0" err="1" smtClean="0">
                <a:ln>
                  <a:noFill/>
                </a:ln>
                <a:effectLst/>
                <a:latin typeface="Tahoma" pitchFamily="34" charset="0"/>
                <a:ea typeface="Tahoma" pitchFamily="34" charset="0"/>
                <a:cs typeface="Tahoma" pitchFamily="34" charset="0"/>
              </a:rPr>
              <a:t>uap</a:t>
            </a:r>
            <a:r>
              <a:rPr kumimoji="0" lang="en-US" sz="2000" i="0" u="none" strike="noStrike" cap="none" normalizeH="0" baseline="0" dirty="0" smtClean="0">
                <a:ln>
                  <a:noFill/>
                </a:ln>
                <a:effectLst/>
                <a:latin typeface="Tahoma" pitchFamily="34" charset="0"/>
                <a:ea typeface="Tahoma" pitchFamily="34" charset="0"/>
                <a:cs typeface="Tahom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381000" y="1905000"/>
            <a:ext cx="3657600" cy="4401205"/>
          </a:xfrm>
          <a:prstGeom prst="rect">
            <a:avLst/>
          </a:prstGeom>
          <a:solidFill>
            <a:schemeClr val="accent2">
              <a:lumMod val="20000"/>
              <a:lumOff val="8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rgbClr val="666666"/>
                </a:solidFill>
                <a:effectLst/>
                <a:latin typeface="Calibri" pitchFamily="34" charset="0"/>
                <a:ea typeface="Times New Roman" pitchFamily="18" charset="0"/>
                <a:cs typeface="Calibri" pitchFamily="34" charset="0"/>
              </a:rPr>
              <a:t>Untuk</a:t>
            </a:r>
            <a:r>
              <a:rPr kumimoji="0" lang="en-US" sz="2800" b="0" i="0" u="none" strike="noStrike" cap="none" normalizeH="0" baseline="0" dirty="0" smtClean="0">
                <a:ln>
                  <a:noFill/>
                </a:ln>
                <a:solidFill>
                  <a:srgbClr val="666666"/>
                </a:solidFill>
                <a:effectLst/>
                <a:latin typeface="Calibri" pitchFamily="34" charset="0"/>
                <a:ea typeface="Times New Roman" pitchFamily="18" charset="0"/>
                <a:cs typeface="Calibri" pitchFamily="34" charset="0"/>
              </a:rPr>
              <a:t> </a:t>
            </a:r>
            <a:r>
              <a:rPr kumimoji="0" lang="en-US" sz="2800" b="0" i="0" u="none" strike="noStrike" cap="none" normalizeH="0" baseline="0" dirty="0" err="1" smtClean="0">
                <a:ln>
                  <a:noFill/>
                </a:ln>
                <a:solidFill>
                  <a:srgbClr val="666666"/>
                </a:solidFill>
                <a:effectLst/>
                <a:latin typeface="Calibri" pitchFamily="34" charset="0"/>
                <a:ea typeface="Times New Roman" pitchFamily="18" charset="0"/>
                <a:cs typeface="Calibri" pitchFamily="34" charset="0"/>
              </a:rPr>
              <a:t>mengenal</a:t>
            </a:r>
            <a:r>
              <a:rPr kumimoji="0" lang="en-US" sz="2800" b="0" i="0" u="none" strike="noStrike" cap="none" normalizeH="0" baseline="0" dirty="0" smtClean="0">
                <a:ln>
                  <a:noFill/>
                </a:ln>
                <a:solidFill>
                  <a:srgbClr val="666666"/>
                </a:solidFill>
                <a:effectLst/>
                <a:latin typeface="Calibri" pitchFamily="34" charset="0"/>
                <a:ea typeface="Times New Roman" pitchFamily="18" charset="0"/>
                <a:cs typeface="Calibri" pitchFamily="34" charset="0"/>
              </a:rPr>
              <a:t> </a:t>
            </a:r>
            <a:r>
              <a:rPr kumimoji="0" lang="en-US" sz="2800" b="0" i="0" u="none" strike="noStrike" cap="none" normalizeH="0" baseline="0" dirty="0" err="1" smtClean="0">
                <a:ln>
                  <a:noFill/>
                </a:ln>
                <a:solidFill>
                  <a:srgbClr val="666666"/>
                </a:solidFill>
                <a:effectLst/>
                <a:latin typeface="Calibri" pitchFamily="34" charset="0"/>
                <a:ea typeface="Times New Roman" pitchFamily="18" charset="0"/>
                <a:cs typeface="Calibri" pitchFamily="34" charset="0"/>
              </a:rPr>
              <a:t>lebih</a:t>
            </a:r>
            <a:r>
              <a:rPr kumimoji="0" lang="en-US" sz="2800" b="0" i="0" u="none" strike="noStrike" cap="none" normalizeH="0" baseline="0" dirty="0" smtClean="0">
                <a:ln>
                  <a:noFill/>
                </a:ln>
                <a:solidFill>
                  <a:srgbClr val="666666"/>
                </a:solidFill>
                <a:effectLst/>
                <a:latin typeface="Calibri" pitchFamily="34" charset="0"/>
                <a:ea typeface="Times New Roman" pitchFamily="18" charset="0"/>
                <a:cs typeface="Calibri" pitchFamily="34" charset="0"/>
              </a:rPr>
              <a:t> </a:t>
            </a:r>
            <a:r>
              <a:rPr kumimoji="0" lang="en-US" sz="2800" b="0" i="0" u="none" strike="noStrike" cap="none" normalizeH="0" baseline="0" dirty="0" err="1" smtClean="0">
                <a:ln>
                  <a:noFill/>
                </a:ln>
                <a:solidFill>
                  <a:srgbClr val="666666"/>
                </a:solidFill>
                <a:effectLst/>
                <a:latin typeface="Calibri" pitchFamily="34" charset="0"/>
                <a:ea typeface="Times New Roman" pitchFamily="18" charset="0"/>
                <a:cs typeface="Calibri" pitchFamily="34" charset="0"/>
              </a:rPr>
              <a:t>dalam</a:t>
            </a:r>
            <a:r>
              <a:rPr kumimoji="0" lang="en-US" sz="2800" b="0" i="0" u="none" strike="noStrike" cap="none" normalizeH="0" baseline="0" dirty="0" smtClean="0">
                <a:ln>
                  <a:noFill/>
                </a:ln>
                <a:solidFill>
                  <a:srgbClr val="666666"/>
                </a:solidFill>
                <a:effectLst/>
                <a:latin typeface="Calibri" pitchFamily="34" charset="0"/>
                <a:ea typeface="Times New Roman" pitchFamily="18" charset="0"/>
                <a:cs typeface="Calibri" pitchFamily="34" charset="0"/>
              </a:rPr>
              <a:t> </a:t>
            </a:r>
            <a:r>
              <a:rPr kumimoji="0" lang="en-US" sz="2800" b="0" i="0" u="none" strike="noStrike" cap="none" normalizeH="0" baseline="0" dirty="0" err="1" smtClean="0">
                <a:ln>
                  <a:noFill/>
                </a:ln>
                <a:solidFill>
                  <a:srgbClr val="666666"/>
                </a:solidFill>
                <a:effectLst/>
                <a:latin typeface="Calibri" pitchFamily="34" charset="0"/>
                <a:ea typeface="Times New Roman" pitchFamily="18" charset="0"/>
                <a:cs typeface="Calibri" pitchFamily="34" charset="0"/>
              </a:rPr>
              <a:t>tentang</a:t>
            </a:r>
            <a:r>
              <a:rPr kumimoji="0" lang="en-US" sz="2800" b="0" i="0" u="none" strike="noStrike" cap="none" normalizeH="0" baseline="0" dirty="0" smtClean="0">
                <a:ln>
                  <a:noFill/>
                </a:ln>
                <a:solidFill>
                  <a:srgbClr val="666666"/>
                </a:solidFill>
                <a:effectLst/>
                <a:latin typeface="Calibri" pitchFamily="34" charset="0"/>
                <a:ea typeface="Times New Roman" pitchFamily="18" charset="0"/>
                <a:cs typeface="Calibri" pitchFamily="34" charset="0"/>
              </a:rPr>
              <a:t> </a:t>
            </a:r>
            <a:r>
              <a:rPr kumimoji="0" lang="en-US" sz="2800" b="0" i="0" u="none" strike="noStrike" cap="none" normalizeH="0" baseline="0" dirty="0" err="1" smtClean="0">
                <a:ln>
                  <a:noFill/>
                </a:ln>
                <a:solidFill>
                  <a:srgbClr val="666666"/>
                </a:solidFill>
                <a:effectLst/>
                <a:latin typeface="Calibri" pitchFamily="34" charset="0"/>
                <a:ea typeface="Times New Roman" pitchFamily="18" charset="0"/>
                <a:cs typeface="Calibri" pitchFamily="34" charset="0"/>
              </a:rPr>
              <a:t>pembangkit</a:t>
            </a:r>
            <a:r>
              <a:rPr kumimoji="0" lang="en-US" sz="2800" b="0" i="0" u="none" strike="noStrike" cap="none" normalizeH="0" baseline="0" dirty="0" smtClean="0">
                <a:ln>
                  <a:noFill/>
                </a:ln>
                <a:solidFill>
                  <a:srgbClr val="666666"/>
                </a:solidFill>
                <a:effectLst/>
                <a:latin typeface="Calibri" pitchFamily="34" charset="0"/>
                <a:ea typeface="Times New Roman" pitchFamily="18" charset="0"/>
                <a:cs typeface="Calibri" pitchFamily="34" charset="0"/>
              </a:rPr>
              <a:t> </a:t>
            </a:r>
            <a:r>
              <a:rPr kumimoji="0" lang="en-US" sz="2800" b="0" i="0" u="none" strike="noStrike" cap="none" normalizeH="0" baseline="0" dirty="0" err="1" smtClean="0">
                <a:ln>
                  <a:noFill/>
                </a:ln>
                <a:solidFill>
                  <a:srgbClr val="666666"/>
                </a:solidFill>
                <a:effectLst/>
                <a:latin typeface="Calibri" pitchFamily="34" charset="0"/>
                <a:ea typeface="Times New Roman" pitchFamily="18" charset="0"/>
                <a:cs typeface="Calibri" pitchFamily="34" charset="0"/>
              </a:rPr>
              <a:t>listrik</a:t>
            </a:r>
            <a:r>
              <a:rPr kumimoji="0" lang="en-US" sz="2800" b="0" i="0" u="none" strike="noStrike" cap="none" normalizeH="0" baseline="0" dirty="0" smtClean="0">
                <a:ln>
                  <a:noFill/>
                </a:ln>
                <a:solidFill>
                  <a:srgbClr val="666666"/>
                </a:solidFill>
                <a:effectLst/>
                <a:latin typeface="Calibri" pitchFamily="34" charset="0"/>
                <a:ea typeface="Times New Roman" pitchFamily="18" charset="0"/>
                <a:cs typeface="Calibri" pitchFamily="34" charset="0"/>
              </a:rPr>
              <a:t> </a:t>
            </a:r>
            <a:r>
              <a:rPr kumimoji="0" lang="en-US" sz="2800" b="0" i="0" u="none" strike="noStrike" cap="none" normalizeH="0" baseline="0" dirty="0" err="1" smtClean="0">
                <a:ln>
                  <a:noFill/>
                </a:ln>
                <a:solidFill>
                  <a:srgbClr val="666666"/>
                </a:solidFill>
                <a:effectLst/>
                <a:latin typeface="Calibri" pitchFamily="34" charset="0"/>
                <a:ea typeface="Times New Roman" pitchFamily="18" charset="0"/>
                <a:cs typeface="Calibri" pitchFamily="34" charset="0"/>
              </a:rPr>
              <a:t>tenaga</a:t>
            </a:r>
            <a:r>
              <a:rPr kumimoji="0" lang="en-US" sz="2800" b="0" i="0" u="none" strike="noStrike" cap="none" normalizeH="0" baseline="0" dirty="0" smtClean="0">
                <a:ln>
                  <a:noFill/>
                </a:ln>
                <a:solidFill>
                  <a:srgbClr val="666666"/>
                </a:solidFill>
                <a:effectLst/>
                <a:latin typeface="Calibri" pitchFamily="34" charset="0"/>
                <a:ea typeface="Times New Roman" pitchFamily="18" charset="0"/>
                <a:cs typeface="Calibri" pitchFamily="34" charset="0"/>
              </a:rPr>
              <a:t> </a:t>
            </a:r>
            <a:r>
              <a:rPr kumimoji="0" lang="en-US" sz="2800" b="0" i="0" u="none" strike="noStrike" cap="none" normalizeH="0" baseline="0" dirty="0" err="1" smtClean="0">
                <a:ln>
                  <a:noFill/>
                </a:ln>
                <a:solidFill>
                  <a:srgbClr val="666666"/>
                </a:solidFill>
                <a:effectLst/>
                <a:latin typeface="Calibri" pitchFamily="34" charset="0"/>
                <a:ea typeface="Times New Roman" pitchFamily="18" charset="0"/>
                <a:cs typeface="Calibri" pitchFamily="34" charset="0"/>
              </a:rPr>
              <a:t>panas</a:t>
            </a:r>
            <a:r>
              <a:rPr kumimoji="0" lang="en-US" sz="2800" b="0" i="0" u="none" strike="noStrike" cap="none" normalizeH="0" baseline="0" dirty="0" smtClean="0">
                <a:ln>
                  <a:noFill/>
                </a:ln>
                <a:solidFill>
                  <a:srgbClr val="666666"/>
                </a:solidFill>
                <a:effectLst/>
                <a:latin typeface="Calibri" pitchFamily="34" charset="0"/>
                <a:ea typeface="Times New Roman" pitchFamily="18" charset="0"/>
                <a:cs typeface="Calibri" pitchFamily="34" charset="0"/>
              </a:rPr>
              <a:t> </a:t>
            </a:r>
            <a:r>
              <a:rPr kumimoji="0" lang="en-US" sz="2800" b="0" i="0" u="none" strike="noStrike" cap="none" normalizeH="0" baseline="0" dirty="0" err="1" smtClean="0">
                <a:ln>
                  <a:noFill/>
                </a:ln>
                <a:solidFill>
                  <a:srgbClr val="666666"/>
                </a:solidFill>
                <a:effectLst/>
                <a:latin typeface="Calibri" pitchFamily="34" charset="0"/>
                <a:ea typeface="Times New Roman" pitchFamily="18" charset="0"/>
                <a:cs typeface="Calibri" pitchFamily="34" charset="0"/>
              </a:rPr>
              <a:t>bumi</a:t>
            </a:r>
            <a:r>
              <a:rPr kumimoji="0" lang="en-US" sz="2800" b="0" i="0" u="none" strike="noStrike" cap="none" normalizeH="0" baseline="0" dirty="0" smtClean="0">
                <a:ln>
                  <a:noFill/>
                </a:ln>
                <a:solidFill>
                  <a:srgbClr val="666666"/>
                </a:solidFill>
                <a:effectLst/>
                <a:latin typeface="Calibri" pitchFamily="34" charset="0"/>
                <a:ea typeface="Times New Roman" pitchFamily="18" charset="0"/>
                <a:cs typeface="Calibri" pitchFamily="34" charset="0"/>
              </a:rPr>
              <a:t>, </a:t>
            </a:r>
            <a:r>
              <a:rPr kumimoji="0" lang="en-US" sz="2800" b="0" i="0" u="none" strike="noStrike" cap="none" normalizeH="0" baseline="0" dirty="0" err="1" smtClean="0">
                <a:ln>
                  <a:noFill/>
                </a:ln>
                <a:solidFill>
                  <a:srgbClr val="666666"/>
                </a:solidFill>
                <a:effectLst/>
                <a:latin typeface="Calibri" pitchFamily="34" charset="0"/>
                <a:ea typeface="Times New Roman" pitchFamily="18" charset="0"/>
                <a:cs typeface="Calibri" pitchFamily="34" charset="0"/>
              </a:rPr>
              <a:t>kita</a:t>
            </a:r>
            <a:r>
              <a:rPr kumimoji="0" lang="en-US" sz="2800" b="0" i="0" u="none" strike="noStrike" cap="none" normalizeH="0" baseline="0" dirty="0" smtClean="0">
                <a:ln>
                  <a:noFill/>
                </a:ln>
                <a:solidFill>
                  <a:srgbClr val="666666"/>
                </a:solidFill>
                <a:effectLst/>
                <a:latin typeface="Calibri" pitchFamily="34" charset="0"/>
                <a:ea typeface="Times New Roman" pitchFamily="18" charset="0"/>
                <a:cs typeface="Calibri" pitchFamily="34" charset="0"/>
              </a:rPr>
              <a:t> </a:t>
            </a:r>
            <a:r>
              <a:rPr kumimoji="0" lang="en-US" sz="2800" b="0" i="0" u="none" strike="noStrike" cap="none" normalizeH="0" baseline="0" dirty="0" err="1" smtClean="0">
                <a:ln>
                  <a:noFill/>
                </a:ln>
                <a:solidFill>
                  <a:srgbClr val="666666"/>
                </a:solidFill>
                <a:effectLst/>
                <a:latin typeface="Calibri" pitchFamily="34" charset="0"/>
                <a:ea typeface="Times New Roman" pitchFamily="18" charset="0"/>
                <a:cs typeface="Calibri" pitchFamily="34" charset="0"/>
              </a:rPr>
              <a:t>sebaiknya</a:t>
            </a:r>
            <a:r>
              <a:rPr kumimoji="0" lang="en-US" sz="2800" b="0" i="0" u="none" strike="noStrike" cap="none" normalizeH="0" baseline="0" dirty="0" smtClean="0">
                <a:ln>
                  <a:noFill/>
                </a:ln>
                <a:solidFill>
                  <a:srgbClr val="666666"/>
                </a:solidFill>
                <a:effectLst/>
                <a:latin typeface="Calibri" pitchFamily="34" charset="0"/>
                <a:ea typeface="Times New Roman" pitchFamily="18" charset="0"/>
                <a:cs typeface="Calibri" pitchFamily="34" charset="0"/>
              </a:rPr>
              <a:t> </a:t>
            </a:r>
            <a:r>
              <a:rPr kumimoji="0" lang="en-US" sz="2800" b="0" i="0" u="none" strike="noStrike" cap="none" normalizeH="0" baseline="0" dirty="0" err="1" smtClean="0">
                <a:ln>
                  <a:noFill/>
                </a:ln>
                <a:solidFill>
                  <a:srgbClr val="666666"/>
                </a:solidFill>
                <a:effectLst/>
                <a:latin typeface="Calibri" pitchFamily="34" charset="0"/>
                <a:ea typeface="Times New Roman" pitchFamily="18" charset="0"/>
                <a:cs typeface="Calibri" pitchFamily="34" charset="0"/>
              </a:rPr>
              <a:t>tahu</a:t>
            </a:r>
            <a:r>
              <a:rPr kumimoji="0" lang="en-US" sz="2800" b="0" i="0" u="none" strike="noStrike" cap="none" normalizeH="0" baseline="0" dirty="0" smtClean="0">
                <a:ln>
                  <a:noFill/>
                </a:ln>
                <a:solidFill>
                  <a:srgbClr val="666666"/>
                </a:solidFill>
                <a:effectLst/>
                <a:latin typeface="Calibri" pitchFamily="34" charset="0"/>
                <a:ea typeface="Times New Roman" pitchFamily="18" charset="0"/>
                <a:cs typeface="Calibri" pitchFamily="34" charset="0"/>
              </a:rPr>
              <a:t> </a:t>
            </a:r>
            <a:r>
              <a:rPr kumimoji="0" lang="en-US" sz="2800" b="0" i="0" u="none" strike="noStrike" cap="none" normalizeH="0" baseline="0" dirty="0" err="1" smtClean="0">
                <a:ln>
                  <a:noFill/>
                </a:ln>
                <a:solidFill>
                  <a:srgbClr val="666666"/>
                </a:solidFill>
                <a:effectLst/>
                <a:latin typeface="Calibri" pitchFamily="34" charset="0"/>
                <a:ea typeface="Times New Roman" pitchFamily="18" charset="0"/>
                <a:cs typeface="Calibri" pitchFamily="34" charset="0"/>
              </a:rPr>
              <a:t>tentang</a:t>
            </a:r>
            <a:r>
              <a:rPr kumimoji="0" lang="en-US" sz="2800" b="0" i="0" u="none" strike="noStrike" cap="none" normalizeH="0" baseline="0" dirty="0" smtClean="0">
                <a:ln>
                  <a:noFill/>
                </a:ln>
                <a:solidFill>
                  <a:srgbClr val="666666"/>
                </a:solidFill>
                <a:effectLst/>
                <a:latin typeface="Calibri" pitchFamily="34" charset="0"/>
                <a:ea typeface="Times New Roman" pitchFamily="18" charset="0"/>
                <a:cs typeface="Calibri" pitchFamily="34" charset="0"/>
              </a:rPr>
              <a:t> </a:t>
            </a:r>
            <a:r>
              <a:rPr kumimoji="0" lang="en-US" sz="2800" b="0" i="0" u="none" strike="noStrike" cap="none" normalizeH="0" baseline="0" dirty="0" err="1" smtClean="0">
                <a:ln>
                  <a:noFill/>
                </a:ln>
                <a:solidFill>
                  <a:srgbClr val="666666"/>
                </a:solidFill>
                <a:effectLst/>
                <a:latin typeface="Calibri" pitchFamily="34" charset="0"/>
                <a:ea typeface="Times New Roman" pitchFamily="18" charset="0"/>
                <a:cs typeface="Calibri" pitchFamily="34" charset="0"/>
              </a:rPr>
              <a:t>apa</a:t>
            </a:r>
            <a:r>
              <a:rPr kumimoji="0" lang="en-US" sz="2800" b="0" i="0" u="none" strike="noStrike" cap="none" normalizeH="0" baseline="0" dirty="0" smtClean="0">
                <a:ln>
                  <a:noFill/>
                </a:ln>
                <a:solidFill>
                  <a:srgbClr val="666666"/>
                </a:solidFill>
                <a:effectLst/>
                <a:latin typeface="Calibri" pitchFamily="34" charset="0"/>
                <a:ea typeface="Times New Roman" pitchFamily="18" charset="0"/>
                <a:cs typeface="Calibri" pitchFamily="34" charset="0"/>
              </a:rPr>
              <a:t> </a:t>
            </a:r>
            <a:r>
              <a:rPr kumimoji="0" lang="en-US" sz="2800" b="0" i="0" u="none" strike="noStrike" cap="none" normalizeH="0" baseline="0" dirty="0" err="1" smtClean="0">
                <a:ln>
                  <a:noFill/>
                </a:ln>
                <a:solidFill>
                  <a:srgbClr val="666666"/>
                </a:solidFill>
                <a:effectLst/>
                <a:latin typeface="Calibri" pitchFamily="34" charset="0"/>
                <a:ea typeface="Times New Roman" pitchFamily="18" charset="0"/>
                <a:cs typeface="Calibri" pitchFamily="34" charset="0"/>
              </a:rPr>
              <a:t>itu</a:t>
            </a:r>
            <a:r>
              <a:rPr kumimoji="0" lang="en-US" sz="2800" b="0" i="0" u="none" strike="noStrike" cap="none" normalizeH="0" baseline="0" dirty="0" smtClean="0">
                <a:ln>
                  <a:noFill/>
                </a:ln>
                <a:solidFill>
                  <a:srgbClr val="666666"/>
                </a:solidFill>
                <a:effectLst/>
                <a:latin typeface="Calibri" pitchFamily="34" charset="0"/>
                <a:ea typeface="Times New Roman" pitchFamily="18" charset="0"/>
                <a:cs typeface="Calibri" pitchFamily="34" charset="0"/>
              </a:rPr>
              <a:t> </a:t>
            </a:r>
            <a:r>
              <a:rPr kumimoji="0" lang="en-US" sz="2800" b="0" i="0" u="none" strike="noStrike" cap="none" normalizeH="0" baseline="0" dirty="0" err="1" smtClean="0">
                <a:ln>
                  <a:noFill/>
                </a:ln>
                <a:solidFill>
                  <a:srgbClr val="666666"/>
                </a:solidFill>
                <a:effectLst/>
                <a:latin typeface="Calibri" pitchFamily="34" charset="0"/>
                <a:ea typeface="Times New Roman" pitchFamily="18" charset="0"/>
                <a:cs typeface="Calibri" pitchFamily="34" charset="0"/>
              </a:rPr>
              <a:t>panas</a:t>
            </a:r>
            <a:r>
              <a:rPr kumimoji="0" lang="en-US" sz="2800" b="0" i="0" u="none" strike="noStrike" cap="none" normalizeH="0" baseline="0" dirty="0" smtClean="0">
                <a:ln>
                  <a:noFill/>
                </a:ln>
                <a:solidFill>
                  <a:srgbClr val="666666"/>
                </a:solidFill>
                <a:effectLst/>
                <a:latin typeface="Calibri" pitchFamily="34" charset="0"/>
                <a:ea typeface="Times New Roman" pitchFamily="18" charset="0"/>
                <a:cs typeface="Calibri" pitchFamily="34" charset="0"/>
              </a:rPr>
              <a:t> </a:t>
            </a:r>
            <a:r>
              <a:rPr kumimoji="0" lang="en-US" sz="2800" b="0" i="0" u="none" strike="noStrike" cap="none" normalizeH="0" baseline="0" dirty="0" err="1" smtClean="0">
                <a:ln>
                  <a:noFill/>
                </a:ln>
                <a:solidFill>
                  <a:srgbClr val="666666"/>
                </a:solidFill>
                <a:effectLst/>
                <a:latin typeface="Calibri" pitchFamily="34" charset="0"/>
                <a:ea typeface="Times New Roman" pitchFamily="18" charset="0"/>
                <a:cs typeface="Calibri" pitchFamily="34" charset="0"/>
              </a:rPr>
              <a:t>bumi</a:t>
            </a:r>
            <a:r>
              <a:rPr kumimoji="0" lang="en-US" sz="2800" b="0" i="0" u="none" strike="noStrike" cap="none" normalizeH="0" baseline="0" dirty="0" smtClean="0">
                <a:ln>
                  <a:noFill/>
                </a:ln>
                <a:solidFill>
                  <a:srgbClr val="666666"/>
                </a:solidFill>
                <a:effectLst/>
                <a:latin typeface="Calibri" pitchFamily="34" charset="0"/>
                <a:ea typeface="Times New Roman" pitchFamily="18" charset="0"/>
                <a:cs typeface="Calibri" pitchFamily="34" charset="0"/>
              </a:rPr>
              <a:t> </a:t>
            </a:r>
            <a:r>
              <a:rPr kumimoji="0" lang="en-US" sz="2800" b="0" i="0" u="none" strike="noStrike" cap="none" normalizeH="0" baseline="0" dirty="0" err="1" smtClean="0">
                <a:ln>
                  <a:noFill/>
                </a:ln>
                <a:solidFill>
                  <a:srgbClr val="666666"/>
                </a:solidFill>
                <a:effectLst/>
                <a:latin typeface="Calibri" pitchFamily="34" charset="0"/>
                <a:ea typeface="Times New Roman" pitchFamily="18" charset="0"/>
                <a:cs typeface="Calibri" pitchFamily="34" charset="0"/>
              </a:rPr>
              <a:t>dan</a:t>
            </a:r>
            <a:r>
              <a:rPr kumimoji="0" lang="en-US" sz="2800" b="0" i="0" u="none" strike="noStrike" cap="none" normalizeH="0" baseline="0" dirty="0" smtClean="0">
                <a:ln>
                  <a:noFill/>
                </a:ln>
                <a:solidFill>
                  <a:srgbClr val="666666"/>
                </a:solidFill>
                <a:effectLst/>
                <a:latin typeface="Calibri" pitchFamily="34" charset="0"/>
                <a:ea typeface="Times New Roman" pitchFamily="18" charset="0"/>
                <a:cs typeface="Calibri" pitchFamily="34" charset="0"/>
              </a:rPr>
              <a:t> </a:t>
            </a:r>
            <a:r>
              <a:rPr kumimoji="0" lang="en-US" sz="2800" b="0" i="0" u="none" strike="noStrike" cap="none" normalizeH="0" baseline="0" dirty="0" err="1" smtClean="0">
                <a:ln>
                  <a:noFill/>
                </a:ln>
                <a:solidFill>
                  <a:srgbClr val="666666"/>
                </a:solidFill>
                <a:effectLst/>
                <a:latin typeface="Calibri" pitchFamily="34" charset="0"/>
                <a:ea typeface="Times New Roman" pitchFamily="18" charset="0"/>
                <a:cs typeface="Calibri" pitchFamily="34" charset="0"/>
              </a:rPr>
              <a:t>bagaimana</a:t>
            </a:r>
            <a:r>
              <a:rPr kumimoji="0" lang="en-US" sz="2800" b="0" i="0" u="none" strike="noStrike" cap="none" normalizeH="0" baseline="0" dirty="0" smtClean="0">
                <a:ln>
                  <a:noFill/>
                </a:ln>
                <a:solidFill>
                  <a:srgbClr val="666666"/>
                </a:solidFill>
                <a:effectLst/>
                <a:latin typeface="Calibri" pitchFamily="34" charset="0"/>
                <a:ea typeface="Times New Roman" pitchFamily="18" charset="0"/>
                <a:cs typeface="Calibri" pitchFamily="34" charset="0"/>
              </a:rPr>
              <a:t> </a:t>
            </a:r>
            <a:r>
              <a:rPr kumimoji="0" lang="en-US" sz="2800" b="0" i="0" u="none" strike="noStrike" cap="none" normalizeH="0" baseline="0" dirty="0" err="1" smtClean="0">
                <a:ln>
                  <a:noFill/>
                </a:ln>
                <a:solidFill>
                  <a:srgbClr val="666666"/>
                </a:solidFill>
                <a:effectLst/>
                <a:latin typeface="Calibri" pitchFamily="34" charset="0"/>
                <a:ea typeface="Times New Roman" pitchFamily="18" charset="0"/>
                <a:cs typeface="Calibri" pitchFamily="34" charset="0"/>
              </a:rPr>
              <a:t>cara</a:t>
            </a:r>
            <a:r>
              <a:rPr kumimoji="0" lang="en-US" sz="2800" b="0" i="0" u="none" strike="noStrike" cap="none" normalizeH="0" baseline="0" dirty="0" smtClean="0">
                <a:ln>
                  <a:noFill/>
                </a:ln>
                <a:solidFill>
                  <a:srgbClr val="666666"/>
                </a:solidFill>
                <a:effectLst/>
                <a:latin typeface="Calibri" pitchFamily="34" charset="0"/>
                <a:ea typeface="Times New Roman" pitchFamily="18" charset="0"/>
                <a:cs typeface="Calibri" pitchFamily="34" charset="0"/>
              </a:rPr>
              <a:t> </a:t>
            </a:r>
            <a:r>
              <a:rPr kumimoji="0" lang="en-US" sz="2800" b="0" i="0" u="none" strike="noStrike" cap="none" normalizeH="0" baseline="0" dirty="0" err="1" smtClean="0">
                <a:ln>
                  <a:noFill/>
                </a:ln>
                <a:solidFill>
                  <a:srgbClr val="666666"/>
                </a:solidFill>
                <a:effectLst/>
                <a:latin typeface="Calibri" pitchFamily="34" charset="0"/>
                <a:ea typeface="Times New Roman" pitchFamily="18" charset="0"/>
                <a:cs typeface="Calibri" pitchFamily="34" charset="0"/>
              </a:rPr>
              <a:t>pengembangannya</a:t>
            </a:r>
            <a:r>
              <a:rPr kumimoji="0" lang="en-US" sz="2800" b="0" i="0" u="none" strike="noStrike" cap="none" normalizeH="0" baseline="0" dirty="0" smtClean="0">
                <a:ln>
                  <a:noFill/>
                </a:ln>
                <a:solidFill>
                  <a:srgbClr val="666666"/>
                </a:solidFill>
                <a:effectLst/>
                <a:latin typeface="Calibri" pitchFamily="34" charset="0"/>
                <a:ea typeface="Times New Roman" pitchFamily="18" charset="0"/>
                <a:cs typeface="Calibri" pitchFamily="34" charset="0"/>
              </a:rPr>
              <a:t> </a:t>
            </a:r>
            <a:r>
              <a:rPr kumimoji="0" lang="en-US" sz="2800" b="0" i="0" u="none" strike="noStrike" cap="none" normalizeH="0" baseline="0" dirty="0" err="1" smtClean="0">
                <a:ln>
                  <a:noFill/>
                </a:ln>
                <a:solidFill>
                  <a:srgbClr val="666666"/>
                </a:solidFill>
                <a:effectLst/>
                <a:latin typeface="Calibri" pitchFamily="34" charset="0"/>
                <a:ea typeface="Times New Roman" pitchFamily="18" charset="0"/>
                <a:cs typeface="Calibri" pitchFamily="34" charset="0"/>
              </a:rPr>
              <a:t>sehingga</a:t>
            </a:r>
            <a:r>
              <a:rPr kumimoji="0" lang="en-US" sz="2800" b="0" i="0" u="none" strike="noStrike" cap="none" normalizeH="0" baseline="0" dirty="0" smtClean="0">
                <a:ln>
                  <a:noFill/>
                </a:ln>
                <a:solidFill>
                  <a:srgbClr val="666666"/>
                </a:solidFill>
                <a:effectLst/>
                <a:latin typeface="Calibri" pitchFamily="34" charset="0"/>
                <a:ea typeface="Times New Roman" pitchFamily="18" charset="0"/>
                <a:cs typeface="Calibri" pitchFamily="34" charset="0"/>
              </a:rPr>
              <a:t> </a:t>
            </a:r>
            <a:r>
              <a:rPr kumimoji="0" lang="en-US" sz="2800" b="0" i="0" u="none" strike="noStrike" cap="none" normalizeH="0" baseline="0" dirty="0" err="1" smtClean="0">
                <a:ln>
                  <a:noFill/>
                </a:ln>
                <a:solidFill>
                  <a:srgbClr val="666666"/>
                </a:solidFill>
                <a:effectLst/>
                <a:latin typeface="Calibri" pitchFamily="34" charset="0"/>
                <a:ea typeface="Times New Roman" pitchFamily="18" charset="0"/>
                <a:cs typeface="Calibri" pitchFamily="34" charset="0"/>
              </a:rPr>
              <a:t>menghasilkan</a:t>
            </a:r>
            <a:r>
              <a:rPr kumimoji="0" lang="en-US" sz="2800" b="0" i="0" u="none" strike="noStrike" cap="none" normalizeH="0" baseline="0" dirty="0" smtClean="0">
                <a:ln>
                  <a:noFill/>
                </a:ln>
                <a:solidFill>
                  <a:srgbClr val="666666"/>
                </a:solidFill>
                <a:effectLst/>
                <a:latin typeface="Calibri" pitchFamily="34" charset="0"/>
                <a:ea typeface="Times New Roman" pitchFamily="18" charset="0"/>
                <a:cs typeface="Calibri" pitchFamily="34" charset="0"/>
              </a:rPr>
              <a:t> </a:t>
            </a:r>
            <a:r>
              <a:rPr kumimoji="0" lang="en-US" sz="2800" b="0" i="0" u="none" strike="noStrike" cap="none" normalizeH="0" baseline="0" dirty="0" err="1" smtClean="0">
                <a:ln>
                  <a:noFill/>
                </a:ln>
                <a:solidFill>
                  <a:srgbClr val="666666"/>
                </a:solidFill>
                <a:effectLst/>
                <a:latin typeface="Calibri" pitchFamily="34" charset="0"/>
                <a:ea typeface="Times New Roman" pitchFamily="18" charset="0"/>
                <a:cs typeface="Calibri" pitchFamily="34" charset="0"/>
              </a:rPr>
              <a:t>energi</a:t>
            </a:r>
            <a:r>
              <a:rPr kumimoji="0" lang="en-US" sz="2800" b="0" i="0" u="none" strike="noStrike" cap="none" normalizeH="0" baseline="0" dirty="0" smtClean="0">
                <a:ln>
                  <a:noFill/>
                </a:ln>
                <a:solidFill>
                  <a:srgbClr val="666666"/>
                </a:solidFill>
                <a:effectLst/>
                <a:latin typeface="Calibri" pitchFamily="34" charset="0"/>
                <a:ea typeface="Times New Roman" pitchFamily="18" charset="0"/>
                <a:cs typeface="Calibri" pitchFamily="34" charset="0"/>
              </a:rPr>
              <a:t> </a:t>
            </a:r>
            <a:r>
              <a:rPr kumimoji="0" lang="en-US" sz="2800" b="0" i="0" u="none" strike="noStrike" cap="none" normalizeH="0" baseline="0" dirty="0" err="1" smtClean="0">
                <a:ln>
                  <a:noFill/>
                </a:ln>
                <a:solidFill>
                  <a:srgbClr val="666666"/>
                </a:solidFill>
                <a:effectLst/>
                <a:latin typeface="Calibri" pitchFamily="34" charset="0"/>
                <a:ea typeface="Times New Roman" pitchFamily="18" charset="0"/>
                <a:cs typeface="Calibri" pitchFamily="34" charset="0"/>
              </a:rPr>
              <a:t>listrik</a:t>
            </a:r>
            <a:r>
              <a:rPr kumimoji="0" lang="en-US" sz="2800" b="0" i="0" u="none" strike="noStrike" cap="none" normalizeH="0" baseline="0" dirty="0" smtClean="0">
                <a:ln>
                  <a:noFill/>
                </a:ln>
                <a:solidFill>
                  <a:srgbClr val="666666"/>
                </a:solidFill>
                <a:effectLst/>
                <a:latin typeface="Calibri" pitchFamily="34" charset="0"/>
                <a:ea typeface="Times New Roman" pitchFamily="18" charset="0"/>
                <a:cs typeface="Calibri"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descr="Hydrothermal Resources"/>
          <p:cNvPicPr/>
          <p:nvPr/>
        </p:nvPicPr>
        <p:blipFill>
          <a:blip r:embed="rId2"/>
          <a:srcRect/>
          <a:stretch>
            <a:fillRect/>
          </a:stretch>
        </p:blipFill>
        <p:spPr bwMode="auto">
          <a:xfrm>
            <a:off x="4191000" y="1905000"/>
            <a:ext cx="4419600" cy="4419600"/>
          </a:xfrm>
          <a:prstGeom prst="rect">
            <a:avLst/>
          </a:prstGeom>
          <a:noFill/>
          <a:ln w="9525">
            <a:solidFill>
              <a:schemeClr val="tx1"/>
            </a:solidFill>
            <a:miter lim="800000"/>
            <a:headEnd/>
            <a:tailEnd/>
          </a:ln>
        </p:spPr>
      </p:pic>
      <p:sp>
        <p:nvSpPr>
          <p:cNvPr id="4" name="TextBox 3"/>
          <p:cNvSpPr txBox="1"/>
          <p:nvPr/>
        </p:nvSpPr>
        <p:spPr>
          <a:xfrm>
            <a:off x="2133600" y="609600"/>
            <a:ext cx="4205190" cy="769441"/>
          </a:xfrm>
          <a:prstGeom prst="rect">
            <a:avLst/>
          </a:prstGeom>
          <a:solidFill>
            <a:srgbClr val="FFFF00"/>
          </a:solidFill>
          <a:ln>
            <a:solidFill>
              <a:schemeClr val="tx1"/>
            </a:solidFill>
          </a:ln>
        </p:spPr>
        <p:txBody>
          <a:bodyPr wrap="none" rtlCol="0">
            <a:spAutoFit/>
          </a:bodyPr>
          <a:lstStyle/>
          <a:p>
            <a:r>
              <a:rPr lang="en-US" sz="4400" dirty="0" smtClean="0"/>
              <a:t>HYDROTMERMAL</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657"/>
                                        </p:tgtEl>
                                        <p:attrNameLst>
                                          <p:attrName>style.visibility</p:attrName>
                                        </p:attrNameLst>
                                      </p:cBhvr>
                                      <p:to>
                                        <p:strVal val="visible"/>
                                      </p:to>
                                    </p:set>
                                    <p:anim calcmode="lin" valueType="num">
                                      <p:cBhvr additive="base">
                                        <p:cTn id="13" dur="500" fill="hold"/>
                                        <p:tgtEl>
                                          <p:spTgt spid="70657"/>
                                        </p:tgtEl>
                                        <p:attrNameLst>
                                          <p:attrName>ppt_x</p:attrName>
                                        </p:attrNameLst>
                                      </p:cBhvr>
                                      <p:tavLst>
                                        <p:tav tm="0">
                                          <p:val>
                                            <p:strVal val="#ppt_x"/>
                                          </p:val>
                                        </p:tav>
                                        <p:tav tm="100000">
                                          <p:val>
                                            <p:strVal val="#ppt_x"/>
                                          </p:val>
                                        </p:tav>
                                      </p:tavLst>
                                    </p:anim>
                                    <p:anim calcmode="lin" valueType="num">
                                      <p:cBhvr additive="base">
                                        <p:cTn id="14" dur="500" fill="hold"/>
                                        <p:tgtEl>
                                          <p:spTgt spid="7065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7"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71682" name="Picture 2" descr="C:\578200_199644146824285_659907881_n.jpg"/>
          <p:cNvPicPr>
            <a:picLocks noChangeAspect="1" noChangeArrowheads="1"/>
          </p:cNvPicPr>
          <p:nvPr/>
        </p:nvPicPr>
        <p:blipFill>
          <a:blip r:embed="rId2"/>
          <a:srcRect/>
          <a:stretch>
            <a:fillRect/>
          </a:stretch>
        </p:blipFill>
        <p:spPr bwMode="auto">
          <a:xfrm>
            <a:off x="990600" y="1143000"/>
            <a:ext cx="7162800" cy="5029200"/>
          </a:xfrm>
          <a:prstGeom prst="rect">
            <a:avLst/>
          </a:prstGeom>
          <a:noFill/>
        </p:spPr>
      </p:pic>
      <p:sp>
        <p:nvSpPr>
          <p:cNvPr id="3" name="TextBox 2"/>
          <p:cNvSpPr txBox="1"/>
          <p:nvPr/>
        </p:nvSpPr>
        <p:spPr>
          <a:xfrm>
            <a:off x="1066800" y="304800"/>
            <a:ext cx="6938951" cy="523220"/>
          </a:xfrm>
          <a:prstGeom prst="rect">
            <a:avLst/>
          </a:prstGeom>
          <a:noFill/>
        </p:spPr>
        <p:txBody>
          <a:bodyPr wrap="none" rtlCol="0">
            <a:spAutoFit/>
          </a:bodyPr>
          <a:lstStyle/>
          <a:p>
            <a:r>
              <a:rPr lang="en-US" sz="2800" dirty="0" smtClean="0"/>
              <a:t>PLTPB = </a:t>
            </a:r>
            <a:r>
              <a:rPr lang="en-US" sz="2800" dirty="0" err="1" smtClean="0"/>
              <a:t>Pembangkit</a:t>
            </a:r>
            <a:r>
              <a:rPr lang="en-US" sz="2800" dirty="0" smtClean="0"/>
              <a:t> </a:t>
            </a:r>
            <a:r>
              <a:rPr lang="en-US" sz="2800" dirty="0" err="1" smtClean="0"/>
              <a:t>Listrik</a:t>
            </a:r>
            <a:r>
              <a:rPr lang="en-US" sz="2800" dirty="0" smtClean="0"/>
              <a:t> </a:t>
            </a:r>
            <a:r>
              <a:rPr lang="en-US" sz="2800" dirty="0" err="1" smtClean="0"/>
              <a:t>Tenaga</a:t>
            </a:r>
            <a:r>
              <a:rPr lang="en-US" sz="2800" dirty="0" smtClean="0"/>
              <a:t> </a:t>
            </a:r>
            <a:r>
              <a:rPr lang="en-US" sz="2800" dirty="0" err="1" smtClean="0"/>
              <a:t>panas</a:t>
            </a:r>
            <a:r>
              <a:rPr lang="en-US" sz="2800" dirty="0" smtClean="0"/>
              <a:t> </a:t>
            </a:r>
            <a:r>
              <a:rPr lang="en-US" sz="2800" dirty="0" err="1" smtClean="0"/>
              <a:t>Bumi</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682"/>
                                        </p:tgtEl>
                                        <p:attrNameLst>
                                          <p:attrName>style.visibility</p:attrName>
                                        </p:attrNameLst>
                                      </p:cBhvr>
                                      <p:to>
                                        <p:strVal val="visible"/>
                                      </p:to>
                                    </p:set>
                                    <p:anim calcmode="lin" valueType="num">
                                      <p:cBhvr additive="base">
                                        <p:cTn id="13" dur="500" fill="hold"/>
                                        <p:tgtEl>
                                          <p:spTgt spid="71682"/>
                                        </p:tgtEl>
                                        <p:attrNameLst>
                                          <p:attrName>ppt_x</p:attrName>
                                        </p:attrNameLst>
                                      </p:cBhvr>
                                      <p:tavLst>
                                        <p:tav tm="0">
                                          <p:val>
                                            <p:strVal val="#ppt_x"/>
                                          </p:val>
                                        </p:tav>
                                        <p:tav tm="100000">
                                          <p:val>
                                            <p:strVal val="#ppt_x"/>
                                          </p:val>
                                        </p:tav>
                                      </p:tavLst>
                                    </p:anim>
                                    <p:anim calcmode="lin" valueType="num">
                                      <p:cBhvr additive="base">
                                        <p:cTn id="14" dur="500" fill="hold"/>
                                        <p:tgtEl>
                                          <p:spTgt spid="716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990600"/>
            <a:ext cx="7848600" cy="5262979"/>
          </a:xfrm>
          <a:prstGeom prst="rect">
            <a:avLst/>
          </a:prstGeom>
        </p:spPr>
        <p:txBody>
          <a:bodyPr wrap="square">
            <a:spAutoFit/>
          </a:bodyPr>
          <a:lstStyle/>
          <a:p>
            <a:pPr marL="465138" indent="-465138">
              <a:buFont typeface="Wingdings" pitchFamily="2" charset="2"/>
              <a:buChar char="q"/>
            </a:pPr>
            <a:r>
              <a:rPr lang="en-US" sz="2800" dirty="0" err="1" smtClean="0"/>
              <a:t>Untuk</a:t>
            </a:r>
            <a:r>
              <a:rPr lang="en-US" sz="2800" dirty="0" smtClean="0"/>
              <a:t> </a:t>
            </a:r>
            <a:r>
              <a:rPr lang="en-US" sz="2800" dirty="0" err="1"/>
              <a:t>membangkitkan</a:t>
            </a:r>
            <a:r>
              <a:rPr lang="en-US" sz="2800" dirty="0"/>
              <a:t> </a:t>
            </a:r>
            <a:r>
              <a:rPr lang="en-US" sz="2800" dirty="0" err="1"/>
              <a:t>listrik</a:t>
            </a:r>
            <a:r>
              <a:rPr lang="en-US" sz="2800" dirty="0"/>
              <a:t> </a:t>
            </a:r>
            <a:r>
              <a:rPr lang="en-US" sz="2800" dirty="0" err="1"/>
              <a:t>dengan</a:t>
            </a:r>
            <a:r>
              <a:rPr lang="en-US" sz="2800" dirty="0"/>
              <a:t> </a:t>
            </a:r>
            <a:r>
              <a:rPr lang="en-US" sz="2800" dirty="0" err="1"/>
              <a:t>panas</a:t>
            </a:r>
            <a:r>
              <a:rPr lang="en-US" sz="2800" dirty="0"/>
              <a:t> </a:t>
            </a:r>
            <a:r>
              <a:rPr lang="en-US" sz="2800" dirty="0" err="1"/>
              <a:t>bumi</a:t>
            </a:r>
            <a:r>
              <a:rPr lang="en-US" sz="2800" dirty="0"/>
              <a:t> </a:t>
            </a:r>
            <a:r>
              <a:rPr lang="en-US" sz="2800" dirty="0" err="1"/>
              <a:t>dilakukan</a:t>
            </a:r>
            <a:r>
              <a:rPr lang="en-US" sz="2800" dirty="0"/>
              <a:t> </a:t>
            </a:r>
            <a:r>
              <a:rPr lang="en-US" sz="2800" dirty="0" err="1"/>
              <a:t>dengan</a:t>
            </a:r>
            <a:r>
              <a:rPr lang="en-US" sz="2800" dirty="0"/>
              <a:t> </a:t>
            </a:r>
            <a:r>
              <a:rPr lang="en-US" sz="2800" dirty="0" err="1"/>
              <a:t>mengebor</a:t>
            </a:r>
            <a:r>
              <a:rPr lang="en-US" sz="2800" dirty="0"/>
              <a:t> </a:t>
            </a:r>
            <a:r>
              <a:rPr lang="en-US" sz="2800" dirty="0" err="1"/>
              <a:t>tanahdi</a:t>
            </a:r>
            <a:r>
              <a:rPr lang="en-US" sz="2800" dirty="0"/>
              <a:t> </a:t>
            </a:r>
            <a:r>
              <a:rPr lang="en-US" sz="2800" dirty="0" err="1"/>
              <a:t>daerah</a:t>
            </a:r>
            <a:r>
              <a:rPr lang="en-US" sz="2800" dirty="0"/>
              <a:t> yang </a:t>
            </a:r>
            <a:r>
              <a:rPr lang="en-US" sz="2800" dirty="0" err="1"/>
              <a:t>berpotensi</a:t>
            </a:r>
            <a:r>
              <a:rPr lang="en-US" sz="2800" dirty="0"/>
              <a:t> </a:t>
            </a:r>
            <a:r>
              <a:rPr lang="en-US" sz="2800" dirty="0" err="1"/>
              <a:t>panas</a:t>
            </a:r>
            <a:r>
              <a:rPr lang="en-US" sz="2800" dirty="0"/>
              <a:t> </a:t>
            </a:r>
            <a:r>
              <a:rPr lang="en-US" sz="2800" dirty="0" err="1"/>
              <a:t>bumi</a:t>
            </a:r>
            <a:r>
              <a:rPr lang="en-US" sz="2800" dirty="0"/>
              <a:t> </a:t>
            </a:r>
            <a:r>
              <a:rPr lang="en-US" sz="2800" dirty="0" err="1"/>
              <a:t>untuk</a:t>
            </a:r>
            <a:r>
              <a:rPr lang="en-US" sz="2800" dirty="0"/>
              <a:t> </a:t>
            </a:r>
            <a:r>
              <a:rPr lang="en-US" sz="2800" dirty="0" err="1"/>
              <a:t>membuat</a:t>
            </a:r>
            <a:r>
              <a:rPr lang="en-US" sz="2800" dirty="0"/>
              <a:t> </a:t>
            </a:r>
            <a:r>
              <a:rPr lang="en-US" sz="2800" dirty="0" err="1"/>
              <a:t>lubang</a:t>
            </a:r>
            <a:r>
              <a:rPr lang="en-US" sz="2800" dirty="0"/>
              <a:t> gas </a:t>
            </a:r>
            <a:r>
              <a:rPr lang="en-US" sz="2800" dirty="0" err="1"/>
              <a:t>panas</a:t>
            </a:r>
            <a:r>
              <a:rPr lang="en-US" sz="2800" dirty="0"/>
              <a:t> yang </a:t>
            </a:r>
            <a:r>
              <a:rPr lang="en-US" sz="2800" dirty="0" err="1"/>
              <a:t>akan</a:t>
            </a:r>
            <a:r>
              <a:rPr lang="en-US" sz="2800" dirty="0"/>
              <a:t> </a:t>
            </a:r>
            <a:r>
              <a:rPr lang="en-US" sz="2800" dirty="0" err="1"/>
              <a:t>dimanfaatkan</a:t>
            </a:r>
            <a:r>
              <a:rPr lang="en-US" sz="2800" dirty="0"/>
              <a:t> </a:t>
            </a:r>
            <a:r>
              <a:rPr lang="en-US" sz="2800" dirty="0" err="1"/>
              <a:t>untuk</a:t>
            </a:r>
            <a:r>
              <a:rPr lang="en-US" sz="2800" dirty="0"/>
              <a:t> </a:t>
            </a:r>
            <a:r>
              <a:rPr lang="en-US" sz="2800" dirty="0" err="1"/>
              <a:t>memanaskan</a:t>
            </a:r>
            <a:r>
              <a:rPr lang="en-US" sz="2800" dirty="0"/>
              <a:t> </a:t>
            </a:r>
            <a:r>
              <a:rPr lang="en-US" sz="2800" dirty="0" err="1"/>
              <a:t>ketel</a:t>
            </a:r>
            <a:r>
              <a:rPr lang="en-US" sz="2800" dirty="0"/>
              <a:t> </a:t>
            </a:r>
            <a:r>
              <a:rPr lang="en-US" sz="2800" dirty="0" err="1"/>
              <a:t>uap</a:t>
            </a:r>
            <a:r>
              <a:rPr lang="en-US" sz="2800" dirty="0"/>
              <a:t>(</a:t>
            </a:r>
            <a:r>
              <a:rPr lang="en-US" sz="2800" i="1" dirty="0"/>
              <a:t>boiler) </a:t>
            </a:r>
            <a:r>
              <a:rPr lang="en-US" sz="2800" i="1" dirty="0" err="1"/>
              <a:t>sehingga</a:t>
            </a:r>
            <a:r>
              <a:rPr lang="en-US" sz="2800" i="1" dirty="0"/>
              <a:t> </a:t>
            </a:r>
            <a:r>
              <a:rPr lang="en-US" sz="2800" i="1" dirty="0" err="1"/>
              <a:t>uapnya</a:t>
            </a:r>
            <a:r>
              <a:rPr lang="en-US" sz="2800" i="1" dirty="0"/>
              <a:t> </a:t>
            </a:r>
            <a:r>
              <a:rPr lang="en-US" sz="2800" i="1" dirty="0" err="1"/>
              <a:t>bisa</a:t>
            </a:r>
            <a:r>
              <a:rPr lang="en-US" sz="2800" i="1" dirty="0"/>
              <a:t> </a:t>
            </a:r>
            <a:r>
              <a:rPr lang="en-US" sz="2800" i="1" dirty="0" err="1"/>
              <a:t>menggerakkan</a:t>
            </a:r>
            <a:r>
              <a:rPr lang="en-US" sz="2800" i="1" dirty="0"/>
              <a:t> </a:t>
            </a:r>
            <a:r>
              <a:rPr lang="en-US" sz="2800" i="1" dirty="0" err="1"/>
              <a:t>turbin</a:t>
            </a:r>
            <a:r>
              <a:rPr lang="en-US" sz="2800" i="1" dirty="0"/>
              <a:t> </a:t>
            </a:r>
            <a:r>
              <a:rPr lang="en-US" sz="2800" i="1" dirty="0" err="1"/>
              <a:t>uapyang</a:t>
            </a:r>
            <a:r>
              <a:rPr lang="en-US" sz="2800" i="1" dirty="0"/>
              <a:t> </a:t>
            </a:r>
            <a:r>
              <a:rPr lang="en-US" sz="2800" i="1" dirty="0" err="1"/>
              <a:t>tersambung</a:t>
            </a:r>
            <a:r>
              <a:rPr lang="en-US" sz="2800" i="1" dirty="0"/>
              <a:t> </a:t>
            </a:r>
            <a:r>
              <a:rPr lang="en-US" sz="2800" i="1" dirty="0" err="1"/>
              <a:t>ke</a:t>
            </a:r>
            <a:r>
              <a:rPr lang="en-US" sz="2800" i="1" dirty="0"/>
              <a:t> Generator. </a:t>
            </a:r>
            <a:endParaRPr lang="en-US" sz="2800" i="1" dirty="0" smtClean="0"/>
          </a:p>
          <a:p>
            <a:pPr marL="465138" indent="-465138"/>
            <a:endParaRPr lang="en-US" sz="2800" i="1" dirty="0"/>
          </a:p>
          <a:p>
            <a:pPr marL="465138" indent="-465138">
              <a:buFont typeface="Wingdings" pitchFamily="2" charset="2"/>
              <a:buChar char="q"/>
            </a:pPr>
            <a:r>
              <a:rPr lang="en-US" sz="2800" dirty="0" err="1" smtClean="0"/>
              <a:t>Untuk</a:t>
            </a:r>
            <a:r>
              <a:rPr lang="en-US" sz="2800" dirty="0" smtClean="0"/>
              <a:t> </a:t>
            </a:r>
            <a:r>
              <a:rPr lang="en-US" sz="2800" dirty="0" err="1"/>
              <a:t>panas</a:t>
            </a:r>
            <a:r>
              <a:rPr lang="en-US" sz="2800" dirty="0"/>
              <a:t> </a:t>
            </a:r>
            <a:r>
              <a:rPr lang="en-US" sz="2800" dirty="0" err="1"/>
              <a:t>bumi</a:t>
            </a:r>
            <a:r>
              <a:rPr lang="en-US" sz="2800" dirty="0"/>
              <a:t> yang </a:t>
            </a:r>
            <a:r>
              <a:rPr lang="en-US" sz="2800" dirty="0" err="1"/>
              <a:t>mempunyai</a:t>
            </a:r>
            <a:r>
              <a:rPr lang="en-US" sz="2800" dirty="0"/>
              <a:t> </a:t>
            </a:r>
            <a:r>
              <a:rPr lang="en-US" sz="2800" dirty="0" err="1" smtClean="0"/>
              <a:t>tekanant</a:t>
            </a:r>
            <a:r>
              <a:rPr lang="en-US" sz="2800" dirty="0" smtClean="0"/>
              <a:t> </a:t>
            </a:r>
            <a:r>
              <a:rPr lang="en-US" sz="2800" dirty="0" err="1" smtClean="0"/>
              <a:t>inggi</a:t>
            </a:r>
            <a:r>
              <a:rPr lang="en-US" sz="2800" dirty="0"/>
              <a:t>, </a:t>
            </a:r>
            <a:r>
              <a:rPr lang="en-US" sz="2800" dirty="0" err="1"/>
              <a:t>dapat</a:t>
            </a:r>
            <a:r>
              <a:rPr lang="en-US" sz="2800" dirty="0"/>
              <a:t> </a:t>
            </a:r>
            <a:r>
              <a:rPr lang="en-US" sz="2800" dirty="0" err="1"/>
              <a:t>langsung</a:t>
            </a:r>
            <a:r>
              <a:rPr lang="en-US" sz="2800" dirty="0"/>
              <a:t> </a:t>
            </a:r>
            <a:r>
              <a:rPr lang="en-US" sz="2800" dirty="0" err="1"/>
              <a:t>memutar</a:t>
            </a:r>
            <a:r>
              <a:rPr lang="en-US" sz="2800" dirty="0"/>
              <a:t> </a:t>
            </a:r>
            <a:r>
              <a:rPr lang="en-US" sz="2800" dirty="0" err="1"/>
              <a:t>turbin</a:t>
            </a:r>
            <a:r>
              <a:rPr lang="en-US" sz="2800" dirty="0"/>
              <a:t> generator, </a:t>
            </a:r>
            <a:r>
              <a:rPr lang="en-US" sz="2800" dirty="0" err="1"/>
              <a:t>setelah</a:t>
            </a:r>
            <a:r>
              <a:rPr lang="en-US" sz="2800" dirty="0"/>
              <a:t> </a:t>
            </a:r>
            <a:r>
              <a:rPr lang="en-US" sz="2800" dirty="0" err="1"/>
              <a:t>uap</a:t>
            </a:r>
            <a:r>
              <a:rPr lang="en-US" sz="2800" dirty="0"/>
              <a:t> yang </a:t>
            </a:r>
            <a:r>
              <a:rPr lang="en-US" sz="2800" dirty="0" err="1"/>
              <a:t>keluar</a:t>
            </a:r>
            <a:r>
              <a:rPr lang="en-US" sz="2800" dirty="0"/>
              <a:t> </a:t>
            </a:r>
            <a:r>
              <a:rPr lang="en-US" sz="2800" dirty="0" err="1"/>
              <a:t>dibersihkan</a:t>
            </a:r>
            <a:r>
              <a:rPr lang="en-US" sz="2800" dirty="0"/>
              <a:t> </a:t>
            </a:r>
            <a:r>
              <a:rPr lang="en-US" sz="2800" dirty="0" err="1"/>
              <a:t>terlebih</a:t>
            </a:r>
            <a:r>
              <a:rPr lang="en-US" sz="2800" dirty="0"/>
              <a:t> </a:t>
            </a:r>
            <a:r>
              <a:rPr lang="en-US" sz="2800" dirty="0" err="1"/>
              <a:t>dahulu</a:t>
            </a:r>
            <a:endParaRPr lang="en-US" sz="2800" dirty="0"/>
          </a:p>
        </p:txBody>
      </p:sp>
      <p:sp>
        <p:nvSpPr>
          <p:cNvPr id="6" name="Rectangle 5"/>
          <p:cNvSpPr/>
          <p:nvPr/>
        </p:nvSpPr>
        <p:spPr>
          <a:xfrm>
            <a:off x="1143000" y="304800"/>
            <a:ext cx="7088800" cy="584775"/>
          </a:xfrm>
          <a:prstGeom prst="rect">
            <a:avLst/>
          </a:prstGeom>
        </p:spPr>
        <p:txBody>
          <a:bodyPr wrap="none">
            <a:spAutoFit/>
          </a:bodyPr>
          <a:lstStyle/>
          <a:p>
            <a:r>
              <a:rPr lang="en-US" sz="3200" b="1" dirty="0" err="1" smtClean="0">
                <a:latin typeface="Baskerville Old Face" pitchFamily="18" charset="0"/>
              </a:rPr>
              <a:t>Pembangkitan</a:t>
            </a:r>
            <a:r>
              <a:rPr lang="en-US" sz="3200" b="1" dirty="0" smtClean="0">
                <a:latin typeface="Baskerville Old Face" pitchFamily="18" charset="0"/>
              </a:rPr>
              <a:t> </a:t>
            </a:r>
            <a:r>
              <a:rPr lang="en-US" sz="3200" b="1" dirty="0" err="1" smtClean="0">
                <a:latin typeface="Baskerville Old Face" pitchFamily="18" charset="0"/>
              </a:rPr>
              <a:t>Listrik</a:t>
            </a:r>
            <a:r>
              <a:rPr lang="en-US" sz="3200" b="1" dirty="0" smtClean="0">
                <a:latin typeface="Baskerville Old Face" pitchFamily="18" charset="0"/>
              </a:rPr>
              <a:t> </a:t>
            </a:r>
            <a:r>
              <a:rPr lang="en-US" sz="3200" b="1" dirty="0" err="1" smtClean="0">
                <a:latin typeface="Baskerville Old Face" pitchFamily="18" charset="0"/>
              </a:rPr>
              <a:t>Tenaga</a:t>
            </a:r>
            <a:r>
              <a:rPr lang="en-US" sz="3200" b="1" dirty="0" smtClean="0">
                <a:latin typeface="Baskerville Old Face" pitchFamily="18" charset="0"/>
              </a:rPr>
              <a:t> </a:t>
            </a:r>
            <a:r>
              <a:rPr lang="en-US" sz="3200" b="1" dirty="0" err="1" smtClean="0">
                <a:latin typeface="Baskerville Old Face" pitchFamily="18" charset="0"/>
              </a:rPr>
              <a:t>Panas</a:t>
            </a:r>
            <a:r>
              <a:rPr lang="en-US" sz="3200" b="1" dirty="0" smtClean="0">
                <a:latin typeface="Baskerville Old Face" pitchFamily="18" charset="0"/>
              </a:rPr>
              <a:t> </a:t>
            </a:r>
            <a:r>
              <a:rPr lang="en-US" sz="3200" b="1" dirty="0" err="1" smtClean="0">
                <a:latin typeface="Baskerville Old Face" pitchFamily="18" charset="0"/>
              </a:rPr>
              <a:t>Bumi</a:t>
            </a:r>
            <a:endParaRPr lang="en-US" sz="3200" b="1" dirty="0">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838200" y="990600"/>
            <a:ext cx="7696200" cy="5562600"/>
          </a:xfrm>
          <a:prstGeom prst="rect">
            <a:avLst/>
          </a:prstGeom>
          <a:noFill/>
          <a:ln w="9525">
            <a:noFill/>
            <a:miter lim="800000"/>
            <a:headEnd/>
            <a:tailEnd/>
          </a:ln>
          <a:effectLst/>
        </p:spPr>
      </p:pic>
      <p:sp>
        <p:nvSpPr>
          <p:cNvPr id="5" name="Rectangle 4"/>
          <p:cNvSpPr/>
          <p:nvPr/>
        </p:nvSpPr>
        <p:spPr>
          <a:xfrm>
            <a:off x="609600" y="0"/>
            <a:ext cx="2931508" cy="769441"/>
          </a:xfrm>
          <a:prstGeom prst="rect">
            <a:avLst/>
          </a:prstGeom>
        </p:spPr>
        <p:txBody>
          <a:bodyPr wrap="none">
            <a:spAutoFit/>
          </a:bodyPr>
          <a:lstStyle/>
          <a:p>
            <a:r>
              <a:rPr lang="en-US" sz="4400" b="1" dirty="0" err="1"/>
              <a:t>Skema</a:t>
            </a:r>
            <a:r>
              <a:rPr lang="en-US" sz="4400" b="1" dirty="0"/>
              <a:t> PLTP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533400"/>
            <a:ext cx="6450805" cy="830997"/>
          </a:xfrm>
          <a:prstGeom prst="rect">
            <a:avLst/>
          </a:prstGeom>
          <a:ln>
            <a:solidFill>
              <a:schemeClr val="tx1"/>
            </a:solidFill>
          </a:ln>
        </p:spPr>
        <p:txBody>
          <a:bodyPr wrap="none">
            <a:spAutoFit/>
          </a:bodyPr>
          <a:lstStyle/>
          <a:p>
            <a:r>
              <a:rPr lang="en-US" sz="4800" dirty="0" err="1" smtClean="0">
                <a:latin typeface="Baskerville Old Face" pitchFamily="18" charset="0"/>
              </a:rPr>
              <a:t>Komponen</a:t>
            </a:r>
            <a:r>
              <a:rPr lang="en-US" sz="4800" dirty="0" smtClean="0">
                <a:latin typeface="Baskerville Old Face" pitchFamily="18" charset="0"/>
              </a:rPr>
              <a:t> </a:t>
            </a:r>
            <a:r>
              <a:rPr lang="en-US" sz="4800" dirty="0" err="1" smtClean="0">
                <a:latin typeface="Baskerville Old Face" pitchFamily="18" charset="0"/>
              </a:rPr>
              <a:t>Utama</a:t>
            </a:r>
            <a:r>
              <a:rPr lang="en-US" sz="4800" dirty="0" smtClean="0">
                <a:latin typeface="Baskerville Old Face" pitchFamily="18" charset="0"/>
              </a:rPr>
              <a:t> PLTP</a:t>
            </a:r>
            <a:endParaRPr lang="en-US" sz="4800" dirty="0">
              <a:latin typeface="Baskerville Old Face" pitchFamily="18" charset="0"/>
            </a:endParaRPr>
          </a:p>
        </p:txBody>
      </p:sp>
      <p:sp>
        <p:nvSpPr>
          <p:cNvPr id="6" name="Rectangle 5"/>
          <p:cNvSpPr/>
          <p:nvPr/>
        </p:nvSpPr>
        <p:spPr>
          <a:xfrm>
            <a:off x="1600200" y="2438400"/>
            <a:ext cx="5300425" cy="3539430"/>
          </a:xfrm>
          <a:prstGeom prst="rect">
            <a:avLst/>
          </a:prstGeom>
          <a:ln>
            <a:solidFill>
              <a:schemeClr val="tx1"/>
            </a:solidFill>
          </a:ln>
        </p:spPr>
        <p:txBody>
          <a:bodyPr wrap="none">
            <a:spAutoFit/>
          </a:bodyPr>
          <a:lstStyle/>
          <a:p>
            <a:pPr marL="688975" indent="-688975">
              <a:buFont typeface="+mj-lt"/>
              <a:buAutoNum type="arabicPeriod"/>
            </a:pPr>
            <a:r>
              <a:rPr lang="en-US" sz="3200" dirty="0" smtClean="0">
                <a:latin typeface="Tahoma" pitchFamily="34" charset="0"/>
                <a:ea typeface="Tahoma" pitchFamily="34" charset="0"/>
                <a:cs typeface="Tahoma" pitchFamily="34" charset="0"/>
              </a:rPr>
              <a:t>Steam Receiving Header</a:t>
            </a:r>
          </a:p>
          <a:p>
            <a:pPr marL="688975" indent="-688975">
              <a:buFont typeface="+mj-lt"/>
              <a:buAutoNum type="arabicPeriod"/>
            </a:pPr>
            <a:r>
              <a:rPr lang="en-US" sz="3200" dirty="0" smtClean="0">
                <a:latin typeface="Tahoma" pitchFamily="34" charset="0"/>
                <a:ea typeface="Tahoma" pitchFamily="34" charset="0"/>
                <a:cs typeface="Tahoma" pitchFamily="34" charset="0"/>
              </a:rPr>
              <a:t>Vent Structure</a:t>
            </a:r>
          </a:p>
          <a:p>
            <a:pPr marL="688975" indent="-688975">
              <a:buFont typeface="+mj-lt"/>
              <a:buAutoNum type="arabicPeriod"/>
            </a:pPr>
            <a:r>
              <a:rPr lang="en-US" sz="3200" dirty="0" smtClean="0">
                <a:latin typeface="Tahoma" pitchFamily="34" charset="0"/>
                <a:ea typeface="Tahoma" pitchFamily="34" charset="0"/>
                <a:cs typeface="Tahoma" pitchFamily="34" charset="0"/>
              </a:rPr>
              <a:t>Separator</a:t>
            </a:r>
          </a:p>
          <a:p>
            <a:pPr marL="688975" indent="-688975">
              <a:buFont typeface="+mj-lt"/>
              <a:buAutoNum type="arabicPeriod"/>
            </a:pPr>
            <a:r>
              <a:rPr lang="en-US" sz="3200" dirty="0" smtClean="0">
                <a:latin typeface="Tahoma" pitchFamily="34" charset="0"/>
                <a:ea typeface="Tahoma" pitchFamily="34" charset="0"/>
                <a:cs typeface="Tahoma" pitchFamily="34" charset="0"/>
              </a:rPr>
              <a:t>Demister</a:t>
            </a:r>
          </a:p>
          <a:p>
            <a:pPr marL="688975" indent="-688975">
              <a:buFont typeface="+mj-lt"/>
              <a:buAutoNum type="arabicPeriod"/>
            </a:pPr>
            <a:r>
              <a:rPr lang="en-US" sz="3200" dirty="0" err="1" smtClean="0">
                <a:latin typeface="Tahoma" pitchFamily="34" charset="0"/>
                <a:ea typeface="Tahoma" pitchFamily="34" charset="0"/>
                <a:cs typeface="Tahoma" pitchFamily="34" charset="0"/>
              </a:rPr>
              <a:t>Turbin</a:t>
            </a:r>
            <a:endParaRPr lang="en-US" sz="3200" dirty="0" smtClean="0">
              <a:latin typeface="Tahoma" pitchFamily="34" charset="0"/>
              <a:ea typeface="Tahoma" pitchFamily="34" charset="0"/>
              <a:cs typeface="Tahoma" pitchFamily="34" charset="0"/>
            </a:endParaRPr>
          </a:p>
          <a:p>
            <a:pPr marL="688975" indent="-688975">
              <a:buFont typeface="+mj-lt"/>
              <a:buAutoNum type="arabicPeriod"/>
            </a:pPr>
            <a:r>
              <a:rPr lang="en-US" sz="3200" dirty="0" smtClean="0">
                <a:latin typeface="Tahoma" pitchFamily="34" charset="0"/>
                <a:ea typeface="Tahoma" pitchFamily="34" charset="0"/>
                <a:cs typeface="Tahoma" pitchFamily="34" charset="0"/>
              </a:rPr>
              <a:t>Generator</a:t>
            </a:r>
          </a:p>
          <a:p>
            <a:pPr marL="688975" indent="-688975">
              <a:buFont typeface="+mj-lt"/>
              <a:buAutoNum type="arabicPeriod"/>
            </a:pPr>
            <a:r>
              <a:rPr lang="en-US" sz="3200" dirty="0" err="1" smtClean="0">
                <a:latin typeface="Tahoma" pitchFamily="34" charset="0"/>
                <a:ea typeface="Tahoma" pitchFamily="34" charset="0"/>
                <a:cs typeface="Tahoma" pitchFamily="34" charset="0"/>
              </a:rPr>
              <a:t>Trafo</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Utama</a:t>
            </a:r>
            <a:endParaRPr lang="en-US" sz="3200" dirty="0" smtClean="0">
              <a:latin typeface="Tahoma" pitchFamily="34" charset="0"/>
              <a:ea typeface="Tahoma" pitchFamily="34" charset="0"/>
              <a:cs typeface="Tahoma" pitchFamily="34" charset="0"/>
            </a:endParaRPr>
          </a:p>
        </p:txBody>
      </p:sp>
      <p:sp>
        <p:nvSpPr>
          <p:cNvPr id="8" name="Down Arrow 7"/>
          <p:cNvSpPr/>
          <p:nvPr/>
        </p:nvSpPr>
        <p:spPr>
          <a:xfrm>
            <a:off x="2743200" y="1447800"/>
            <a:ext cx="2743200" cy="914400"/>
          </a:xfrm>
          <a:prstGeom prst="down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371600"/>
            <a:ext cx="4724400" cy="5078313"/>
          </a:xfrm>
          <a:prstGeom prst="rect">
            <a:avLst/>
          </a:prstGeom>
          <a:ln>
            <a:solidFill>
              <a:schemeClr val="tx1"/>
            </a:solidFill>
          </a:ln>
        </p:spPr>
        <p:txBody>
          <a:bodyPr wrap="square">
            <a:spAutoFit/>
          </a:bodyPr>
          <a:lstStyle/>
          <a:p>
            <a:pPr marL="465138" indent="-465138">
              <a:buFont typeface="Wingdings" pitchFamily="2" charset="2"/>
              <a:buChar char="q"/>
            </a:pPr>
            <a:r>
              <a:rPr lang="en-US" sz="3600" dirty="0" err="1" smtClean="0">
                <a:latin typeface="Arial Narrow" pitchFamily="34" charset="0"/>
              </a:rPr>
              <a:t>Tabung</a:t>
            </a:r>
            <a:r>
              <a:rPr lang="en-US" sz="3600" dirty="0" smtClean="0">
                <a:latin typeface="Arial Narrow" pitchFamily="34" charset="0"/>
              </a:rPr>
              <a:t> </a:t>
            </a:r>
            <a:r>
              <a:rPr lang="en-US" sz="3600" dirty="0" err="1">
                <a:latin typeface="Arial Narrow" pitchFamily="34" charset="0"/>
              </a:rPr>
              <a:t>berdiameter</a:t>
            </a:r>
            <a:r>
              <a:rPr lang="en-US" sz="3600" dirty="0">
                <a:latin typeface="Arial Narrow" pitchFamily="34" charset="0"/>
              </a:rPr>
              <a:t> 1800 mm </a:t>
            </a:r>
            <a:r>
              <a:rPr lang="en-US" sz="3600" dirty="0" err="1">
                <a:latin typeface="Arial Narrow" pitchFamily="34" charset="0"/>
              </a:rPr>
              <a:t>dan</a:t>
            </a:r>
            <a:r>
              <a:rPr lang="en-US" sz="3600" dirty="0">
                <a:latin typeface="Arial Narrow" pitchFamily="34" charset="0"/>
              </a:rPr>
              <a:t> </a:t>
            </a:r>
            <a:r>
              <a:rPr lang="en-US" sz="3600" dirty="0" err="1">
                <a:latin typeface="Arial Narrow" pitchFamily="34" charset="0"/>
              </a:rPr>
              <a:t>panjang</a:t>
            </a:r>
            <a:r>
              <a:rPr lang="en-US" sz="3600" dirty="0">
                <a:latin typeface="Arial Narrow" pitchFamily="34" charset="0"/>
              </a:rPr>
              <a:t> 19.500 mm yang </a:t>
            </a:r>
            <a:r>
              <a:rPr lang="en-US" sz="3600" dirty="0" err="1">
                <a:latin typeface="Arial Narrow" pitchFamily="34" charset="0"/>
              </a:rPr>
              <a:t>berfungsi</a:t>
            </a:r>
            <a:r>
              <a:rPr lang="en-US" sz="3600" dirty="0">
                <a:latin typeface="Arial Narrow" pitchFamily="34" charset="0"/>
              </a:rPr>
              <a:t> </a:t>
            </a:r>
            <a:r>
              <a:rPr lang="en-US" sz="3600" dirty="0" err="1">
                <a:latin typeface="Arial Narrow" pitchFamily="34" charset="0"/>
              </a:rPr>
              <a:t>sebagai</a:t>
            </a:r>
            <a:r>
              <a:rPr lang="en-US" sz="3600" dirty="0">
                <a:latin typeface="Arial Narrow" pitchFamily="34" charset="0"/>
              </a:rPr>
              <a:t> </a:t>
            </a:r>
            <a:r>
              <a:rPr lang="en-US" sz="3600" dirty="0" err="1">
                <a:latin typeface="Arial Narrow" pitchFamily="34" charset="0"/>
              </a:rPr>
              <a:t>pengumpul</a:t>
            </a:r>
            <a:r>
              <a:rPr lang="en-US" sz="3600" dirty="0">
                <a:latin typeface="Arial Narrow" pitchFamily="34" charset="0"/>
              </a:rPr>
              <a:t> </a:t>
            </a:r>
            <a:r>
              <a:rPr lang="en-US" sz="3600" dirty="0" err="1">
                <a:latin typeface="Arial Narrow" pitchFamily="34" charset="0"/>
              </a:rPr>
              <a:t>uap</a:t>
            </a:r>
            <a:r>
              <a:rPr lang="en-US" sz="3600" dirty="0">
                <a:latin typeface="Arial Narrow" pitchFamily="34" charset="0"/>
              </a:rPr>
              <a:t> </a:t>
            </a:r>
            <a:r>
              <a:rPr lang="en-US" sz="3600" dirty="0" err="1">
                <a:latin typeface="Arial Narrow" pitchFamily="34" charset="0"/>
              </a:rPr>
              <a:t>sementara</a:t>
            </a:r>
            <a:r>
              <a:rPr lang="en-US" sz="3600" dirty="0">
                <a:latin typeface="Arial Narrow" pitchFamily="34" charset="0"/>
              </a:rPr>
              <a:t> </a:t>
            </a:r>
            <a:r>
              <a:rPr lang="en-US" sz="3600" dirty="0" err="1">
                <a:latin typeface="Arial Narrow" pitchFamily="34" charset="0"/>
              </a:rPr>
              <a:t>dari</a:t>
            </a:r>
            <a:r>
              <a:rPr lang="en-US" sz="3600" dirty="0">
                <a:latin typeface="Arial Narrow" pitchFamily="34" charset="0"/>
              </a:rPr>
              <a:t> </a:t>
            </a:r>
            <a:r>
              <a:rPr lang="en-US" sz="3600" dirty="0" err="1">
                <a:latin typeface="Arial Narrow" pitchFamily="34" charset="0"/>
              </a:rPr>
              <a:t>beberapa</a:t>
            </a:r>
            <a:r>
              <a:rPr lang="en-US" sz="3600" dirty="0">
                <a:latin typeface="Arial Narrow" pitchFamily="34" charset="0"/>
              </a:rPr>
              <a:t> </a:t>
            </a:r>
            <a:r>
              <a:rPr lang="en-US" sz="3600" dirty="0" err="1">
                <a:latin typeface="Arial Narrow" pitchFamily="34" charset="0"/>
              </a:rPr>
              <a:t>sumur</a:t>
            </a:r>
            <a:r>
              <a:rPr lang="en-US" sz="3600" dirty="0">
                <a:latin typeface="Arial Narrow" pitchFamily="34" charset="0"/>
              </a:rPr>
              <a:t> </a:t>
            </a:r>
            <a:r>
              <a:rPr lang="en-US" sz="3600" dirty="0" err="1">
                <a:latin typeface="Arial Narrow" pitchFamily="34" charset="0"/>
              </a:rPr>
              <a:t>produksi</a:t>
            </a:r>
            <a:r>
              <a:rPr lang="en-US" sz="3600" dirty="0">
                <a:latin typeface="Arial Narrow" pitchFamily="34" charset="0"/>
              </a:rPr>
              <a:t> </a:t>
            </a:r>
            <a:r>
              <a:rPr lang="en-US" sz="3600" dirty="0" err="1">
                <a:latin typeface="Arial Narrow" pitchFamily="34" charset="0"/>
              </a:rPr>
              <a:t>sebelum</a:t>
            </a:r>
            <a:r>
              <a:rPr lang="en-US" sz="3600" dirty="0">
                <a:latin typeface="Arial Narrow" pitchFamily="34" charset="0"/>
              </a:rPr>
              <a:t> </a:t>
            </a:r>
            <a:r>
              <a:rPr lang="en-US" sz="3600" dirty="0" err="1">
                <a:latin typeface="Arial Narrow" pitchFamily="34" charset="0"/>
              </a:rPr>
              <a:t>didistribusikan</a:t>
            </a:r>
            <a:r>
              <a:rPr lang="en-US" sz="3600" dirty="0">
                <a:latin typeface="Arial Narrow" pitchFamily="34" charset="0"/>
              </a:rPr>
              <a:t> </a:t>
            </a:r>
            <a:r>
              <a:rPr lang="en-US" sz="3600" dirty="0" err="1">
                <a:latin typeface="Arial Narrow" pitchFamily="34" charset="0"/>
              </a:rPr>
              <a:t>ke</a:t>
            </a:r>
            <a:r>
              <a:rPr lang="en-US" sz="3600" dirty="0">
                <a:latin typeface="Arial Narrow" pitchFamily="34" charset="0"/>
              </a:rPr>
              <a:t> </a:t>
            </a:r>
            <a:r>
              <a:rPr lang="en-US" sz="3600" dirty="0" err="1">
                <a:latin typeface="Arial Narrow" pitchFamily="34" charset="0"/>
              </a:rPr>
              <a:t>turbin</a:t>
            </a:r>
            <a:endParaRPr lang="en-US" sz="3600" dirty="0">
              <a:latin typeface="Arial Narrow" pitchFamily="34" charset="0"/>
            </a:endParaRPr>
          </a:p>
        </p:txBody>
      </p:sp>
      <p:pic>
        <p:nvPicPr>
          <p:cNvPr id="4098" name="Picture 2"/>
          <p:cNvPicPr>
            <a:picLocks noChangeAspect="1" noChangeArrowheads="1"/>
          </p:cNvPicPr>
          <p:nvPr/>
        </p:nvPicPr>
        <p:blipFill>
          <a:blip r:embed="rId2"/>
          <a:srcRect/>
          <a:stretch>
            <a:fillRect/>
          </a:stretch>
        </p:blipFill>
        <p:spPr bwMode="auto">
          <a:xfrm>
            <a:off x="5181600" y="1371600"/>
            <a:ext cx="3733800" cy="5029200"/>
          </a:xfrm>
          <a:prstGeom prst="rect">
            <a:avLst/>
          </a:prstGeom>
          <a:noFill/>
          <a:ln w="9525">
            <a:solidFill>
              <a:schemeClr val="tx1"/>
            </a:solidFill>
            <a:miter lim="800000"/>
            <a:headEnd/>
            <a:tailEnd/>
          </a:ln>
          <a:effectLst/>
        </p:spPr>
      </p:pic>
      <p:sp>
        <p:nvSpPr>
          <p:cNvPr id="5" name="Rectangle 4"/>
          <p:cNvSpPr/>
          <p:nvPr/>
        </p:nvSpPr>
        <p:spPr>
          <a:xfrm>
            <a:off x="1981200" y="228600"/>
            <a:ext cx="4599336" cy="646331"/>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solidFill>
              <a:schemeClr val="tx1"/>
            </a:solidFill>
          </a:ln>
        </p:spPr>
        <p:txBody>
          <a:bodyPr wrap="none">
            <a:spAutoFit/>
          </a:bodyPr>
          <a:lstStyle/>
          <a:p>
            <a:r>
              <a:rPr lang="en-US" sz="3600" b="1" dirty="0" smtClean="0">
                <a:latin typeface="Arial Narrow" pitchFamily="34" charset="0"/>
              </a:rPr>
              <a:t>Steam Receiving Header</a:t>
            </a:r>
            <a:endParaRPr lang="en-US" sz="3600"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additive="base">
                                        <p:cTn id="19" dur="500" fill="hold"/>
                                        <p:tgtEl>
                                          <p:spTgt spid="4098"/>
                                        </p:tgtEl>
                                        <p:attrNameLst>
                                          <p:attrName>ppt_x</p:attrName>
                                        </p:attrNameLst>
                                      </p:cBhvr>
                                      <p:tavLst>
                                        <p:tav tm="0">
                                          <p:val>
                                            <p:strVal val="#ppt_x"/>
                                          </p:val>
                                        </p:tav>
                                        <p:tav tm="100000">
                                          <p:val>
                                            <p:strVal val="#ppt_x"/>
                                          </p:val>
                                        </p:tav>
                                      </p:tavLst>
                                    </p:anim>
                                    <p:anim calcmode="lin" valueType="num">
                                      <p:cBhvr additive="base">
                                        <p:cTn id="2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295400"/>
            <a:ext cx="4648200" cy="5262979"/>
          </a:xfrm>
          <a:prstGeom prst="rect">
            <a:avLst/>
          </a:prstGeom>
          <a:ln>
            <a:solidFill>
              <a:schemeClr val="tx1"/>
            </a:solidFill>
          </a:ln>
        </p:spPr>
        <p:txBody>
          <a:bodyPr wrap="square">
            <a:spAutoFit/>
          </a:bodyPr>
          <a:lstStyle/>
          <a:p>
            <a:pPr marL="404813" indent="-404813">
              <a:buFont typeface="Wingdings" pitchFamily="2" charset="2"/>
              <a:buChar char="q"/>
            </a:pPr>
            <a:r>
              <a:rPr lang="en-US" sz="2800" dirty="0" err="1" smtClean="0">
                <a:latin typeface="Arial Narrow" pitchFamily="34" charset="0"/>
              </a:rPr>
              <a:t>Merupakan</a:t>
            </a:r>
            <a:r>
              <a:rPr lang="en-US" sz="2800" dirty="0" smtClean="0">
                <a:latin typeface="Arial Narrow" pitchFamily="34" charset="0"/>
              </a:rPr>
              <a:t> </a:t>
            </a:r>
            <a:r>
              <a:rPr lang="en-US" sz="2800" dirty="0" err="1">
                <a:latin typeface="Arial Narrow" pitchFamily="34" charset="0"/>
              </a:rPr>
              <a:t>bangunan</a:t>
            </a:r>
            <a:r>
              <a:rPr lang="en-US" sz="2800" dirty="0">
                <a:latin typeface="Arial Narrow" pitchFamily="34" charset="0"/>
              </a:rPr>
              <a:t> </a:t>
            </a:r>
            <a:r>
              <a:rPr lang="en-US" sz="2800" dirty="0" err="1">
                <a:latin typeface="Arial Narrow" pitchFamily="34" charset="0"/>
              </a:rPr>
              <a:t>pelepas</a:t>
            </a:r>
            <a:r>
              <a:rPr lang="en-US" sz="2800" dirty="0">
                <a:latin typeface="Arial Narrow" pitchFamily="34" charset="0"/>
              </a:rPr>
              <a:t> </a:t>
            </a:r>
            <a:r>
              <a:rPr lang="en-US" sz="2800" dirty="0" err="1">
                <a:latin typeface="Arial Narrow" pitchFamily="34" charset="0"/>
              </a:rPr>
              <a:t>uap</a:t>
            </a:r>
            <a:r>
              <a:rPr lang="en-US" sz="2800" dirty="0">
                <a:latin typeface="Arial Narrow" pitchFamily="34" charset="0"/>
              </a:rPr>
              <a:t> </a:t>
            </a:r>
            <a:r>
              <a:rPr lang="en-US" sz="2800" dirty="0" err="1">
                <a:latin typeface="Arial Narrow" pitchFamily="34" charset="0"/>
              </a:rPr>
              <a:t>dengan</a:t>
            </a:r>
            <a:r>
              <a:rPr lang="en-US" sz="2800" dirty="0">
                <a:latin typeface="Arial Narrow" pitchFamily="34" charset="0"/>
              </a:rPr>
              <a:t> </a:t>
            </a:r>
            <a:r>
              <a:rPr lang="en-US" sz="2800" dirty="0" err="1">
                <a:latin typeface="Arial Narrow" pitchFamily="34" charset="0"/>
              </a:rPr>
              <a:t>peredam</a:t>
            </a:r>
            <a:r>
              <a:rPr lang="en-US" sz="2800" dirty="0">
                <a:latin typeface="Arial Narrow" pitchFamily="34" charset="0"/>
              </a:rPr>
              <a:t> </a:t>
            </a:r>
            <a:r>
              <a:rPr lang="en-US" sz="2800" dirty="0" err="1">
                <a:latin typeface="Arial Narrow" pitchFamily="34" charset="0"/>
              </a:rPr>
              <a:t>suara</a:t>
            </a:r>
            <a:endParaRPr lang="en-US" sz="2800" dirty="0">
              <a:latin typeface="Arial Narrow" pitchFamily="34" charset="0"/>
            </a:endParaRPr>
          </a:p>
          <a:p>
            <a:pPr marL="404813" indent="-404813">
              <a:buFont typeface="Wingdings" pitchFamily="2" charset="2"/>
              <a:buChar char="q"/>
            </a:pPr>
            <a:r>
              <a:rPr lang="en-US" sz="2800" dirty="0" smtClean="0">
                <a:latin typeface="Arial Narrow" pitchFamily="34" charset="0"/>
              </a:rPr>
              <a:t>Vent </a:t>
            </a:r>
            <a:r>
              <a:rPr lang="en-US" sz="2800" dirty="0">
                <a:latin typeface="Arial Narrow" pitchFamily="34" charset="0"/>
              </a:rPr>
              <a:t>structure </a:t>
            </a:r>
            <a:r>
              <a:rPr lang="en-US" sz="2800" dirty="0" err="1">
                <a:latin typeface="Arial Narrow" pitchFamily="34" charset="0"/>
              </a:rPr>
              <a:t>dilengkapi</a:t>
            </a:r>
            <a:r>
              <a:rPr lang="en-US" sz="2800" dirty="0">
                <a:latin typeface="Arial Narrow" pitchFamily="34" charset="0"/>
              </a:rPr>
              <a:t> </a:t>
            </a:r>
            <a:r>
              <a:rPr lang="en-US" sz="2800" dirty="0" err="1">
                <a:latin typeface="Arial Narrow" pitchFamily="34" charset="0"/>
              </a:rPr>
              <a:t>dengan</a:t>
            </a:r>
            <a:r>
              <a:rPr lang="en-US" sz="2800" dirty="0">
                <a:latin typeface="Arial Narrow" pitchFamily="34" charset="0"/>
              </a:rPr>
              <a:t> </a:t>
            </a:r>
            <a:r>
              <a:rPr lang="en-US" sz="2800" dirty="0" err="1">
                <a:latin typeface="Arial Narrow" pitchFamily="34" charset="0"/>
              </a:rPr>
              <a:t>katup</a:t>
            </a:r>
            <a:r>
              <a:rPr lang="en-US" sz="2800" dirty="0">
                <a:latin typeface="Arial Narrow" pitchFamily="34" charset="0"/>
              </a:rPr>
              <a:t> –</a:t>
            </a:r>
            <a:r>
              <a:rPr lang="en-US" sz="2800" dirty="0" err="1">
                <a:latin typeface="Arial Narrow" pitchFamily="34" charset="0"/>
              </a:rPr>
              <a:t>katup</a:t>
            </a:r>
            <a:r>
              <a:rPr lang="en-US" sz="2800" dirty="0">
                <a:latin typeface="Arial Narrow" pitchFamily="34" charset="0"/>
              </a:rPr>
              <a:t> </a:t>
            </a:r>
            <a:r>
              <a:rPr lang="en-US" sz="2800" dirty="0" err="1">
                <a:latin typeface="Arial Narrow" pitchFamily="34" charset="0"/>
              </a:rPr>
              <a:t>pengatur</a:t>
            </a:r>
            <a:r>
              <a:rPr lang="en-US" sz="2800" dirty="0">
                <a:latin typeface="Arial Narrow" pitchFamily="34" charset="0"/>
              </a:rPr>
              <a:t> yang system </a:t>
            </a:r>
            <a:r>
              <a:rPr lang="en-US" sz="2800" dirty="0" err="1">
                <a:latin typeface="Arial Narrow" pitchFamily="34" charset="0"/>
              </a:rPr>
              <a:t>kerjanya</a:t>
            </a:r>
            <a:r>
              <a:rPr lang="en-US" sz="2800" dirty="0">
                <a:latin typeface="Arial Narrow" pitchFamily="34" charset="0"/>
              </a:rPr>
              <a:t> pneumatic.</a:t>
            </a:r>
          </a:p>
          <a:p>
            <a:pPr marL="404813" indent="-404813">
              <a:buFont typeface="Wingdings" pitchFamily="2" charset="2"/>
              <a:buChar char="q"/>
            </a:pPr>
            <a:r>
              <a:rPr lang="en-US" sz="2800" dirty="0" err="1" smtClean="0">
                <a:latin typeface="Arial Narrow" pitchFamily="34" charset="0"/>
              </a:rPr>
              <a:t>Udara</a:t>
            </a:r>
            <a:r>
              <a:rPr lang="en-US" sz="2800" dirty="0" smtClean="0">
                <a:latin typeface="Arial Narrow" pitchFamily="34" charset="0"/>
              </a:rPr>
              <a:t> </a:t>
            </a:r>
            <a:r>
              <a:rPr lang="en-US" sz="2800" dirty="0" err="1">
                <a:latin typeface="Arial Narrow" pitchFamily="34" charset="0"/>
              </a:rPr>
              <a:t>bertekanan</a:t>
            </a:r>
            <a:r>
              <a:rPr lang="en-US" sz="2800" dirty="0">
                <a:latin typeface="Arial Narrow" pitchFamily="34" charset="0"/>
              </a:rPr>
              <a:t> yang </a:t>
            </a:r>
            <a:r>
              <a:rPr lang="en-US" sz="2800" dirty="0" err="1">
                <a:latin typeface="Arial Narrow" pitchFamily="34" charset="0"/>
              </a:rPr>
              <a:t>digunakan</a:t>
            </a:r>
            <a:r>
              <a:rPr lang="en-US" sz="2800" dirty="0">
                <a:latin typeface="Arial Narrow" pitchFamily="34" charset="0"/>
              </a:rPr>
              <a:t> </a:t>
            </a:r>
            <a:r>
              <a:rPr lang="en-US" sz="2800" dirty="0" err="1">
                <a:latin typeface="Arial Narrow" pitchFamily="34" charset="0"/>
              </a:rPr>
              <a:t>untuk</a:t>
            </a:r>
            <a:r>
              <a:rPr lang="en-US" sz="2800" dirty="0">
                <a:latin typeface="Arial Narrow" pitchFamily="34" charset="0"/>
              </a:rPr>
              <a:t> </a:t>
            </a:r>
            <a:r>
              <a:rPr lang="en-US" sz="2800" dirty="0" err="1">
                <a:latin typeface="Arial Narrow" pitchFamily="34" charset="0"/>
              </a:rPr>
              <a:t>membuka</a:t>
            </a:r>
            <a:r>
              <a:rPr lang="en-US" sz="2800" dirty="0">
                <a:latin typeface="Arial Narrow" pitchFamily="34" charset="0"/>
              </a:rPr>
              <a:t> </a:t>
            </a:r>
            <a:r>
              <a:rPr lang="en-US" sz="2800" dirty="0" err="1">
                <a:latin typeface="Arial Narrow" pitchFamily="34" charset="0"/>
              </a:rPr>
              <a:t>untuk</a:t>
            </a:r>
            <a:r>
              <a:rPr lang="en-US" sz="2800" dirty="0">
                <a:latin typeface="Arial Narrow" pitchFamily="34" charset="0"/>
              </a:rPr>
              <a:t> </a:t>
            </a:r>
            <a:r>
              <a:rPr lang="en-US" sz="2800" dirty="0" err="1">
                <a:latin typeface="Arial Narrow" pitchFamily="34" charset="0"/>
              </a:rPr>
              <a:t>membuka</a:t>
            </a:r>
            <a:r>
              <a:rPr lang="en-US" sz="2800" dirty="0">
                <a:latin typeface="Arial Narrow" pitchFamily="34" charset="0"/>
              </a:rPr>
              <a:t> </a:t>
            </a:r>
            <a:r>
              <a:rPr lang="en-US" sz="2800" dirty="0" err="1">
                <a:latin typeface="Arial Narrow" pitchFamily="34" charset="0"/>
              </a:rPr>
              <a:t>dan</a:t>
            </a:r>
            <a:r>
              <a:rPr lang="en-US" sz="2800" dirty="0">
                <a:latin typeface="Arial Narrow" pitchFamily="34" charset="0"/>
              </a:rPr>
              <a:t> </a:t>
            </a:r>
            <a:r>
              <a:rPr lang="en-US" sz="2800" dirty="0" err="1">
                <a:latin typeface="Arial Narrow" pitchFamily="34" charset="0"/>
              </a:rPr>
              <a:t>menutup</a:t>
            </a:r>
            <a:r>
              <a:rPr lang="en-US" sz="2800" dirty="0">
                <a:latin typeface="Arial Narrow" pitchFamily="34" charset="0"/>
              </a:rPr>
              <a:t> </a:t>
            </a:r>
            <a:r>
              <a:rPr lang="en-US" sz="2800" dirty="0" err="1">
                <a:latin typeface="Arial Narrow" pitchFamily="34" charset="0"/>
              </a:rPr>
              <a:t>katup</a:t>
            </a:r>
            <a:r>
              <a:rPr lang="en-US" sz="2800" dirty="0">
                <a:latin typeface="Arial Narrow" pitchFamily="34" charset="0"/>
              </a:rPr>
              <a:t> </a:t>
            </a:r>
            <a:r>
              <a:rPr lang="en-US" sz="2800" dirty="0" err="1">
                <a:latin typeface="Arial Narrow" pitchFamily="34" charset="0"/>
              </a:rPr>
              <a:t>diperoleh</a:t>
            </a:r>
            <a:r>
              <a:rPr lang="en-US" sz="2800" dirty="0">
                <a:latin typeface="Arial Narrow" pitchFamily="34" charset="0"/>
              </a:rPr>
              <a:t> </a:t>
            </a:r>
            <a:r>
              <a:rPr lang="en-US" sz="2800" dirty="0" err="1">
                <a:latin typeface="Arial Narrow" pitchFamily="34" charset="0"/>
              </a:rPr>
              <a:t>dari</a:t>
            </a:r>
            <a:r>
              <a:rPr lang="en-US" sz="2800" dirty="0">
                <a:latin typeface="Arial Narrow" pitchFamily="34" charset="0"/>
              </a:rPr>
              <a:t> </a:t>
            </a:r>
            <a:r>
              <a:rPr lang="en-US" sz="2800" dirty="0" err="1">
                <a:latin typeface="Arial Narrow" pitchFamily="34" charset="0"/>
              </a:rPr>
              <a:t>dua</a:t>
            </a:r>
            <a:r>
              <a:rPr lang="en-US" sz="2800" dirty="0">
                <a:latin typeface="Arial Narrow" pitchFamily="34" charset="0"/>
              </a:rPr>
              <a:t> </a:t>
            </a:r>
            <a:r>
              <a:rPr lang="en-US" sz="2800" dirty="0" err="1">
                <a:latin typeface="Arial Narrow" pitchFamily="34" charset="0"/>
              </a:rPr>
              <a:t>buah</a:t>
            </a:r>
            <a:r>
              <a:rPr lang="en-US" sz="2800" dirty="0">
                <a:latin typeface="Arial Narrow" pitchFamily="34" charset="0"/>
              </a:rPr>
              <a:t> </a:t>
            </a:r>
            <a:r>
              <a:rPr lang="en-US" sz="2800" dirty="0" err="1">
                <a:latin typeface="Arial Narrow" pitchFamily="34" charset="0"/>
              </a:rPr>
              <a:t>kompresor</a:t>
            </a:r>
            <a:r>
              <a:rPr lang="en-US" sz="2800" dirty="0">
                <a:latin typeface="Arial Narrow" pitchFamily="34" charset="0"/>
              </a:rPr>
              <a:t> yang </a:t>
            </a:r>
            <a:r>
              <a:rPr lang="en-US" sz="2800" dirty="0" err="1">
                <a:latin typeface="Arial Narrow" pitchFamily="34" charset="0"/>
              </a:rPr>
              <a:t>terdapat</a:t>
            </a:r>
            <a:r>
              <a:rPr lang="en-US" sz="2800" dirty="0">
                <a:latin typeface="Arial Narrow" pitchFamily="34" charset="0"/>
              </a:rPr>
              <a:t> </a:t>
            </a:r>
            <a:r>
              <a:rPr lang="en-US" sz="2800" dirty="0" err="1">
                <a:latin typeface="Arial Narrow" pitchFamily="34" charset="0"/>
              </a:rPr>
              <a:t>di</a:t>
            </a:r>
            <a:r>
              <a:rPr lang="en-US" sz="2800" dirty="0">
                <a:latin typeface="Arial Narrow" pitchFamily="34" charset="0"/>
              </a:rPr>
              <a:t> </a:t>
            </a:r>
            <a:r>
              <a:rPr lang="en-US" sz="2800" dirty="0" err="1">
                <a:latin typeface="Arial Narrow" pitchFamily="34" charset="0"/>
              </a:rPr>
              <a:t>dalam</a:t>
            </a:r>
            <a:r>
              <a:rPr lang="en-US" sz="2800" dirty="0">
                <a:latin typeface="Arial Narrow" pitchFamily="34" charset="0"/>
              </a:rPr>
              <a:t> </a:t>
            </a:r>
            <a:r>
              <a:rPr lang="en-US" sz="2800" dirty="0" err="1">
                <a:latin typeface="Arial Narrow" pitchFamily="34" charset="0"/>
              </a:rPr>
              <a:t>rumah</a:t>
            </a:r>
            <a:r>
              <a:rPr lang="en-US" sz="2800" dirty="0">
                <a:latin typeface="Arial Narrow" pitchFamily="34" charset="0"/>
              </a:rPr>
              <a:t> vent structure.</a:t>
            </a:r>
          </a:p>
        </p:txBody>
      </p:sp>
      <p:pic>
        <p:nvPicPr>
          <p:cNvPr id="4099" name="Picture 3"/>
          <p:cNvPicPr>
            <a:picLocks noChangeAspect="1" noChangeArrowheads="1"/>
          </p:cNvPicPr>
          <p:nvPr/>
        </p:nvPicPr>
        <p:blipFill>
          <a:blip r:embed="rId2"/>
          <a:srcRect/>
          <a:stretch>
            <a:fillRect/>
          </a:stretch>
        </p:blipFill>
        <p:spPr bwMode="auto">
          <a:xfrm>
            <a:off x="5105400" y="1295400"/>
            <a:ext cx="3581400" cy="5257800"/>
          </a:xfrm>
          <a:prstGeom prst="rect">
            <a:avLst/>
          </a:prstGeom>
          <a:noFill/>
          <a:ln w="9525">
            <a:solidFill>
              <a:schemeClr val="tx1"/>
            </a:solidFill>
            <a:miter lim="800000"/>
            <a:headEnd/>
            <a:tailEnd/>
          </a:ln>
          <a:effectLst/>
        </p:spPr>
      </p:pic>
      <p:sp>
        <p:nvSpPr>
          <p:cNvPr id="8" name="Rectangle 7"/>
          <p:cNvSpPr/>
          <p:nvPr/>
        </p:nvSpPr>
        <p:spPr>
          <a:xfrm>
            <a:off x="3048000" y="228600"/>
            <a:ext cx="2773644" cy="646331"/>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a:ln>
            <a:solidFill>
              <a:schemeClr val="tx1"/>
            </a:solidFill>
          </a:ln>
        </p:spPr>
        <p:txBody>
          <a:bodyPr wrap="none">
            <a:spAutoFit/>
          </a:bodyPr>
          <a:lstStyle/>
          <a:p>
            <a:r>
              <a:rPr lang="en-US" sz="3600" b="1" dirty="0" smtClean="0">
                <a:latin typeface="Arial Narrow" pitchFamily="34" charset="0"/>
              </a:rPr>
              <a:t>Vent Structure</a:t>
            </a:r>
            <a:endParaRPr lang="en-US" sz="3600"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 calcmode="lin" valueType="num">
                                      <p:cBhvr additive="base">
                                        <p:cTn id="19" dur="500" fill="hold"/>
                                        <p:tgtEl>
                                          <p:spTgt spid="4099"/>
                                        </p:tgtEl>
                                        <p:attrNameLst>
                                          <p:attrName>ppt_x</p:attrName>
                                        </p:attrNameLst>
                                      </p:cBhvr>
                                      <p:tavLst>
                                        <p:tav tm="0">
                                          <p:val>
                                            <p:strVal val="#ppt_x"/>
                                          </p:val>
                                        </p:tav>
                                        <p:tav tm="100000">
                                          <p:val>
                                            <p:strVal val="#ppt_x"/>
                                          </p:val>
                                        </p:tav>
                                      </p:tavLst>
                                    </p:anim>
                                    <p:anim calcmode="lin" valueType="num">
                                      <p:cBhvr additive="base">
                                        <p:cTn id="20"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533400" y="1524000"/>
            <a:ext cx="8247130" cy="2800767"/>
          </a:xfrm>
          <a:prstGeom prst="rect">
            <a:avLst/>
          </a:prstGeom>
          <a:noFill/>
        </p:spPr>
        <p:txBody>
          <a:bodyPr wrap="none" rtlCol="0">
            <a:spAutoFit/>
          </a:bodyPr>
          <a:lstStyle/>
          <a:p>
            <a:pPr algn="ctr"/>
            <a:r>
              <a:rPr lang="en-US" sz="4400" b="1" dirty="0" err="1" smtClean="0">
                <a:latin typeface="Rockwell Condensed" pitchFamily="18" charset="0"/>
              </a:rPr>
              <a:t>Ikhtisar</a:t>
            </a:r>
            <a:r>
              <a:rPr lang="en-US" sz="4400" b="1" dirty="0" smtClean="0">
                <a:latin typeface="Rockwell Condensed" pitchFamily="18" charset="0"/>
              </a:rPr>
              <a:t> </a:t>
            </a:r>
            <a:r>
              <a:rPr lang="en-US" sz="4400" b="1" dirty="0" err="1" smtClean="0">
                <a:latin typeface="Rockwell Condensed" pitchFamily="18" charset="0"/>
              </a:rPr>
              <a:t>sumberdaya</a:t>
            </a:r>
            <a:r>
              <a:rPr lang="en-US" sz="4400" b="1" dirty="0" smtClean="0">
                <a:latin typeface="Rockwell Condensed" pitchFamily="18" charset="0"/>
              </a:rPr>
              <a:t> </a:t>
            </a:r>
            <a:r>
              <a:rPr lang="en-US" sz="4400" b="1" dirty="0" err="1" smtClean="0">
                <a:latin typeface="Rockwell Condensed" pitchFamily="18" charset="0"/>
              </a:rPr>
              <a:t>energi</a:t>
            </a:r>
            <a:r>
              <a:rPr lang="en-US" sz="4400" b="1" dirty="0" smtClean="0">
                <a:latin typeface="Rockwell Condensed" pitchFamily="18" charset="0"/>
              </a:rPr>
              <a:t> yang</a:t>
            </a:r>
          </a:p>
          <a:p>
            <a:pPr algn="ctr"/>
            <a:r>
              <a:rPr lang="en-US" sz="4400" b="1" dirty="0" err="1" smtClean="0">
                <a:latin typeface="Rockwell Condensed" pitchFamily="18" charset="0"/>
              </a:rPr>
              <a:t>Tersedia</a:t>
            </a:r>
            <a:r>
              <a:rPr lang="en-US" sz="4400" b="1" dirty="0" smtClean="0">
                <a:latin typeface="Rockwell Condensed" pitchFamily="18" charset="0"/>
              </a:rPr>
              <a:t> </a:t>
            </a:r>
            <a:r>
              <a:rPr lang="en-US" sz="4400" b="1" dirty="0" err="1" smtClean="0">
                <a:latin typeface="Rockwell Condensed" pitchFamily="18" charset="0"/>
              </a:rPr>
              <a:t>di</a:t>
            </a:r>
            <a:r>
              <a:rPr lang="en-US" sz="4400" b="1" dirty="0" smtClean="0">
                <a:latin typeface="Rockwell Condensed" pitchFamily="18" charset="0"/>
              </a:rPr>
              <a:t> </a:t>
            </a:r>
            <a:r>
              <a:rPr lang="en-US" sz="4400" b="1" dirty="0" err="1" smtClean="0">
                <a:latin typeface="Rockwell Condensed" pitchFamily="18" charset="0"/>
              </a:rPr>
              <a:t>Bumi</a:t>
            </a:r>
            <a:r>
              <a:rPr lang="en-US" sz="4400" b="1" dirty="0" smtClean="0">
                <a:latin typeface="Rockwell Condensed" pitchFamily="18" charset="0"/>
              </a:rPr>
              <a:t> </a:t>
            </a:r>
            <a:r>
              <a:rPr lang="en-US" sz="4400" b="1" dirty="0" err="1" smtClean="0">
                <a:latin typeface="Rockwell Condensed" pitchFamily="18" charset="0"/>
              </a:rPr>
              <a:t>dan</a:t>
            </a:r>
            <a:r>
              <a:rPr lang="en-US" sz="4400" b="1" dirty="0" smtClean="0">
                <a:latin typeface="Rockwell Condensed" pitchFamily="18" charset="0"/>
              </a:rPr>
              <a:t> </a:t>
            </a:r>
            <a:r>
              <a:rPr lang="en-US" sz="4400" b="1" dirty="0" err="1" smtClean="0">
                <a:latin typeface="Rockwell Condensed" pitchFamily="18" charset="0"/>
              </a:rPr>
              <a:t>Faktor-faktor</a:t>
            </a:r>
            <a:endParaRPr lang="en-US" sz="4400" b="1" dirty="0" smtClean="0">
              <a:latin typeface="Rockwell Condensed" pitchFamily="18" charset="0"/>
            </a:endParaRPr>
          </a:p>
          <a:p>
            <a:pPr algn="ctr"/>
            <a:r>
              <a:rPr lang="en-US" sz="4400" b="1" dirty="0" smtClean="0">
                <a:latin typeface="Rockwell Condensed" pitchFamily="18" charset="0"/>
              </a:rPr>
              <a:t>Yang </a:t>
            </a:r>
            <a:r>
              <a:rPr lang="en-US" sz="4400" b="1" dirty="0" err="1" smtClean="0">
                <a:latin typeface="Rockwell Condensed" pitchFamily="18" charset="0"/>
              </a:rPr>
              <a:t>berpengaruh</a:t>
            </a:r>
            <a:r>
              <a:rPr lang="en-US" sz="4400" b="1" dirty="0" smtClean="0">
                <a:latin typeface="Rockwell Condensed" pitchFamily="18" charset="0"/>
              </a:rPr>
              <a:t> </a:t>
            </a:r>
            <a:r>
              <a:rPr lang="en-US" sz="4400" b="1" dirty="0" err="1" smtClean="0">
                <a:latin typeface="Rockwell Condensed" pitchFamily="18" charset="0"/>
              </a:rPr>
              <a:t>pada</a:t>
            </a:r>
            <a:r>
              <a:rPr lang="en-US" sz="4400" b="1" dirty="0" smtClean="0">
                <a:latin typeface="Rockwell Condensed" pitchFamily="18" charset="0"/>
              </a:rPr>
              <a:t> </a:t>
            </a:r>
          </a:p>
          <a:p>
            <a:pPr algn="ctr"/>
            <a:r>
              <a:rPr lang="en-US" sz="4400" b="1" dirty="0" err="1" smtClean="0">
                <a:latin typeface="Rockwell Condensed" pitchFamily="18" charset="0"/>
              </a:rPr>
              <a:t>pembentukannya</a:t>
            </a:r>
            <a:endParaRPr lang="en-US" sz="4400" b="1" dirty="0">
              <a:latin typeface="Rockwell Condense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371600"/>
            <a:ext cx="4572000" cy="4524315"/>
          </a:xfrm>
          <a:prstGeom prst="rect">
            <a:avLst/>
          </a:prstGeom>
          <a:ln>
            <a:solidFill>
              <a:schemeClr val="tx1"/>
            </a:solidFill>
          </a:ln>
        </p:spPr>
        <p:txBody>
          <a:bodyPr>
            <a:spAutoFit/>
          </a:bodyPr>
          <a:lstStyle/>
          <a:p>
            <a:r>
              <a:rPr lang="en-US" sz="3600" b="1" dirty="0" smtClean="0">
                <a:latin typeface="Arial Narrow" pitchFamily="34" charset="0"/>
              </a:rPr>
              <a:t>Separator</a:t>
            </a:r>
            <a:r>
              <a:rPr lang="en-US" sz="3600" dirty="0" smtClean="0">
                <a:latin typeface="Arial Narrow" pitchFamily="34" charset="0"/>
              </a:rPr>
              <a:t> </a:t>
            </a:r>
            <a:r>
              <a:rPr lang="en-US" sz="3600" dirty="0" err="1">
                <a:latin typeface="Arial Narrow" pitchFamily="34" charset="0"/>
              </a:rPr>
              <a:t>adalah</a:t>
            </a:r>
            <a:r>
              <a:rPr lang="en-US" sz="3600" dirty="0">
                <a:latin typeface="Arial Narrow" pitchFamily="34" charset="0"/>
              </a:rPr>
              <a:t> </a:t>
            </a:r>
            <a:r>
              <a:rPr lang="en-US" sz="3600" dirty="0" err="1">
                <a:latin typeface="Arial Narrow" pitchFamily="34" charset="0"/>
              </a:rPr>
              <a:t>suatu</a:t>
            </a:r>
            <a:r>
              <a:rPr lang="en-US" sz="3600" dirty="0">
                <a:latin typeface="Arial Narrow" pitchFamily="34" charset="0"/>
              </a:rPr>
              <a:t> </a:t>
            </a:r>
            <a:r>
              <a:rPr lang="en-US" sz="3600" dirty="0" err="1">
                <a:latin typeface="Arial Narrow" pitchFamily="34" charset="0"/>
              </a:rPr>
              <a:t>alat</a:t>
            </a:r>
            <a:r>
              <a:rPr lang="en-US" sz="3600" dirty="0">
                <a:latin typeface="Arial Narrow" pitchFamily="34" charset="0"/>
              </a:rPr>
              <a:t> yang </a:t>
            </a:r>
            <a:r>
              <a:rPr lang="en-US" sz="3600" dirty="0" err="1">
                <a:latin typeface="Arial Narrow" pitchFamily="34" charset="0"/>
              </a:rPr>
              <a:t>berfungsi</a:t>
            </a:r>
            <a:r>
              <a:rPr lang="en-US" sz="3600" dirty="0">
                <a:latin typeface="Arial Narrow" pitchFamily="34" charset="0"/>
              </a:rPr>
              <a:t> </a:t>
            </a:r>
            <a:r>
              <a:rPr lang="en-US" sz="3600" dirty="0" err="1">
                <a:latin typeface="Arial Narrow" pitchFamily="34" charset="0"/>
              </a:rPr>
              <a:t>sebagai</a:t>
            </a:r>
            <a:r>
              <a:rPr lang="en-US" sz="3600" dirty="0">
                <a:latin typeface="Arial Narrow" pitchFamily="34" charset="0"/>
              </a:rPr>
              <a:t> </a:t>
            </a:r>
            <a:r>
              <a:rPr lang="en-US" sz="3600" dirty="0" err="1">
                <a:latin typeface="Arial Narrow" pitchFamily="34" charset="0"/>
              </a:rPr>
              <a:t>pemisah</a:t>
            </a:r>
            <a:r>
              <a:rPr lang="en-US" sz="3600" dirty="0">
                <a:latin typeface="Arial Narrow" pitchFamily="34" charset="0"/>
              </a:rPr>
              <a:t> </a:t>
            </a:r>
            <a:r>
              <a:rPr lang="en-US" sz="3600" dirty="0" err="1">
                <a:latin typeface="Arial Narrow" pitchFamily="34" charset="0"/>
              </a:rPr>
              <a:t>zat</a:t>
            </a:r>
            <a:r>
              <a:rPr lang="en-US" sz="3600" dirty="0">
                <a:latin typeface="Arial Narrow" pitchFamily="34" charset="0"/>
              </a:rPr>
              <a:t> –</a:t>
            </a:r>
            <a:r>
              <a:rPr lang="en-US" sz="3600" dirty="0" err="1">
                <a:latin typeface="Arial Narrow" pitchFamily="34" charset="0"/>
              </a:rPr>
              <a:t>zat</a:t>
            </a:r>
            <a:r>
              <a:rPr lang="en-US" sz="3600" dirty="0">
                <a:latin typeface="Arial Narrow" pitchFamily="34" charset="0"/>
              </a:rPr>
              <a:t> </a:t>
            </a:r>
            <a:r>
              <a:rPr lang="en-US" sz="3600" dirty="0" err="1">
                <a:latin typeface="Arial Narrow" pitchFamily="34" charset="0"/>
              </a:rPr>
              <a:t>padat</a:t>
            </a:r>
            <a:r>
              <a:rPr lang="en-US" sz="3600" dirty="0">
                <a:latin typeface="Arial Narrow" pitchFamily="34" charset="0"/>
              </a:rPr>
              <a:t>, silica, </a:t>
            </a:r>
            <a:r>
              <a:rPr lang="en-US" sz="3600" dirty="0" err="1">
                <a:latin typeface="Arial Narrow" pitchFamily="34" charset="0"/>
              </a:rPr>
              <a:t>bintik</a:t>
            </a:r>
            <a:r>
              <a:rPr lang="en-US" sz="3600" dirty="0">
                <a:latin typeface="Arial Narrow" pitchFamily="34" charset="0"/>
              </a:rPr>
              <a:t> –</a:t>
            </a:r>
            <a:r>
              <a:rPr lang="en-US" sz="3600" dirty="0" err="1">
                <a:latin typeface="Arial Narrow" pitchFamily="34" charset="0"/>
              </a:rPr>
              <a:t>bintik</a:t>
            </a:r>
            <a:r>
              <a:rPr lang="en-US" sz="3600" dirty="0">
                <a:latin typeface="Arial Narrow" pitchFamily="34" charset="0"/>
              </a:rPr>
              <a:t> air, </a:t>
            </a:r>
            <a:r>
              <a:rPr lang="en-US" sz="3600" dirty="0" err="1">
                <a:latin typeface="Arial Narrow" pitchFamily="34" charset="0"/>
              </a:rPr>
              <a:t>dan</a:t>
            </a:r>
            <a:r>
              <a:rPr lang="en-US" sz="3600" dirty="0">
                <a:latin typeface="Arial Narrow" pitchFamily="34" charset="0"/>
              </a:rPr>
              <a:t> </a:t>
            </a:r>
            <a:r>
              <a:rPr lang="en-US" sz="3600" dirty="0" err="1">
                <a:latin typeface="Arial Narrow" pitchFamily="34" charset="0"/>
              </a:rPr>
              <a:t>zat</a:t>
            </a:r>
            <a:r>
              <a:rPr lang="en-US" sz="3600" dirty="0">
                <a:latin typeface="Arial Narrow" pitchFamily="34" charset="0"/>
              </a:rPr>
              <a:t> lain yang </a:t>
            </a:r>
            <a:r>
              <a:rPr lang="en-US" sz="3600" dirty="0" err="1">
                <a:latin typeface="Arial Narrow" pitchFamily="34" charset="0"/>
              </a:rPr>
              <a:t>bercampur</a:t>
            </a:r>
            <a:r>
              <a:rPr lang="en-US" sz="3600" dirty="0">
                <a:latin typeface="Arial Narrow" pitchFamily="34" charset="0"/>
              </a:rPr>
              <a:t> </a:t>
            </a:r>
            <a:r>
              <a:rPr lang="en-US" sz="3600" dirty="0" err="1">
                <a:latin typeface="Arial Narrow" pitchFamily="34" charset="0"/>
              </a:rPr>
              <a:t>dengan</a:t>
            </a:r>
            <a:r>
              <a:rPr lang="en-US" sz="3600" dirty="0">
                <a:latin typeface="Arial Narrow" pitchFamily="34" charset="0"/>
              </a:rPr>
              <a:t> </a:t>
            </a:r>
            <a:r>
              <a:rPr lang="en-US" sz="3600" dirty="0" err="1">
                <a:latin typeface="Arial Narrow" pitchFamily="34" charset="0"/>
              </a:rPr>
              <a:t>uap</a:t>
            </a:r>
            <a:r>
              <a:rPr lang="en-US" sz="3600" dirty="0">
                <a:latin typeface="Arial Narrow" pitchFamily="34" charset="0"/>
              </a:rPr>
              <a:t> yang </a:t>
            </a:r>
            <a:r>
              <a:rPr lang="en-US" sz="3600" dirty="0" err="1">
                <a:latin typeface="Arial Narrow" pitchFamily="34" charset="0"/>
              </a:rPr>
              <a:t>masuk</a:t>
            </a:r>
            <a:r>
              <a:rPr lang="en-US" sz="3600" dirty="0">
                <a:latin typeface="Arial Narrow" pitchFamily="34" charset="0"/>
              </a:rPr>
              <a:t> </a:t>
            </a:r>
            <a:r>
              <a:rPr lang="en-US" sz="3600" dirty="0" err="1">
                <a:latin typeface="Arial Narrow" pitchFamily="34" charset="0"/>
              </a:rPr>
              <a:t>ke</a:t>
            </a:r>
            <a:r>
              <a:rPr lang="en-US" sz="3600" dirty="0">
                <a:latin typeface="Arial Narrow" pitchFamily="34" charset="0"/>
              </a:rPr>
              <a:t> </a:t>
            </a:r>
            <a:r>
              <a:rPr lang="en-US" sz="3600" dirty="0" err="1">
                <a:latin typeface="Arial Narrow" pitchFamily="34" charset="0"/>
              </a:rPr>
              <a:t>dalam</a:t>
            </a:r>
            <a:r>
              <a:rPr lang="en-US" sz="3600" dirty="0">
                <a:latin typeface="Arial Narrow" pitchFamily="34" charset="0"/>
              </a:rPr>
              <a:t> separator.</a:t>
            </a:r>
          </a:p>
        </p:txBody>
      </p:sp>
      <p:sp>
        <p:nvSpPr>
          <p:cNvPr id="3" name="Rectangle 2"/>
          <p:cNvSpPr/>
          <p:nvPr/>
        </p:nvSpPr>
        <p:spPr>
          <a:xfrm>
            <a:off x="3048000" y="228600"/>
            <a:ext cx="2682529" cy="830997"/>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a:ln>
            <a:solidFill>
              <a:schemeClr val="tx1"/>
            </a:solidFill>
          </a:ln>
        </p:spPr>
        <p:txBody>
          <a:bodyPr wrap="none">
            <a:spAutoFit/>
          </a:bodyPr>
          <a:lstStyle/>
          <a:p>
            <a:r>
              <a:rPr lang="en-US" sz="4800" b="1" dirty="0" smtClean="0"/>
              <a:t>Separator</a:t>
            </a:r>
            <a:endParaRPr lang="en-US" sz="4800" b="1" dirty="0"/>
          </a:p>
        </p:txBody>
      </p:sp>
      <p:pic>
        <p:nvPicPr>
          <p:cNvPr id="5122" name="Picture 2"/>
          <p:cNvPicPr>
            <a:picLocks noChangeAspect="1" noChangeArrowheads="1"/>
          </p:cNvPicPr>
          <p:nvPr/>
        </p:nvPicPr>
        <p:blipFill>
          <a:blip r:embed="rId2"/>
          <a:srcRect/>
          <a:stretch>
            <a:fillRect/>
          </a:stretch>
        </p:blipFill>
        <p:spPr bwMode="auto">
          <a:xfrm>
            <a:off x="5105400" y="1371600"/>
            <a:ext cx="3657600" cy="44958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 calcmode="lin" valueType="num">
                                      <p:cBhvr additive="base">
                                        <p:cTn id="19" dur="500" fill="hold"/>
                                        <p:tgtEl>
                                          <p:spTgt spid="5122"/>
                                        </p:tgtEl>
                                        <p:attrNameLst>
                                          <p:attrName>ppt_x</p:attrName>
                                        </p:attrNameLst>
                                      </p:cBhvr>
                                      <p:tavLst>
                                        <p:tav tm="0">
                                          <p:val>
                                            <p:strVal val="#ppt_x"/>
                                          </p:val>
                                        </p:tav>
                                        <p:tav tm="100000">
                                          <p:val>
                                            <p:strVal val="#ppt_x"/>
                                          </p:val>
                                        </p:tav>
                                      </p:tavLst>
                                    </p:anim>
                                    <p:anim calcmode="lin" valueType="num">
                                      <p:cBhvr additive="base">
                                        <p:cTn id="20"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52800" y="152400"/>
            <a:ext cx="2795765" cy="92333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a:ln>
            <a:solidFill>
              <a:schemeClr val="tx1"/>
            </a:solidFill>
          </a:ln>
        </p:spPr>
        <p:txBody>
          <a:bodyPr wrap="none">
            <a:spAutoFit/>
          </a:bodyPr>
          <a:lstStyle/>
          <a:p>
            <a:r>
              <a:rPr lang="en-US" sz="5400" b="1" dirty="0" smtClean="0"/>
              <a:t>Demister</a:t>
            </a:r>
            <a:endParaRPr lang="en-US" sz="5400" b="1" dirty="0"/>
          </a:p>
        </p:txBody>
      </p:sp>
      <p:sp>
        <p:nvSpPr>
          <p:cNvPr id="2" name="Rectangle 1"/>
          <p:cNvSpPr/>
          <p:nvPr/>
        </p:nvSpPr>
        <p:spPr>
          <a:xfrm>
            <a:off x="304800" y="1371600"/>
            <a:ext cx="4572000" cy="5262979"/>
          </a:xfrm>
          <a:prstGeom prst="rect">
            <a:avLst/>
          </a:prstGeom>
          <a:ln>
            <a:solidFill>
              <a:schemeClr val="tx1"/>
            </a:solidFill>
          </a:ln>
        </p:spPr>
        <p:txBody>
          <a:bodyPr>
            <a:spAutoFit/>
          </a:bodyPr>
          <a:lstStyle/>
          <a:p>
            <a:pPr marL="404813" indent="-404813">
              <a:buFont typeface="Wingdings" pitchFamily="2" charset="2"/>
              <a:buChar char="q"/>
            </a:pPr>
            <a:r>
              <a:rPr lang="en-US" sz="2400" b="1" i="1" dirty="0" smtClean="0">
                <a:latin typeface="Arial Narrow" pitchFamily="34" charset="0"/>
              </a:rPr>
              <a:t>Demister </a:t>
            </a:r>
            <a:r>
              <a:rPr lang="en-US" sz="2400" b="1" i="1" dirty="0" err="1">
                <a:latin typeface="Arial Narrow" pitchFamily="34" charset="0"/>
              </a:rPr>
              <a:t>adalah</a:t>
            </a:r>
            <a:r>
              <a:rPr lang="en-US" sz="2400" b="1" i="1" dirty="0">
                <a:latin typeface="Arial Narrow" pitchFamily="34" charset="0"/>
              </a:rPr>
              <a:t> </a:t>
            </a:r>
            <a:r>
              <a:rPr lang="en-US" sz="2400" dirty="0" err="1">
                <a:latin typeface="Arial Narrow" pitchFamily="34" charset="0"/>
              </a:rPr>
              <a:t>sebuah</a:t>
            </a:r>
            <a:r>
              <a:rPr lang="en-US" sz="2400" dirty="0">
                <a:latin typeface="Arial Narrow" pitchFamily="34" charset="0"/>
              </a:rPr>
              <a:t> </a:t>
            </a:r>
            <a:r>
              <a:rPr lang="en-US" sz="2400" dirty="0" err="1">
                <a:latin typeface="Arial Narrow" pitchFamily="34" charset="0"/>
              </a:rPr>
              <a:t>alat</a:t>
            </a:r>
            <a:r>
              <a:rPr lang="en-US" sz="2400" dirty="0">
                <a:latin typeface="Arial Narrow" pitchFamily="34" charset="0"/>
              </a:rPr>
              <a:t> yang </a:t>
            </a:r>
            <a:r>
              <a:rPr lang="en-US" sz="2400" dirty="0" err="1">
                <a:latin typeface="Arial Narrow" pitchFamily="34" charset="0"/>
              </a:rPr>
              <a:t>berbentuk</a:t>
            </a:r>
            <a:r>
              <a:rPr lang="en-US" sz="2400" dirty="0">
                <a:latin typeface="Arial Narrow" pitchFamily="34" charset="0"/>
              </a:rPr>
              <a:t> </a:t>
            </a:r>
            <a:r>
              <a:rPr lang="en-US" sz="2400" dirty="0" err="1">
                <a:latin typeface="Arial Narrow" pitchFamily="34" charset="0"/>
              </a:rPr>
              <a:t>tabung</a:t>
            </a:r>
            <a:r>
              <a:rPr lang="en-US" sz="2400" dirty="0">
                <a:latin typeface="Arial Narrow" pitchFamily="34" charset="0"/>
              </a:rPr>
              <a:t> </a:t>
            </a:r>
            <a:r>
              <a:rPr lang="en-US" sz="2400" dirty="0" err="1">
                <a:latin typeface="Arial Narrow" pitchFamily="34" charset="0"/>
              </a:rPr>
              <a:t>silinder</a:t>
            </a:r>
            <a:r>
              <a:rPr lang="en-US" sz="2400" dirty="0">
                <a:latin typeface="Arial Narrow" pitchFamily="34" charset="0"/>
              </a:rPr>
              <a:t> yang </a:t>
            </a:r>
            <a:r>
              <a:rPr lang="en-US" sz="2400" dirty="0" err="1">
                <a:latin typeface="Arial Narrow" pitchFamily="34" charset="0"/>
              </a:rPr>
              <a:t>berukuran</a:t>
            </a:r>
            <a:r>
              <a:rPr lang="en-US" sz="2400" dirty="0">
                <a:latin typeface="Arial Narrow" pitchFamily="34" charset="0"/>
              </a:rPr>
              <a:t> 14.5 m3 </a:t>
            </a:r>
            <a:r>
              <a:rPr lang="en-US" sz="2400" dirty="0" err="1">
                <a:latin typeface="Arial Narrow" pitchFamily="34" charset="0"/>
              </a:rPr>
              <a:t>didalamnya</a:t>
            </a:r>
            <a:r>
              <a:rPr lang="en-US" sz="2400" dirty="0">
                <a:latin typeface="Arial Narrow" pitchFamily="34" charset="0"/>
              </a:rPr>
              <a:t> </a:t>
            </a:r>
            <a:r>
              <a:rPr lang="en-US" sz="2400" dirty="0" err="1">
                <a:latin typeface="Arial Narrow" pitchFamily="34" charset="0"/>
              </a:rPr>
              <a:t>terdapat</a:t>
            </a:r>
            <a:r>
              <a:rPr lang="en-US" sz="2400" dirty="0">
                <a:latin typeface="Arial Narrow" pitchFamily="34" charset="0"/>
              </a:rPr>
              <a:t> </a:t>
            </a:r>
            <a:r>
              <a:rPr lang="en-US" sz="2400" dirty="0" err="1">
                <a:latin typeface="Arial Narrow" pitchFamily="34" charset="0"/>
              </a:rPr>
              <a:t>kisi</a:t>
            </a:r>
            <a:r>
              <a:rPr lang="en-US" sz="2400" dirty="0">
                <a:latin typeface="Arial Narrow" pitchFamily="34" charset="0"/>
              </a:rPr>
              <a:t> –</a:t>
            </a:r>
            <a:r>
              <a:rPr lang="en-US" sz="2400" dirty="0" err="1">
                <a:latin typeface="Arial Narrow" pitchFamily="34" charset="0"/>
              </a:rPr>
              <a:t>kisi</a:t>
            </a:r>
            <a:r>
              <a:rPr lang="en-US" sz="2400" dirty="0">
                <a:latin typeface="Arial Narrow" pitchFamily="34" charset="0"/>
              </a:rPr>
              <a:t> </a:t>
            </a:r>
            <a:r>
              <a:rPr lang="en-US" sz="2400" dirty="0" err="1">
                <a:latin typeface="Arial Narrow" pitchFamily="34" charset="0"/>
              </a:rPr>
              <a:t>baja</a:t>
            </a:r>
            <a:r>
              <a:rPr lang="en-US" sz="2400" dirty="0">
                <a:latin typeface="Arial Narrow" pitchFamily="34" charset="0"/>
              </a:rPr>
              <a:t> yang </a:t>
            </a:r>
            <a:r>
              <a:rPr lang="en-US" sz="2400" dirty="0" err="1">
                <a:latin typeface="Arial Narrow" pitchFamily="34" charset="0"/>
              </a:rPr>
              <a:t>berfungsi</a:t>
            </a:r>
            <a:r>
              <a:rPr lang="en-US" sz="2400" dirty="0">
                <a:latin typeface="Arial Narrow" pitchFamily="34" charset="0"/>
              </a:rPr>
              <a:t> </a:t>
            </a:r>
            <a:r>
              <a:rPr lang="en-US" sz="2400" dirty="0" err="1">
                <a:latin typeface="Arial Narrow" pitchFamily="34" charset="0"/>
              </a:rPr>
              <a:t>untuk</a:t>
            </a:r>
            <a:r>
              <a:rPr lang="en-US" sz="2400" dirty="0">
                <a:latin typeface="Arial Narrow" pitchFamily="34" charset="0"/>
              </a:rPr>
              <a:t> </a:t>
            </a:r>
            <a:r>
              <a:rPr lang="en-US" sz="2400" dirty="0" err="1">
                <a:latin typeface="Arial Narrow" pitchFamily="34" charset="0"/>
              </a:rPr>
              <a:t>mengeliminasi</a:t>
            </a:r>
            <a:r>
              <a:rPr lang="en-US" sz="2400" dirty="0">
                <a:latin typeface="Arial Narrow" pitchFamily="34" charset="0"/>
              </a:rPr>
              <a:t> </a:t>
            </a:r>
            <a:r>
              <a:rPr lang="en-US" sz="2400" dirty="0" err="1">
                <a:latin typeface="Arial Narrow" pitchFamily="34" charset="0"/>
              </a:rPr>
              <a:t>butir</a:t>
            </a:r>
            <a:r>
              <a:rPr lang="en-US" sz="2400" dirty="0">
                <a:latin typeface="Arial Narrow" pitchFamily="34" charset="0"/>
              </a:rPr>
              <a:t> –</a:t>
            </a:r>
            <a:r>
              <a:rPr lang="en-US" sz="2400" dirty="0" err="1">
                <a:latin typeface="Arial Narrow" pitchFamily="34" charset="0"/>
              </a:rPr>
              <a:t>butir</a:t>
            </a:r>
            <a:r>
              <a:rPr lang="en-US" sz="2400" dirty="0">
                <a:latin typeface="Arial Narrow" pitchFamily="34" charset="0"/>
              </a:rPr>
              <a:t> air yang </a:t>
            </a:r>
            <a:r>
              <a:rPr lang="en-US" sz="2400" dirty="0" err="1">
                <a:latin typeface="Arial Narrow" pitchFamily="34" charset="0"/>
              </a:rPr>
              <a:t>terbawa</a:t>
            </a:r>
            <a:r>
              <a:rPr lang="en-US" sz="2400" dirty="0">
                <a:latin typeface="Arial Narrow" pitchFamily="34" charset="0"/>
              </a:rPr>
              <a:t> </a:t>
            </a:r>
            <a:r>
              <a:rPr lang="en-US" sz="2400" dirty="0" err="1">
                <a:latin typeface="Arial Narrow" pitchFamily="34" charset="0"/>
              </a:rPr>
              <a:t>oleh</a:t>
            </a:r>
            <a:r>
              <a:rPr lang="en-US" sz="2400" dirty="0">
                <a:latin typeface="Arial Narrow" pitchFamily="34" charset="0"/>
              </a:rPr>
              <a:t> </a:t>
            </a:r>
            <a:r>
              <a:rPr lang="en-US" sz="2400" dirty="0" err="1">
                <a:latin typeface="Arial Narrow" pitchFamily="34" charset="0"/>
              </a:rPr>
              <a:t>uap</a:t>
            </a:r>
            <a:r>
              <a:rPr lang="en-US" sz="2400" dirty="0">
                <a:latin typeface="Arial Narrow" pitchFamily="34" charset="0"/>
              </a:rPr>
              <a:t> </a:t>
            </a:r>
            <a:r>
              <a:rPr lang="en-US" sz="2400" dirty="0" err="1">
                <a:latin typeface="Arial Narrow" pitchFamily="34" charset="0"/>
              </a:rPr>
              <a:t>dari</a:t>
            </a:r>
            <a:r>
              <a:rPr lang="en-US" sz="2400" dirty="0">
                <a:latin typeface="Arial Narrow" pitchFamily="34" charset="0"/>
              </a:rPr>
              <a:t> </a:t>
            </a:r>
            <a:r>
              <a:rPr lang="en-US" sz="2400" dirty="0" err="1">
                <a:latin typeface="Arial Narrow" pitchFamily="34" charset="0"/>
              </a:rPr>
              <a:t>sumur</a:t>
            </a:r>
            <a:r>
              <a:rPr lang="en-US" sz="2400" dirty="0">
                <a:latin typeface="Arial Narrow" pitchFamily="34" charset="0"/>
              </a:rPr>
              <a:t> –</a:t>
            </a:r>
            <a:r>
              <a:rPr lang="en-US" sz="2400" dirty="0" err="1">
                <a:latin typeface="Arial Narrow" pitchFamily="34" charset="0"/>
              </a:rPr>
              <a:t>sumur</a:t>
            </a:r>
            <a:r>
              <a:rPr lang="en-US" sz="2400" dirty="0">
                <a:latin typeface="Arial Narrow" pitchFamily="34" charset="0"/>
              </a:rPr>
              <a:t> </a:t>
            </a:r>
            <a:r>
              <a:rPr lang="en-US" sz="2400" dirty="0" err="1">
                <a:latin typeface="Arial Narrow" pitchFamily="34" charset="0"/>
              </a:rPr>
              <a:t>panas</a:t>
            </a:r>
            <a:r>
              <a:rPr lang="en-US" sz="2400" dirty="0">
                <a:latin typeface="Arial Narrow" pitchFamily="34" charset="0"/>
              </a:rPr>
              <a:t> </a:t>
            </a:r>
            <a:r>
              <a:rPr lang="en-US" sz="2400" dirty="0" err="1">
                <a:latin typeface="Arial Narrow" pitchFamily="34" charset="0"/>
              </a:rPr>
              <a:t>bumi</a:t>
            </a:r>
            <a:r>
              <a:rPr lang="en-US" sz="2400" dirty="0">
                <a:latin typeface="Arial Narrow" pitchFamily="34" charset="0"/>
              </a:rPr>
              <a:t>. </a:t>
            </a:r>
            <a:endParaRPr lang="en-US" sz="2400" dirty="0" smtClean="0">
              <a:latin typeface="Arial Narrow" pitchFamily="34" charset="0"/>
            </a:endParaRPr>
          </a:p>
          <a:p>
            <a:pPr marL="404813" indent="-404813"/>
            <a:endParaRPr lang="en-US" sz="2400" dirty="0">
              <a:latin typeface="Arial Narrow" pitchFamily="34" charset="0"/>
            </a:endParaRPr>
          </a:p>
          <a:p>
            <a:pPr marL="404813" indent="-404813">
              <a:buFont typeface="Wingdings" pitchFamily="2" charset="2"/>
              <a:buChar char="q"/>
            </a:pPr>
            <a:r>
              <a:rPr lang="en-US" sz="2400" b="1" i="1" dirty="0" smtClean="0">
                <a:latin typeface="Arial Narrow" pitchFamily="34" charset="0"/>
              </a:rPr>
              <a:t>Demister </a:t>
            </a:r>
            <a:r>
              <a:rPr lang="en-US" sz="2400" b="1" i="1" dirty="0" err="1">
                <a:latin typeface="Arial Narrow" pitchFamily="34" charset="0"/>
              </a:rPr>
              <a:t>ini</a:t>
            </a:r>
            <a:r>
              <a:rPr lang="en-US" sz="2400" b="1" i="1" dirty="0">
                <a:latin typeface="Arial Narrow" pitchFamily="34" charset="0"/>
              </a:rPr>
              <a:t> </a:t>
            </a:r>
            <a:r>
              <a:rPr lang="en-US" sz="2400" b="1" i="1" dirty="0" err="1">
                <a:latin typeface="Arial Narrow" pitchFamily="34" charset="0"/>
              </a:rPr>
              <a:t>dipasang</a:t>
            </a:r>
            <a:r>
              <a:rPr lang="en-US" sz="2400" b="1" i="1" dirty="0">
                <a:latin typeface="Arial Narrow" pitchFamily="34" charset="0"/>
              </a:rPr>
              <a:t> </a:t>
            </a:r>
            <a:r>
              <a:rPr lang="en-US" sz="2400" dirty="0" err="1">
                <a:latin typeface="Arial Narrow" pitchFamily="34" charset="0"/>
              </a:rPr>
              <a:t>pada</a:t>
            </a:r>
            <a:r>
              <a:rPr lang="en-US" sz="2400" dirty="0">
                <a:latin typeface="Arial Narrow" pitchFamily="34" charset="0"/>
              </a:rPr>
              <a:t> </a:t>
            </a:r>
            <a:r>
              <a:rPr lang="en-US" sz="2400" dirty="0" err="1">
                <a:latin typeface="Arial Narrow" pitchFamily="34" charset="0"/>
              </a:rPr>
              <a:t>jalur</a:t>
            </a:r>
            <a:r>
              <a:rPr lang="en-US" sz="2400" dirty="0">
                <a:latin typeface="Arial Narrow" pitchFamily="34" charset="0"/>
              </a:rPr>
              <a:t> </a:t>
            </a:r>
            <a:r>
              <a:rPr lang="en-US" sz="2400" dirty="0" err="1">
                <a:latin typeface="Arial Narrow" pitchFamily="34" charset="0"/>
              </a:rPr>
              <a:t>uap</a:t>
            </a:r>
            <a:r>
              <a:rPr lang="en-US" sz="2400" dirty="0">
                <a:latin typeface="Arial Narrow" pitchFamily="34" charset="0"/>
              </a:rPr>
              <a:t> </a:t>
            </a:r>
            <a:r>
              <a:rPr lang="en-US" sz="2400" dirty="0" err="1">
                <a:latin typeface="Arial Narrow" pitchFamily="34" charset="0"/>
              </a:rPr>
              <a:t>utama</a:t>
            </a:r>
            <a:r>
              <a:rPr lang="en-US" sz="2400" dirty="0">
                <a:latin typeface="Arial Narrow" pitchFamily="34" charset="0"/>
              </a:rPr>
              <a:t> </a:t>
            </a:r>
            <a:r>
              <a:rPr lang="en-US" sz="2400" dirty="0" err="1">
                <a:latin typeface="Arial Narrow" pitchFamily="34" charset="0"/>
              </a:rPr>
              <a:t>setelah</a:t>
            </a:r>
            <a:r>
              <a:rPr lang="en-US" sz="2400" dirty="0">
                <a:latin typeface="Arial Narrow" pitchFamily="34" charset="0"/>
              </a:rPr>
              <a:t> </a:t>
            </a:r>
            <a:r>
              <a:rPr lang="en-US" sz="2400" dirty="0" err="1">
                <a:latin typeface="Arial Narrow" pitchFamily="34" charset="0"/>
              </a:rPr>
              <a:t>alat</a:t>
            </a:r>
            <a:r>
              <a:rPr lang="en-US" sz="2400" dirty="0">
                <a:latin typeface="Arial Narrow" pitchFamily="34" charset="0"/>
              </a:rPr>
              <a:t> </a:t>
            </a:r>
            <a:r>
              <a:rPr lang="en-US" sz="2400" dirty="0" err="1">
                <a:latin typeface="Arial Narrow" pitchFamily="34" charset="0"/>
              </a:rPr>
              <a:t>pemisah</a:t>
            </a:r>
            <a:r>
              <a:rPr lang="en-US" sz="2400" dirty="0">
                <a:latin typeface="Arial Narrow" pitchFamily="34" charset="0"/>
              </a:rPr>
              <a:t> </a:t>
            </a:r>
            <a:r>
              <a:rPr lang="en-US" sz="2400" dirty="0" err="1">
                <a:latin typeface="Arial Narrow" pitchFamily="34" charset="0"/>
              </a:rPr>
              <a:t>akhir</a:t>
            </a:r>
            <a:r>
              <a:rPr lang="en-US" sz="2400" dirty="0">
                <a:latin typeface="Arial Narrow" pitchFamily="34" charset="0"/>
              </a:rPr>
              <a:t> (final separator) yang </a:t>
            </a:r>
            <a:r>
              <a:rPr lang="en-US" sz="2400" dirty="0" err="1">
                <a:latin typeface="Arial Narrow" pitchFamily="34" charset="0"/>
              </a:rPr>
              <a:t>ditempatkan</a:t>
            </a:r>
            <a:r>
              <a:rPr lang="en-US" sz="2400" dirty="0">
                <a:latin typeface="Arial Narrow" pitchFamily="34" charset="0"/>
              </a:rPr>
              <a:t> </a:t>
            </a:r>
            <a:r>
              <a:rPr lang="en-US" sz="2400" dirty="0" err="1">
                <a:latin typeface="Arial Narrow" pitchFamily="34" charset="0"/>
              </a:rPr>
              <a:t>pada</a:t>
            </a:r>
            <a:r>
              <a:rPr lang="en-US" sz="2400" dirty="0">
                <a:latin typeface="Arial Narrow" pitchFamily="34" charset="0"/>
              </a:rPr>
              <a:t> </a:t>
            </a:r>
            <a:r>
              <a:rPr lang="en-US" sz="2400" dirty="0" err="1">
                <a:latin typeface="Arial Narrow" pitchFamily="34" charset="0"/>
              </a:rPr>
              <a:t>bangunan</a:t>
            </a:r>
            <a:r>
              <a:rPr lang="en-US" sz="2400" dirty="0">
                <a:latin typeface="Arial Narrow" pitchFamily="34" charset="0"/>
              </a:rPr>
              <a:t> </a:t>
            </a:r>
            <a:r>
              <a:rPr lang="en-US" sz="2400" dirty="0" err="1">
                <a:latin typeface="Arial Narrow" pitchFamily="34" charset="0"/>
              </a:rPr>
              <a:t>rangka</a:t>
            </a:r>
            <a:r>
              <a:rPr lang="en-US" sz="2400" dirty="0">
                <a:latin typeface="Arial Narrow" pitchFamily="34" charset="0"/>
              </a:rPr>
              <a:t> </a:t>
            </a:r>
            <a:r>
              <a:rPr lang="en-US" sz="2400" dirty="0" err="1">
                <a:latin typeface="Arial Narrow" pitchFamily="34" charset="0"/>
              </a:rPr>
              <a:t>besi</a:t>
            </a:r>
            <a:r>
              <a:rPr lang="en-US" sz="2400" dirty="0">
                <a:latin typeface="Arial Narrow" pitchFamily="34" charset="0"/>
              </a:rPr>
              <a:t> yang </a:t>
            </a:r>
            <a:r>
              <a:rPr lang="en-US" sz="2400" dirty="0" err="1">
                <a:latin typeface="Arial Narrow" pitchFamily="34" charset="0"/>
              </a:rPr>
              <a:t>sangat</a:t>
            </a:r>
            <a:r>
              <a:rPr lang="en-US" sz="2400" dirty="0">
                <a:latin typeface="Arial Narrow" pitchFamily="34" charset="0"/>
              </a:rPr>
              <a:t> </a:t>
            </a:r>
            <a:r>
              <a:rPr lang="en-US" sz="2400" dirty="0" err="1">
                <a:latin typeface="Arial Narrow" pitchFamily="34" charset="0"/>
              </a:rPr>
              <a:t>kokoh</a:t>
            </a:r>
            <a:r>
              <a:rPr lang="en-US" sz="2400" dirty="0">
                <a:latin typeface="Arial Narrow" pitchFamily="34" charset="0"/>
              </a:rPr>
              <a:t> </a:t>
            </a:r>
            <a:r>
              <a:rPr lang="en-US" sz="2400" dirty="0" err="1">
                <a:latin typeface="Arial Narrow" pitchFamily="34" charset="0"/>
              </a:rPr>
              <a:t>dan</a:t>
            </a:r>
            <a:r>
              <a:rPr lang="en-US" sz="2400" dirty="0">
                <a:latin typeface="Arial Narrow" pitchFamily="34" charset="0"/>
              </a:rPr>
              <a:t> </a:t>
            </a:r>
            <a:r>
              <a:rPr lang="en-US" sz="2400" dirty="0" err="1">
                <a:latin typeface="Arial Narrow" pitchFamily="34" charset="0"/>
              </a:rPr>
              <a:t>terletak</a:t>
            </a:r>
            <a:r>
              <a:rPr lang="en-US" sz="2400" dirty="0">
                <a:latin typeface="Arial Narrow" pitchFamily="34" charset="0"/>
              </a:rPr>
              <a:t> </a:t>
            </a:r>
            <a:r>
              <a:rPr lang="en-US" sz="2400" dirty="0" err="1">
                <a:latin typeface="Arial Narrow" pitchFamily="34" charset="0"/>
              </a:rPr>
              <a:t>di</a:t>
            </a:r>
            <a:r>
              <a:rPr lang="en-US" sz="2400" dirty="0">
                <a:latin typeface="Arial Narrow" pitchFamily="34" charset="0"/>
              </a:rPr>
              <a:t> </a:t>
            </a:r>
            <a:r>
              <a:rPr lang="en-US" sz="2400" dirty="0" err="1">
                <a:latin typeface="Arial Narrow" pitchFamily="34" charset="0"/>
              </a:rPr>
              <a:t>luar</a:t>
            </a:r>
            <a:r>
              <a:rPr lang="en-US" sz="2400" dirty="0">
                <a:latin typeface="Arial Narrow" pitchFamily="34" charset="0"/>
              </a:rPr>
              <a:t> </a:t>
            </a:r>
            <a:r>
              <a:rPr lang="en-US" sz="2400" dirty="0" err="1">
                <a:latin typeface="Arial Narrow" pitchFamily="34" charset="0"/>
              </a:rPr>
              <a:t>gedung</a:t>
            </a:r>
            <a:r>
              <a:rPr lang="en-US" sz="2400" dirty="0">
                <a:latin typeface="Arial Narrow" pitchFamily="34" charset="0"/>
              </a:rPr>
              <a:t> </a:t>
            </a:r>
            <a:r>
              <a:rPr lang="en-US" sz="2400" dirty="0" err="1">
                <a:latin typeface="Arial Narrow" pitchFamily="34" charset="0"/>
              </a:rPr>
              <a:t>pembangkit</a:t>
            </a:r>
            <a:r>
              <a:rPr lang="en-US" sz="2400" dirty="0">
                <a:latin typeface="Arial Narrow" pitchFamily="34" charset="0"/>
              </a:rPr>
              <a:t>.</a:t>
            </a:r>
          </a:p>
        </p:txBody>
      </p:sp>
      <p:pic>
        <p:nvPicPr>
          <p:cNvPr id="6146" name="Picture 2"/>
          <p:cNvPicPr>
            <a:picLocks noChangeAspect="1" noChangeArrowheads="1"/>
          </p:cNvPicPr>
          <p:nvPr/>
        </p:nvPicPr>
        <p:blipFill>
          <a:blip r:embed="rId2"/>
          <a:srcRect/>
          <a:stretch>
            <a:fillRect/>
          </a:stretch>
        </p:blipFill>
        <p:spPr bwMode="auto">
          <a:xfrm>
            <a:off x="5105400" y="1371600"/>
            <a:ext cx="3810000" cy="52578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 calcmode="lin" valueType="num">
                                      <p:cBhvr additive="base">
                                        <p:cTn id="19" dur="500" fill="hold"/>
                                        <p:tgtEl>
                                          <p:spTgt spid="6146"/>
                                        </p:tgtEl>
                                        <p:attrNameLst>
                                          <p:attrName>ppt_x</p:attrName>
                                        </p:attrNameLst>
                                      </p:cBhvr>
                                      <p:tavLst>
                                        <p:tav tm="0">
                                          <p:val>
                                            <p:strVal val="#ppt_x"/>
                                          </p:val>
                                        </p:tav>
                                        <p:tav tm="100000">
                                          <p:val>
                                            <p:strVal val="#ppt_x"/>
                                          </p:val>
                                        </p:tav>
                                      </p:tavLst>
                                    </p:anim>
                                    <p:anim calcmode="lin" valueType="num">
                                      <p:cBhvr additive="base">
                                        <p:cTn id="20"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295400"/>
            <a:ext cx="4572000" cy="4524315"/>
          </a:xfrm>
          <a:prstGeom prst="rect">
            <a:avLst/>
          </a:prstGeom>
          <a:ln>
            <a:solidFill>
              <a:schemeClr val="tx1"/>
            </a:solidFill>
          </a:ln>
        </p:spPr>
        <p:txBody>
          <a:bodyPr>
            <a:spAutoFit/>
          </a:bodyPr>
          <a:lstStyle/>
          <a:p>
            <a:pPr marL="344488" indent="-344488">
              <a:buFont typeface="Wingdings" pitchFamily="2" charset="2"/>
              <a:buChar char="q"/>
            </a:pPr>
            <a:r>
              <a:rPr lang="en-US" sz="2400" dirty="0" err="1" smtClean="0">
                <a:latin typeface="Arial Narrow" pitchFamily="34" charset="0"/>
              </a:rPr>
              <a:t>Hampir</a:t>
            </a:r>
            <a:r>
              <a:rPr lang="en-US" sz="2400" dirty="0" smtClean="0">
                <a:latin typeface="Arial Narrow" pitchFamily="34" charset="0"/>
              </a:rPr>
              <a:t> </a:t>
            </a:r>
            <a:r>
              <a:rPr lang="en-US" sz="2400" dirty="0" err="1">
                <a:latin typeface="Arial Narrow" pitchFamily="34" charset="0"/>
              </a:rPr>
              <a:t>di</a:t>
            </a:r>
            <a:r>
              <a:rPr lang="en-US" sz="2400" dirty="0">
                <a:latin typeface="Arial Narrow" pitchFamily="34" charset="0"/>
              </a:rPr>
              <a:t> </a:t>
            </a:r>
            <a:r>
              <a:rPr lang="en-US" sz="2400" dirty="0" err="1">
                <a:latin typeface="Arial Narrow" pitchFamily="34" charset="0"/>
              </a:rPr>
              <a:t>semua</a:t>
            </a:r>
            <a:r>
              <a:rPr lang="en-US" sz="2400" dirty="0">
                <a:latin typeface="Arial Narrow" pitchFamily="34" charset="0"/>
              </a:rPr>
              <a:t> </a:t>
            </a:r>
            <a:r>
              <a:rPr lang="en-US" sz="2400" dirty="0" err="1">
                <a:latin typeface="Arial Narrow" pitchFamily="34" charset="0"/>
              </a:rPr>
              <a:t>pusat</a:t>
            </a:r>
            <a:r>
              <a:rPr lang="en-US" sz="2400" dirty="0">
                <a:latin typeface="Arial Narrow" pitchFamily="34" charset="0"/>
              </a:rPr>
              <a:t> </a:t>
            </a:r>
            <a:r>
              <a:rPr lang="en-US" sz="2400" dirty="0" err="1">
                <a:latin typeface="Arial Narrow" pitchFamily="34" charset="0"/>
              </a:rPr>
              <a:t>pembangkit</a:t>
            </a:r>
            <a:r>
              <a:rPr lang="en-US" sz="2400" dirty="0">
                <a:latin typeface="Arial Narrow" pitchFamily="34" charset="0"/>
              </a:rPr>
              <a:t> </a:t>
            </a:r>
            <a:r>
              <a:rPr lang="en-US" sz="2400" dirty="0" err="1">
                <a:latin typeface="Arial Narrow" pitchFamily="34" charset="0"/>
              </a:rPr>
              <a:t>tenaga</a:t>
            </a:r>
            <a:r>
              <a:rPr lang="en-US" sz="2400" dirty="0">
                <a:latin typeface="Arial Narrow" pitchFamily="34" charset="0"/>
              </a:rPr>
              <a:t> </a:t>
            </a:r>
            <a:r>
              <a:rPr lang="en-US" sz="2400" dirty="0" err="1">
                <a:latin typeface="Arial Narrow" pitchFamily="34" charset="0"/>
              </a:rPr>
              <a:t>listrik</a:t>
            </a:r>
            <a:r>
              <a:rPr lang="en-US" sz="2400" dirty="0">
                <a:latin typeface="Arial Narrow" pitchFamily="34" charset="0"/>
              </a:rPr>
              <a:t> </a:t>
            </a:r>
            <a:r>
              <a:rPr lang="en-US" sz="2400" dirty="0" err="1">
                <a:latin typeface="Arial Narrow" pitchFamily="34" charset="0"/>
              </a:rPr>
              <a:t>memilii</a:t>
            </a:r>
            <a:r>
              <a:rPr lang="en-US" sz="2400" dirty="0">
                <a:latin typeface="Arial Narrow" pitchFamily="34" charset="0"/>
              </a:rPr>
              <a:t> </a:t>
            </a:r>
            <a:r>
              <a:rPr lang="en-US" sz="2400" dirty="0" err="1">
                <a:latin typeface="Arial Narrow" pitchFamily="34" charset="0"/>
              </a:rPr>
              <a:t>turbin</a:t>
            </a:r>
            <a:r>
              <a:rPr lang="en-US" sz="2400" dirty="0">
                <a:latin typeface="Arial Narrow" pitchFamily="34" charset="0"/>
              </a:rPr>
              <a:t> </a:t>
            </a:r>
            <a:r>
              <a:rPr lang="en-US" sz="2400" dirty="0" err="1">
                <a:latin typeface="Arial Narrow" pitchFamily="34" charset="0"/>
              </a:rPr>
              <a:t>sebagai</a:t>
            </a:r>
            <a:r>
              <a:rPr lang="en-US" sz="2400" dirty="0">
                <a:latin typeface="Arial Narrow" pitchFamily="34" charset="0"/>
              </a:rPr>
              <a:t> </a:t>
            </a:r>
            <a:r>
              <a:rPr lang="en-US" sz="2400" dirty="0" err="1">
                <a:latin typeface="Arial Narrow" pitchFamily="34" charset="0"/>
              </a:rPr>
              <a:t>penghasil</a:t>
            </a:r>
            <a:r>
              <a:rPr lang="en-US" sz="2400" dirty="0">
                <a:latin typeface="Arial Narrow" pitchFamily="34" charset="0"/>
              </a:rPr>
              <a:t> </a:t>
            </a:r>
            <a:r>
              <a:rPr lang="en-US" sz="2400" dirty="0" err="1">
                <a:latin typeface="Arial Narrow" pitchFamily="34" charset="0"/>
              </a:rPr>
              <a:t>gerakkan</a:t>
            </a:r>
            <a:r>
              <a:rPr lang="en-US" sz="2400" dirty="0">
                <a:latin typeface="Arial Narrow" pitchFamily="34" charset="0"/>
              </a:rPr>
              <a:t> </a:t>
            </a:r>
            <a:r>
              <a:rPr lang="en-US" sz="2400" dirty="0" err="1">
                <a:latin typeface="Arial Narrow" pitchFamily="34" charset="0"/>
              </a:rPr>
              <a:t>mekanik</a:t>
            </a:r>
            <a:r>
              <a:rPr lang="en-US" sz="2400" dirty="0">
                <a:latin typeface="Arial Narrow" pitchFamily="34" charset="0"/>
              </a:rPr>
              <a:t> yang </a:t>
            </a:r>
            <a:r>
              <a:rPr lang="en-US" sz="2400" dirty="0" err="1">
                <a:latin typeface="Arial Narrow" pitchFamily="34" charset="0"/>
              </a:rPr>
              <a:t>akan</a:t>
            </a:r>
            <a:r>
              <a:rPr lang="en-US" sz="2400" dirty="0">
                <a:latin typeface="Arial Narrow" pitchFamily="34" charset="0"/>
              </a:rPr>
              <a:t> </a:t>
            </a:r>
            <a:r>
              <a:rPr lang="en-US" sz="2400" dirty="0" err="1">
                <a:latin typeface="Arial Narrow" pitchFamily="34" charset="0"/>
              </a:rPr>
              <a:t>diubah</a:t>
            </a:r>
            <a:r>
              <a:rPr lang="en-US" sz="2400" dirty="0">
                <a:latin typeface="Arial Narrow" pitchFamily="34" charset="0"/>
              </a:rPr>
              <a:t> </a:t>
            </a:r>
            <a:r>
              <a:rPr lang="en-US" sz="2400" dirty="0" err="1">
                <a:latin typeface="Arial Narrow" pitchFamily="34" charset="0"/>
              </a:rPr>
              <a:t>menjadi</a:t>
            </a:r>
            <a:r>
              <a:rPr lang="en-US" sz="2400" dirty="0">
                <a:latin typeface="Arial Narrow" pitchFamily="34" charset="0"/>
              </a:rPr>
              <a:t> </a:t>
            </a:r>
            <a:r>
              <a:rPr lang="en-US" sz="2400" dirty="0" err="1">
                <a:latin typeface="Arial Narrow" pitchFamily="34" charset="0"/>
              </a:rPr>
              <a:t>energi</a:t>
            </a:r>
            <a:r>
              <a:rPr lang="en-US" sz="2400" dirty="0">
                <a:latin typeface="Arial Narrow" pitchFamily="34" charset="0"/>
              </a:rPr>
              <a:t> </a:t>
            </a:r>
            <a:r>
              <a:rPr lang="en-US" sz="2400" dirty="0" err="1">
                <a:latin typeface="Arial Narrow" pitchFamily="34" charset="0"/>
              </a:rPr>
              <a:t>listrik</a:t>
            </a:r>
            <a:r>
              <a:rPr lang="en-US" sz="2400" dirty="0">
                <a:latin typeface="Arial Narrow" pitchFamily="34" charset="0"/>
              </a:rPr>
              <a:t> </a:t>
            </a:r>
            <a:r>
              <a:rPr lang="en-US" sz="2400" dirty="0" err="1">
                <a:latin typeface="Arial Narrow" pitchFamily="34" charset="0"/>
              </a:rPr>
              <a:t>melalui</a:t>
            </a:r>
            <a:r>
              <a:rPr lang="en-US" sz="2400" dirty="0">
                <a:latin typeface="Arial Narrow" pitchFamily="34" charset="0"/>
              </a:rPr>
              <a:t> generator. </a:t>
            </a:r>
            <a:endParaRPr lang="en-US" sz="2400" dirty="0" smtClean="0">
              <a:latin typeface="Arial Narrow" pitchFamily="34" charset="0"/>
            </a:endParaRPr>
          </a:p>
          <a:p>
            <a:pPr marL="344488" indent="-344488">
              <a:buFont typeface="Wingdings" pitchFamily="2" charset="2"/>
              <a:buChar char="q"/>
            </a:pPr>
            <a:endParaRPr lang="en-US" sz="2400" dirty="0">
              <a:latin typeface="Arial Narrow" pitchFamily="34" charset="0"/>
            </a:endParaRPr>
          </a:p>
          <a:p>
            <a:pPr marL="344488" indent="-344488">
              <a:buFont typeface="Wingdings" pitchFamily="2" charset="2"/>
              <a:buChar char="q"/>
            </a:pPr>
            <a:r>
              <a:rPr lang="en-US" sz="2400" dirty="0" err="1" smtClean="0">
                <a:latin typeface="Arial Narrow" pitchFamily="34" charset="0"/>
              </a:rPr>
              <a:t>Pada</a:t>
            </a:r>
            <a:r>
              <a:rPr lang="en-US" sz="2400" dirty="0" smtClean="0">
                <a:latin typeface="Arial Narrow" pitchFamily="34" charset="0"/>
              </a:rPr>
              <a:t> </a:t>
            </a:r>
            <a:r>
              <a:rPr lang="en-US" sz="2400" dirty="0">
                <a:latin typeface="Arial Narrow" pitchFamily="34" charset="0"/>
              </a:rPr>
              <a:t>system PLTP </a:t>
            </a:r>
            <a:r>
              <a:rPr lang="en-US" sz="2400" dirty="0" err="1">
                <a:latin typeface="Arial Narrow" pitchFamily="34" charset="0"/>
              </a:rPr>
              <a:t>Kamojang</a:t>
            </a:r>
            <a:r>
              <a:rPr lang="en-US" sz="2400" dirty="0">
                <a:latin typeface="Arial Narrow" pitchFamily="34" charset="0"/>
              </a:rPr>
              <a:t> </a:t>
            </a:r>
            <a:r>
              <a:rPr lang="en-US" sz="2400" dirty="0" err="1">
                <a:latin typeface="Arial Narrow" pitchFamily="34" charset="0"/>
              </a:rPr>
              <a:t>mempergunakan</a:t>
            </a:r>
            <a:r>
              <a:rPr lang="en-US" sz="2400" dirty="0">
                <a:latin typeface="Arial Narrow" pitchFamily="34" charset="0"/>
              </a:rPr>
              <a:t> </a:t>
            </a:r>
            <a:r>
              <a:rPr lang="en-US" sz="2400" dirty="0" err="1">
                <a:latin typeface="Arial Narrow" pitchFamily="34" charset="0"/>
              </a:rPr>
              <a:t>turbin</a:t>
            </a:r>
            <a:r>
              <a:rPr lang="en-US" sz="2400" dirty="0">
                <a:latin typeface="Arial Narrow" pitchFamily="34" charset="0"/>
              </a:rPr>
              <a:t> </a:t>
            </a:r>
            <a:r>
              <a:rPr lang="en-US" sz="2400" dirty="0" err="1">
                <a:latin typeface="Arial Narrow" pitchFamily="34" charset="0"/>
              </a:rPr>
              <a:t>jenis</a:t>
            </a:r>
            <a:r>
              <a:rPr lang="en-US" sz="2400" dirty="0">
                <a:latin typeface="Arial Narrow" pitchFamily="34" charset="0"/>
              </a:rPr>
              <a:t> </a:t>
            </a:r>
            <a:r>
              <a:rPr lang="en-US" sz="2400" dirty="0" err="1">
                <a:latin typeface="Arial Narrow" pitchFamily="34" charset="0"/>
              </a:rPr>
              <a:t>silinder</a:t>
            </a:r>
            <a:r>
              <a:rPr lang="en-US" sz="2400" dirty="0">
                <a:latin typeface="Arial Narrow" pitchFamily="34" charset="0"/>
              </a:rPr>
              <a:t> </a:t>
            </a:r>
            <a:r>
              <a:rPr lang="en-US" sz="2400" dirty="0" err="1">
                <a:latin typeface="Arial Narrow" pitchFamily="34" charset="0"/>
              </a:rPr>
              <a:t>tunggal</a:t>
            </a:r>
            <a:r>
              <a:rPr lang="en-US" sz="2400" dirty="0">
                <a:latin typeface="Arial Narrow" pitchFamily="34" charset="0"/>
              </a:rPr>
              <a:t> </a:t>
            </a:r>
            <a:r>
              <a:rPr lang="en-US" sz="2400" dirty="0" err="1">
                <a:latin typeface="Arial Narrow" pitchFamily="34" charset="0"/>
              </a:rPr>
              <a:t>dua</a:t>
            </a:r>
            <a:r>
              <a:rPr lang="en-US" sz="2400" dirty="0">
                <a:latin typeface="Arial Narrow" pitchFamily="34" charset="0"/>
              </a:rPr>
              <a:t> </a:t>
            </a:r>
            <a:r>
              <a:rPr lang="en-US" sz="2400" dirty="0" err="1">
                <a:latin typeface="Arial Narrow" pitchFamily="34" charset="0"/>
              </a:rPr>
              <a:t>aliran</a:t>
            </a:r>
            <a:r>
              <a:rPr lang="en-US" sz="2400" dirty="0">
                <a:latin typeface="Arial Narrow" pitchFamily="34" charset="0"/>
              </a:rPr>
              <a:t> ( single cylinder double flow ) yang </a:t>
            </a:r>
            <a:r>
              <a:rPr lang="en-US" sz="2400" dirty="0" err="1">
                <a:latin typeface="Arial Narrow" pitchFamily="34" charset="0"/>
              </a:rPr>
              <a:t>merupakan</a:t>
            </a:r>
            <a:r>
              <a:rPr lang="en-US" sz="2400" dirty="0">
                <a:latin typeface="Arial Narrow" pitchFamily="34" charset="0"/>
              </a:rPr>
              <a:t> </a:t>
            </a:r>
            <a:r>
              <a:rPr lang="en-US" sz="2400" dirty="0" err="1">
                <a:latin typeface="Arial Narrow" pitchFamily="34" charset="0"/>
              </a:rPr>
              <a:t>kombinasi</a:t>
            </a:r>
            <a:r>
              <a:rPr lang="en-US" sz="2400" dirty="0">
                <a:latin typeface="Arial Narrow" pitchFamily="34" charset="0"/>
              </a:rPr>
              <a:t> </a:t>
            </a:r>
            <a:r>
              <a:rPr lang="en-US" sz="2400" dirty="0" err="1">
                <a:latin typeface="Arial Narrow" pitchFamily="34" charset="0"/>
              </a:rPr>
              <a:t>dari</a:t>
            </a:r>
            <a:r>
              <a:rPr lang="en-US" sz="2400" dirty="0">
                <a:latin typeface="Arial Narrow" pitchFamily="34" charset="0"/>
              </a:rPr>
              <a:t> </a:t>
            </a:r>
            <a:r>
              <a:rPr lang="en-US" sz="2400" dirty="0" err="1">
                <a:latin typeface="Arial Narrow" pitchFamily="34" charset="0"/>
              </a:rPr>
              <a:t>turbin</a:t>
            </a:r>
            <a:r>
              <a:rPr lang="en-US" sz="2400" dirty="0">
                <a:latin typeface="Arial Narrow" pitchFamily="34" charset="0"/>
              </a:rPr>
              <a:t> </a:t>
            </a:r>
            <a:r>
              <a:rPr lang="en-US" sz="2400" dirty="0" err="1">
                <a:latin typeface="Arial Narrow" pitchFamily="34" charset="0"/>
              </a:rPr>
              <a:t>aksi</a:t>
            </a:r>
            <a:r>
              <a:rPr lang="en-US" sz="2400" dirty="0">
                <a:latin typeface="Arial Narrow" pitchFamily="34" charset="0"/>
              </a:rPr>
              <a:t> ( </a:t>
            </a:r>
            <a:r>
              <a:rPr lang="en-US" sz="2400" dirty="0" err="1">
                <a:latin typeface="Arial Narrow" pitchFamily="34" charset="0"/>
              </a:rPr>
              <a:t>impuls</a:t>
            </a:r>
            <a:r>
              <a:rPr lang="en-US" sz="2400" dirty="0">
                <a:latin typeface="Arial Narrow" pitchFamily="34" charset="0"/>
              </a:rPr>
              <a:t> ) </a:t>
            </a:r>
            <a:r>
              <a:rPr lang="en-US" sz="2400" dirty="0" err="1">
                <a:latin typeface="Arial Narrow" pitchFamily="34" charset="0"/>
              </a:rPr>
              <a:t>dan</a:t>
            </a:r>
            <a:r>
              <a:rPr lang="en-US" sz="2400" dirty="0">
                <a:latin typeface="Arial Narrow" pitchFamily="34" charset="0"/>
              </a:rPr>
              <a:t> </a:t>
            </a:r>
            <a:r>
              <a:rPr lang="en-US" sz="2400" dirty="0" err="1">
                <a:latin typeface="Arial Narrow" pitchFamily="34" charset="0"/>
              </a:rPr>
              <a:t>reaksi</a:t>
            </a:r>
            <a:endParaRPr lang="en-US" sz="2400" dirty="0">
              <a:latin typeface="Arial Narrow" pitchFamily="34" charset="0"/>
            </a:endParaRPr>
          </a:p>
        </p:txBody>
      </p:sp>
      <p:sp>
        <p:nvSpPr>
          <p:cNvPr id="4" name="Rectangle 3"/>
          <p:cNvSpPr/>
          <p:nvPr/>
        </p:nvSpPr>
        <p:spPr>
          <a:xfrm>
            <a:off x="1447800" y="381000"/>
            <a:ext cx="1661032" cy="646331"/>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solidFill>
              <a:schemeClr val="tx1"/>
            </a:solidFill>
          </a:ln>
        </p:spPr>
        <p:txBody>
          <a:bodyPr wrap="none">
            <a:spAutoFit/>
          </a:bodyPr>
          <a:lstStyle/>
          <a:p>
            <a:r>
              <a:rPr lang="en-US" sz="3600" b="1" dirty="0" smtClean="0"/>
              <a:t>TURBIN</a:t>
            </a:r>
            <a:endParaRPr lang="en-US" sz="3600" b="1" dirty="0"/>
          </a:p>
        </p:txBody>
      </p:sp>
      <p:pic>
        <p:nvPicPr>
          <p:cNvPr id="7170" name="Picture 2"/>
          <p:cNvPicPr>
            <a:picLocks noChangeAspect="1" noChangeArrowheads="1"/>
          </p:cNvPicPr>
          <p:nvPr/>
        </p:nvPicPr>
        <p:blipFill>
          <a:blip r:embed="rId2"/>
          <a:srcRect/>
          <a:stretch>
            <a:fillRect/>
          </a:stretch>
        </p:blipFill>
        <p:spPr bwMode="auto">
          <a:xfrm>
            <a:off x="4953000" y="1295400"/>
            <a:ext cx="3886200" cy="44958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 calcmode="lin" valueType="num">
                                      <p:cBhvr additive="base">
                                        <p:cTn id="19" dur="500" fill="hold"/>
                                        <p:tgtEl>
                                          <p:spTgt spid="7170"/>
                                        </p:tgtEl>
                                        <p:attrNameLst>
                                          <p:attrName>ppt_x</p:attrName>
                                        </p:attrNameLst>
                                      </p:cBhvr>
                                      <p:tavLst>
                                        <p:tav tm="0">
                                          <p:val>
                                            <p:strVal val="#ppt_x"/>
                                          </p:val>
                                        </p:tav>
                                        <p:tav tm="100000">
                                          <p:val>
                                            <p:strVal val="#ppt_x"/>
                                          </p:val>
                                        </p:tav>
                                      </p:tavLst>
                                    </p:anim>
                                    <p:anim calcmode="lin" valueType="num">
                                      <p:cBhvr additive="base">
                                        <p:cTn id="20"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19200"/>
            <a:ext cx="4343400" cy="4154984"/>
          </a:xfrm>
          <a:prstGeom prst="rect">
            <a:avLst/>
          </a:prstGeom>
        </p:spPr>
        <p:txBody>
          <a:bodyPr wrap="square">
            <a:spAutoFit/>
          </a:bodyPr>
          <a:lstStyle/>
          <a:p>
            <a:pPr marL="457200" indent="-457200">
              <a:buFont typeface="Wingdings" pitchFamily="2" charset="2"/>
              <a:buChar char="q"/>
            </a:pPr>
            <a:r>
              <a:rPr lang="en-US" sz="2400" dirty="0" smtClean="0">
                <a:latin typeface="Arial Narrow" pitchFamily="34" charset="0"/>
              </a:rPr>
              <a:t>Generator </a:t>
            </a:r>
            <a:r>
              <a:rPr lang="en-US" sz="2400" dirty="0" err="1">
                <a:latin typeface="Arial Narrow" pitchFamily="34" charset="0"/>
              </a:rPr>
              <a:t>adalah</a:t>
            </a:r>
            <a:r>
              <a:rPr lang="en-US" sz="2400" dirty="0">
                <a:latin typeface="Arial Narrow" pitchFamily="34" charset="0"/>
              </a:rPr>
              <a:t> </a:t>
            </a:r>
            <a:r>
              <a:rPr lang="en-US" sz="2400" dirty="0" err="1">
                <a:latin typeface="Arial Narrow" pitchFamily="34" charset="0"/>
              </a:rPr>
              <a:t>sebuah</a:t>
            </a:r>
            <a:r>
              <a:rPr lang="en-US" sz="2400" dirty="0">
                <a:latin typeface="Arial Narrow" pitchFamily="34" charset="0"/>
              </a:rPr>
              <a:t> </a:t>
            </a:r>
            <a:r>
              <a:rPr lang="en-US" sz="2400" dirty="0" err="1">
                <a:latin typeface="Arial Narrow" pitchFamily="34" charset="0"/>
              </a:rPr>
              <a:t>alat</a:t>
            </a:r>
            <a:r>
              <a:rPr lang="en-US" sz="2400" dirty="0">
                <a:latin typeface="Arial Narrow" pitchFamily="34" charset="0"/>
              </a:rPr>
              <a:t> yang </a:t>
            </a:r>
            <a:r>
              <a:rPr lang="en-US" sz="2400" dirty="0" err="1">
                <a:latin typeface="Arial Narrow" pitchFamily="34" charset="0"/>
              </a:rPr>
              <a:t>berfungsi</a:t>
            </a:r>
            <a:r>
              <a:rPr lang="en-US" sz="2400" dirty="0">
                <a:latin typeface="Arial Narrow" pitchFamily="34" charset="0"/>
              </a:rPr>
              <a:t> </a:t>
            </a:r>
            <a:r>
              <a:rPr lang="en-US" sz="2400" dirty="0" err="1">
                <a:latin typeface="Arial Narrow" pitchFamily="34" charset="0"/>
              </a:rPr>
              <a:t>untuk</a:t>
            </a:r>
            <a:r>
              <a:rPr lang="en-US" sz="2400" dirty="0">
                <a:latin typeface="Arial Narrow" pitchFamily="34" charset="0"/>
              </a:rPr>
              <a:t> </a:t>
            </a:r>
            <a:r>
              <a:rPr lang="en-US" sz="2400" dirty="0" err="1">
                <a:latin typeface="Arial Narrow" pitchFamily="34" charset="0"/>
              </a:rPr>
              <a:t>merubah</a:t>
            </a:r>
            <a:r>
              <a:rPr lang="en-US" sz="2400" dirty="0">
                <a:latin typeface="Arial Narrow" pitchFamily="34" charset="0"/>
              </a:rPr>
              <a:t> </a:t>
            </a:r>
            <a:r>
              <a:rPr lang="en-US" sz="2400" dirty="0" err="1">
                <a:latin typeface="Arial Narrow" pitchFamily="34" charset="0"/>
              </a:rPr>
              <a:t>energi</a:t>
            </a:r>
            <a:r>
              <a:rPr lang="en-US" sz="2400" dirty="0">
                <a:latin typeface="Arial Narrow" pitchFamily="34" charset="0"/>
              </a:rPr>
              <a:t> </a:t>
            </a:r>
            <a:r>
              <a:rPr lang="en-US" sz="2400" dirty="0" err="1">
                <a:latin typeface="Arial Narrow" pitchFamily="34" charset="0"/>
              </a:rPr>
              <a:t>mekanik</a:t>
            </a:r>
            <a:r>
              <a:rPr lang="en-US" sz="2400" dirty="0">
                <a:latin typeface="Arial Narrow" pitchFamily="34" charset="0"/>
              </a:rPr>
              <a:t> </a:t>
            </a:r>
            <a:r>
              <a:rPr lang="en-US" sz="2400" dirty="0" err="1">
                <a:latin typeface="Arial Narrow" pitchFamily="34" charset="0"/>
              </a:rPr>
              <a:t>putaran</a:t>
            </a:r>
            <a:r>
              <a:rPr lang="en-US" sz="2400" dirty="0">
                <a:latin typeface="Arial Narrow" pitchFamily="34" charset="0"/>
              </a:rPr>
              <a:t> </a:t>
            </a:r>
            <a:r>
              <a:rPr lang="en-US" sz="2400" dirty="0" err="1">
                <a:latin typeface="Arial Narrow" pitchFamily="34" charset="0"/>
              </a:rPr>
              <a:t>poros</a:t>
            </a:r>
            <a:r>
              <a:rPr lang="en-US" sz="2400" dirty="0">
                <a:latin typeface="Arial Narrow" pitchFamily="34" charset="0"/>
              </a:rPr>
              <a:t> </a:t>
            </a:r>
            <a:r>
              <a:rPr lang="en-US" sz="2400" dirty="0" err="1">
                <a:latin typeface="Arial Narrow" pitchFamily="34" charset="0"/>
              </a:rPr>
              <a:t>turbin</a:t>
            </a:r>
            <a:r>
              <a:rPr lang="en-US" sz="2400" dirty="0">
                <a:latin typeface="Arial Narrow" pitchFamily="34" charset="0"/>
              </a:rPr>
              <a:t> </a:t>
            </a:r>
            <a:r>
              <a:rPr lang="en-US" sz="2400" dirty="0" err="1">
                <a:latin typeface="Arial Narrow" pitchFamily="34" charset="0"/>
              </a:rPr>
              <a:t>menjadi</a:t>
            </a:r>
            <a:r>
              <a:rPr lang="en-US" sz="2400" dirty="0">
                <a:latin typeface="Arial Narrow" pitchFamily="34" charset="0"/>
              </a:rPr>
              <a:t> </a:t>
            </a:r>
            <a:r>
              <a:rPr lang="en-US" sz="2400" dirty="0" err="1">
                <a:latin typeface="Arial Narrow" pitchFamily="34" charset="0"/>
              </a:rPr>
              <a:t>energi</a:t>
            </a:r>
            <a:r>
              <a:rPr lang="en-US" sz="2400" dirty="0">
                <a:latin typeface="Arial Narrow" pitchFamily="34" charset="0"/>
              </a:rPr>
              <a:t> </a:t>
            </a:r>
            <a:r>
              <a:rPr lang="en-US" sz="2400" dirty="0" err="1">
                <a:latin typeface="Arial Narrow" pitchFamily="34" charset="0"/>
              </a:rPr>
              <a:t>listrik</a:t>
            </a:r>
            <a:r>
              <a:rPr lang="en-US" sz="2400" dirty="0">
                <a:latin typeface="Arial Narrow" pitchFamily="34" charset="0"/>
              </a:rPr>
              <a:t>. </a:t>
            </a:r>
            <a:endParaRPr lang="en-US" sz="2400" dirty="0" smtClean="0">
              <a:latin typeface="Arial Narrow" pitchFamily="34" charset="0"/>
            </a:endParaRPr>
          </a:p>
          <a:p>
            <a:pPr marL="457200" indent="-457200">
              <a:buFont typeface="Wingdings" pitchFamily="2" charset="2"/>
              <a:buChar char="q"/>
            </a:pPr>
            <a:endParaRPr lang="en-US" sz="2400" dirty="0">
              <a:latin typeface="Arial Narrow" pitchFamily="34" charset="0"/>
            </a:endParaRPr>
          </a:p>
          <a:p>
            <a:pPr marL="457200" indent="-457200">
              <a:buFont typeface="Wingdings" pitchFamily="2" charset="2"/>
              <a:buChar char="q"/>
            </a:pPr>
            <a:r>
              <a:rPr lang="en-US" sz="2400" dirty="0" smtClean="0">
                <a:latin typeface="Arial Narrow" pitchFamily="34" charset="0"/>
              </a:rPr>
              <a:t>PLTP </a:t>
            </a:r>
            <a:r>
              <a:rPr lang="en-US" sz="2400" dirty="0" err="1">
                <a:latin typeface="Arial Narrow" pitchFamily="34" charset="0"/>
              </a:rPr>
              <a:t>kamojang</a:t>
            </a:r>
            <a:r>
              <a:rPr lang="en-US" sz="2400" dirty="0">
                <a:latin typeface="Arial Narrow" pitchFamily="34" charset="0"/>
              </a:rPr>
              <a:t> </a:t>
            </a:r>
            <a:r>
              <a:rPr lang="en-US" sz="2400" dirty="0" err="1">
                <a:latin typeface="Arial Narrow" pitchFamily="34" charset="0"/>
              </a:rPr>
              <a:t>mempergunakan</a:t>
            </a:r>
            <a:r>
              <a:rPr lang="en-US" sz="2400" dirty="0">
                <a:latin typeface="Arial Narrow" pitchFamily="34" charset="0"/>
              </a:rPr>
              <a:t> generator </a:t>
            </a:r>
            <a:r>
              <a:rPr lang="en-US" sz="2400" dirty="0" err="1">
                <a:latin typeface="Arial Narrow" pitchFamily="34" charset="0"/>
              </a:rPr>
              <a:t>jenis</a:t>
            </a:r>
            <a:r>
              <a:rPr lang="en-US" sz="2400" dirty="0">
                <a:latin typeface="Arial Narrow" pitchFamily="34" charset="0"/>
              </a:rPr>
              <a:t> </a:t>
            </a:r>
            <a:r>
              <a:rPr lang="en-US" sz="2400" dirty="0" err="1">
                <a:latin typeface="Arial Narrow" pitchFamily="34" charset="0"/>
              </a:rPr>
              <a:t>hubung</a:t>
            </a:r>
            <a:r>
              <a:rPr lang="en-US" sz="2400" dirty="0">
                <a:latin typeface="Arial Narrow" pitchFamily="34" charset="0"/>
              </a:rPr>
              <a:t> </a:t>
            </a:r>
            <a:r>
              <a:rPr lang="en-US" sz="2400" dirty="0" err="1">
                <a:latin typeface="Arial Narrow" pitchFamily="34" charset="0"/>
              </a:rPr>
              <a:t>langsung</a:t>
            </a:r>
            <a:r>
              <a:rPr lang="en-US" sz="2400" dirty="0">
                <a:latin typeface="Arial Narrow" pitchFamily="34" charset="0"/>
              </a:rPr>
              <a:t> </a:t>
            </a:r>
            <a:r>
              <a:rPr lang="en-US" sz="2400" dirty="0" err="1">
                <a:latin typeface="Arial Narrow" pitchFamily="34" charset="0"/>
              </a:rPr>
              <a:t>dan</a:t>
            </a:r>
            <a:r>
              <a:rPr lang="en-US" sz="2400" dirty="0">
                <a:latin typeface="Arial Narrow" pitchFamily="34" charset="0"/>
              </a:rPr>
              <a:t> </a:t>
            </a:r>
            <a:r>
              <a:rPr lang="en-US" sz="2400" dirty="0" err="1">
                <a:latin typeface="Arial Narrow" pitchFamily="34" charset="0"/>
              </a:rPr>
              <a:t>didinginkan</a:t>
            </a:r>
            <a:r>
              <a:rPr lang="en-US" sz="2400" dirty="0">
                <a:latin typeface="Arial Narrow" pitchFamily="34" charset="0"/>
              </a:rPr>
              <a:t> </a:t>
            </a:r>
            <a:r>
              <a:rPr lang="en-US" sz="2400" dirty="0" err="1">
                <a:latin typeface="Arial Narrow" pitchFamily="34" charset="0"/>
              </a:rPr>
              <a:t>dengan</a:t>
            </a:r>
            <a:r>
              <a:rPr lang="en-US" sz="2400" dirty="0">
                <a:latin typeface="Arial Narrow" pitchFamily="34" charset="0"/>
              </a:rPr>
              <a:t> air, </a:t>
            </a:r>
            <a:r>
              <a:rPr lang="en-US" sz="2400" dirty="0" err="1">
                <a:latin typeface="Arial Narrow" pitchFamily="34" charset="0"/>
              </a:rPr>
              <a:t>memiliki</a:t>
            </a:r>
            <a:r>
              <a:rPr lang="en-US" sz="2400" dirty="0">
                <a:latin typeface="Arial Narrow" pitchFamily="34" charset="0"/>
              </a:rPr>
              <a:t> 2 </a:t>
            </a:r>
            <a:r>
              <a:rPr lang="en-US" sz="2400" dirty="0" err="1">
                <a:latin typeface="Arial Narrow" pitchFamily="34" charset="0"/>
              </a:rPr>
              <a:t>kutub</a:t>
            </a:r>
            <a:r>
              <a:rPr lang="en-US" sz="2400" dirty="0">
                <a:latin typeface="Arial Narrow" pitchFamily="34" charset="0"/>
              </a:rPr>
              <a:t>, 3 </a:t>
            </a:r>
            <a:r>
              <a:rPr lang="en-US" sz="2400" dirty="0" err="1">
                <a:latin typeface="Arial Narrow" pitchFamily="34" charset="0"/>
              </a:rPr>
              <a:t>fasa</a:t>
            </a:r>
            <a:r>
              <a:rPr lang="en-US" sz="2400" dirty="0">
                <a:latin typeface="Arial Narrow" pitchFamily="34" charset="0"/>
              </a:rPr>
              <a:t>, 50 Hz </a:t>
            </a:r>
            <a:r>
              <a:rPr lang="en-US" sz="2400" dirty="0" err="1">
                <a:latin typeface="Arial Narrow" pitchFamily="34" charset="0"/>
              </a:rPr>
              <a:t>dengan</a:t>
            </a:r>
            <a:r>
              <a:rPr lang="en-US" sz="2400" dirty="0">
                <a:latin typeface="Arial Narrow" pitchFamily="34" charset="0"/>
              </a:rPr>
              <a:t> </a:t>
            </a:r>
            <a:r>
              <a:rPr lang="en-US" sz="2400" dirty="0" err="1">
                <a:latin typeface="Arial Narrow" pitchFamily="34" charset="0"/>
              </a:rPr>
              <a:t>putaran</a:t>
            </a:r>
            <a:r>
              <a:rPr lang="en-US" sz="2400" dirty="0">
                <a:latin typeface="Arial Narrow" pitchFamily="34" charset="0"/>
              </a:rPr>
              <a:t> 3000 rpm</a:t>
            </a:r>
          </a:p>
        </p:txBody>
      </p:sp>
      <p:sp>
        <p:nvSpPr>
          <p:cNvPr id="3" name="Rectangle 2"/>
          <p:cNvSpPr/>
          <p:nvPr/>
        </p:nvSpPr>
        <p:spPr>
          <a:xfrm>
            <a:off x="762000" y="304800"/>
            <a:ext cx="2567754" cy="646331"/>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solidFill>
              <a:schemeClr val="tx1"/>
            </a:solidFill>
          </a:ln>
        </p:spPr>
        <p:txBody>
          <a:bodyPr wrap="none">
            <a:spAutoFit/>
          </a:bodyPr>
          <a:lstStyle/>
          <a:p>
            <a:pPr marL="457200" indent="-457200"/>
            <a:r>
              <a:rPr lang="en-US" sz="3600" b="1" dirty="0" smtClean="0">
                <a:latin typeface="Arial Narrow" pitchFamily="34" charset="0"/>
              </a:rPr>
              <a:t>GENERATOR</a:t>
            </a:r>
            <a:endParaRPr lang="en-US" sz="3600" b="1" dirty="0">
              <a:latin typeface="Arial Narrow" pitchFamily="34" charset="0"/>
            </a:endParaRPr>
          </a:p>
        </p:txBody>
      </p:sp>
      <p:pic>
        <p:nvPicPr>
          <p:cNvPr id="8194" name="Picture 2"/>
          <p:cNvPicPr>
            <a:picLocks noChangeAspect="1" noChangeArrowheads="1"/>
          </p:cNvPicPr>
          <p:nvPr/>
        </p:nvPicPr>
        <p:blipFill>
          <a:blip r:embed="rId2"/>
          <a:srcRect/>
          <a:stretch>
            <a:fillRect/>
          </a:stretch>
        </p:blipFill>
        <p:spPr bwMode="auto">
          <a:xfrm>
            <a:off x="4800600" y="1219200"/>
            <a:ext cx="3810000" cy="4800600"/>
          </a:xfrm>
          <a:prstGeom prst="rect">
            <a:avLst/>
          </a:prstGeom>
          <a:noFill/>
          <a:ln w="9525">
            <a:noFill/>
            <a:miter lim="800000"/>
            <a:headEnd/>
            <a:tailEnd/>
          </a:ln>
          <a:effectLst/>
        </p:spPr>
      </p:pic>
      <p:sp>
        <p:nvSpPr>
          <p:cNvPr id="5" name="Rectangle 4"/>
          <p:cNvSpPr/>
          <p:nvPr/>
        </p:nvSpPr>
        <p:spPr>
          <a:xfrm>
            <a:off x="5334000" y="5943600"/>
            <a:ext cx="3095143" cy="646331"/>
          </a:xfrm>
          <a:prstGeom prst="rect">
            <a:avLst/>
          </a:prstGeom>
        </p:spPr>
        <p:txBody>
          <a:bodyPr wrap="none">
            <a:spAutoFit/>
          </a:bodyPr>
          <a:lstStyle/>
          <a:p>
            <a:r>
              <a:rPr lang="en-US" sz="3600" b="1" dirty="0" smtClean="0">
                <a:latin typeface="Arial Narrow" pitchFamily="34" charset="0"/>
              </a:rPr>
              <a:t>PLTP </a:t>
            </a:r>
            <a:r>
              <a:rPr lang="en-US" sz="3600" b="1" dirty="0" err="1" smtClean="0">
                <a:latin typeface="Arial Narrow" pitchFamily="34" charset="0"/>
              </a:rPr>
              <a:t>kamojang</a:t>
            </a:r>
            <a:r>
              <a:rPr lang="en-US" sz="3600" b="1" dirty="0" smtClean="0">
                <a:latin typeface="Arial Narrow" pitchFamily="34" charset="0"/>
              </a:rPr>
              <a:t> </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500" fill="hold"/>
                                        <p:tgtEl>
                                          <p:spTgt spid="8194"/>
                                        </p:tgtEl>
                                        <p:attrNameLst>
                                          <p:attrName>ppt_x</p:attrName>
                                        </p:attrNameLst>
                                      </p:cBhvr>
                                      <p:tavLst>
                                        <p:tav tm="0">
                                          <p:val>
                                            <p:strVal val="#ppt_x"/>
                                          </p:val>
                                        </p:tav>
                                        <p:tav tm="100000">
                                          <p:val>
                                            <p:strVal val="#ppt_x"/>
                                          </p:val>
                                        </p:tav>
                                      </p:tavLst>
                                    </p:anim>
                                    <p:anim calcmode="lin" valueType="num">
                                      <p:cBhvr additive="base">
                                        <p:cTn id="1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95400"/>
            <a:ext cx="8077200" cy="4893647"/>
          </a:xfrm>
          <a:prstGeom prst="rect">
            <a:avLst/>
          </a:prstGeom>
        </p:spPr>
        <p:txBody>
          <a:bodyPr wrap="square">
            <a:spAutoFit/>
          </a:bodyPr>
          <a:lstStyle/>
          <a:p>
            <a:pPr marL="344488" indent="-344488">
              <a:buFont typeface="Wingdings" pitchFamily="2" charset="2"/>
              <a:buChar char="q"/>
            </a:pPr>
            <a:r>
              <a:rPr lang="en-US" sz="2400" dirty="0" err="1" smtClean="0">
                <a:latin typeface="Tahoma" pitchFamily="34" charset="0"/>
                <a:ea typeface="Tahoma" pitchFamily="34" charset="0"/>
                <a:cs typeface="Tahoma" pitchFamily="34" charset="0"/>
              </a:rPr>
              <a:t>Trafo</a:t>
            </a:r>
            <a:r>
              <a:rPr lang="en-US" sz="2400" dirty="0" smtClean="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utama</a:t>
            </a:r>
            <a:r>
              <a:rPr lang="en-US" sz="2400" dirty="0">
                <a:latin typeface="Tahoma" pitchFamily="34" charset="0"/>
                <a:ea typeface="Tahoma" pitchFamily="34" charset="0"/>
                <a:cs typeface="Tahoma" pitchFamily="34" charset="0"/>
              </a:rPr>
              <a:t> yang </a:t>
            </a:r>
            <a:r>
              <a:rPr lang="en-US" sz="2400" dirty="0" err="1">
                <a:latin typeface="Tahoma" pitchFamily="34" charset="0"/>
                <a:ea typeface="Tahoma" pitchFamily="34" charset="0"/>
                <a:cs typeface="Tahoma" pitchFamily="34" charset="0"/>
              </a:rPr>
              <a:t>digunakan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adalah</a:t>
            </a:r>
            <a:r>
              <a:rPr lang="en-US" sz="2400" dirty="0">
                <a:latin typeface="Tahoma" pitchFamily="34" charset="0"/>
                <a:ea typeface="Tahoma" pitchFamily="34" charset="0"/>
                <a:cs typeface="Tahoma" pitchFamily="34" charset="0"/>
              </a:rPr>
              <a:t> type ONAN </a:t>
            </a:r>
            <a:r>
              <a:rPr lang="en-US" sz="2400" dirty="0" err="1">
                <a:latin typeface="Tahoma" pitchFamily="34" charset="0"/>
                <a:ea typeface="Tahoma" pitchFamily="34" charset="0"/>
                <a:cs typeface="Tahoma" pitchFamily="34" charset="0"/>
              </a:rPr>
              <a:t>dengan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tegangan</a:t>
            </a:r>
            <a:r>
              <a:rPr lang="en-US" sz="2400" dirty="0">
                <a:latin typeface="Tahoma" pitchFamily="34" charset="0"/>
                <a:ea typeface="Tahoma" pitchFamily="34" charset="0"/>
                <a:cs typeface="Tahoma" pitchFamily="34" charset="0"/>
              </a:rPr>
              <a:t> 11,8 KV </a:t>
            </a:r>
            <a:r>
              <a:rPr lang="en-US" sz="2400" dirty="0" err="1">
                <a:latin typeface="Tahoma" pitchFamily="34" charset="0"/>
                <a:ea typeface="Tahoma" pitchFamily="34" charset="0"/>
                <a:cs typeface="Tahoma" pitchFamily="34" charset="0"/>
              </a:rPr>
              <a:t>pada</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sisi</a:t>
            </a:r>
            <a:r>
              <a:rPr lang="en-US" sz="2400" dirty="0">
                <a:latin typeface="Tahoma" pitchFamily="34" charset="0"/>
                <a:ea typeface="Tahoma" pitchFamily="34" charset="0"/>
                <a:cs typeface="Tahoma" pitchFamily="34" charset="0"/>
              </a:rPr>
              <a:t> primer </a:t>
            </a:r>
            <a:r>
              <a:rPr lang="en-US" sz="2400" dirty="0" err="1">
                <a:latin typeface="Tahoma" pitchFamily="34" charset="0"/>
                <a:ea typeface="Tahoma" pitchFamily="34" charset="0"/>
                <a:cs typeface="Tahoma" pitchFamily="34" charset="0"/>
              </a:rPr>
              <a:t>dan</a:t>
            </a:r>
            <a:r>
              <a:rPr lang="en-US" sz="2400" dirty="0">
                <a:latin typeface="Tahoma" pitchFamily="34" charset="0"/>
                <a:ea typeface="Tahoma" pitchFamily="34" charset="0"/>
                <a:cs typeface="Tahoma" pitchFamily="34" charset="0"/>
              </a:rPr>
              <a:t> 150 KV </a:t>
            </a:r>
            <a:r>
              <a:rPr lang="en-US" sz="2400" dirty="0" err="1">
                <a:latin typeface="Tahoma" pitchFamily="34" charset="0"/>
                <a:ea typeface="Tahoma" pitchFamily="34" charset="0"/>
                <a:cs typeface="Tahoma" pitchFamily="34" charset="0"/>
              </a:rPr>
              <a:t>pada</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sisi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sekunder</a:t>
            </a:r>
            <a:r>
              <a:rPr lang="en-US" sz="2400" dirty="0">
                <a:latin typeface="Tahoma" pitchFamily="34" charset="0"/>
                <a:ea typeface="Tahoma" pitchFamily="34" charset="0"/>
                <a:cs typeface="Tahoma" pitchFamily="34" charset="0"/>
              </a:rPr>
              <a:t>. </a:t>
            </a:r>
          </a:p>
          <a:p>
            <a:pPr marL="344488" indent="-344488">
              <a:buFont typeface="Wingdings" pitchFamily="2" charset="2"/>
              <a:buChar char="q"/>
            </a:pPr>
            <a:r>
              <a:rPr lang="en-US" sz="2400" dirty="0" err="1" smtClean="0">
                <a:latin typeface="Tahoma" pitchFamily="34" charset="0"/>
                <a:ea typeface="Tahoma" pitchFamily="34" charset="0"/>
                <a:cs typeface="Tahoma" pitchFamily="34" charset="0"/>
              </a:rPr>
              <a:t>Tegangan</a:t>
            </a:r>
            <a:r>
              <a:rPr lang="en-US" sz="2400" dirty="0" smtClean="0">
                <a:latin typeface="Tahoma" pitchFamily="34" charset="0"/>
                <a:ea typeface="Tahoma" pitchFamily="34" charset="0"/>
                <a:cs typeface="Tahoma" pitchFamily="34" charset="0"/>
              </a:rPr>
              <a:t> </a:t>
            </a:r>
            <a:r>
              <a:rPr lang="en-US" sz="2400" dirty="0">
                <a:latin typeface="Tahoma" pitchFamily="34" charset="0"/>
                <a:ea typeface="Tahoma" pitchFamily="34" charset="0"/>
                <a:cs typeface="Tahoma" pitchFamily="34" charset="0"/>
              </a:rPr>
              <a:t>output generator 11,8 KV </a:t>
            </a:r>
            <a:r>
              <a:rPr lang="en-US" sz="2400" dirty="0" err="1">
                <a:latin typeface="Tahoma" pitchFamily="34" charset="0"/>
                <a:ea typeface="Tahoma" pitchFamily="34" charset="0"/>
                <a:cs typeface="Tahoma" pitchFamily="34" charset="0"/>
              </a:rPr>
              <a:t>ini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kemudian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dinaikkan</a:t>
            </a:r>
            <a:r>
              <a:rPr lang="en-US" sz="2400" dirty="0">
                <a:latin typeface="Tahoma" pitchFamily="34" charset="0"/>
                <a:ea typeface="Tahoma" pitchFamily="34" charset="0"/>
                <a:cs typeface="Tahoma" pitchFamily="34" charset="0"/>
              </a:rPr>
              <a:t> ( step up </a:t>
            </a:r>
            <a:r>
              <a:rPr lang="en-US" sz="2400" dirty="0" err="1">
                <a:latin typeface="Tahoma" pitchFamily="34" charset="0"/>
                <a:ea typeface="Tahoma" pitchFamily="34" charset="0"/>
                <a:cs typeface="Tahoma" pitchFamily="34" charset="0"/>
              </a:rPr>
              <a:t>trafo</a:t>
            </a:r>
            <a:r>
              <a:rPr lang="en-US" sz="2400" dirty="0">
                <a:latin typeface="Tahoma" pitchFamily="34" charset="0"/>
                <a:ea typeface="Tahoma" pitchFamily="34" charset="0"/>
                <a:cs typeface="Tahoma" pitchFamily="34" charset="0"/>
              </a:rPr>
              <a:t> ) </a:t>
            </a:r>
            <a:r>
              <a:rPr lang="en-US" sz="2400" dirty="0" err="1">
                <a:latin typeface="Tahoma" pitchFamily="34" charset="0"/>
                <a:ea typeface="Tahoma" pitchFamily="34" charset="0"/>
                <a:cs typeface="Tahoma" pitchFamily="34" charset="0"/>
              </a:rPr>
              <a:t>menjadi</a:t>
            </a:r>
            <a:r>
              <a:rPr lang="en-US" sz="2400" dirty="0">
                <a:latin typeface="Tahoma" pitchFamily="34" charset="0"/>
                <a:ea typeface="Tahoma" pitchFamily="34" charset="0"/>
                <a:cs typeface="Tahoma" pitchFamily="34" charset="0"/>
              </a:rPr>
              <a:t> 150 KV </a:t>
            </a:r>
            <a:r>
              <a:rPr lang="en-US" sz="2400" dirty="0" err="1">
                <a:latin typeface="Tahoma" pitchFamily="34" charset="0"/>
                <a:ea typeface="Tahoma" pitchFamily="34" charset="0"/>
                <a:cs typeface="Tahoma" pitchFamily="34" charset="0"/>
              </a:rPr>
              <a:t>dan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dihubungkan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secara</a:t>
            </a:r>
            <a:r>
              <a:rPr lang="en-US" sz="2400" dirty="0">
                <a:latin typeface="Tahoma" pitchFamily="34" charset="0"/>
                <a:ea typeface="Tahoma" pitchFamily="34" charset="0"/>
                <a:cs typeface="Tahoma" pitchFamily="34" charset="0"/>
              </a:rPr>
              <a:t> parallel </a:t>
            </a:r>
            <a:r>
              <a:rPr lang="en-US" sz="2400" dirty="0" err="1">
                <a:latin typeface="Tahoma" pitchFamily="34" charset="0"/>
                <a:ea typeface="Tahoma" pitchFamily="34" charset="0"/>
                <a:cs typeface="Tahoma" pitchFamily="34" charset="0"/>
              </a:rPr>
              <a:t>dengan</a:t>
            </a:r>
            <a:r>
              <a:rPr lang="en-US" sz="2400" dirty="0">
                <a:latin typeface="Tahoma" pitchFamily="34" charset="0"/>
                <a:ea typeface="Tahoma" pitchFamily="34" charset="0"/>
                <a:cs typeface="Tahoma" pitchFamily="34" charset="0"/>
              </a:rPr>
              <a:t> system </a:t>
            </a:r>
            <a:r>
              <a:rPr lang="en-US" sz="2400" dirty="0" err="1">
                <a:latin typeface="Tahoma" pitchFamily="34" charset="0"/>
                <a:ea typeface="Tahoma" pitchFamily="34" charset="0"/>
                <a:cs typeface="Tahoma" pitchFamily="34" charset="0"/>
              </a:rPr>
              <a:t>Jawa</a:t>
            </a:r>
            <a:r>
              <a:rPr lang="en-US" sz="2400" dirty="0">
                <a:latin typeface="Tahoma" pitchFamily="34" charset="0"/>
                <a:ea typeface="Tahoma" pitchFamily="34" charset="0"/>
                <a:cs typeface="Tahoma" pitchFamily="34" charset="0"/>
              </a:rPr>
              <a:t> –Bali. </a:t>
            </a:r>
            <a:r>
              <a:rPr lang="en-US" sz="2400" dirty="0" err="1">
                <a:latin typeface="Tahoma" pitchFamily="34" charset="0"/>
                <a:ea typeface="Tahoma" pitchFamily="34" charset="0"/>
                <a:cs typeface="Tahoma" pitchFamily="34" charset="0"/>
              </a:rPr>
              <a:t>Kapasitas</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dari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trafo</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utama</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adalah</a:t>
            </a:r>
            <a:r>
              <a:rPr lang="en-US" sz="2400" dirty="0">
                <a:latin typeface="Tahoma" pitchFamily="34" charset="0"/>
                <a:ea typeface="Tahoma" pitchFamily="34" charset="0"/>
                <a:cs typeface="Tahoma" pitchFamily="34" charset="0"/>
              </a:rPr>
              <a:t> 70.000 KVA</a:t>
            </a:r>
            <a:r>
              <a:rPr lang="en-US" sz="2400" dirty="0" smtClean="0">
                <a:latin typeface="Tahoma" pitchFamily="34" charset="0"/>
                <a:ea typeface="Tahoma" pitchFamily="34" charset="0"/>
                <a:cs typeface="Tahoma" pitchFamily="34" charset="0"/>
              </a:rPr>
              <a:t>.</a:t>
            </a:r>
          </a:p>
          <a:p>
            <a:pPr marL="344488" indent="-344488">
              <a:buFont typeface="Wingdings" pitchFamily="2" charset="2"/>
              <a:buChar char="q"/>
            </a:pPr>
            <a:r>
              <a:rPr lang="id-ID" sz="2400" dirty="0" smtClean="0">
                <a:latin typeface="Tahoma" pitchFamily="34" charset="0"/>
                <a:sym typeface="Webdings" pitchFamily="18" charset="2"/>
              </a:rPr>
              <a:t>Berfungsi mentranformasikan 	daya listrik, dengan merubah 	besaran tegangannya, sedangkan frequensinya tetap.</a:t>
            </a:r>
            <a:endParaRPr lang="en-US" sz="2400" dirty="0" smtClean="0">
              <a:latin typeface="Tahoma" pitchFamily="34" charset="0"/>
              <a:sym typeface="Webdings" pitchFamily="18" charset="2"/>
            </a:endParaRPr>
          </a:p>
          <a:p>
            <a:pPr marL="344488" indent="-344488">
              <a:buFont typeface="Wingdings" pitchFamily="2" charset="2"/>
              <a:buChar char="q"/>
            </a:pPr>
            <a:r>
              <a:rPr lang="id-ID" sz="2400" dirty="0" smtClean="0">
                <a:latin typeface="Tahoma" pitchFamily="34" charset="0"/>
                <a:sym typeface="Webdings" pitchFamily="18" charset="2"/>
              </a:rPr>
              <a:t>Tranformator daya juga berfungsi 	untuk pengaturan tegangan.</a:t>
            </a:r>
          </a:p>
          <a:p>
            <a:pPr marL="344488" indent="-344488">
              <a:buFont typeface="Wingdings" pitchFamily="2" charset="2"/>
              <a:buChar char="q"/>
            </a:pPr>
            <a:endParaRPr lang="en-US" sz="2400" dirty="0">
              <a:latin typeface="Tahoma" pitchFamily="34" charset="0"/>
              <a:ea typeface="Tahoma" pitchFamily="34" charset="0"/>
              <a:cs typeface="Tahoma" pitchFamily="34" charset="0"/>
            </a:endParaRPr>
          </a:p>
        </p:txBody>
      </p:sp>
      <p:sp>
        <p:nvSpPr>
          <p:cNvPr id="3" name="Rectangle 2"/>
          <p:cNvSpPr/>
          <p:nvPr/>
        </p:nvSpPr>
        <p:spPr>
          <a:xfrm>
            <a:off x="1371600" y="304800"/>
            <a:ext cx="6480236" cy="646331"/>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a:ln>
            <a:solidFill>
              <a:schemeClr val="tx1"/>
            </a:solidFill>
          </a:ln>
        </p:spPr>
        <p:txBody>
          <a:bodyPr wrap="none">
            <a:spAutoFit/>
          </a:bodyPr>
          <a:lstStyle/>
          <a:p>
            <a:r>
              <a:rPr lang="en-US" sz="3600" b="1" dirty="0" err="1" smtClean="0"/>
              <a:t>Trafo</a:t>
            </a:r>
            <a:r>
              <a:rPr lang="en-US" sz="3600" b="1" dirty="0" smtClean="0"/>
              <a:t> </a:t>
            </a:r>
            <a:r>
              <a:rPr lang="en-US" sz="3600" b="1" dirty="0" err="1" smtClean="0"/>
              <a:t>Utama</a:t>
            </a:r>
            <a:r>
              <a:rPr lang="en-US" sz="3600" b="1" dirty="0" smtClean="0"/>
              <a:t> ( Main Transformer)</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7163" y="338138"/>
            <a:ext cx="8986837" cy="5783262"/>
            <a:chOff x="157163" y="338138"/>
            <a:chExt cx="8986837" cy="5783262"/>
          </a:xfrm>
        </p:grpSpPr>
        <p:sp>
          <p:nvSpPr>
            <p:cNvPr id="5" name="Freeform 4"/>
            <p:cNvSpPr>
              <a:spLocks/>
            </p:cNvSpPr>
            <p:nvPr/>
          </p:nvSpPr>
          <p:spPr bwMode="auto">
            <a:xfrm rot="108162">
              <a:off x="157163" y="2735263"/>
              <a:ext cx="6553200" cy="3201987"/>
            </a:xfrm>
            <a:custGeom>
              <a:avLst/>
              <a:gdLst/>
              <a:ahLst/>
              <a:cxnLst>
                <a:cxn ang="0">
                  <a:pos x="214" y="165"/>
                </a:cxn>
                <a:cxn ang="0">
                  <a:pos x="113" y="238"/>
                </a:cxn>
                <a:cxn ang="0">
                  <a:pos x="31" y="393"/>
                </a:cxn>
                <a:cxn ang="0">
                  <a:pos x="31" y="1106"/>
                </a:cxn>
                <a:cxn ang="0">
                  <a:pos x="104" y="1381"/>
                </a:cxn>
                <a:cxn ang="0">
                  <a:pos x="86" y="1582"/>
                </a:cxn>
                <a:cxn ang="0">
                  <a:pos x="132" y="2011"/>
                </a:cxn>
                <a:cxn ang="0">
                  <a:pos x="598" y="2185"/>
                </a:cxn>
                <a:cxn ang="0">
                  <a:pos x="744" y="2158"/>
                </a:cxn>
                <a:cxn ang="0">
                  <a:pos x="1110" y="2139"/>
                </a:cxn>
                <a:cxn ang="0">
                  <a:pos x="1256" y="2066"/>
                </a:cxn>
                <a:cxn ang="0">
                  <a:pos x="1311" y="2030"/>
                </a:cxn>
                <a:cxn ang="0">
                  <a:pos x="1585" y="1975"/>
                </a:cxn>
                <a:cxn ang="0">
                  <a:pos x="1841" y="2048"/>
                </a:cxn>
                <a:cxn ang="0">
                  <a:pos x="2171" y="2011"/>
                </a:cxn>
                <a:cxn ang="0">
                  <a:pos x="2463" y="1947"/>
                </a:cxn>
                <a:cxn ang="0">
                  <a:pos x="2820" y="1984"/>
                </a:cxn>
                <a:cxn ang="0">
                  <a:pos x="3121" y="2075"/>
                </a:cxn>
                <a:cxn ang="0">
                  <a:pos x="3844" y="2167"/>
                </a:cxn>
                <a:cxn ang="0">
                  <a:pos x="4411" y="2075"/>
                </a:cxn>
                <a:cxn ang="0">
                  <a:pos x="4493" y="2048"/>
                </a:cxn>
                <a:cxn ang="0">
                  <a:pos x="4621" y="1573"/>
                </a:cxn>
                <a:cxn ang="0">
                  <a:pos x="4529" y="1280"/>
                </a:cxn>
                <a:cxn ang="0">
                  <a:pos x="4447" y="1006"/>
                </a:cxn>
                <a:cxn ang="0">
                  <a:pos x="4337" y="896"/>
                </a:cxn>
                <a:cxn ang="0">
                  <a:pos x="4209" y="713"/>
                </a:cxn>
                <a:cxn ang="0">
                  <a:pos x="4100" y="594"/>
                </a:cxn>
                <a:cxn ang="0">
                  <a:pos x="3679" y="485"/>
                </a:cxn>
                <a:cxn ang="0">
                  <a:pos x="3478" y="411"/>
                </a:cxn>
                <a:cxn ang="0">
                  <a:pos x="3249" y="174"/>
                </a:cxn>
                <a:cxn ang="0">
                  <a:pos x="2911" y="46"/>
                </a:cxn>
                <a:cxn ang="0">
                  <a:pos x="2390" y="46"/>
                </a:cxn>
                <a:cxn ang="0">
                  <a:pos x="2207" y="128"/>
                </a:cxn>
                <a:cxn ang="0">
                  <a:pos x="1988" y="137"/>
                </a:cxn>
                <a:cxn ang="0">
                  <a:pos x="1823" y="82"/>
                </a:cxn>
                <a:cxn ang="0">
                  <a:pos x="1622" y="110"/>
                </a:cxn>
                <a:cxn ang="0">
                  <a:pos x="1238" y="110"/>
                </a:cxn>
                <a:cxn ang="0">
                  <a:pos x="982" y="119"/>
                </a:cxn>
                <a:cxn ang="0">
                  <a:pos x="607" y="146"/>
                </a:cxn>
                <a:cxn ang="0">
                  <a:pos x="351" y="110"/>
                </a:cxn>
              </a:cxnLst>
              <a:rect l="0" t="0" r="r" b="b"/>
              <a:pathLst>
                <a:path w="4626" h="2205">
                  <a:moveTo>
                    <a:pt x="351" y="110"/>
                  </a:moveTo>
                  <a:cubicBezTo>
                    <a:pt x="254" y="174"/>
                    <a:pt x="397" y="147"/>
                    <a:pt x="214" y="165"/>
                  </a:cubicBezTo>
                  <a:cubicBezTo>
                    <a:pt x="193" y="175"/>
                    <a:pt x="168" y="178"/>
                    <a:pt x="150" y="192"/>
                  </a:cubicBezTo>
                  <a:cubicBezTo>
                    <a:pt x="135" y="204"/>
                    <a:pt x="127" y="224"/>
                    <a:pt x="113" y="238"/>
                  </a:cubicBezTo>
                  <a:cubicBezTo>
                    <a:pt x="104" y="265"/>
                    <a:pt x="102" y="296"/>
                    <a:pt x="86" y="320"/>
                  </a:cubicBezTo>
                  <a:cubicBezTo>
                    <a:pt x="69" y="346"/>
                    <a:pt x="48" y="367"/>
                    <a:pt x="31" y="393"/>
                  </a:cubicBezTo>
                  <a:cubicBezTo>
                    <a:pt x="22" y="518"/>
                    <a:pt x="0" y="657"/>
                    <a:pt x="40" y="777"/>
                  </a:cubicBezTo>
                  <a:cubicBezTo>
                    <a:pt x="53" y="886"/>
                    <a:pt x="66" y="1000"/>
                    <a:pt x="31" y="1106"/>
                  </a:cubicBezTo>
                  <a:cubicBezTo>
                    <a:pt x="37" y="1182"/>
                    <a:pt x="36" y="1237"/>
                    <a:pt x="77" y="1298"/>
                  </a:cubicBezTo>
                  <a:cubicBezTo>
                    <a:pt x="83" y="1316"/>
                    <a:pt x="97" y="1358"/>
                    <a:pt x="104" y="1381"/>
                  </a:cubicBezTo>
                  <a:cubicBezTo>
                    <a:pt x="107" y="1390"/>
                    <a:pt x="113" y="1408"/>
                    <a:pt x="113" y="1408"/>
                  </a:cubicBezTo>
                  <a:cubicBezTo>
                    <a:pt x="107" y="1485"/>
                    <a:pt x="102" y="1517"/>
                    <a:pt x="86" y="1582"/>
                  </a:cubicBezTo>
                  <a:cubicBezTo>
                    <a:pt x="84" y="1632"/>
                    <a:pt x="54" y="1894"/>
                    <a:pt x="86" y="1975"/>
                  </a:cubicBezTo>
                  <a:cubicBezTo>
                    <a:pt x="93" y="1993"/>
                    <a:pt x="116" y="1999"/>
                    <a:pt x="132" y="2011"/>
                  </a:cubicBezTo>
                  <a:cubicBezTo>
                    <a:pt x="165" y="2035"/>
                    <a:pt x="220" y="2081"/>
                    <a:pt x="260" y="2094"/>
                  </a:cubicBezTo>
                  <a:cubicBezTo>
                    <a:pt x="334" y="2205"/>
                    <a:pt x="481" y="2172"/>
                    <a:pt x="598" y="2185"/>
                  </a:cubicBezTo>
                  <a:cubicBezTo>
                    <a:pt x="628" y="2182"/>
                    <a:pt x="659" y="2182"/>
                    <a:pt x="689" y="2176"/>
                  </a:cubicBezTo>
                  <a:cubicBezTo>
                    <a:pt x="708" y="2172"/>
                    <a:pt x="726" y="2164"/>
                    <a:pt x="744" y="2158"/>
                  </a:cubicBezTo>
                  <a:cubicBezTo>
                    <a:pt x="753" y="2155"/>
                    <a:pt x="772" y="2149"/>
                    <a:pt x="772" y="2149"/>
                  </a:cubicBezTo>
                  <a:cubicBezTo>
                    <a:pt x="887" y="2160"/>
                    <a:pt x="995" y="2147"/>
                    <a:pt x="1110" y="2139"/>
                  </a:cubicBezTo>
                  <a:cubicBezTo>
                    <a:pt x="1176" y="2126"/>
                    <a:pt x="1179" y="2125"/>
                    <a:pt x="1229" y="2075"/>
                  </a:cubicBezTo>
                  <a:cubicBezTo>
                    <a:pt x="1236" y="2068"/>
                    <a:pt x="1248" y="2071"/>
                    <a:pt x="1256" y="2066"/>
                  </a:cubicBezTo>
                  <a:lnTo>
                    <a:pt x="1311" y="2030"/>
                  </a:lnTo>
                  <a:cubicBezTo>
                    <a:pt x="1311" y="2030"/>
                    <a:pt x="1311" y="2030"/>
                    <a:pt x="1311" y="2030"/>
                  </a:cubicBezTo>
                  <a:cubicBezTo>
                    <a:pt x="1345" y="1994"/>
                    <a:pt x="1383" y="1973"/>
                    <a:pt x="1430" y="1957"/>
                  </a:cubicBezTo>
                  <a:cubicBezTo>
                    <a:pt x="1670" y="1974"/>
                    <a:pt x="1495" y="1951"/>
                    <a:pt x="1585" y="1975"/>
                  </a:cubicBezTo>
                  <a:cubicBezTo>
                    <a:pt x="1610" y="1982"/>
                    <a:pt x="1659" y="1993"/>
                    <a:pt x="1659" y="1993"/>
                  </a:cubicBezTo>
                  <a:cubicBezTo>
                    <a:pt x="1711" y="2028"/>
                    <a:pt x="1779" y="2036"/>
                    <a:pt x="1841" y="2048"/>
                  </a:cubicBezTo>
                  <a:cubicBezTo>
                    <a:pt x="1942" y="2041"/>
                    <a:pt x="2042" y="2032"/>
                    <a:pt x="2143" y="2021"/>
                  </a:cubicBezTo>
                  <a:cubicBezTo>
                    <a:pt x="2152" y="2018"/>
                    <a:pt x="2162" y="2015"/>
                    <a:pt x="2171" y="2011"/>
                  </a:cubicBezTo>
                  <a:cubicBezTo>
                    <a:pt x="2181" y="2006"/>
                    <a:pt x="2188" y="1997"/>
                    <a:pt x="2198" y="1993"/>
                  </a:cubicBezTo>
                  <a:cubicBezTo>
                    <a:pt x="2284" y="1962"/>
                    <a:pt x="2373" y="1955"/>
                    <a:pt x="2463" y="1947"/>
                  </a:cubicBezTo>
                  <a:cubicBezTo>
                    <a:pt x="2558" y="1950"/>
                    <a:pt x="2652" y="1951"/>
                    <a:pt x="2747" y="1957"/>
                  </a:cubicBezTo>
                  <a:cubicBezTo>
                    <a:pt x="2780" y="1959"/>
                    <a:pt x="2789" y="1972"/>
                    <a:pt x="2820" y="1984"/>
                  </a:cubicBezTo>
                  <a:cubicBezTo>
                    <a:pt x="2838" y="1991"/>
                    <a:pt x="2875" y="2002"/>
                    <a:pt x="2875" y="2002"/>
                  </a:cubicBezTo>
                  <a:cubicBezTo>
                    <a:pt x="2939" y="2047"/>
                    <a:pt x="3044" y="2062"/>
                    <a:pt x="3121" y="2075"/>
                  </a:cubicBezTo>
                  <a:cubicBezTo>
                    <a:pt x="3273" y="2129"/>
                    <a:pt x="3439" y="2133"/>
                    <a:pt x="3597" y="2139"/>
                  </a:cubicBezTo>
                  <a:cubicBezTo>
                    <a:pt x="3680" y="2147"/>
                    <a:pt x="3761" y="2159"/>
                    <a:pt x="3844" y="2167"/>
                  </a:cubicBezTo>
                  <a:cubicBezTo>
                    <a:pt x="3996" y="2164"/>
                    <a:pt x="4149" y="2164"/>
                    <a:pt x="4301" y="2158"/>
                  </a:cubicBezTo>
                  <a:cubicBezTo>
                    <a:pt x="4344" y="2156"/>
                    <a:pt x="4388" y="2098"/>
                    <a:pt x="4411" y="2075"/>
                  </a:cubicBezTo>
                  <a:cubicBezTo>
                    <a:pt x="4424" y="2062"/>
                    <a:pt x="4447" y="2063"/>
                    <a:pt x="4465" y="2057"/>
                  </a:cubicBezTo>
                  <a:cubicBezTo>
                    <a:pt x="4474" y="2054"/>
                    <a:pt x="4493" y="2048"/>
                    <a:pt x="4493" y="2048"/>
                  </a:cubicBezTo>
                  <a:cubicBezTo>
                    <a:pt x="4528" y="2013"/>
                    <a:pt x="4536" y="1977"/>
                    <a:pt x="4548" y="1929"/>
                  </a:cubicBezTo>
                  <a:cubicBezTo>
                    <a:pt x="4556" y="1810"/>
                    <a:pt x="4552" y="1676"/>
                    <a:pt x="4621" y="1573"/>
                  </a:cubicBezTo>
                  <a:cubicBezTo>
                    <a:pt x="4615" y="1475"/>
                    <a:pt x="4626" y="1425"/>
                    <a:pt x="4566" y="1362"/>
                  </a:cubicBezTo>
                  <a:cubicBezTo>
                    <a:pt x="4545" y="1297"/>
                    <a:pt x="4559" y="1323"/>
                    <a:pt x="4529" y="1280"/>
                  </a:cubicBezTo>
                  <a:cubicBezTo>
                    <a:pt x="4508" y="1215"/>
                    <a:pt x="4522" y="1241"/>
                    <a:pt x="4493" y="1198"/>
                  </a:cubicBezTo>
                  <a:cubicBezTo>
                    <a:pt x="4472" y="1134"/>
                    <a:pt x="4461" y="1072"/>
                    <a:pt x="4447" y="1006"/>
                  </a:cubicBezTo>
                  <a:cubicBezTo>
                    <a:pt x="4441" y="981"/>
                    <a:pt x="4443" y="951"/>
                    <a:pt x="4420" y="933"/>
                  </a:cubicBezTo>
                  <a:cubicBezTo>
                    <a:pt x="4406" y="922"/>
                    <a:pt x="4355" y="902"/>
                    <a:pt x="4337" y="896"/>
                  </a:cubicBezTo>
                  <a:cubicBezTo>
                    <a:pt x="4310" y="856"/>
                    <a:pt x="4288" y="821"/>
                    <a:pt x="4255" y="786"/>
                  </a:cubicBezTo>
                  <a:cubicBezTo>
                    <a:pt x="4245" y="755"/>
                    <a:pt x="4233" y="735"/>
                    <a:pt x="4209" y="713"/>
                  </a:cubicBezTo>
                  <a:cubicBezTo>
                    <a:pt x="4203" y="695"/>
                    <a:pt x="4207" y="669"/>
                    <a:pt x="4191" y="658"/>
                  </a:cubicBezTo>
                  <a:cubicBezTo>
                    <a:pt x="4158" y="636"/>
                    <a:pt x="4137" y="606"/>
                    <a:pt x="4100" y="594"/>
                  </a:cubicBezTo>
                  <a:cubicBezTo>
                    <a:pt x="4074" y="569"/>
                    <a:pt x="4052" y="566"/>
                    <a:pt x="4017" y="558"/>
                  </a:cubicBezTo>
                  <a:cubicBezTo>
                    <a:pt x="3955" y="493"/>
                    <a:pt x="3760" y="495"/>
                    <a:pt x="3679" y="485"/>
                  </a:cubicBezTo>
                  <a:cubicBezTo>
                    <a:pt x="3630" y="471"/>
                    <a:pt x="3581" y="455"/>
                    <a:pt x="3533" y="439"/>
                  </a:cubicBezTo>
                  <a:cubicBezTo>
                    <a:pt x="3513" y="432"/>
                    <a:pt x="3497" y="418"/>
                    <a:pt x="3478" y="411"/>
                  </a:cubicBezTo>
                  <a:cubicBezTo>
                    <a:pt x="3429" y="339"/>
                    <a:pt x="3363" y="266"/>
                    <a:pt x="3295" y="210"/>
                  </a:cubicBezTo>
                  <a:cubicBezTo>
                    <a:pt x="3241" y="165"/>
                    <a:pt x="3292" y="217"/>
                    <a:pt x="3249" y="174"/>
                  </a:cubicBezTo>
                  <a:cubicBezTo>
                    <a:pt x="3213" y="138"/>
                    <a:pt x="3190" y="99"/>
                    <a:pt x="3140" y="82"/>
                  </a:cubicBezTo>
                  <a:cubicBezTo>
                    <a:pt x="3085" y="30"/>
                    <a:pt x="2970" y="49"/>
                    <a:pt x="2911" y="46"/>
                  </a:cubicBezTo>
                  <a:cubicBezTo>
                    <a:pt x="2832" y="19"/>
                    <a:pt x="2767" y="9"/>
                    <a:pt x="2683" y="0"/>
                  </a:cubicBezTo>
                  <a:cubicBezTo>
                    <a:pt x="2575" y="7"/>
                    <a:pt x="2490" y="13"/>
                    <a:pt x="2390" y="46"/>
                  </a:cubicBezTo>
                  <a:cubicBezTo>
                    <a:pt x="2335" y="64"/>
                    <a:pt x="2388" y="60"/>
                    <a:pt x="2344" y="82"/>
                  </a:cubicBezTo>
                  <a:cubicBezTo>
                    <a:pt x="2303" y="103"/>
                    <a:pt x="2251" y="114"/>
                    <a:pt x="2207" y="128"/>
                  </a:cubicBezTo>
                  <a:cubicBezTo>
                    <a:pt x="2189" y="134"/>
                    <a:pt x="2152" y="146"/>
                    <a:pt x="2152" y="146"/>
                  </a:cubicBezTo>
                  <a:cubicBezTo>
                    <a:pt x="2097" y="143"/>
                    <a:pt x="2042" y="144"/>
                    <a:pt x="1988" y="137"/>
                  </a:cubicBezTo>
                  <a:cubicBezTo>
                    <a:pt x="1930" y="130"/>
                    <a:pt x="1945" y="121"/>
                    <a:pt x="1905" y="101"/>
                  </a:cubicBezTo>
                  <a:cubicBezTo>
                    <a:pt x="1878" y="87"/>
                    <a:pt x="1853" y="87"/>
                    <a:pt x="1823" y="82"/>
                  </a:cubicBezTo>
                  <a:cubicBezTo>
                    <a:pt x="1774" y="85"/>
                    <a:pt x="1725" y="84"/>
                    <a:pt x="1677" y="91"/>
                  </a:cubicBezTo>
                  <a:cubicBezTo>
                    <a:pt x="1658" y="94"/>
                    <a:pt x="1640" y="104"/>
                    <a:pt x="1622" y="110"/>
                  </a:cubicBezTo>
                  <a:cubicBezTo>
                    <a:pt x="1613" y="113"/>
                    <a:pt x="1595" y="119"/>
                    <a:pt x="1595" y="119"/>
                  </a:cubicBezTo>
                  <a:cubicBezTo>
                    <a:pt x="1476" y="116"/>
                    <a:pt x="1357" y="118"/>
                    <a:pt x="1238" y="110"/>
                  </a:cubicBezTo>
                  <a:cubicBezTo>
                    <a:pt x="1219" y="109"/>
                    <a:pt x="1183" y="91"/>
                    <a:pt x="1183" y="91"/>
                  </a:cubicBezTo>
                  <a:cubicBezTo>
                    <a:pt x="1132" y="95"/>
                    <a:pt x="1038" y="91"/>
                    <a:pt x="982" y="119"/>
                  </a:cubicBezTo>
                  <a:cubicBezTo>
                    <a:pt x="955" y="132"/>
                    <a:pt x="900" y="155"/>
                    <a:pt x="900" y="155"/>
                  </a:cubicBezTo>
                  <a:cubicBezTo>
                    <a:pt x="802" y="152"/>
                    <a:pt x="704" y="154"/>
                    <a:pt x="607" y="146"/>
                  </a:cubicBezTo>
                  <a:cubicBezTo>
                    <a:pt x="587" y="144"/>
                    <a:pt x="556" y="108"/>
                    <a:pt x="534" y="101"/>
                  </a:cubicBezTo>
                  <a:cubicBezTo>
                    <a:pt x="357" y="110"/>
                    <a:pt x="418" y="110"/>
                    <a:pt x="351" y="110"/>
                  </a:cubicBezTo>
                  <a:close/>
                </a:path>
              </a:pathLst>
            </a:custGeom>
            <a:solidFill>
              <a:schemeClr val="bg1"/>
            </a:solidFill>
            <a:ln w="25400" cap="flat" cmpd="sng">
              <a:noFill/>
              <a:prstDash val="solid"/>
              <a:round/>
              <a:headEnd type="none" w="sm" len="med"/>
              <a:tailEnd type="none" w="sm" len="med"/>
            </a:ln>
            <a:effectLst/>
          </p:spPr>
          <p:txBody>
            <a:bodyPr/>
            <a:lstStyle/>
            <a:p>
              <a:endParaRPr lang="en-US"/>
            </a:p>
          </p:txBody>
        </p:sp>
        <p:sp>
          <p:nvSpPr>
            <p:cNvPr id="6" name="Freeform 5"/>
            <p:cNvSpPr>
              <a:spLocks/>
            </p:cNvSpPr>
            <p:nvPr/>
          </p:nvSpPr>
          <p:spPr bwMode="auto">
            <a:xfrm>
              <a:off x="261938" y="1031875"/>
              <a:ext cx="3808412" cy="1711325"/>
            </a:xfrm>
            <a:custGeom>
              <a:avLst/>
              <a:gdLst/>
              <a:ahLst/>
              <a:cxnLst>
                <a:cxn ang="0">
                  <a:pos x="15" y="136"/>
                </a:cxn>
                <a:cxn ang="0">
                  <a:pos x="15" y="337"/>
                </a:cxn>
                <a:cxn ang="0">
                  <a:pos x="52" y="493"/>
                </a:cxn>
                <a:cxn ang="0">
                  <a:pos x="52" y="767"/>
                </a:cxn>
                <a:cxn ang="0">
                  <a:pos x="116" y="904"/>
                </a:cxn>
                <a:cxn ang="0">
                  <a:pos x="134" y="968"/>
                </a:cxn>
                <a:cxn ang="0">
                  <a:pos x="308" y="1005"/>
                </a:cxn>
                <a:cxn ang="0">
                  <a:pos x="536" y="1014"/>
                </a:cxn>
                <a:cxn ang="0">
                  <a:pos x="728" y="1051"/>
                </a:cxn>
                <a:cxn ang="0">
                  <a:pos x="1112" y="1060"/>
                </a:cxn>
                <a:cxn ang="0">
                  <a:pos x="1898" y="1032"/>
                </a:cxn>
                <a:cxn ang="0">
                  <a:pos x="1953" y="1014"/>
                </a:cxn>
                <a:cxn ang="0">
                  <a:pos x="1981" y="1005"/>
                </a:cxn>
                <a:cxn ang="0">
                  <a:pos x="2054" y="959"/>
                </a:cxn>
                <a:cxn ang="0">
                  <a:pos x="2072" y="932"/>
                </a:cxn>
                <a:cxn ang="0">
                  <a:pos x="2100" y="913"/>
                </a:cxn>
                <a:cxn ang="0">
                  <a:pos x="2136" y="840"/>
                </a:cxn>
                <a:cxn ang="0">
                  <a:pos x="2164" y="795"/>
                </a:cxn>
                <a:cxn ang="0">
                  <a:pos x="2218" y="776"/>
                </a:cxn>
                <a:cxn ang="0">
                  <a:pos x="2237" y="758"/>
                </a:cxn>
                <a:cxn ang="0">
                  <a:pos x="2264" y="749"/>
                </a:cxn>
                <a:cxn ang="0">
                  <a:pos x="2310" y="712"/>
                </a:cxn>
                <a:cxn ang="0">
                  <a:pos x="2356" y="667"/>
                </a:cxn>
                <a:cxn ang="0">
                  <a:pos x="2410" y="639"/>
                </a:cxn>
                <a:cxn ang="0">
                  <a:pos x="2474" y="584"/>
                </a:cxn>
                <a:cxn ang="0">
                  <a:pos x="2566" y="502"/>
                </a:cxn>
                <a:cxn ang="0">
                  <a:pos x="2575" y="310"/>
                </a:cxn>
                <a:cxn ang="0">
                  <a:pos x="2529" y="136"/>
                </a:cxn>
                <a:cxn ang="0">
                  <a:pos x="2429" y="72"/>
                </a:cxn>
                <a:cxn ang="0">
                  <a:pos x="2401" y="63"/>
                </a:cxn>
                <a:cxn ang="0">
                  <a:pos x="2054" y="45"/>
                </a:cxn>
                <a:cxn ang="0">
                  <a:pos x="1834" y="54"/>
                </a:cxn>
                <a:cxn ang="0">
                  <a:pos x="1706" y="81"/>
                </a:cxn>
                <a:cxn ang="0">
                  <a:pos x="1240" y="45"/>
                </a:cxn>
                <a:cxn ang="0">
                  <a:pos x="829" y="36"/>
                </a:cxn>
                <a:cxn ang="0">
                  <a:pos x="701" y="72"/>
                </a:cxn>
                <a:cxn ang="0">
                  <a:pos x="490" y="45"/>
                </a:cxn>
                <a:cxn ang="0">
                  <a:pos x="372" y="17"/>
                </a:cxn>
                <a:cxn ang="0">
                  <a:pos x="170" y="27"/>
                </a:cxn>
                <a:cxn ang="0">
                  <a:pos x="116" y="54"/>
                </a:cxn>
                <a:cxn ang="0">
                  <a:pos x="33" y="63"/>
                </a:cxn>
                <a:cxn ang="0">
                  <a:pos x="15" y="136"/>
                </a:cxn>
              </a:cxnLst>
              <a:rect l="0" t="0" r="r" b="b"/>
              <a:pathLst>
                <a:path w="2599" h="1060">
                  <a:moveTo>
                    <a:pt x="15" y="136"/>
                  </a:moveTo>
                  <a:cubicBezTo>
                    <a:pt x="22" y="218"/>
                    <a:pt x="39" y="264"/>
                    <a:pt x="15" y="337"/>
                  </a:cubicBezTo>
                  <a:cubicBezTo>
                    <a:pt x="20" y="400"/>
                    <a:pt x="8" y="451"/>
                    <a:pt x="52" y="493"/>
                  </a:cubicBezTo>
                  <a:cubicBezTo>
                    <a:pt x="44" y="585"/>
                    <a:pt x="19" y="677"/>
                    <a:pt x="52" y="767"/>
                  </a:cubicBezTo>
                  <a:cubicBezTo>
                    <a:pt x="61" y="841"/>
                    <a:pt x="65" y="855"/>
                    <a:pt x="116" y="904"/>
                  </a:cubicBezTo>
                  <a:cubicBezTo>
                    <a:pt x="123" y="925"/>
                    <a:pt x="117" y="954"/>
                    <a:pt x="134" y="968"/>
                  </a:cubicBezTo>
                  <a:cubicBezTo>
                    <a:pt x="167" y="997"/>
                    <a:pt x="274" y="1003"/>
                    <a:pt x="308" y="1005"/>
                  </a:cubicBezTo>
                  <a:cubicBezTo>
                    <a:pt x="384" y="1009"/>
                    <a:pt x="460" y="1011"/>
                    <a:pt x="536" y="1014"/>
                  </a:cubicBezTo>
                  <a:cubicBezTo>
                    <a:pt x="600" y="1023"/>
                    <a:pt x="667" y="1028"/>
                    <a:pt x="728" y="1051"/>
                  </a:cubicBezTo>
                  <a:cubicBezTo>
                    <a:pt x="859" y="1044"/>
                    <a:pt x="982" y="1035"/>
                    <a:pt x="1112" y="1060"/>
                  </a:cubicBezTo>
                  <a:cubicBezTo>
                    <a:pt x="1401" y="1053"/>
                    <a:pt x="1606" y="1039"/>
                    <a:pt x="1898" y="1032"/>
                  </a:cubicBezTo>
                  <a:cubicBezTo>
                    <a:pt x="1916" y="1026"/>
                    <a:pt x="1935" y="1020"/>
                    <a:pt x="1953" y="1014"/>
                  </a:cubicBezTo>
                  <a:cubicBezTo>
                    <a:pt x="1962" y="1011"/>
                    <a:pt x="1981" y="1005"/>
                    <a:pt x="1981" y="1005"/>
                  </a:cubicBezTo>
                  <a:cubicBezTo>
                    <a:pt x="2009" y="987"/>
                    <a:pt x="2022" y="969"/>
                    <a:pt x="2054" y="959"/>
                  </a:cubicBezTo>
                  <a:cubicBezTo>
                    <a:pt x="2060" y="950"/>
                    <a:pt x="2064" y="940"/>
                    <a:pt x="2072" y="932"/>
                  </a:cubicBezTo>
                  <a:cubicBezTo>
                    <a:pt x="2080" y="924"/>
                    <a:pt x="2094" y="923"/>
                    <a:pt x="2100" y="913"/>
                  </a:cubicBezTo>
                  <a:cubicBezTo>
                    <a:pt x="2176" y="792"/>
                    <a:pt x="2080" y="900"/>
                    <a:pt x="2136" y="840"/>
                  </a:cubicBezTo>
                  <a:cubicBezTo>
                    <a:pt x="2143" y="820"/>
                    <a:pt x="2143" y="806"/>
                    <a:pt x="2164" y="795"/>
                  </a:cubicBezTo>
                  <a:cubicBezTo>
                    <a:pt x="2181" y="786"/>
                    <a:pt x="2218" y="776"/>
                    <a:pt x="2218" y="776"/>
                  </a:cubicBezTo>
                  <a:cubicBezTo>
                    <a:pt x="2224" y="770"/>
                    <a:pt x="2229" y="762"/>
                    <a:pt x="2237" y="758"/>
                  </a:cubicBezTo>
                  <a:cubicBezTo>
                    <a:pt x="2245" y="753"/>
                    <a:pt x="2257" y="755"/>
                    <a:pt x="2264" y="749"/>
                  </a:cubicBezTo>
                  <a:cubicBezTo>
                    <a:pt x="2321" y="702"/>
                    <a:pt x="2241" y="734"/>
                    <a:pt x="2310" y="712"/>
                  </a:cubicBezTo>
                  <a:cubicBezTo>
                    <a:pt x="2325" y="697"/>
                    <a:pt x="2341" y="682"/>
                    <a:pt x="2356" y="667"/>
                  </a:cubicBezTo>
                  <a:cubicBezTo>
                    <a:pt x="2370" y="653"/>
                    <a:pt x="2394" y="651"/>
                    <a:pt x="2410" y="639"/>
                  </a:cubicBezTo>
                  <a:cubicBezTo>
                    <a:pt x="2432" y="622"/>
                    <a:pt x="2452" y="601"/>
                    <a:pt x="2474" y="584"/>
                  </a:cubicBezTo>
                  <a:cubicBezTo>
                    <a:pt x="2521" y="549"/>
                    <a:pt x="2535" y="548"/>
                    <a:pt x="2566" y="502"/>
                  </a:cubicBezTo>
                  <a:cubicBezTo>
                    <a:pt x="2569" y="438"/>
                    <a:pt x="2570" y="374"/>
                    <a:pt x="2575" y="310"/>
                  </a:cubicBezTo>
                  <a:cubicBezTo>
                    <a:pt x="2580" y="252"/>
                    <a:pt x="2599" y="158"/>
                    <a:pt x="2529" y="136"/>
                  </a:cubicBezTo>
                  <a:cubicBezTo>
                    <a:pt x="2497" y="114"/>
                    <a:pt x="2462" y="92"/>
                    <a:pt x="2429" y="72"/>
                  </a:cubicBezTo>
                  <a:cubicBezTo>
                    <a:pt x="2421" y="67"/>
                    <a:pt x="2411" y="64"/>
                    <a:pt x="2401" y="63"/>
                  </a:cubicBezTo>
                  <a:cubicBezTo>
                    <a:pt x="2307" y="50"/>
                    <a:pt x="2117" y="47"/>
                    <a:pt x="2054" y="45"/>
                  </a:cubicBezTo>
                  <a:cubicBezTo>
                    <a:pt x="1983" y="22"/>
                    <a:pt x="1906" y="42"/>
                    <a:pt x="1834" y="54"/>
                  </a:cubicBezTo>
                  <a:cubicBezTo>
                    <a:pt x="1756" y="80"/>
                    <a:pt x="1799" y="70"/>
                    <a:pt x="1706" y="81"/>
                  </a:cubicBezTo>
                  <a:cubicBezTo>
                    <a:pt x="1544" y="73"/>
                    <a:pt x="1403" y="52"/>
                    <a:pt x="1240" y="45"/>
                  </a:cubicBezTo>
                  <a:cubicBezTo>
                    <a:pt x="1058" y="0"/>
                    <a:pt x="1192" y="26"/>
                    <a:pt x="829" y="36"/>
                  </a:cubicBezTo>
                  <a:cubicBezTo>
                    <a:pt x="786" y="47"/>
                    <a:pt x="744" y="61"/>
                    <a:pt x="701" y="72"/>
                  </a:cubicBezTo>
                  <a:cubicBezTo>
                    <a:pt x="630" y="62"/>
                    <a:pt x="562" y="51"/>
                    <a:pt x="490" y="45"/>
                  </a:cubicBezTo>
                  <a:cubicBezTo>
                    <a:pt x="390" y="25"/>
                    <a:pt x="428" y="38"/>
                    <a:pt x="372" y="17"/>
                  </a:cubicBezTo>
                  <a:cubicBezTo>
                    <a:pt x="305" y="20"/>
                    <a:pt x="237" y="21"/>
                    <a:pt x="170" y="27"/>
                  </a:cubicBezTo>
                  <a:cubicBezTo>
                    <a:pt x="111" y="32"/>
                    <a:pt x="176" y="39"/>
                    <a:pt x="116" y="54"/>
                  </a:cubicBezTo>
                  <a:cubicBezTo>
                    <a:pt x="89" y="61"/>
                    <a:pt x="61" y="60"/>
                    <a:pt x="33" y="63"/>
                  </a:cubicBezTo>
                  <a:cubicBezTo>
                    <a:pt x="16" y="90"/>
                    <a:pt x="0" y="106"/>
                    <a:pt x="15" y="136"/>
                  </a:cubicBezTo>
                  <a:close/>
                </a:path>
              </a:pathLst>
            </a:custGeom>
            <a:solidFill>
              <a:srgbClr val="FFFFFF"/>
            </a:solidFill>
            <a:ln w="25400" cap="flat" cmpd="sng">
              <a:noFill/>
              <a:prstDash val="solid"/>
              <a:round/>
              <a:headEnd type="none" w="sm" len="med"/>
              <a:tailEnd type="none" w="sm" len="med"/>
            </a:ln>
            <a:effectLst/>
          </p:spPr>
          <p:txBody>
            <a:bodyPr/>
            <a:lstStyle/>
            <a:p>
              <a:endParaRPr lang="en-US"/>
            </a:p>
          </p:txBody>
        </p:sp>
        <p:sp>
          <p:nvSpPr>
            <p:cNvPr id="7" name="Freeform 6"/>
            <p:cNvSpPr>
              <a:spLocks/>
            </p:cNvSpPr>
            <p:nvPr/>
          </p:nvSpPr>
          <p:spPr bwMode="auto">
            <a:xfrm>
              <a:off x="4343400" y="1089025"/>
              <a:ext cx="4343400" cy="2949575"/>
            </a:xfrm>
            <a:custGeom>
              <a:avLst/>
              <a:gdLst/>
              <a:ahLst/>
              <a:cxnLst>
                <a:cxn ang="0">
                  <a:pos x="151" y="155"/>
                </a:cxn>
                <a:cxn ang="0">
                  <a:pos x="69" y="256"/>
                </a:cxn>
                <a:cxn ang="0">
                  <a:pos x="32" y="301"/>
                </a:cxn>
                <a:cxn ang="0">
                  <a:pos x="78" y="759"/>
                </a:cxn>
                <a:cxn ang="0">
                  <a:pos x="114" y="795"/>
                </a:cxn>
                <a:cxn ang="0">
                  <a:pos x="251" y="841"/>
                </a:cxn>
                <a:cxn ang="0">
                  <a:pos x="325" y="877"/>
                </a:cxn>
                <a:cxn ang="0">
                  <a:pos x="462" y="932"/>
                </a:cxn>
                <a:cxn ang="0">
                  <a:pos x="645" y="996"/>
                </a:cxn>
                <a:cxn ang="0">
                  <a:pos x="699" y="1024"/>
                </a:cxn>
                <a:cxn ang="0">
                  <a:pos x="782" y="1097"/>
                </a:cxn>
                <a:cxn ang="0">
                  <a:pos x="1038" y="1161"/>
                </a:cxn>
                <a:cxn ang="0">
                  <a:pos x="1138" y="1243"/>
                </a:cxn>
                <a:cxn ang="0">
                  <a:pos x="1230" y="1298"/>
                </a:cxn>
                <a:cxn ang="0">
                  <a:pos x="1339" y="1353"/>
                </a:cxn>
                <a:cxn ang="0">
                  <a:pos x="1440" y="1453"/>
                </a:cxn>
                <a:cxn ang="0">
                  <a:pos x="1504" y="1499"/>
                </a:cxn>
                <a:cxn ang="0">
                  <a:pos x="1650" y="1591"/>
                </a:cxn>
                <a:cxn ang="0">
                  <a:pos x="1696" y="1645"/>
                </a:cxn>
                <a:cxn ang="0">
                  <a:pos x="1925" y="1746"/>
                </a:cxn>
                <a:cxn ang="0">
                  <a:pos x="2382" y="1819"/>
                </a:cxn>
                <a:cxn ang="0">
                  <a:pos x="2720" y="1847"/>
                </a:cxn>
                <a:cxn ang="0">
                  <a:pos x="2848" y="1783"/>
                </a:cxn>
                <a:cxn ang="0">
                  <a:pos x="2976" y="1655"/>
                </a:cxn>
                <a:cxn ang="0">
                  <a:pos x="3040" y="1545"/>
                </a:cxn>
                <a:cxn ang="0">
                  <a:pos x="3095" y="1133"/>
                </a:cxn>
                <a:cxn ang="0">
                  <a:pos x="3150" y="1024"/>
                </a:cxn>
                <a:cxn ang="0">
                  <a:pos x="3186" y="713"/>
                </a:cxn>
                <a:cxn ang="0">
                  <a:pos x="3122" y="164"/>
                </a:cxn>
                <a:cxn ang="0">
                  <a:pos x="2985" y="100"/>
                </a:cxn>
                <a:cxn ang="0">
                  <a:pos x="2766" y="18"/>
                </a:cxn>
                <a:cxn ang="0">
                  <a:pos x="2555" y="64"/>
                </a:cxn>
                <a:cxn ang="0">
                  <a:pos x="2208" y="64"/>
                </a:cxn>
                <a:cxn ang="0">
                  <a:pos x="2062" y="9"/>
                </a:cxn>
                <a:cxn ang="0">
                  <a:pos x="1266" y="0"/>
                </a:cxn>
                <a:cxn ang="0">
                  <a:pos x="718" y="27"/>
                </a:cxn>
                <a:cxn ang="0">
                  <a:pos x="270" y="55"/>
                </a:cxn>
                <a:cxn ang="0">
                  <a:pos x="215" y="82"/>
                </a:cxn>
              </a:cxnLst>
              <a:rect l="0" t="0" r="r" b="b"/>
              <a:pathLst>
                <a:path w="3186" h="1856">
                  <a:moveTo>
                    <a:pt x="187" y="109"/>
                  </a:moveTo>
                  <a:cubicBezTo>
                    <a:pt x="173" y="123"/>
                    <a:pt x="159" y="136"/>
                    <a:pt x="151" y="155"/>
                  </a:cubicBezTo>
                  <a:cubicBezTo>
                    <a:pt x="122" y="222"/>
                    <a:pt x="156" y="203"/>
                    <a:pt x="105" y="219"/>
                  </a:cubicBezTo>
                  <a:cubicBezTo>
                    <a:pt x="82" y="291"/>
                    <a:pt x="116" y="210"/>
                    <a:pt x="69" y="256"/>
                  </a:cubicBezTo>
                  <a:cubicBezTo>
                    <a:pt x="62" y="263"/>
                    <a:pt x="65" y="276"/>
                    <a:pt x="59" y="283"/>
                  </a:cubicBezTo>
                  <a:cubicBezTo>
                    <a:pt x="52" y="291"/>
                    <a:pt x="41" y="295"/>
                    <a:pt x="32" y="301"/>
                  </a:cubicBezTo>
                  <a:cubicBezTo>
                    <a:pt x="22" y="461"/>
                    <a:pt x="0" y="558"/>
                    <a:pt x="23" y="731"/>
                  </a:cubicBezTo>
                  <a:cubicBezTo>
                    <a:pt x="25" y="742"/>
                    <a:pt x="71" y="756"/>
                    <a:pt x="78" y="759"/>
                  </a:cubicBezTo>
                  <a:cubicBezTo>
                    <a:pt x="81" y="768"/>
                    <a:pt x="80" y="779"/>
                    <a:pt x="87" y="786"/>
                  </a:cubicBezTo>
                  <a:cubicBezTo>
                    <a:pt x="94" y="793"/>
                    <a:pt x="106" y="790"/>
                    <a:pt x="114" y="795"/>
                  </a:cubicBezTo>
                  <a:cubicBezTo>
                    <a:pt x="155" y="819"/>
                    <a:pt x="109" y="811"/>
                    <a:pt x="160" y="823"/>
                  </a:cubicBezTo>
                  <a:cubicBezTo>
                    <a:pt x="190" y="830"/>
                    <a:pt x="251" y="841"/>
                    <a:pt x="251" y="841"/>
                  </a:cubicBezTo>
                  <a:cubicBezTo>
                    <a:pt x="257" y="847"/>
                    <a:pt x="262" y="855"/>
                    <a:pt x="270" y="859"/>
                  </a:cubicBezTo>
                  <a:cubicBezTo>
                    <a:pt x="287" y="867"/>
                    <a:pt x="325" y="877"/>
                    <a:pt x="325" y="877"/>
                  </a:cubicBezTo>
                  <a:cubicBezTo>
                    <a:pt x="351" y="904"/>
                    <a:pt x="371" y="904"/>
                    <a:pt x="407" y="914"/>
                  </a:cubicBezTo>
                  <a:cubicBezTo>
                    <a:pt x="426" y="919"/>
                    <a:pt x="444" y="926"/>
                    <a:pt x="462" y="932"/>
                  </a:cubicBezTo>
                  <a:cubicBezTo>
                    <a:pt x="471" y="935"/>
                    <a:pt x="489" y="941"/>
                    <a:pt x="489" y="941"/>
                  </a:cubicBezTo>
                  <a:cubicBezTo>
                    <a:pt x="534" y="1010"/>
                    <a:pt x="535" y="988"/>
                    <a:pt x="645" y="996"/>
                  </a:cubicBezTo>
                  <a:cubicBezTo>
                    <a:pt x="654" y="1002"/>
                    <a:pt x="662" y="1010"/>
                    <a:pt x="672" y="1015"/>
                  </a:cubicBezTo>
                  <a:cubicBezTo>
                    <a:pt x="680" y="1019"/>
                    <a:pt x="692" y="1017"/>
                    <a:pt x="699" y="1024"/>
                  </a:cubicBezTo>
                  <a:cubicBezTo>
                    <a:pt x="706" y="1031"/>
                    <a:pt x="703" y="1044"/>
                    <a:pt x="709" y="1051"/>
                  </a:cubicBezTo>
                  <a:cubicBezTo>
                    <a:pt x="725" y="1071"/>
                    <a:pt x="758" y="1089"/>
                    <a:pt x="782" y="1097"/>
                  </a:cubicBezTo>
                  <a:cubicBezTo>
                    <a:pt x="845" y="1139"/>
                    <a:pt x="922" y="1110"/>
                    <a:pt x="992" y="1133"/>
                  </a:cubicBezTo>
                  <a:cubicBezTo>
                    <a:pt x="1063" y="1208"/>
                    <a:pt x="950" y="1095"/>
                    <a:pt x="1038" y="1161"/>
                  </a:cubicBezTo>
                  <a:cubicBezTo>
                    <a:pt x="1055" y="1174"/>
                    <a:pt x="1065" y="1195"/>
                    <a:pt x="1083" y="1207"/>
                  </a:cubicBezTo>
                  <a:cubicBezTo>
                    <a:pt x="1101" y="1219"/>
                    <a:pt x="1122" y="1228"/>
                    <a:pt x="1138" y="1243"/>
                  </a:cubicBezTo>
                  <a:cubicBezTo>
                    <a:pt x="1158" y="1262"/>
                    <a:pt x="1211" y="1280"/>
                    <a:pt x="1211" y="1280"/>
                  </a:cubicBezTo>
                  <a:cubicBezTo>
                    <a:pt x="1217" y="1286"/>
                    <a:pt x="1222" y="1294"/>
                    <a:pt x="1230" y="1298"/>
                  </a:cubicBezTo>
                  <a:cubicBezTo>
                    <a:pt x="1247" y="1306"/>
                    <a:pt x="1285" y="1316"/>
                    <a:pt x="1285" y="1316"/>
                  </a:cubicBezTo>
                  <a:cubicBezTo>
                    <a:pt x="1319" y="1369"/>
                    <a:pt x="1282" y="1325"/>
                    <a:pt x="1339" y="1353"/>
                  </a:cubicBezTo>
                  <a:cubicBezTo>
                    <a:pt x="1361" y="1364"/>
                    <a:pt x="1374" y="1398"/>
                    <a:pt x="1403" y="1417"/>
                  </a:cubicBezTo>
                  <a:cubicBezTo>
                    <a:pt x="1421" y="1467"/>
                    <a:pt x="1399" y="1427"/>
                    <a:pt x="1440" y="1453"/>
                  </a:cubicBezTo>
                  <a:cubicBezTo>
                    <a:pt x="1500" y="1490"/>
                    <a:pt x="1416" y="1454"/>
                    <a:pt x="1477" y="1490"/>
                  </a:cubicBezTo>
                  <a:cubicBezTo>
                    <a:pt x="1485" y="1495"/>
                    <a:pt x="1496" y="1494"/>
                    <a:pt x="1504" y="1499"/>
                  </a:cubicBezTo>
                  <a:cubicBezTo>
                    <a:pt x="1598" y="1552"/>
                    <a:pt x="1525" y="1525"/>
                    <a:pt x="1586" y="1545"/>
                  </a:cubicBezTo>
                  <a:cubicBezTo>
                    <a:pt x="1607" y="1565"/>
                    <a:pt x="1633" y="1566"/>
                    <a:pt x="1650" y="1591"/>
                  </a:cubicBezTo>
                  <a:cubicBezTo>
                    <a:pt x="1658" y="1602"/>
                    <a:pt x="1660" y="1617"/>
                    <a:pt x="1669" y="1627"/>
                  </a:cubicBezTo>
                  <a:cubicBezTo>
                    <a:pt x="1676" y="1635"/>
                    <a:pt x="1688" y="1638"/>
                    <a:pt x="1696" y="1645"/>
                  </a:cubicBezTo>
                  <a:cubicBezTo>
                    <a:pt x="1726" y="1670"/>
                    <a:pt x="1719" y="1686"/>
                    <a:pt x="1760" y="1700"/>
                  </a:cubicBezTo>
                  <a:cubicBezTo>
                    <a:pt x="1804" y="1746"/>
                    <a:pt x="1866" y="1739"/>
                    <a:pt x="1925" y="1746"/>
                  </a:cubicBezTo>
                  <a:cubicBezTo>
                    <a:pt x="2000" y="1755"/>
                    <a:pt x="2072" y="1786"/>
                    <a:pt x="2144" y="1810"/>
                  </a:cubicBezTo>
                  <a:cubicBezTo>
                    <a:pt x="2219" y="1835"/>
                    <a:pt x="2303" y="1816"/>
                    <a:pt x="2382" y="1819"/>
                  </a:cubicBezTo>
                  <a:cubicBezTo>
                    <a:pt x="2429" y="1831"/>
                    <a:pt x="2473" y="1841"/>
                    <a:pt x="2519" y="1856"/>
                  </a:cubicBezTo>
                  <a:cubicBezTo>
                    <a:pt x="2586" y="1853"/>
                    <a:pt x="2653" y="1853"/>
                    <a:pt x="2720" y="1847"/>
                  </a:cubicBezTo>
                  <a:cubicBezTo>
                    <a:pt x="2749" y="1845"/>
                    <a:pt x="2802" y="1819"/>
                    <a:pt x="2802" y="1819"/>
                  </a:cubicBezTo>
                  <a:cubicBezTo>
                    <a:pt x="2863" y="1761"/>
                    <a:pt x="2771" y="1846"/>
                    <a:pt x="2848" y="1783"/>
                  </a:cubicBezTo>
                  <a:cubicBezTo>
                    <a:pt x="2879" y="1758"/>
                    <a:pt x="2899" y="1727"/>
                    <a:pt x="2930" y="1700"/>
                  </a:cubicBezTo>
                  <a:cubicBezTo>
                    <a:pt x="2946" y="1686"/>
                    <a:pt x="2961" y="1670"/>
                    <a:pt x="2976" y="1655"/>
                  </a:cubicBezTo>
                  <a:cubicBezTo>
                    <a:pt x="2985" y="1646"/>
                    <a:pt x="3003" y="1627"/>
                    <a:pt x="3003" y="1627"/>
                  </a:cubicBezTo>
                  <a:cubicBezTo>
                    <a:pt x="3014" y="1597"/>
                    <a:pt x="3022" y="1572"/>
                    <a:pt x="3040" y="1545"/>
                  </a:cubicBezTo>
                  <a:cubicBezTo>
                    <a:pt x="3052" y="1507"/>
                    <a:pt x="3073" y="1474"/>
                    <a:pt x="3086" y="1435"/>
                  </a:cubicBezTo>
                  <a:cubicBezTo>
                    <a:pt x="3100" y="1336"/>
                    <a:pt x="3059" y="1227"/>
                    <a:pt x="3095" y="1133"/>
                  </a:cubicBezTo>
                  <a:cubicBezTo>
                    <a:pt x="3103" y="1113"/>
                    <a:pt x="3119" y="1097"/>
                    <a:pt x="3131" y="1079"/>
                  </a:cubicBezTo>
                  <a:cubicBezTo>
                    <a:pt x="3142" y="1063"/>
                    <a:pt x="3150" y="1024"/>
                    <a:pt x="3150" y="1024"/>
                  </a:cubicBezTo>
                  <a:cubicBezTo>
                    <a:pt x="3153" y="951"/>
                    <a:pt x="3154" y="877"/>
                    <a:pt x="3159" y="804"/>
                  </a:cubicBezTo>
                  <a:cubicBezTo>
                    <a:pt x="3161" y="772"/>
                    <a:pt x="3186" y="713"/>
                    <a:pt x="3186" y="713"/>
                  </a:cubicBezTo>
                  <a:cubicBezTo>
                    <a:pt x="3171" y="620"/>
                    <a:pt x="3140" y="531"/>
                    <a:pt x="3122" y="439"/>
                  </a:cubicBezTo>
                  <a:cubicBezTo>
                    <a:pt x="3123" y="410"/>
                    <a:pt x="3142" y="224"/>
                    <a:pt x="3122" y="164"/>
                  </a:cubicBezTo>
                  <a:cubicBezTo>
                    <a:pt x="3118" y="150"/>
                    <a:pt x="3077" y="140"/>
                    <a:pt x="3067" y="137"/>
                  </a:cubicBezTo>
                  <a:cubicBezTo>
                    <a:pt x="3040" y="119"/>
                    <a:pt x="3016" y="110"/>
                    <a:pt x="2985" y="100"/>
                  </a:cubicBezTo>
                  <a:cubicBezTo>
                    <a:pt x="2862" y="18"/>
                    <a:pt x="3048" y="138"/>
                    <a:pt x="2930" y="73"/>
                  </a:cubicBezTo>
                  <a:cubicBezTo>
                    <a:pt x="2847" y="27"/>
                    <a:pt x="2872" y="31"/>
                    <a:pt x="2766" y="18"/>
                  </a:cubicBezTo>
                  <a:cubicBezTo>
                    <a:pt x="2720" y="21"/>
                    <a:pt x="2674" y="22"/>
                    <a:pt x="2629" y="27"/>
                  </a:cubicBezTo>
                  <a:cubicBezTo>
                    <a:pt x="2598" y="30"/>
                    <a:pt x="2584" y="55"/>
                    <a:pt x="2555" y="64"/>
                  </a:cubicBezTo>
                  <a:cubicBezTo>
                    <a:pt x="2468" y="122"/>
                    <a:pt x="2426" y="88"/>
                    <a:pt x="2290" y="82"/>
                  </a:cubicBezTo>
                  <a:cubicBezTo>
                    <a:pt x="2263" y="75"/>
                    <a:pt x="2234" y="74"/>
                    <a:pt x="2208" y="64"/>
                  </a:cubicBezTo>
                  <a:cubicBezTo>
                    <a:pt x="2198" y="60"/>
                    <a:pt x="2191" y="50"/>
                    <a:pt x="2181" y="45"/>
                  </a:cubicBezTo>
                  <a:cubicBezTo>
                    <a:pt x="2145" y="29"/>
                    <a:pt x="2101" y="19"/>
                    <a:pt x="2062" y="9"/>
                  </a:cubicBezTo>
                  <a:cubicBezTo>
                    <a:pt x="1915" y="16"/>
                    <a:pt x="1770" y="28"/>
                    <a:pt x="1623" y="36"/>
                  </a:cubicBezTo>
                  <a:cubicBezTo>
                    <a:pt x="1495" y="57"/>
                    <a:pt x="1389" y="17"/>
                    <a:pt x="1266" y="0"/>
                  </a:cubicBezTo>
                  <a:cubicBezTo>
                    <a:pt x="1167" y="10"/>
                    <a:pt x="1079" y="40"/>
                    <a:pt x="983" y="64"/>
                  </a:cubicBezTo>
                  <a:cubicBezTo>
                    <a:pt x="823" y="55"/>
                    <a:pt x="837" y="51"/>
                    <a:pt x="718" y="27"/>
                  </a:cubicBezTo>
                  <a:cubicBezTo>
                    <a:pt x="575" y="30"/>
                    <a:pt x="431" y="27"/>
                    <a:pt x="288" y="36"/>
                  </a:cubicBezTo>
                  <a:cubicBezTo>
                    <a:pt x="279" y="37"/>
                    <a:pt x="277" y="50"/>
                    <a:pt x="270" y="55"/>
                  </a:cubicBezTo>
                  <a:cubicBezTo>
                    <a:pt x="262" y="60"/>
                    <a:pt x="251" y="61"/>
                    <a:pt x="242" y="64"/>
                  </a:cubicBezTo>
                  <a:cubicBezTo>
                    <a:pt x="233" y="70"/>
                    <a:pt x="225" y="77"/>
                    <a:pt x="215" y="82"/>
                  </a:cubicBezTo>
                  <a:cubicBezTo>
                    <a:pt x="201" y="89"/>
                    <a:pt x="119" y="109"/>
                    <a:pt x="187" y="109"/>
                  </a:cubicBezTo>
                  <a:close/>
                </a:path>
              </a:pathLst>
            </a:custGeom>
            <a:solidFill>
              <a:schemeClr val="bg1"/>
            </a:solidFill>
            <a:ln w="25400" cap="flat" cmpd="sng">
              <a:noFill/>
              <a:prstDash val="solid"/>
              <a:round/>
              <a:headEnd type="none" w="sm" len="med"/>
              <a:tailEnd type="none" w="sm" len="med"/>
            </a:ln>
            <a:effectLst/>
          </p:spPr>
          <p:txBody>
            <a:bodyPr/>
            <a:lstStyle/>
            <a:p>
              <a:endParaRPr lang="en-US"/>
            </a:p>
          </p:txBody>
        </p:sp>
        <p:sp>
          <p:nvSpPr>
            <p:cNvPr id="8" name="Line 5"/>
            <p:cNvSpPr>
              <a:spLocks noChangeShapeType="1"/>
            </p:cNvSpPr>
            <p:nvPr/>
          </p:nvSpPr>
          <p:spPr bwMode="auto">
            <a:xfrm>
              <a:off x="381000" y="966788"/>
              <a:ext cx="8382000" cy="0"/>
            </a:xfrm>
            <a:prstGeom prst="line">
              <a:avLst/>
            </a:prstGeom>
            <a:noFill/>
            <a:ln w="57150" cmpd="thinThick">
              <a:solidFill>
                <a:srgbClr val="000000"/>
              </a:solidFill>
              <a:round/>
              <a:headEnd type="none" w="sm" len="med"/>
              <a:tailEnd type="none" w="sm" len="med"/>
            </a:ln>
            <a:effectLst/>
          </p:spPr>
          <p:txBody>
            <a:bodyPr/>
            <a:lstStyle/>
            <a:p>
              <a:endParaRPr lang="en-US"/>
            </a:p>
          </p:txBody>
        </p:sp>
        <p:sp>
          <p:nvSpPr>
            <p:cNvPr id="9" name="Rectangle 8"/>
            <p:cNvSpPr>
              <a:spLocks noChangeArrowheads="1"/>
            </p:cNvSpPr>
            <p:nvPr/>
          </p:nvSpPr>
          <p:spPr bwMode="auto">
            <a:xfrm>
              <a:off x="1198563" y="466725"/>
              <a:ext cx="7162800" cy="395288"/>
            </a:xfrm>
            <a:prstGeom prst="rect">
              <a:avLst/>
            </a:prstGeom>
            <a:noFill/>
            <a:ln w="25400">
              <a:noFill/>
              <a:miter lim="800000"/>
              <a:headEnd/>
              <a:tailEnd/>
            </a:ln>
            <a:effectLst/>
          </p:spPr>
          <p:txBody>
            <a:bodyPr lIns="12092" tIns="12092" rIns="12092" bIns="12092"/>
            <a:lstStyle/>
            <a:p>
              <a:pPr defTabSz="869950" eaLnBrk="0" hangingPunct="0"/>
              <a:r>
                <a:rPr lang="en-US" sz="1800" b="1" dirty="0">
                  <a:effectLst>
                    <a:outerShdw blurRad="38100" dist="38100" dir="2700000" algn="tl">
                      <a:srgbClr val="FFFFFF"/>
                    </a:outerShdw>
                  </a:effectLst>
                  <a:latin typeface="Arial" charset="0"/>
                </a:rPr>
                <a:t>DIAGRAM SATU GARIS SISTEM SUMATERA BAGIAN TENGAH</a:t>
              </a:r>
            </a:p>
          </p:txBody>
        </p:sp>
        <p:graphicFrame>
          <p:nvGraphicFramePr>
            <p:cNvPr id="10" name="Object 9"/>
            <p:cNvGraphicFramePr>
              <a:graphicFrameLocks noChangeAspect="1"/>
            </p:cNvGraphicFramePr>
            <p:nvPr/>
          </p:nvGraphicFramePr>
          <p:xfrm>
            <a:off x="687388" y="338138"/>
            <a:ext cx="415925" cy="533400"/>
          </p:xfrm>
          <a:graphic>
            <a:graphicData uri="http://schemas.openxmlformats.org/presentationml/2006/ole">
              <p:oleObj spid="_x0000_s1026" name="Picture" r:id="rId3" imgW="536448" imgH="688848" progId="Word.Picture.8">
                <p:embed/>
              </p:oleObj>
            </a:graphicData>
          </a:graphic>
        </p:graphicFrame>
        <p:sp>
          <p:nvSpPr>
            <p:cNvPr id="11" name="Line 8"/>
            <p:cNvSpPr>
              <a:spLocks noChangeShapeType="1"/>
            </p:cNvSpPr>
            <p:nvPr/>
          </p:nvSpPr>
          <p:spPr bwMode="auto">
            <a:xfrm>
              <a:off x="860425" y="1720850"/>
              <a:ext cx="682625" cy="1588"/>
            </a:xfrm>
            <a:prstGeom prst="line">
              <a:avLst/>
            </a:prstGeom>
            <a:noFill/>
            <a:ln w="25400">
              <a:solidFill>
                <a:srgbClr val="FF0000"/>
              </a:solidFill>
              <a:round/>
              <a:headEnd type="none" w="sm" len="med"/>
              <a:tailEnd type="none" w="sm" len="med"/>
            </a:ln>
            <a:effectLst/>
          </p:spPr>
          <p:txBody>
            <a:bodyPr/>
            <a:lstStyle/>
            <a:p>
              <a:endParaRPr lang="en-US"/>
            </a:p>
          </p:txBody>
        </p:sp>
        <p:sp>
          <p:nvSpPr>
            <p:cNvPr id="12" name="Line 9"/>
            <p:cNvSpPr>
              <a:spLocks noChangeShapeType="1"/>
            </p:cNvSpPr>
            <p:nvPr/>
          </p:nvSpPr>
          <p:spPr bwMode="auto">
            <a:xfrm>
              <a:off x="2174875" y="1720850"/>
              <a:ext cx="354013" cy="1588"/>
            </a:xfrm>
            <a:prstGeom prst="line">
              <a:avLst/>
            </a:prstGeom>
            <a:noFill/>
            <a:ln w="25400">
              <a:solidFill>
                <a:srgbClr val="FF0000"/>
              </a:solidFill>
              <a:round/>
              <a:headEnd type="none" w="sm" len="med"/>
              <a:tailEnd type="none" w="sm" len="med"/>
            </a:ln>
            <a:effectLst/>
          </p:spPr>
          <p:txBody>
            <a:bodyPr/>
            <a:lstStyle/>
            <a:p>
              <a:endParaRPr lang="en-US"/>
            </a:p>
          </p:txBody>
        </p:sp>
        <p:sp>
          <p:nvSpPr>
            <p:cNvPr id="13" name="Line 10"/>
            <p:cNvSpPr>
              <a:spLocks noChangeShapeType="1"/>
            </p:cNvSpPr>
            <p:nvPr/>
          </p:nvSpPr>
          <p:spPr bwMode="auto">
            <a:xfrm>
              <a:off x="3040063" y="1720850"/>
              <a:ext cx="598487" cy="1588"/>
            </a:xfrm>
            <a:prstGeom prst="line">
              <a:avLst/>
            </a:prstGeom>
            <a:noFill/>
            <a:ln w="25400">
              <a:solidFill>
                <a:srgbClr val="FF0000"/>
              </a:solidFill>
              <a:round/>
              <a:headEnd type="none" w="sm" len="med"/>
              <a:tailEnd type="none" w="sm" len="med"/>
            </a:ln>
            <a:effectLst/>
          </p:spPr>
          <p:txBody>
            <a:bodyPr/>
            <a:lstStyle/>
            <a:p>
              <a:endParaRPr lang="en-US"/>
            </a:p>
          </p:txBody>
        </p:sp>
        <p:sp>
          <p:nvSpPr>
            <p:cNvPr id="14" name="Line 11"/>
            <p:cNvSpPr>
              <a:spLocks noChangeShapeType="1"/>
            </p:cNvSpPr>
            <p:nvPr/>
          </p:nvSpPr>
          <p:spPr bwMode="auto">
            <a:xfrm>
              <a:off x="1277938" y="167322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15" name="Line 12"/>
            <p:cNvSpPr>
              <a:spLocks noChangeShapeType="1"/>
            </p:cNvSpPr>
            <p:nvPr/>
          </p:nvSpPr>
          <p:spPr bwMode="auto">
            <a:xfrm>
              <a:off x="1277938" y="156210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16" name="Rectangle 15"/>
            <p:cNvSpPr>
              <a:spLocks noChangeArrowheads="1"/>
            </p:cNvSpPr>
            <p:nvPr/>
          </p:nvSpPr>
          <p:spPr bwMode="auto">
            <a:xfrm>
              <a:off x="1250950" y="1601788"/>
              <a:ext cx="42863"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17" name="Line 14"/>
            <p:cNvSpPr>
              <a:spLocks noChangeShapeType="1"/>
            </p:cNvSpPr>
            <p:nvPr/>
          </p:nvSpPr>
          <p:spPr bwMode="auto">
            <a:xfrm>
              <a:off x="3486150" y="167322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18" name="Line 15"/>
            <p:cNvSpPr>
              <a:spLocks noChangeShapeType="1"/>
            </p:cNvSpPr>
            <p:nvPr/>
          </p:nvSpPr>
          <p:spPr bwMode="auto">
            <a:xfrm>
              <a:off x="3486150" y="156210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19" name="Rectangle 18"/>
            <p:cNvSpPr>
              <a:spLocks noChangeArrowheads="1"/>
            </p:cNvSpPr>
            <p:nvPr/>
          </p:nvSpPr>
          <p:spPr bwMode="auto">
            <a:xfrm>
              <a:off x="3460750" y="1601788"/>
              <a:ext cx="41275"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20" name="Line 17"/>
            <p:cNvSpPr>
              <a:spLocks noChangeShapeType="1"/>
            </p:cNvSpPr>
            <p:nvPr/>
          </p:nvSpPr>
          <p:spPr bwMode="auto">
            <a:xfrm>
              <a:off x="3089275" y="167322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21" name="Line 18"/>
            <p:cNvSpPr>
              <a:spLocks noChangeShapeType="1"/>
            </p:cNvSpPr>
            <p:nvPr/>
          </p:nvSpPr>
          <p:spPr bwMode="auto">
            <a:xfrm>
              <a:off x="3089275" y="156210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22" name="Rectangle 21"/>
            <p:cNvSpPr>
              <a:spLocks noChangeArrowheads="1"/>
            </p:cNvSpPr>
            <p:nvPr/>
          </p:nvSpPr>
          <p:spPr bwMode="auto">
            <a:xfrm>
              <a:off x="3067050" y="1601788"/>
              <a:ext cx="38100"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23" name="Line 20"/>
            <p:cNvSpPr>
              <a:spLocks noChangeShapeType="1"/>
            </p:cNvSpPr>
            <p:nvPr/>
          </p:nvSpPr>
          <p:spPr bwMode="auto">
            <a:xfrm>
              <a:off x="2433638" y="167322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24" name="Line 21"/>
            <p:cNvSpPr>
              <a:spLocks noChangeShapeType="1"/>
            </p:cNvSpPr>
            <p:nvPr/>
          </p:nvSpPr>
          <p:spPr bwMode="auto">
            <a:xfrm>
              <a:off x="2433638" y="156210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25" name="Rectangle 24"/>
            <p:cNvSpPr>
              <a:spLocks noChangeArrowheads="1"/>
            </p:cNvSpPr>
            <p:nvPr/>
          </p:nvSpPr>
          <p:spPr bwMode="auto">
            <a:xfrm>
              <a:off x="2403475" y="1601788"/>
              <a:ext cx="46038"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26" name="Line 23"/>
            <p:cNvSpPr>
              <a:spLocks noChangeShapeType="1"/>
            </p:cNvSpPr>
            <p:nvPr/>
          </p:nvSpPr>
          <p:spPr bwMode="auto">
            <a:xfrm>
              <a:off x="2249488" y="167322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27" name="Line 24"/>
            <p:cNvSpPr>
              <a:spLocks noChangeShapeType="1"/>
            </p:cNvSpPr>
            <p:nvPr/>
          </p:nvSpPr>
          <p:spPr bwMode="auto">
            <a:xfrm>
              <a:off x="2249488" y="156210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28" name="Rectangle 27"/>
            <p:cNvSpPr>
              <a:spLocks noChangeArrowheads="1"/>
            </p:cNvSpPr>
            <p:nvPr/>
          </p:nvSpPr>
          <p:spPr bwMode="auto">
            <a:xfrm>
              <a:off x="2225675" y="1601788"/>
              <a:ext cx="39688"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29" name="Line 26"/>
            <p:cNvSpPr>
              <a:spLocks noChangeShapeType="1"/>
            </p:cNvSpPr>
            <p:nvPr/>
          </p:nvSpPr>
          <p:spPr bwMode="auto">
            <a:xfrm>
              <a:off x="1281113" y="1562100"/>
              <a:ext cx="979487" cy="0"/>
            </a:xfrm>
            <a:prstGeom prst="line">
              <a:avLst/>
            </a:prstGeom>
            <a:noFill/>
            <a:ln w="9525">
              <a:solidFill>
                <a:srgbClr val="FF0000"/>
              </a:solidFill>
              <a:round/>
              <a:headEnd type="none" w="sm" len="med"/>
              <a:tailEnd type="none" w="sm" len="med"/>
            </a:ln>
            <a:effectLst/>
          </p:spPr>
          <p:txBody>
            <a:bodyPr/>
            <a:lstStyle/>
            <a:p>
              <a:endParaRPr lang="en-US"/>
            </a:p>
          </p:txBody>
        </p:sp>
        <p:sp>
          <p:nvSpPr>
            <p:cNvPr id="30" name="Line 27"/>
            <p:cNvSpPr>
              <a:spLocks noChangeShapeType="1"/>
            </p:cNvSpPr>
            <p:nvPr/>
          </p:nvSpPr>
          <p:spPr bwMode="auto">
            <a:xfrm>
              <a:off x="3311525" y="167322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31" name="Rectangle 30"/>
            <p:cNvSpPr>
              <a:spLocks noChangeArrowheads="1"/>
            </p:cNvSpPr>
            <p:nvPr/>
          </p:nvSpPr>
          <p:spPr bwMode="auto">
            <a:xfrm>
              <a:off x="3289300" y="1601788"/>
              <a:ext cx="39688"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32" name="Line 29"/>
            <p:cNvSpPr>
              <a:spLocks noChangeShapeType="1"/>
            </p:cNvSpPr>
            <p:nvPr/>
          </p:nvSpPr>
          <p:spPr bwMode="auto">
            <a:xfrm>
              <a:off x="4597400" y="167322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33" name="Line 30"/>
            <p:cNvSpPr>
              <a:spLocks noChangeShapeType="1"/>
            </p:cNvSpPr>
            <p:nvPr/>
          </p:nvSpPr>
          <p:spPr bwMode="auto">
            <a:xfrm>
              <a:off x="4597400" y="156210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34" name="Rectangle 33"/>
            <p:cNvSpPr>
              <a:spLocks noChangeArrowheads="1"/>
            </p:cNvSpPr>
            <p:nvPr/>
          </p:nvSpPr>
          <p:spPr bwMode="auto">
            <a:xfrm>
              <a:off x="4572000" y="1601788"/>
              <a:ext cx="41275"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35" name="Line 32"/>
            <p:cNvSpPr>
              <a:spLocks noChangeShapeType="1"/>
            </p:cNvSpPr>
            <p:nvPr/>
          </p:nvSpPr>
          <p:spPr bwMode="auto">
            <a:xfrm>
              <a:off x="5159375" y="156210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36" name="Rectangle 35"/>
            <p:cNvSpPr>
              <a:spLocks noChangeArrowheads="1"/>
            </p:cNvSpPr>
            <p:nvPr/>
          </p:nvSpPr>
          <p:spPr bwMode="auto">
            <a:xfrm>
              <a:off x="5135563" y="1601788"/>
              <a:ext cx="41275"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37" name="Line 34"/>
            <p:cNvSpPr>
              <a:spLocks noChangeShapeType="1"/>
            </p:cNvSpPr>
            <p:nvPr/>
          </p:nvSpPr>
          <p:spPr bwMode="auto">
            <a:xfrm>
              <a:off x="2433638" y="1552575"/>
              <a:ext cx="666750" cy="1588"/>
            </a:xfrm>
            <a:prstGeom prst="line">
              <a:avLst/>
            </a:prstGeom>
            <a:noFill/>
            <a:ln w="9525">
              <a:solidFill>
                <a:srgbClr val="FF0000"/>
              </a:solidFill>
              <a:round/>
              <a:headEnd type="none" w="sm" len="med"/>
              <a:tailEnd type="none" w="sm" len="med"/>
            </a:ln>
            <a:effectLst/>
          </p:spPr>
          <p:txBody>
            <a:bodyPr/>
            <a:lstStyle/>
            <a:p>
              <a:endParaRPr lang="en-US"/>
            </a:p>
          </p:txBody>
        </p:sp>
        <p:sp>
          <p:nvSpPr>
            <p:cNvPr id="38" name="Line 35"/>
            <p:cNvSpPr>
              <a:spLocks noChangeShapeType="1"/>
            </p:cNvSpPr>
            <p:nvPr/>
          </p:nvSpPr>
          <p:spPr bwMode="auto">
            <a:xfrm flipV="1">
              <a:off x="4532313" y="1717675"/>
              <a:ext cx="842962" cy="3175"/>
            </a:xfrm>
            <a:prstGeom prst="line">
              <a:avLst/>
            </a:prstGeom>
            <a:noFill/>
            <a:ln w="25400">
              <a:solidFill>
                <a:srgbClr val="FF0000"/>
              </a:solidFill>
              <a:round/>
              <a:headEnd type="none" w="sm" len="med"/>
              <a:tailEnd type="none" w="sm" len="med"/>
            </a:ln>
            <a:effectLst/>
          </p:spPr>
          <p:txBody>
            <a:bodyPr/>
            <a:lstStyle/>
            <a:p>
              <a:endParaRPr lang="en-US"/>
            </a:p>
          </p:txBody>
        </p:sp>
        <p:sp>
          <p:nvSpPr>
            <p:cNvPr id="39" name="Line 36"/>
            <p:cNvSpPr>
              <a:spLocks noChangeShapeType="1"/>
            </p:cNvSpPr>
            <p:nvPr/>
          </p:nvSpPr>
          <p:spPr bwMode="auto">
            <a:xfrm>
              <a:off x="4989513" y="167322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40" name="Rectangle 39"/>
            <p:cNvSpPr>
              <a:spLocks noChangeArrowheads="1"/>
            </p:cNvSpPr>
            <p:nvPr/>
          </p:nvSpPr>
          <p:spPr bwMode="auto">
            <a:xfrm>
              <a:off x="4959350" y="1601788"/>
              <a:ext cx="44450"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41" name="Line 38"/>
            <p:cNvSpPr>
              <a:spLocks noChangeShapeType="1"/>
            </p:cNvSpPr>
            <p:nvPr/>
          </p:nvSpPr>
          <p:spPr bwMode="auto">
            <a:xfrm>
              <a:off x="4764088" y="1439863"/>
              <a:ext cx="0" cy="177800"/>
            </a:xfrm>
            <a:prstGeom prst="line">
              <a:avLst/>
            </a:prstGeom>
            <a:noFill/>
            <a:ln w="9525">
              <a:solidFill>
                <a:srgbClr val="FF0000"/>
              </a:solidFill>
              <a:round/>
              <a:headEnd type="none" w="sm" len="med"/>
              <a:tailEnd type="none" w="sm" len="med"/>
            </a:ln>
            <a:effectLst/>
          </p:spPr>
          <p:txBody>
            <a:bodyPr/>
            <a:lstStyle/>
            <a:p>
              <a:endParaRPr lang="en-US"/>
            </a:p>
          </p:txBody>
        </p:sp>
        <p:sp>
          <p:nvSpPr>
            <p:cNvPr id="42" name="Line 39"/>
            <p:cNvSpPr>
              <a:spLocks noChangeShapeType="1"/>
            </p:cNvSpPr>
            <p:nvPr/>
          </p:nvSpPr>
          <p:spPr bwMode="auto">
            <a:xfrm>
              <a:off x="4764088" y="1681163"/>
              <a:ext cx="0" cy="187325"/>
            </a:xfrm>
            <a:prstGeom prst="line">
              <a:avLst/>
            </a:prstGeom>
            <a:noFill/>
            <a:ln w="9525">
              <a:solidFill>
                <a:srgbClr val="FF0000"/>
              </a:solidFill>
              <a:round/>
              <a:headEnd type="none" w="sm" len="med"/>
              <a:tailEnd type="none" w="sm" len="med"/>
            </a:ln>
            <a:effectLst/>
          </p:spPr>
          <p:txBody>
            <a:bodyPr/>
            <a:lstStyle/>
            <a:p>
              <a:endParaRPr lang="en-US"/>
            </a:p>
          </p:txBody>
        </p:sp>
        <p:sp>
          <p:nvSpPr>
            <p:cNvPr id="43" name="Rectangle 42"/>
            <p:cNvSpPr>
              <a:spLocks noChangeArrowheads="1"/>
            </p:cNvSpPr>
            <p:nvPr/>
          </p:nvSpPr>
          <p:spPr bwMode="auto">
            <a:xfrm>
              <a:off x="4740275" y="1609725"/>
              <a:ext cx="41275" cy="65088"/>
            </a:xfrm>
            <a:prstGeom prst="rect">
              <a:avLst/>
            </a:prstGeom>
            <a:solidFill>
              <a:srgbClr val="FF0000"/>
            </a:solidFill>
            <a:ln w="9525">
              <a:solidFill>
                <a:srgbClr val="FF0000"/>
              </a:solidFill>
              <a:miter lim="800000"/>
              <a:headEnd/>
              <a:tailEnd/>
            </a:ln>
            <a:effectLst/>
          </p:spPr>
          <p:txBody>
            <a:bodyPr/>
            <a:lstStyle/>
            <a:p>
              <a:endParaRPr lang="en-US"/>
            </a:p>
          </p:txBody>
        </p:sp>
        <p:sp>
          <p:nvSpPr>
            <p:cNvPr id="44" name="Line 41"/>
            <p:cNvSpPr>
              <a:spLocks noChangeShapeType="1"/>
            </p:cNvSpPr>
            <p:nvPr/>
          </p:nvSpPr>
          <p:spPr bwMode="auto">
            <a:xfrm>
              <a:off x="3486150" y="1562100"/>
              <a:ext cx="1111250" cy="0"/>
            </a:xfrm>
            <a:prstGeom prst="line">
              <a:avLst/>
            </a:prstGeom>
            <a:noFill/>
            <a:ln w="9525">
              <a:solidFill>
                <a:srgbClr val="FF0000"/>
              </a:solidFill>
              <a:round/>
              <a:headEnd type="none" w="sm" len="med"/>
              <a:tailEnd type="none" w="sm" len="med"/>
            </a:ln>
            <a:effectLst/>
          </p:spPr>
          <p:txBody>
            <a:bodyPr/>
            <a:lstStyle/>
            <a:p>
              <a:endParaRPr lang="en-US"/>
            </a:p>
          </p:txBody>
        </p:sp>
        <p:sp>
          <p:nvSpPr>
            <p:cNvPr id="45" name="Line 42"/>
            <p:cNvSpPr>
              <a:spLocks noChangeShapeType="1"/>
            </p:cNvSpPr>
            <p:nvPr/>
          </p:nvSpPr>
          <p:spPr bwMode="auto">
            <a:xfrm>
              <a:off x="3311525" y="1439863"/>
              <a:ext cx="0" cy="177800"/>
            </a:xfrm>
            <a:prstGeom prst="line">
              <a:avLst/>
            </a:prstGeom>
            <a:noFill/>
            <a:ln w="9525">
              <a:solidFill>
                <a:srgbClr val="FF0000"/>
              </a:solidFill>
              <a:round/>
              <a:headEnd type="none" w="sm" len="med"/>
              <a:tailEnd type="none" w="sm" len="med"/>
            </a:ln>
            <a:effectLst/>
          </p:spPr>
          <p:txBody>
            <a:bodyPr/>
            <a:lstStyle/>
            <a:p>
              <a:endParaRPr lang="en-US"/>
            </a:p>
          </p:txBody>
        </p:sp>
        <p:sp>
          <p:nvSpPr>
            <p:cNvPr id="46" name="Line 43"/>
            <p:cNvSpPr>
              <a:spLocks noChangeShapeType="1"/>
            </p:cNvSpPr>
            <p:nvPr/>
          </p:nvSpPr>
          <p:spPr bwMode="auto">
            <a:xfrm>
              <a:off x="3319463" y="1439863"/>
              <a:ext cx="1444625" cy="1587"/>
            </a:xfrm>
            <a:prstGeom prst="line">
              <a:avLst/>
            </a:prstGeom>
            <a:noFill/>
            <a:ln w="9525">
              <a:solidFill>
                <a:srgbClr val="FF0000"/>
              </a:solidFill>
              <a:round/>
              <a:headEnd type="none" w="sm" len="med"/>
              <a:tailEnd type="none" w="sm" len="med"/>
            </a:ln>
            <a:effectLst/>
          </p:spPr>
          <p:txBody>
            <a:bodyPr/>
            <a:lstStyle/>
            <a:p>
              <a:endParaRPr lang="en-US"/>
            </a:p>
          </p:txBody>
        </p:sp>
        <p:sp>
          <p:nvSpPr>
            <p:cNvPr id="47" name="Line 44"/>
            <p:cNvSpPr>
              <a:spLocks noChangeShapeType="1"/>
            </p:cNvSpPr>
            <p:nvPr/>
          </p:nvSpPr>
          <p:spPr bwMode="auto">
            <a:xfrm>
              <a:off x="5670550" y="1720850"/>
              <a:ext cx="354013" cy="1588"/>
            </a:xfrm>
            <a:prstGeom prst="line">
              <a:avLst/>
            </a:prstGeom>
            <a:noFill/>
            <a:ln w="25400">
              <a:solidFill>
                <a:srgbClr val="FF0000"/>
              </a:solidFill>
              <a:round/>
              <a:headEnd type="none" w="sm" len="med"/>
              <a:tailEnd type="none" w="sm" len="med"/>
            </a:ln>
            <a:effectLst/>
          </p:spPr>
          <p:txBody>
            <a:bodyPr/>
            <a:lstStyle/>
            <a:p>
              <a:endParaRPr lang="en-US"/>
            </a:p>
          </p:txBody>
        </p:sp>
        <p:sp>
          <p:nvSpPr>
            <p:cNvPr id="48" name="Line 45"/>
            <p:cNvSpPr>
              <a:spLocks noChangeShapeType="1"/>
            </p:cNvSpPr>
            <p:nvPr/>
          </p:nvSpPr>
          <p:spPr bwMode="auto">
            <a:xfrm>
              <a:off x="5926138" y="167322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49" name="Line 46"/>
            <p:cNvSpPr>
              <a:spLocks noChangeShapeType="1"/>
            </p:cNvSpPr>
            <p:nvPr/>
          </p:nvSpPr>
          <p:spPr bwMode="auto">
            <a:xfrm>
              <a:off x="5926138" y="156210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50" name="Rectangle 49"/>
            <p:cNvSpPr>
              <a:spLocks noChangeArrowheads="1"/>
            </p:cNvSpPr>
            <p:nvPr/>
          </p:nvSpPr>
          <p:spPr bwMode="auto">
            <a:xfrm>
              <a:off x="5903913" y="1601788"/>
              <a:ext cx="39687"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51" name="Line 48"/>
            <p:cNvSpPr>
              <a:spLocks noChangeShapeType="1"/>
            </p:cNvSpPr>
            <p:nvPr/>
          </p:nvSpPr>
          <p:spPr bwMode="auto">
            <a:xfrm>
              <a:off x="5745163" y="167322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52" name="Line 49"/>
            <p:cNvSpPr>
              <a:spLocks noChangeShapeType="1"/>
            </p:cNvSpPr>
            <p:nvPr/>
          </p:nvSpPr>
          <p:spPr bwMode="auto">
            <a:xfrm>
              <a:off x="5745163" y="156210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53" name="Rectangle 52"/>
            <p:cNvSpPr>
              <a:spLocks noChangeArrowheads="1"/>
            </p:cNvSpPr>
            <p:nvPr/>
          </p:nvSpPr>
          <p:spPr bwMode="auto">
            <a:xfrm>
              <a:off x="5719763" y="1601788"/>
              <a:ext cx="39687"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54" name="Line 51"/>
            <p:cNvSpPr>
              <a:spLocks noChangeShapeType="1"/>
            </p:cNvSpPr>
            <p:nvPr/>
          </p:nvSpPr>
          <p:spPr bwMode="auto">
            <a:xfrm>
              <a:off x="4989513" y="1431925"/>
              <a:ext cx="0" cy="179388"/>
            </a:xfrm>
            <a:prstGeom prst="line">
              <a:avLst/>
            </a:prstGeom>
            <a:noFill/>
            <a:ln w="9525">
              <a:solidFill>
                <a:srgbClr val="FF0000"/>
              </a:solidFill>
              <a:round/>
              <a:headEnd type="none" w="sm" len="med"/>
              <a:tailEnd type="none" w="sm" len="med"/>
            </a:ln>
            <a:effectLst/>
          </p:spPr>
          <p:txBody>
            <a:bodyPr/>
            <a:lstStyle/>
            <a:p>
              <a:endParaRPr lang="en-US"/>
            </a:p>
          </p:txBody>
        </p:sp>
        <p:sp>
          <p:nvSpPr>
            <p:cNvPr id="55" name="Line 52"/>
            <p:cNvSpPr>
              <a:spLocks noChangeShapeType="1"/>
            </p:cNvSpPr>
            <p:nvPr/>
          </p:nvSpPr>
          <p:spPr bwMode="auto">
            <a:xfrm>
              <a:off x="6461125" y="1673225"/>
              <a:ext cx="0" cy="203200"/>
            </a:xfrm>
            <a:prstGeom prst="line">
              <a:avLst/>
            </a:prstGeom>
            <a:noFill/>
            <a:ln w="9525">
              <a:solidFill>
                <a:srgbClr val="FF0000"/>
              </a:solidFill>
              <a:round/>
              <a:headEnd type="none" w="sm" len="med"/>
              <a:tailEnd type="none" w="sm" len="med"/>
            </a:ln>
            <a:effectLst/>
          </p:spPr>
          <p:txBody>
            <a:bodyPr/>
            <a:lstStyle/>
            <a:p>
              <a:endParaRPr lang="en-US"/>
            </a:p>
          </p:txBody>
        </p:sp>
        <p:sp>
          <p:nvSpPr>
            <p:cNvPr id="56" name="Line 53"/>
            <p:cNvSpPr>
              <a:spLocks noChangeShapeType="1"/>
            </p:cNvSpPr>
            <p:nvPr/>
          </p:nvSpPr>
          <p:spPr bwMode="auto">
            <a:xfrm>
              <a:off x="6461125" y="156210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57" name="Rectangle 56"/>
            <p:cNvSpPr>
              <a:spLocks noChangeArrowheads="1"/>
            </p:cNvSpPr>
            <p:nvPr/>
          </p:nvSpPr>
          <p:spPr bwMode="auto">
            <a:xfrm>
              <a:off x="6437313" y="1601788"/>
              <a:ext cx="41275"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58" name="Line 55"/>
            <p:cNvSpPr>
              <a:spLocks noChangeShapeType="1"/>
            </p:cNvSpPr>
            <p:nvPr/>
          </p:nvSpPr>
          <p:spPr bwMode="auto">
            <a:xfrm>
              <a:off x="7221538" y="1673225"/>
              <a:ext cx="0" cy="182563"/>
            </a:xfrm>
            <a:prstGeom prst="line">
              <a:avLst/>
            </a:prstGeom>
            <a:noFill/>
            <a:ln w="9525">
              <a:solidFill>
                <a:srgbClr val="FF0000"/>
              </a:solidFill>
              <a:round/>
              <a:headEnd type="none" w="sm" len="med"/>
              <a:tailEnd type="none" w="sm" len="med"/>
            </a:ln>
            <a:effectLst/>
          </p:spPr>
          <p:txBody>
            <a:bodyPr/>
            <a:lstStyle/>
            <a:p>
              <a:endParaRPr lang="en-US"/>
            </a:p>
          </p:txBody>
        </p:sp>
        <p:sp>
          <p:nvSpPr>
            <p:cNvPr id="59" name="Line 56"/>
            <p:cNvSpPr>
              <a:spLocks noChangeShapeType="1"/>
            </p:cNvSpPr>
            <p:nvPr/>
          </p:nvSpPr>
          <p:spPr bwMode="auto">
            <a:xfrm>
              <a:off x="7221538" y="156210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60" name="Rectangle 59"/>
            <p:cNvSpPr>
              <a:spLocks noChangeArrowheads="1"/>
            </p:cNvSpPr>
            <p:nvPr/>
          </p:nvSpPr>
          <p:spPr bwMode="auto">
            <a:xfrm>
              <a:off x="7199313" y="1601788"/>
              <a:ext cx="39687"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61" name="Line 58"/>
            <p:cNvSpPr>
              <a:spLocks noChangeShapeType="1"/>
            </p:cNvSpPr>
            <p:nvPr/>
          </p:nvSpPr>
          <p:spPr bwMode="auto">
            <a:xfrm>
              <a:off x="6297613" y="1714500"/>
              <a:ext cx="1057275" cy="1588"/>
            </a:xfrm>
            <a:prstGeom prst="line">
              <a:avLst/>
            </a:prstGeom>
            <a:noFill/>
            <a:ln w="25400">
              <a:solidFill>
                <a:srgbClr val="FF0000"/>
              </a:solidFill>
              <a:round/>
              <a:headEnd type="none" w="sm" len="med"/>
              <a:tailEnd type="none" w="sm" len="med"/>
            </a:ln>
            <a:effectLst/>
          </p:spPr>
          <p:txBody>
            <a:bodyPr/>
            <a:lstStyle/>
            <a:p>
              <a:endParaRPr lang="en-US"/>
            </a:p>
          </p:txBody>
        </p:sp>
        <p:sp>
          <p:nvSpPr>
            <p:cNvPr id="62" name="Line 59"/>
            <p:cNvSpPr>
              <a:spLocks noChangeShapeType="1"/>
            </p:cNvSpPr>
            <p:nvPr/>
          </p:nvSpPr>
          <p:spPr bwMode="auto">
            <a:xfrm>
              <a:off x="7048500" y="167322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63" name="Rectangle 62"/>
            <p:cNvSpPr>
              <a:spLocks noChangeArrowheads="1"/>
            </p:cNvSpPr>
            <p:nvPr/>
          </p:nvSpPr>
          <p:spPr bwMode="auto">
            <a:xfrm>
              <a:off x="7024688" y="1601788"/>
              <a:ext cx="41275"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64" name="Line 61"/>
            <p:cNvSpPr>
              <a:spLocks noChangeShapeType="1"/>
            </p:cNvSpPr>
            <p:nvPr/>
          </p:nvSpPr>
          <p:spPr bwMode="auto">
            <a:xfrm>
              <a:off x="6626225" y="1439863"/>
              <a:ext cx="0" cy="177800"/>
            </a:xfrm>
            <a:prstGeom prst="line">
              <a:avLst/>
            </a:prstGeom>
            <a:noFill/>
            <a:ln w="9525">
              <a:solidFill>
                <a:srgbClr val="FF0000"/>
              </a:solidFill>
              <a:round/>
              <a:headEnd type="none" w="sm" len="med"/>
              <a:tailEnd type="none" w="sm" len="med"/>
            </a:ln>
            <a:effectLst/>
          </p:spPr>
          <p:txBody>
            <a:bodyPr/>
            <a:lstStyle/>
            <a:p>
              <a:endParaRPr lang="en-US"/>
            </a:p>
          </p:txBody>
        </p:sp>
        <p:sp>
          <p:nvSpPr>
            <p:cNvPr id="65" name="Line 62"/>
            <p:cNvSpPr>
              <a:spLocks noChangeShapeType="1"/>
            </p:cNvSpPr>
            <p:nvPr/>
          </p:nvSpPr>
          <p:spPr bwMode="auto">
            <a:xfrm>
              <a:off x="6626225" y="1681163"/>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66" name="Rectangle 65"/>
            <p:cNvSpPr>
              <a:spLocks noChangeArrowheads="1"/>
            </p:cNvSpPr>
            <p:nvPr/>
          </p:nvSpPr>
          <p:spPr bwMode="auto">
            <a:xfrm>
              <a:off x="6604000" y="1609725"/>
              <a:ext cx="39688" cy="65088"/>
            </a:xfrm>
            <a:prstGeom prst="rect">
              <a:avLst/>
            </a:prstGeom>
            <a:solidFill>
              <a:srgbClr val="FF0000"/>
            </a:solidFill>
            <a:ln w="9525">
              <a:solidFill>
                <a:srgbClr val="FF0000"/>
              </a:solidFill>
              <a:miter lim="800000"/>
              <a:headEnd/>
              <a:tailEnd/>
            </a:ln>
            <a:effectLst/>
          </p:spPr>
          <p:txBody>
            <a:bodyPr/>
            <a:lstStyle/>
            <a:p>
              <a:endParaRPr lang="en-US"/>
            </a:p>
          </p:txBody>
        </p:sp>
        <p:sp>
          <p:nvSpPr>
            <p:cNvPr id="67" name="Line 64"/>
            <p:cNvSpPr>
              <a:spLocks noChangeShapeType="1"/>
            </p:cNvSpPr>
            <p:nvPr/>
          </p:nvSpPr>
          <p:spPr bwMode="auto">
            <a:xfrm>
              <a:off x="7048500" y="1431925"/>
              <a:ext cx="0" cy="179388"/>
            </a:xfrm>
            <a:prstGeom prst="line">
              <a:avLst/>
            </a:prstGeom>
            <a:noFill/>
            <a:ln w="9525">
              <a:solidFill>
                <a:srgbClr val="FF0000"/>
              </a:solidFill>
              <a:round/>
              <a:headEnd type="none" w="sm" len="med"/>
              <a:tailEnd type="none" w="sm" len="med"/>
            </a:ln>
            <a:effectLst/>
          </p:spPr>
          <p:txBody>
            <a:bodyPr/>
            <a:lstStyle/>
            <a:p>
              <a:endParaRPr lang="en-US"/>
            </a:p>
          </p:txBody>
        </p:sp>
        <p:sp>
          <p:nvSpPr>
            <p:cNvPr id="68" name="Line 65"/>
            <p:cNvSpPr>
              <a:spLocks noChangeShapeType="1"/>
            </p:cNvSpPr>
            <p:nvPr/>
          </p:nvSpPr>
          <p:spPr bwMode="auto">
            <a:xfrm>
              <a:off x="8091488" y="1720850"/>
              <a:ext cx="355600" cy="1588"/>
            </a:xfrm>
            <a:prstGeom prst="line">
              <a:avLst/>
            </a:prstGeom>
            <a:noFill/>
            <a:ln w="25400">
              <a:solidFill>
                <a:srgbClr val="FF0000"/>
              </a:solidFill>
              <a:round/>
              <a:headEnd type="none" w="sm" len="med"/>
              <a:tailEnd type="none" w="sm" len="med"/>
            </a:ln>
            <a:effectLst/>
          </p:spPr>
          <p:txBody>
            <a:bodyPr/>
            <a:lstStyle/>
            <a:p>
              <a:endParaRPr lang="en-US"/>
            </a:p>
          </p:txBody>
        </p:sp>
        <p:sp>
          <p:nvSpPr>
            <p:cNvPr id="69" name="Line 66"/>
            <p:cNvSpPr>
              <a:spLocks noChangeShapeType="1"/>
            </p:cNvSpPr>
            <p:nvPr/>
          </p:nvSpPr>
          <p:spPr bwMode="auto">
            <a:xfrm>
              <a:off x="8167688" y="167322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70" name="Line 67"/>
            <p:cNvSpPr>
              <a:spLocks noChangeShapeType="1"/>
            </p:cNvSpPr>
            <p:nvPr/>
          </p:nvSpPr>
          <p:spPr bwMode="auto">
            <a:xfrm>
              <a:off x="8167688" y="156210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71" name="Rectangle 70"/>
            <p:cNvSpPr>
              <a:spLocks noChangeArrowheads="1"/>
            </p:cNvSpPr>
            <p:nvPr/>
          </p:nvSpPr>
          <p:spPr bwMode="auto">
            <a:xfrm>
              <a:off x="8140700" y="1601788"/>
              <a:ext cx="42863"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72" name="Line 69"/>
            <p:cNvSpPr>
              <a:spLocks noChangeShapeType="1"/>
            </p:cNvSpPr>
            <p:nvPr/>
          </p:nvSpPr>
          <p:spPr bwMode="auto">
            <a:xfrm>
              <a:off x="8347075" y="167322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73" name="Rectangle 72"/>
            <p:cNvSpPr>
              <a:spLocks noChangeArrowheads="1"/>
            </p:cNvSpPr>
            <p:nvPr/>
          </p:nvSpPr>
          <p:spPr bwMode="auto">
            <a:xfrm>
              <a:off x="8323263" y="1601788"/>
              <a:ext cx="41275"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74" name="Line 71"/>
            <p:cNvSpPr>
              <a:spLocks noChangeShapeType="1"/>
            </p:cNvSpPr>
            <p:nvPr/>
          </p:nvSpPr>
          <p:spPr bwMode="auto">
            <a:xfrm>
              <a:off x="8347075" y="1431925"/>
              <a:ext cx="0" cy="179388"/>
            </a:xfrm>
            <a:prstGeom prst="line">
              <a:avLst/>
            </a:prstGeom>
            <a:noFill/>
            <a:ln w="9525">
              <a:solidFill>
                <a:srgbClr val="FF0000"/>
              </a:solidFill>
              <a:round/>
              <a:headEnd type="none" w="sm" len="med"/>
              <a:tailEnd type="none" w="sm" len="med"/>
            </a:ln>
            <a:effectLst/>
          </p:spPr>
          <p:txBody>
            <a:bodyPr/>
            <a:lstStyle/>
            <a:p>
              <a:endParaRPr lang="en-US"/>
            </a:p>
          </p:txBody>
        </p:sp>
        <p:sp>
          <p:nvSpPr>
            <p:cNvPr id="75" name="Line 72"/>
            <p:cNvSpPr>
              <a:spLocks noChangeShapeType="1"/>
            </p:cNvSpPr>
            <p:nvPr/>
          </p:nvSpPr>
          <p:spPr bwMode="auto">
            <a:xfrm>
              <a:off x="7056438" y="1433513"/>
              <a:ext cx="1289050" cy="4762"/>
            </a:xfrm>
            <a:prstGeom prst="line">
              <a:avLst/>
            </a:prstGeom>
            <a:noFill/>
            <a:ln w="9525">
              <a:solidFill>
                <a:srgbClr val="FF0000"/>
              </a:solidFill>
              <a:round/>
              <a:headEnd type="none" w="sm" len="med"/>
              <a:tailEnd type="none" w="sm" len="med"/>
            </a:ln>
            <a:effectLst/>
          </p:spPr>
          <p:txBody>
            <a:bodyPr/>
            <a:lstStyle/>
            <a:p>
              <a:endParaRPr lang="en-US"/>
            </a:p>
          </p:txBody>
        </p:sp>
        <p:sp>
          <p:nvSpPr>
            <p:cNvPr id="76" name="Line 73"/>
            <p:cNvSpPr>
              <a:spLocks noChangeShapeType="1"/>
            </p:cNvSpPr>
            <p:nvPr/>
          </p:nvSpPr>
          <p:spPr bwMode="auto">
            <a:xfrm>
              <a:off x="7226300" y="1562100"/>
              <a:ext cx="952500" cy="0"/>
            </a:xfrm>
            <a:prstGeom prst="line">
              <a:avLst/>
            </a:prstGeom>
            <a:noFill/>
            <a:ln w="9525">
              <a:solidFill>
                <a:srgbClr val="FF0000"/>
              </a:solidFill>
              <a:round/>
              <a:headEnd type="none" w="sm" len="med"/>
              <a:tailEnd type="none" w="sm" len="med"/>
            </a:ln>
            <a:effectLst/>
          </p:spPr>
          <p:txBody>
            <a:bodyPr/>
            <a:lstStyle/>
            <a:p>
              <a:endParaRPr lang="en-US"/>
            </a:p>
          </p:txBody>
        </p:sp>
        <p:sp>
          <p:nvSpPr>
            <p:cNvPr id="77" name="Line 74"/>
            <p:cNvSpPr>
              <a:spLocks noChangeShapeType="1"/>
            </p:cNvSpPr>
            <p:nvPr/>
          </p:nvSpPr>
          <p:spPr bwMode="auto">
            <a:xfrm>
              <a:off x="5926138" y="1562100"/>
              <a:ext cx="534987" cy="0"/>
            </a:xfrm>
            <a:prstGeom prst="line">
              <a:avLst/>
            </a:prstGeom>
            <a:noFill/>
            <a:ln w="9525">
              <a:solidFill>
                <a:srgbClr val="FF0000"/>
              </a:solidFill>
              <a:round/>
              <a:headEnd type="none" w="sm" len="med"/>
              <a:tailEnd type="none" w="sm" len="med"/>
            </a:ln>
            <a:effectLst/>
          </p:spPr>
          <p:txBody>
            <a:bodyPr/>
            <a:lstStyle/>
            <a:p>
              <a:endParaRPr lang="en-US"/>
            </a:p>
          </p:txBody>
        </p:sp>
        <p:sp>
          <p:nvSpPr>
            <p:cNvPr id="78" name="Line 75"/>
            <p:cNvSpPr>
              <a:spLocks noChangeShapeType="1"/>
            </p:cNvSpPr>
            <p:nvPr/>
          </p:nvSpPr>
          <p:spPr bwMode="auto">
            <a:xfrm>
              <a:off x="4989513" y="1431925"/>
              <a:ext cx="1644650" cy="1588"/>
            </a:xfrm>
            <a:prstGeom prst="line">
              <a:avLst/>
            </a:prstGeom>
            <a:noFill/>
            <a:ln w="9525">
              <a:solidFill>
                <a:srgbClr val="FF0000"/>
              </a:solidFill>
              <a:round/>
              <a:headEnd type="none" w="sm" len="med"/>
              <a:tailEnd type="none" w="sm" len="med"/>
            </a:ln>
            <a:effectLst/>
          </p:spPr>
          <p:txBody>
            <a:bodyPr/>
            <a:lstStyle/>
            <a:p>
              <a:endParaRPr lang="en-US"/>
            </a:p>
          </p:txBody>
        </p:sp>
        <p:grpSp>
          <p:nvGrpSpPr>
            <p:cNvPr id="79" name="Group 78"/>
            <p:cNvGrpSpPr>
              <a:grpSpLocks/>
            </p:cNvGrpSpPr>
            <p:nvPr/>
          </p:nvGrpSpPr>
          <p:grpSpPr bwMode="auto">
            <a:xfrm>
              <a:off x="-369192" y="1870084"/>
              <a:ext cx="102" cy="396877"/>
              <a:chOff x="3590" y="1178"/>
              <a:chExt cx="102" cy="250"/>
            </a:xfrm>
          </p:grpSpPr>
          <p:sp>
            <p:nvSpPr>
              <p:cNvPr id="932" name="Line 77"/>
              <p:cNvSpPr>
                <a:spLocks noChangeShapeType="1"/>
              </p:cNvSpPr>
              <p:nvPr/>
            </p:nvSpPr>
            <p:spPr bwMode="auto">
              <a:xfrm>
                <a:off x="3641" y="1244"/>
                <a:ext cx="0" cy="32"/>
              </a:xfrm>
              <a:prstGeom prst="line">
                <a:avLst/>
              </a:prstGeom>
              <a:noFill/>
              <a:ln w="9525">
                <a:solidFill>
                  <a:srgbClr val="FF0000"/>
                </a:solidFill>
                <a:round/>
                <a:headEnd type="none" w="sm" len="med"/>
                <a:tailEnd type="none" w="sm" len="med"/>
              </a:ln>
              <a:effectLst/>
            </p:spPr>
            <p:txBody>
              <a:bodyPr/>
              <a:lstStyle/>
              <a:p>
                <a:endParaRPr lang="en-US"/>
              </a:p>
            </p:txBody>
          </p:sp>
          <p:sp>
            <p:nvSpPr>
              <p:cNvPr id="933" name="Line 78"/>
              <p:cNvSpPr>
                <a:spLocks noChangeShapeType="1"/>
              </p:cNvSpPr>
              <p:nvPr/>
            </p:nvSpPr>
            <p:spPr bwMode="auto">
              <a:xfrm>
                <a:off x="3641" y="1178"/>
                <a:ext cx="0" cy="32"/>
              </a:xfrm>
              <a:prstGeom prst="line">
                <a:avLst/>
              </a:prstGeom>
              <a:noFill/>
              <a:ln w="9525">
                <a:solidFill>
                  <a:srgbClr val="FF0000"/>
                </a:solidFill>
                <a:round/>
                <a:headEnd type="none" w="sm" len="med"/>
                <a:tailEnd type="none" w="sm" len="med"/>
              </a:ln>
              <a:effectLst/>
            </p:spPr>
            <p:txBody>
              <a:bodyPr/>
              <a:lstStyle/>
              <a:p>
                <a:endParaRPr lang="en-US"/>
              </a:p>
            </p:txBody>
          </p:sp>
          <p:sp>
            <p:nvSpPr>
              <p:cNvPr id="934" name="Rectangle 79"/>
              <p:cNvSpPr>
                <a:spLocks noChangeArrowheads="1"/>
              </p:cNvSpPr>
              <p:nvPr/>
            </p:nvSpPr>
            <p:spPr bwMode="auto">
              <a:xfrm>
                <a:off x="3625" y="1209"/>
                <a:ext cx="28" cy="41"/>
              </a:xfrm>
              <a:prstGeom prst="rect">
                <a:avLst/>
              </a:prstGeom>
              <a:solidFill>
                <a:srgbClr val="FF0000"/>
              </a:solidFill>
              <a:ln w="9525">
                <a:solidFill>
                  <a:srgbClr val="FF0000"/>
                </a:solidFill>
                <a:miter lim="800000"/>
                <a:headEnd/>
                <a:tailEnd/>
              </a:ln>
              <a:effectLst/>
            </p:spPr>
            <p:txBody>
              <a:bodyPr/>
              <a:lstStyle/>
              <a:p>
                <a:endParaRPr lang="en-US"/>
              </a:p>
            </p:txBody>
          </p:sp>
          <p:sp>
            <p:nvSpPr>
              <p:cNvPr id="935" name="Oval 80"/>
              <p:cNvSpPr>
                <a:spLocks noChangeArrowheads="1"/>
              </p:cNvSpPr>
              <p:nvPr/>
            </p:nvSpPr>
            <p:spPr bwMode="auto">
              <a:xfrm>
                <a:off x="3602" y="1275"/>
                <a:ext cx="79" cy="46"/>
              </a:xfrm>
              <a:prstGeom prst="ellipse">
                <a:avLst/>
              </a:prstGeom>
              <a:noFill/>
              <a:ln w="9525">
                <a:solidFill>
                  <a:srgbClr val="FF0000"/>
                </a:solidFill>
                <a:round/>
                <a:headEnd/>
                <a:tailEnd/>
              </a:ln>
              <a:effectLst/>
            </p:spPr>
            <p:txBody>
              <a:bodyPr/>
              <a:lstStyle/>
              <a:p>
                <a:endParaRPr lang="en-US"/>
              </a:p>
            </p:txBody>
          </p:sp>
          <p:sp>
            <p:nvSpPr>
              <p:cNvPr id="936" name="Oval 81"/>
              <p:cNvSpPr>
                <a:spLocks noChangeArrowheads="1"/>
              </p:cNvSpPr>
              <p:nvPr/>
            </p:nvSpPr>
            <p:spPr bwMode="auto">
              <a:xfrm>
                <a:off x="3602" y="1295"/>
                <a:ext cx="79" cy="47"/>
              </a:xfrm>
              <a:prstGeom prst="ellipse">
                <a:avLst/>
              </a:prstGeom>
              <a:noFill/>
              <a:ln w="9525">
                <a:solidFill>
                  <a:srgbClr val="0000FF"/>
                </a:solidFill>
                <a:round/>
                <a:headEnd/>
                <a:tailEnd/>
              </a:ln>
              <a:effectLst/>
            </p:spPr>
            <p:txBody>
              <a:bodyPr/>
              <a:lstStyle/>
              <a:p>
                <a:endParaRPr lang="en-US"/>
              </a:p>
            </p:txBody>
          </p:sp>
          <p:sp>
            <p:nvSpPr>
              <p:cNvPr id="937" name="Line 82"/>
              <p:cNvSpPr>
                <a:spLocks noChangeShapeType="1"/>
              </p:cNvSpPr>
              <p:nvPr/>
            </p:nvSpPr>
            <p:spPr bwMode="auto">
              <a:xfrm>
                <a:off x="3641" y="1396"/>
                <a:ext cx="0" cy="32"/>
              </a:xfrm>
              <a:prstGeom prst="line">
                <a:avLst/>
              </a:prstGeom>
              <a:noFill/>
              <a:ln w="9525">
                <a:solidFill>
                  <a:srgbClr val="0000FF"/>
                </a:solidFill>
                <a:round/>
                <a:headEnd type="none" w="sm" len="med"/>
                <a:tailEnd type="none" w="sm" len="med"/>
              </a:ln>
              <a:effectLst/>
            </p:spPr>
            <p:txBody>
              <a:bodyPr/>
              <a:lstStyle/>
              <a:p>
                <a:endParaRPr lang="en-US"/>
              </a:p>
            </p:txBody>
          </p:sp>
          <p:sp>
            <p:nvSpPr>
              <p:cNvPr id="938" name="Line 83"/>
              <p:cNvSpPr>
                <a:spLocks noChangeShapeType="1"/>
              </p:cNvSpPr>
              <p:nvPr/>
            </p:nvSpPr>
            <p:spPr bwMode="auto">
              <a:xfrm>
                <a:off x="3641" y="1346"/>
                <a:ext cx="0" cy="31"/>
              </a:xfrm>
              <a:prstGeom prst="line">
                <a:avLst/>
              </a:prstGeom>
              <a:noFill/>
              <a:ln w="9525">
                <a:solidFill>
                  <a:srgbClr val="0000FF"/>
                </a:solidFill>
                <a:round/>
                <a:headEnd type="none" w="sm" len="med"/>
                <a:tailEnd type="none" w="sm" len="med"/>
              </a:ln>
              <a:effectLst/>
            </p:spPr>
            <p:txBody>
              <a:bodyPr/>
              <a:lstStyle/>
              <a:p>
                <a:endParaRPr lang="en-US"/>
              </a:p>
            </p:txBody>
          </p:sp>
          <p:sp>
            <p:nvSpPr>
              <p:cNvPr id="939" name="Rectangle 84"/>
              <p:cNvSpPr>
                <a:spLocks noChangeArrowheads="1"/>
              </p:cNvSpPr>
              <p:nvPr/>
            </p:nvSpPr>
            <p:spPr bwMode="auto">
              <a:xfrm>
                <a:off x="3625" y="1361"/>
                <a:ext cx="28" cy="41"/>
              </a:xfrm>
              <a:prstGeom prst="rect">
                <a:avLst/>
              </a:prstGeom>
              <a:solidFill>
                <a:srgbClr val="0000FF"/>
              </a:solidFill>
              <a:ln w="9525">
                <a:solidFill>
                  <a:srgbClr val="0000FF"/>
                </a:solidFill>
                <a:miter lim="800000"/>
                <a:headEnd/>
                <a:tailEnd/>
              </a:ln>
              <a:effectLst/>
            </p:spPr>
            <p:txBody>
              <a:bodyPr/>
              <a:lstStyle/>
              <a:p>
                <a:endParaRPr lang="en-US"/>
              </a:p>
            </p:txBody>
          </p:sp>
          <p:sp>
            <p:nvSpPr>
              <p:cNvPr id="940" name="Line 85"/>
              <p:cNvSpPr>
                <a:spLocks noChangeShapeType="1"/>
              </p:cNvSpPr>
              <p:nvPr/>
            </p:nvSpPr>
            <p:spPr bwMode="auto">
              <a:xfrm>
                <a:off x="3590" y="1427"/>
                <a:ext cx="102" cy="1"/>
              </a:xfrm>
              <a:prstGeom prst="line">
                <a:avLst/>
              </a:prstGeom>
              <a:noFill/>
              <a:ln w="25400">
                <a:solidFill>
                  <a:srgbClr val="0000FF"/>
                </a:solidFill>
                <a:round/>
                <a:headEnd type="none" w="sm" len="med"/>
                <a:tailEnd type="none" w="sm" len="med"/>
              </a:ln>
              <a:effectLst/>
            </p:spPr>
            <p:txBody>
              <a:bodyPr/>
              <a:lstStyle/>
              <a:p>
                <a:endParaRPr lang="en-US"/>
              </a:p>
            </p:txBody>
          </p:sp>
        </p:grpSp>
        <p:sp>
          <p:nvSpPr>
            <p:cNvPr id="80" name="Line 86"/>
            <p:cNvSpPr>
              <a:spLocks noChangeShapeType="1"/>
            </p:cNvSpPr>
            <p:nvPr/>
          </p:nvSpPr>
          <p:spPr bwMode="auto">
            <a:xfrm>
              <a:off x="6626225" y="1971675"/>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81" name="Line 87"/>
            <p:cNvSpPr>
              <a:spLocks noChangeShapeType="1"/>
            </p:cNvSpPr>
            <p:nvPr/>
          </p:nvSpPr>
          <p:spPr bwMode="auto">
            <a:xfrm>
              <a:off x="6626225" y="1714500"/>
              <a:ext cx="0" cy="225425"/>
            </a:xfrm>
            <a:prstGeom prst="line">
              <a:avLst/>
            </a:prstGeom>
            <a:noFill/>
            <a:ln w="9525">
              <a:solidFill>
                <a:srgbClr val="FF0000"/>
              </a:solidFill>
              <a:round/>
              <a:headEnd type="none" w="sm" len="med"/>
              <a:tailEnd type="none" w="sm" len="med"/>
            </a:ln>
            <a:effectLst/>
          </p:spPr>
          <p:txBody>
            <a:bodyPr/>
            <a:lstStyle/>
            <a:p>
              <a:endParaRPr lang="en-US"/>
            </a:p>
          </p:txBody>
        </p:sp>
        <p:sp>
          <p:nvSpPr>
            <p:cNvPr id="82" name="Rectangle 88"/>
            <p:cNvSpPr>
              <a:spLocks noChangeArrowheads="1"/>
            </p:cNvSpPr>
            <p:nvPr/>
          </p:nvSpPr>
          <p:spPr bwMode="auto">
            <a:xfrm>
              <a:off x="6604000" y="1916113"/>
              <a:ext cx="39688"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83" name="Oval 89"/>
            <p:cNvSpPr>
              <a:spLocks noChangeArrowheads="1"/>
            </p:cNvSpPr>
            <p:nvPr/>
          </p:nvSpPr>
          <p:spPr bwMode="auto">
            <a:xfrm>
              <a:off x="6569075" y="2020888"/>
              <a:ext cx="117475" cy="73025"/>
            </a:xfrm>
            <a:prstGeom prst="ellipse">
              <a:avLst/>
            </a:prstGeom>
            <a:noFill/>
            <a:ln w="9525">
              <a:solidFill>
                <a:srgbClr val="FF0000"/>
              </a:solidFill>
              <a:round/>
              <a:headEnd/>
              <a:tailEnd/>
            </a:ln>
            <a:effectLst/>
          </p:spPr>
          <p:txBody>
            <a:bodyPr/>
            <a:lstStyle/>
            <a:p>
              <a:endParaRPr lang="en-US"/>
            </a:p>
          </p:txBody>
        </p:sp>
        <p:sp>
          <p:nvSpPr>
            <p:cNvPr id="84" name="Oval 90"/>
            <p:cNvSpPr>
              <a:spLocks noChangeArrowheads="1"/>
            </p:cNvSpPr>
            <p:nvPr/>
          </p:nvSpPr>
          <p:spPr bwMode="auto">
            <a:xfrm>
              <a:off x="6569075" y="2052638"/>
              <a:ext cx="117475" cy="74612"/>
            </a:xfrm>
            <a:prstGeom prst="ellipse">
              <a:avLst/>
            </a:prstGeom>
            <a:noFill/>
            <a:ln w="9525">
              <a:solidFill>
                <a:srgbClr val="0000FF"/>
              </a:solidFill>
              <a:round/>
              <a:headEnd/>
              <a:tailEnd/>
            </a:ln>
            <a:effectLst/>
          </p:spPr>
          <p:txBody>
            <a:bodyPr/>
            <a:lstStyle/>
            <a:p>
              <a:endParaRPr lang="en-US"/>
            </a:p>
          </p:txBody>
        </p:sp>
        <p:sp>
          <p:nvSpPr>
            <p:cNvPr id="85" name="Line 91"/>
            <p:cNvSpPr>
              <a:spLocks noChangeShapeType="1"/>
            </p:cNvSpPr>
            <p:nvPr/>
          </p:nvSpPr>
          <p:spPr bwMode="auto">
            <a:xfrm>
              <a:off x="6626225" y="2212975"/>
              <a:ext cx="0" cy="50800"/>
            </a:xfrm>
            <a:prstGeom prst="line">
              <a:avLst/>
            </a:prstGeom>
            <a:noFill/>
            <a:ln w="9525">
              <a:solidFill>
                <a:srgbClr val="0000FF"/>
              </a:solidFill>
              <a:round/>
              <a:headEnd type="none" w="sm" len="med"/>
              <a:tailEnd type="none" w="sm" len="med"/>
            </a:ln>
            <a:effectLst/>
          </p:spPr>
          <p:txBody>
            <a:bodyPr/>
            <a:lstStyle/>
            <a:p>
              <a:endParaRPr lang="en-US"/>
            </a:p>
          </p:txBody>
        </p:sp>
        <p:sp>
          <p:nvSpPr>
            <p:cNvPr id="86" name="Line 92"/>
            <p:cNvSpPr>
              <a:spLocks noChangeShapeType="1"/>
            </p:cNvSpPr>
            <p:nvPr/>
          </p:nvSpPr>
          <p:spPr bwMode="auto">
            <a:xfrm>
              <a:off x="6626225" y="2133600"/>
              <a:ext cx="0" cy="49213"/>
            </a:xfrm>
            <a:prstGeom prst="line">
              <a:avLst/>
            </a:prstGeom>
            <a:noFill/>
            <a:ln w="9525">
              <a:solidFill>
                <a:srgbClr val="0000FF"/>
              </a:solidFill>
              <a:round/>
              <a:headEnd type="none" w="sm" len="med"/>
              <a:tailEnd type="none" w="sm" len="med"/>
            </a:ln>
            <a:effectLst/>
          </p:spPr>
          <p:txBody>
            <a:bodyPr/>
            <a:lstStyle/>
            <a:p>
              <a:endParaRPr lang="en-US"/>
            </a:p>
          </p:txBody>
        </p:sp>
        <p:sp>
          <p:nvSpPr>
            <p:cNvPr id="87" name="Rectangle 93"/>
            <p:cNvSpPr>
              <a:spLocks noChangeArrowheads="1"/>
            </p:cNvSpPr>
            <p:nvPr/>
          </p:nvSpPr>
          <p:spPr bwMode="auto">
            <a:xfrm>
              <a:off x="6604000" y="2157413"/>
              <a:ext cx="39688" cy="65087"/>
            </a:xfrm>
            <a:prstGeom prst="rect">
              <a:avLst/>
            </a:prstGeom>
            <a:solidFill>
              <a:srgbClr val="0000FF"/>
            </a:solidFill>
            <a:ln w="9525">
              <a:solidFill>
                <a:srgbClr val="0000FF"/>
              </a:solidFill>
              <a:miter lim="800000"/>
              <a:headEnd/>
              <a:tailEnd/>
            </a:ln>
            <a:effectLst/>
          </p:spPr>
          <p:txBody>
            <a:bodyPr/>
            <a:lstStyle/>
            <a:p>
              <a:endParaRPr lang="en-US"/>
            </a:p>
          </p:txBody>
        </p:sp>
        <p:sp>
          <p:nvSpPr>
            <p:cNvPr id="88" name="Line 94"/>
            <p:cNvSpPr>
              <a:spLocks noChangeShapeType="1"/>
            </p:cNvSpPr>
            <p:nvPr/>
          </p:nvSpPr>
          <p:spPr bwMode="auto">
            <a:xfrm>
              <a:off x="6561138" y="2262188"/>
              <a:ext cx="146050" cy="1587"/>
            </a:xfrm>
            <a:prstGeom prst="line">
              <a:avLst/>
            </a:prstGeom>
            <a:noFill/>
            <a:ln w="25400">
              <a:solidFill>
                <a:srgbClr val="0000FF"/>
              </a:solidFill>
              <a:round/>
              <a:headEnd type="none" w="sm" len="med"/>
              <a:tailEnd type="none" w="sm" len="med"/>
            </a:ln>
            <a:effectLst/>
          </p:spPr>
          <p:txBody>
            <a:bodyPr/>
            <a:lstStyle/>
            <a:p>
              <a:endParaRPr lang="en-US"/>
            </a:p>
          </p:txBody>
        </p:sp>
        <p:sp>
          <p:nvSpPr>
            <p:cNvPr id="89" name="Line 95"/>
            <p:cNvSpPr>
              <a:spLocks noChangeShapeType="1"/>
            </p:cNvSpPr>
            <p:nvPr/>
          </p:nvSpPr>
          <p:spPr bwMode="auto">
            <a:xfrm>
              <a:off x="3311525" y="1811338"/>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90" name="Line 96"/>
            <p:cNvSpPr>
              <a:spLocks noChangeShapeType="1"/>
            </p:cNvSpPr>
            <p:nvPr/>
          </p:nvSpPr>
          <p:spPr bwMode="auto">
            <a:xfrm>
              <a:off x="3311525" y="173037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91" name="Rectangle 97"/>
            <p:cNvSpPr>
              <a:spLocks noChangeArrowheads="1"/>
            </p:cNvSpPr>
            <p:nvPr/>
          </p:nvSpPr>
          <p:spPr bwMode="auto">
            <a:xfrm>
              <a:off x="3289300" y="1762125"/>
              <a:ext cx="39688"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92" name="Oval 98"/>
            <p:cNvSpPr>
              <a:spLocks noChangeArrowheads="1"/>
            </p:cNvSpPr>
            <p:nvPr/>
          </p:nvSpPr>
          <p:spPr bwMode="auto">
            <a:xfrm>
              <a:off x="3255963" y="1858963"/>
              <a:ext cx="117475" cy="74612"/>
            </a:xfrm>
            <a:prstGeom prst="ellipse">
              <a:avLst/>
            </a:prstGeom>
            <a:noFill/>
            <a:ln w="9525">
              <a:solidFill>
                <a:srgbClr val="FF0000"/>
              </a:solidFill>
              <a:round/>
              <a:headEnd/>
              <a:tailEnd/>
            </a:ln>
            <a:effectLst/>
          </p:spPr>
          <p:txBody>
            <a:bodyPr/>
            <a:lstStyle/>
            <a:p>
              <a:endParaRPr lang="en-US"/>
            </a:p>
          </p:txBody>
        </p:sp>
        <p:sp>
          <p:nvSpPr>
            <p:cNvPr id="93" name="Oval 99"/>
            <p:cNvSpPr>
              <a:spLocks noChangeArrowheads="1"/>
            </p:cNvSpPr>
            <p:nvPr/>
          </p:nvSpPr>
          <p:spPr bwMode="auto">
            <a:xfrm>
              <a:off x="3255963" y="1890713"/>
              <a:ext cx="117475" cy="74612"/>
            </a:xfrm>
            <a:prstGeom prst="ellipse">
              <a:avLst/>
            </a:prstGeom>
            <a:noFill/>
            <a:ln w="9525">
              <a:solidFill>
                <a:srgbClr val="0000FF"/>
              </a:solidFill>
              <a:round/>
              <a:headEnd/>
              <a:tailEnd/>
            </a:ln>
            <a:effectLst/>
          </p:spPr>
          <p:txBody>
            <a:bodyPr/>
            <a:lstStyle/>
            <a:p>
              <a:endParaRPr lang="en-US"/>
            </a:p>
          </p:txBody>
        </p:sp>
        <p:sp>
          <p:nvSpPr>
            <p:cNvPr id="94" name="Line 100"/>
            <p:cNvSpPr>
              <a:spLocks noChangeShapeType="1"/>
            </p:cNvSpPr>
            <p:nvPr/>
          </p:nvSpPr>
          <p:spPr bwMode="auto">
            <a:xfrm>
              <a:off x="3311525" y="2052638"/>
              <a:ext cx="0" cy="49212"/>
            </a:xfrm>
            <a:prstGeom prst="line">
              <a:avLst/>
            </a:prstGeom>
            <a:noFill/>
            <a:ln w="9525">
              <a:solidFill>
                <a:srgbClr val="0000FF"/>
              </a:solidFill>
              <a:round/>
              <a:headEnd type="none" w="sm" len="med"/>
              <a:tailEnd type="none" w="sm" len="med"/>
            </a:ln>
            <a:effectLst/>
          </p:spPr>
          <p:txBody>
            <a:bodyPr/>
            <a:lstStyle/>
            <a:p>
              <a:endParaRPr lang="en-US"/>
            </a:p>
          </p:txBody>
        </p:sp>
        <p:sp>
          <p:nvSpPr>
            <p:cNvPr id="95" name="Line 101"/>
            <p:cNvSpPr>
              <a:spLocks noChangeShapeType="1"/>
            </p:cNvSpPr>
            <p:nvPr/>
          </p:nvSpPr>
          <p:spPr bwMode="auto">
            <a:xfrm>
              <a:off x="3311525" y="1971675"/>
              <a:ext cx="0" cy="50800"/>
            </a:xfrm>
            <a:prstGeom prst="line">
              <a:avLst/>
            </a:prstGeom>
            <a:noFill/>
            <a:ln w="9525">
              <a:solidFill>
                <a:srgbClr val="0000FF"/>
              </a:solidFill>
              <a:round/>
              <a:headEnd type="none" w="sm" len="med"/>
              <a:tailEnd type="none" w="sm" len="med"/>
            </a:ln>
            <a:effectLst/>
          </p:spPr>
          <p:txBody>
            <a:bodyPr/>
            <a:lstStyle/>
            <a:p>
              <a:endParaRPr lang="en-US"/>
            </a:p>
          </p:txBody>
        </p:sp>
        <p:sp>
          <p:nvSpPr>
            <p:cNvPr id="96" name="Rectangle 102"/>
            <p:cNvSpPr>
              <a:spLocks noChangeArrowheads="1"/>
            </p:cNvSpPr>
            <p:nvPr/>
          </p:nvSpPr>
          <p:spPr bwMode="auto">
            <a:xfrm>
              <a:off x="3289300" y="1995488"/>
              <a:ext cx="39688" cy="66675"/>
            </a:xfrm>
            <a:prstGeom prst="rect">
              <a:avLst/>
            </a:prstGeom>
            <a:solidFill>
              <a:srgbClr val="0000FF"/>
            </a:solidFill>
            <a:ln w="9525">
              <a:solidFill>
                <a:srgbClr val="0000FF"/>
              </a:solidFill>
              <a:miter lim="800000"/>
              <a:headEnd/>
              <a:tailEnd/>
            </a:ln>
            <a:effectLst/>
          </p:spPr>
          <p:txBody>
            <a:bodyPr/>
            <a:lstStyle/>
            <a:p>
              <a:endParaRPr lang="en-US"/>
            </a:p>
          </p:txBody>
        </p:sp>
        <p:sp>
          <p:nvSpPr>
            <p:cNvPr id="97" name="Line 103"/>
            <p:cNvSpPr>
              <a:spLocks noChangeShapeType="1"/>
            </p:cNvSpPr>
            <p:nvPr/>
          </p:nvSpPr>
          <p:spPr bwMode="auto">
            <a:xfrm>
              <a:off x="3244850" y="2100263"/>
              <a:ext cx="149225" cy="1587"/>
            </a:xfrm>
            <a:prstGeom prst="line">
              <a:avLst/>
            </a:prstGeom>
            <a:noFill/>
            <a:ln w="25400">
              <a:solidFill>
                <a:srgbClr val="0000FF"/>
              </a:solidFill>
              <a:round/>
              <a:headEnd type="none" w="sm" len="med"/>
              <a:tailEnd type="none" w="sm" len="med"/>
            </a:ln>
            <a:effectLst/>
          </p:spPr>
          <p:txBody>
            <a:bodyPr/>
            <a:lstStyle/>
            <a:p>
              <a:endParaRPr lang="en-US"/>
            </a:p>
          </p:txBody>
        </p:sp>
        <p:sp>
          <p:nvSpPr>
            <p:cNvPr id="98" name="Line 104"/>
            <p:cNvSpPr>
              <a:spLocks noChangeShapeType="1"/>
            </p:cNvSpPr>
            <p:nvPr/>
          </p:nvSpPr>
          <p:spPr bwMode="auto">
            <a:xfrm>
              <a:off x="5834063" y="1811338"/>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99" name="Line 105"/>
            <p:cNvSpPr>
              <a:spLocks noChangeShapeType="1"/>
            </p:cNvSpPr>
            <p:nvPr/>
          </p:nvSpPr>
          <p:spPr bwMode="auto">
            <a:xfrm>
              <a:off x="5834063" y="173037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100" name="Rectangle 106"/>
            <p:cNvSpPr>
              <a:spLocks noChangeArrowheads="1"/>
            </p:cNvSpPr>
            <p:nvPr/>
          </p:nvSpPr>
          <p:spPr bwMode="auto">
            <a:xfrm>
              <a:off x="5810250" y="1754188"/>
              <a:ext cx="41275"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101" name="Oval 107"/>
            <p:cNvSpPr>
              <a:spLocks noChangeArrowheads="1"/>
            </p:cNvSpPr>
            <p:nvPr/>
          </p:nvSpPr>
          <p:spPr bwMode="auto">
            <a:xfrm>
              <a:off x="5775325" y="1858963"/>
              <a:ext cx="117475" cy="74612"/>
            </a:xfrm>
            <a:prstGeom prst="ellipse">
              <a:avLst/>
            </a:prstGeom>
            <a:noFill/>
            <a:ln w="9525">
              <a:solidFill>
                <a:srgbClr val="FF0000"/>
              </a:solidFill>
              <a:round/>
              <a:headEnd/>
              <a:tailEnd/>
            </a:ln>
            <a:effectLst/>
          </p:spPr>
          <p:txBody>
            <a:bodyPr/>
            <a:lstStyle/>
            <a:p>
              <a:endParaRPr lang="en-US"/>
            </a:p>
          </p:txBody>
        </p:sp>
        <p:sp>
          <p:nvSpPr>
            <p:cNvPr id="102" name="Oval 108"/>
            <p:cNvSpPr>
              <a:spLocks noChangeArrowheads="1"/>
            </p:cNvSpPr>
            <p:nvPr/>
          </p:nvSpPr>
          <p:spPr bwMode="auto">
            <a:xfrm>
              <a:off x="5775325" y="1890713"/>
              <a:ext cx="117475" cy="74612"/>
            </a:xfrm>
            <a:prstGeom prst="ellipse">
              <a:avLst/>
            </a:prstGeom>
            <a:noFill/>
            <a:ln w="9525">
              <a:solidFill>
                <a:srgbClr val="0000FF"/>
              </a:solidFill>
              <a:round/>
              <a:headEnd/>
              <a:tailEnd/>
            </a:ln>
            <a:effectLst/>
          </p:spPr>
          <p:txBody>
            <a:bodyPr/>
            <a:lstStyle/>
            <a:p>
              <a:endParaRPr lang="en-US"/>
            </a:p>
          </p:txBody>
        </p:sp>
        <p:sp>
          <p:nvSpPr>
            <p:cNvPr id="103" name="Line 109"/>
            <p:cNvSpPr>
              <a:spLocks noChangeShapeType="1"/>
            </p:cNvSpPr>
            <p:nvPr/>
          </p:nvSpPr>
          <p:spPr bwMode="auto">
            <a:xfrm>
              <a:off x="5834063" y="2052638"/>
              <a:ext cx="0" cy="49212"/>
            </a:xfrm>
            <a:prstGeom prst="line">
              <a:avLst/>
            </a:prstGeom>
            <a:noFill/>
            <a:ln w="9525">
              <a:solidFill>
                <a:srgbClr val="0000FF"/>
              </a:solidFill>
              <a:round/>
              <a:headEnd type="none" w="sm" len="med"/>
              <a:tailEnd type="none" w="sm" len="med"/>
            </a:ln>
            <a:effectLst/>
          </p:spPr>
          <p:txBody>
            <a:bodyPr/>
            <a:lstStyle/>
            <a:p>
              <a:endParaRPr lang="en-US"/>
            </a:p>
          </p:txBody>
        </p:sp>
        <p:sp>
          <p:nvSpPr>
            <p:cNvPr id="104" name="Line 110"/>
            <p:cNvSpPr>
              <a:spLocks noChangeShapeType="1"/>
            </p:cNvSpPr>
            <p:nvPr/>
          </p:nvSpPr>
          <p:spPr bwMode="auto">
            <a:xfrm>
              <a:off x="5834063" y="1971675"/>
              <a:ext cx="0" cy="50800"/>
            </a:xfrm>
            <a:prstGeom prst="line">
              <a:avLst/>
            </a:prstGeom>
            <a:noFill/>
            <a:ln w="9525">
              <a:solidFill>
                <a:srgbClr val="0000FF"/>
              </a:solidFill>
              <a:round/>
              <a:headEnd type="none" w="sm" len="med"/>
              <a:tailEnd type="none" w="sm" len="med"/>
            </a:ln>
            <a:effectLst/>
          </p:spPr>
          <p:txBody>
            <a:bodyPr/>
            <a:lstStyle/>
            <a:p>
              <a:endParaRPr lang="en-US"/>
            </a:p>
          </p:txBody>
        </p:sp>
        <p:sp>
          <p:nvSpPr>
            <p:cNvPr id="105" name="Rectangle 111"/>
            <p:cNvSpPr>
              <a:spLocks noChangeArrowheads="1"/>
            </p:cNvSpPr>
            <p:nvPr/>
          </p:nvSpPr>
          <p:spPr bwMode="auto">
            <a:xfrm>
              <a:off x="5810250" y="1995488"/>
              <a:ext cx="41275" cy="66675"/>
            </a:xfrm>
            <a:prstGeom prst="rect">
              <a:avLst/>
            </a:prstGeom>
            <a:solidFill>
              <a:srgbClr val="0000FF"/>
            </a:solidFill>
            <a:ln w="9525">
              <a:solidFill>
                <a:srgbClr val="0000FF"/>
              </a:solidFill>
              <a:miter lim="800000"/>
              <a:headEnd/>
              <a:tailEnd/>
            </a:ln>
            <a:effectLst/>
          </p:spPr>
          <p:txBody>
            <a:bodyPr/>
            <a:lstStyle/>
            <a:p>
              <a:endParaRPr lang="en-US"/>
            </a:p>
          </p:txBody>
        </p:sp>
        <p:sp>
          <p:nvSpPr>
            <p:cNvPr id="106" name="Line 112"/>
            <p:cNvSpPr>
              <a:spLocks noChangeShapeType="1"/>
            </p:cNvSpPr>
            <p:nvPr/>
          </p:nvSpPr>
          <p:spPr bwMode="auto">
            <a:xfrm>
              <a:off x="5770563" y="2100263"/>
              <a:ext cx="147637" cy="1587"/>
            </a:xfrm>
            <a:prstGeom prst="line">
              <a:avLst/>
            </a:prstGeom>
            <a:noFill/>
            <a:ln w="25400">
              <a:solidFill>
                <a:srgbClr val="0000FF"/>
              </a:solidFill>
              <a:round/>
              <a:headEnd type="none" w="sm" len="med"/>
              <a:tailEnd type="none" w="sm" len="med"/>
            </a:ln>
            <a:effectLst/>
          </p:spPr>
          <p:txBody>
            <a:bodyPr/>
            <a:lstStyle/>
            <a:p>
              <a:endParaRPr lang="en-US"/>
            </a:p>
          </p:txBody>
        </p:sp>
        <p:sp>
          <p:nvSpPr>
            <p:cNvPr id="107" name="Line 113"/>
            <p:cNvSpPr>
              <a:spLocks noChangeShapeType="1"/>
            </p:cNvSpPr>
            <p:nvPr/>
          </p:nvSpPr>
          <p:spPr bwMode="auto">
            <a:xfrm>
              <a:off x="2578100" y="3370263"/>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108" name="Rectangle 114"/>
            <p:cNvSpPr>
              <a:spLocks noChangeArrowheads="1"/>
            </p:cNvSpPr>
            <p:nvPr/>
          </p:nvSpPr>
          <p:spPr bwMode="auto">
            <a:xfrm>
              <a:off x="2555875" y="3314700"/>
              <a:ext cx="39688"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109" name="Oval 115"/>
            <p:cNvSpPr>
              <a:spLocks noChangeArrowheads="1"/>
            </p:cNvSpPr>
            <p:nvPr/>
          </p:nvSpPr>
          <p:spPr bwMode="auto">
            <a:xfrm>
              <a:off x="2522538" y="3419475"/>
              <a:ext cx="119062" cy="74613"/>
            </a:xfrm>
            <a:prstGeom prst="ellipse">
              <a:avLst/>
            </a:prstGeom>
            <a:noFill/>
            <a:ln w="9525">
              <a:solidFill>
                <a:srgbClr val="FF0000"/>
              </a:solidFill>
              <a:round/>
              <a:headEnd/>
              <a:tailEnd/>
            </a:ln>
            <a:effectLst/>
          </p:spPr>
          <p:txBody>
            <a:bodyPr/>
            <a:lstStyle/>
            <a:p>
              <a:endParaRPr lang="en-US"/>
            </a:p>
          </p:txBody>
        </p:sp>
        <p:sp>
          <p:nvSpPr>
            <p:cNvPr id="110" name="Oval 116"/>
            <p:cNvSpPr>
              <a:spLocks noChangeArrowheads="1"/>
            </p:cNvSpPr>
            <p:nvPr/>
          </p:nvSpPr>
          <p:spPr bwMode="auto">
            <a:xfrm>
              <a:off x="2522538" y="3452813"/>
              <a:ext cx="119062" cy="73025"/>
            </a:xfrm>
            <a:prstGeom prst="ellipse">
              <a:avLst/>
            </a:prstGeom>
            <a:noFill/>
            <a:ln w="9525">
              <a:solidFill>
                <a:srgbClr val="0000FF"/>
              </a:solidFill>
              <a:round/>
              <a:headEnd/>
              <a:tailEnd/>
            </a:ln>
            <a:effectLst/>
          </p:spPr>
          <p:txBody>
            <a:bodyPr/>
            <a:lstStyle/>
            <a:p>
              <a:endParaRPr lang="en-US"/>
            </a:p>
          </p:txBody>
        </p:sp>
        <p:sp>
          <p:nvSpPr>
            <p:cNvPr id="111" name="Line 117"/>
            <p:cNvSpPr>
              <a:spLocks noChangeShapeType="1"/>
            </p:cNvSpPr>
            <p:nvPr/>
          </p:nvSpPr>
          <p:spPr bwMode="auto">
            <a:xfrm>
              <a:off x="2578100" y="3613150"/>
              <a:ext cx="0" cy="50800"/>
            </a:xfrm>
            <a:prstGeom prst="line">
              <a:avLst/>
            </a:prstGeom>
            <a:noFill/>
            <a:ln w="9525">
              <a:solidFill>
                <a:srgbClr val="0000FF"/>
              </a:solidFill>
              <a:round/>
              <a:headEnd type="none" w="sm" len="med"/>
              <a:tailEnd type="none" w="sm" len="med"/>
            </a:ln>
            <a:effectLst/>
          </p:spPr>
          <p:txBody>
            <a:bodyPr/>
            <a:lstStyle/>
            <a:p>
              <a:endParaRPr lang="en-US"/>
            </a:p>
          </p:txBody>
        </p:sp>
        <p:sp>
          <p:nvSpPr>
            <p:cNvPr id="112" name="Line 118"/>
            <p:cNvSpPr>
              <a:spLocks noChangeShapeType="1"/>
            </p:cNvSpPr>
            <p:nvPr/>
          </p:nvSpPr>
          <p:spPr bwMode="auto">
            <a:xfrm>
              <a:off x="2578100" y="3532188"/>
              <a:ext cx="0" cy="49212"/>
            </a:xfrm>
            <a:prstGeom prst="line">
              <a:avLst/>
            </a:prstGeom>
            <a:noFill/>
            <a:ln w="9525">
              <a:solidFill>
                <a:srgbClr val="0000FF"/>
              </a:solidFill>
              <a:round/>
              <a:headEnd type="none" w="sm" len="med"/>
              <a:tailEnd type="none" w="sm" len="med"/>
            </a:ln>
            <a:effectLst/>
          </p:spPr>
          <p:txBody>
            <a:bodyPr/>
            <a:lstStyle/>
            <a:p>
              <a:endParaRPr lang="en-US"/>
            </a:p>
          </p:txBody>
        </p:sp>
        <p:sp>
          <p:nvSpPr>
            <p:cNvPr id="113" name="Rectangle 119"/>
            <p:cNvSpPr>
              <a:spLocks noChangeArrowheads="1"/>
            </p:cNvSpPr>
            <p:nvPr/>
          </p:nvSpPr>
          <p:spPr bwMode="auto">
            <a:xfrm>
              <a:off x="2555875" y="3557588"/>
              <a:ext cx="39688" cy="65087"/>
            </a:xfrm>
            <a:prstGeom prst="rect">
              <a:avLst/>
            </a:prstGeom>
            <a:solidFill>
              <a:srgbClr val="0000FF"/>
            </a:solidFill>
            <a:ln w="9525">
              <a:solidFill>
                <a:srgbClr val="0000FF"/>
              </a:solidFill>
              <a:miter lim="800000"/>
              <a:headEnd/>
              <a:tailEnd/>
            </a:ln>
            <a:effectLst/>
          </p:spPr>
          <p:txBody>
            <a:bodyPr/>
            <a:lstStyle/>
            <a:p>
              <a:endParaRPr lang="en-US"/>
            </a:p>
          </p:txBody>
        </p:sp>
        <p:sp>
          <p:nvSpPr>
            <p:cNvPr id="114" name="Line 120"/>
            <p:cNvSpPr>
              <a:spLocks noChangeShapeType="1"/>
            </p:cNvSpPr>
            <p:nvPr/>
          </p:nvSpPr>
          <p:spPr bwMode="auto">
            <a:xfrm>
              <a:off x="2514600" y="3662363"/>
              <a:ext cx="147638" cy="1587"/>
            </a:xfrm>
            <a:prstGeom prst="line">
              <a:avLst/>
            </a:prstGeom>
            <a:noFill/>
            <a:ln w="25400">
              <a:solidFill>
                <a:srgbClr val="0000FF"/>
              </a:solidFill>
              <a:round/>
              <a:headEnd type="none" w="sm" len="med"/>
              <a:tailEnd type="none" w="sm" len="med"/>
            </a:ln>
            <a:effectLst/>
          </p:spPr>
          <p:txBody>
            <a:bodyPr/>
            <a:lstStyle/>
            <a:p>
              <a:endParaRPr lang="en-US"/>
            </a:p>
          </p:txBody>
        </p:sp>
        <p:sp>
          <p:nvSpPr>
            <p:cNvPr id="115" name="Line 121"/>
            <p:cNvSpPr>
              <a:spLocks noChangeShapeType="1"/>
            </p:cNvSpPr>
            <p:nvPr/>
          </p:nvSpPr>
          <p:spPr bwMode="auto">
            <a:xfrm>
              <a:off x="939800" y="1811338"/>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116" name="Line 122"/>
            <p:cNvSpPr>
              <a:spLocks noChangeShapeType="1"/>
            </p:cNvSpPr>
            <p:nvPr/>
          </p:nvSpPr>
          <p:spPr bwMode="auto">
            <a:xfrm>
              <a:off x="939800" y="173037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117" name="Rectangle 123"/>
            <p:cNvSpPr>
              <a:spLocks noChangeArrowheads="1"/>
            </p:cNvSpPr>
            <p:nvPr/>
          </p:nvSpPr>
          <p:spPr bwMode="auto">
            <a:xfrm>
              <a:off x="912813" y="1754188"/>
              <a:ext cx="41275"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118" name="Line 124"/>
            <p:cNvSpPr>
              <a:spLocks noChangeShapeType="1"/>
            </p:cNvSpPr>
            <p:nvPr/>
          </p:nvSpPr>
          <p:spPr bwMode="auto">
            <a:xfrm>
              <a:off x="1433513" y="1811338"/>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119" name="Line 125"/>
            <p:cNvSpPr>
              <a:spLocks noChangeShapeType="1"/>
            </p:cNvSpPr>
            <p:nvPr/>
          </p:nvSpPr>
          <p:spPr bwMode="auto">
            <a:xfrm>
              <a:off x="1433513" y="173037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120" name="Rectangle 126"/>
            <p:cNvSpPr>
              <a:spLocks noChangeArrowheads="1"/>
            </p:cNvSpPr>
            <p:nvPr/>
          </p:nvSpPr>
          <p:spPr bwMode="auto">
            <a:xfrm>
              <a:off x="1408113" y="1754188"/>
              <a:ext cx="42862"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121" name="Oval 127"/>
            <p:cNvSpPr>
              <a:spLocks noChangeArrowheads="1"/>
            </p:cNvSpPr>
            <p:nvPr/>
          </p:nvSpPr>
          <p:spPr bwMode="auto">
            <a:xfrm>
              <a:off x="1374775" y="1858963"/>
              <a:ext cx="114300" cy="74612"/>
            </a:xfrm>
            <a:prstGeom prst="ellipse">
              <a:avLst/>
            </a:prstGeom>
            <a:noFill/>
            <a:ln w="9525">
              <a:solidFill>
                <a:srgbClr val="FF0000"/>
              </a:solidFill>
              <a:round/>
              <a:headEnd/>
              <a:tailEnd/>
            </a:ln>
            <a:effectLst/>
          </p:spPr>
          <p:txBody>
            <a:bodyPr/>
            <a:lstStyle/>
            <a:p>
              <a:endParaRPr lang="en-US"/>
            </a:p>
          </p:txBody>
        </p:sp>
        <p:sp>
          <p:nvSpPr>
            <p:cNvPr id="122" name="Oval 128"/>
            <p:cNvSpPr>
              <a:spLocks noChangeArrowheads="1"/>
            </p:cNvSpPr>
            <p:nvPr/>
          </p:nvSpPr>
          <p:spPr bwMode="auto">
            <a:xfrm>
              <a:off x="1374775" y="1890713"/>
              <a:ext cx="114300" cy="74612"/>
            </a:xfrm>
            <a:prstGeom prst="ellipse">
              <a:avLst/>
            </a:prstGeom>
            <a:noFill/>
            <a:ln w="9525">
              <a:solidFill>
                <a:srgbClr val="0000FF"/>
              </a:solidFill>
              <a:round/>
              <a:headEnd/>
              <a:tailEnd/>
            </a:ln>
            <a:effectLst/>
          </p:spPr>
          <p:txBody>
            <a:bodyPr/>
            <a:lstStyle/>
            <a:p>
              <a:endParaRPr lang="en-US"/>
            </a:p>
          </p:txBody>
        </p:sp>
        <p:sp>
          <p:nvSpPr>
            <p:cNvPr id="123" name="Line 129"/>
            <p:cNvSpPr>
              <a:spLocks noChangeShapeType="1"/>
            </p:cNvSpPr>
            <p:nvPr/>
          </p:nvSpPr>
          <p:spPr bwMode="auto">
            <a:xfrm>
              <a:off x="1433513" y="2052638"/>
              <a:ext cx="0" cy="49212"/>
            </a:xfrm>
            <a:prstGeom prst="line">
              <a:avLst/>
            </a:prstGeom>
            <a:noFill/>
            <a:ln w="9525">
              <a:solidFill>
                <a:srgbClr val="0000FF"/>
              </a:solidFill>
              <a:round/>
              <a:headEnd type="none" w="sm" len="med"/>
              <a:tailEnd type="none" w="sm" len="med"/>
            </a:ln>
            <a:effectLst/>
          </p:spPr>
          <p:txBody>
            <a:bodyPr/>
            <a:lstStyle/>
            <a:p>
              <a:endParaRPr lang="en-US"/>
            </a:p>
          </p:txBody>
        </p:sp>
        <p:sp>
          <p:nvSpPr>
            <p:cNvPr id="124" name="Line 130"/>
            <p:cNvSpPr>
              <a:spLocks noChangeShapeType="1"/>
            </p:cNvSpPr>
            <p:nvPr/>
          </p:nvSpPr>
          <p:spPr bwMode="auto">
            <a:xfrm>
              <a:off x="1433513" y="1971675"/>
              <a:ext cx="0" cy="50800"/>
            </a:xfrm>
            <a:prstGeom prst="line">
              <a:avLst/>
            </a:prstGeom>
            <a:noFill/>
            <a:ln w="9525">
              <a:solidFill>
                <a:srgbClr val="0000FF"/>
              </a:solidFill>
              <a:round/>
              <a:headEnd type="none" w="sm" len="med"/>
              <a:tailEnd type="none" w="sm" len="med"/>
            </a:ln>
            <a:effectLst/>
          </p:spPr>
          <p:txBody>
            <a:bodyPr/>
            <a:lstStyle/>
            <a:p>
              <a:endParaRPr lang="en-US"/>
            </a:p>
          </p:txBody>
        </p:sp>
        <p:sp>
          <p:nvSpPr>
            <p:cNvPr id="125" name="Rectangle 131"/>
            <p:cNvSpPr>
              <a:spLocks noChangeArrowheads="1"/>
            </p:cNvSpPr>
            <p:nvPr/>
          </p:nvSpPr>
          <p:spPr bwMode="auto">
            <a:xfrm>
              <a:off x="1408113" y="1995488"/>
              <a:ext cx="42862" cy="66675"/>
            </a:xfrm>
            <a:prstGeom prst="rect">
              <a:avLst/>
            </a:prstGeom>
            <a:solidFill>
              <a:srgbClr val="0000FF"/>
            </a:solidFill>
            <a:ln w="9525">
              <a:solidFill>
                <a:srgbClr val="0000FF"/>
              </a:solidFill>
              <a:miter lim="800000"/>
              <a:headEnd/>
              <a:tailEnd/>
            </a:ln>
            <a:effectLst/>
          </p:spPr>
          <p:txBody>
            <a:bodyPr/>
            <a:lstStyle/>
            <a:p>
              <a:endParaRPr lang="en-US"/>
            </a:p>
          </p:txBody>
        </p:sp>
        <p:sp>
          <p:nvSpPr>
            <p:cNvPr id="126" name="Line 132"/>
            <p:cNvSpPr>
              <a:spLocks noChangeShapeType="1"/>
            </p:cNvSpPr>
            <p:nvPr/>
          </p:nvSpPr>
          <p:spPr bwMode="auto">
            <a:xfrm>
              <a:off x="1368425" y="2100263"/>
              <a:ext cx="149225" cy="1587"/>
            </a:xfrm>
            <a:prstGeom prst="line">
              <a:avLst/>
            </a:prstGeom>
            <a:noFill/>
            <a:ln w="25400">
              <a:solidFill>
                <a:srgbClr val="0000FF"/>
              </a:solidFill>
              <a:round/>
              <a:headEnd type="none" w="sm" len="med"/>
              <a:tailEnd type="none" w="sm" len="med"/>
            </a:ln>
            <a:effectLst/>
          </p:spPr>
          <p:txBody>
            <a:bodyPr/>
            <a:lstStyle/>
            <a:p>
              <a:endParaRPr lang="en-US"/>
            </a:p>
          </p:txBody>
        </p:sp>
        <p:sp>
          <p:nvSpPr>
            <p:cNvPr id="127" name="Line 133"/>
            <p:cNvSpPr>
              <a:spLocks noChangeShapeType="1"/>
            </p:cNvSpPr>
            <p:nvPr/>
          </p:nvSpPr>
          <p:spPr bwMode="auto">
            <a:xfrm>
              <a:off x="2265363" y="1822450"/>
              <a:ext cx="1587"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128" name="Line 134"/>
            <p:cNvSpPr>
              <a:spLocks noChangeShapeType="1"/>
            </p:cNvSpPr>
            <p:nvPr/>
          </p:nvSpPr>
          <p:spPr bwMode="auto">
            <a:xfrm>
              <a:off x="2265363" y="1739900"/>
              <a:ext cx="1587"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129" name="Rectangle 135"/>
            <p:cNvSpPr>
              <a:spLocks noChangeArrowheads="1"/>
            </p:cNvSpPr>
            <p:nvPr/>
          </p:nvSpPr>
          <p:spPr bwMode="auto">
            <a:xfrm>
              <a:off x="2239963" y="1765300"/>
              <a:ext cx="41275"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130" name="Oval 136"/>
            <p:cNvSpPr>
              <a:spLocks noChangeArrowheads="1"/>
            </p:cNvSpPr>
            <p:nvPr/>
          </p:nvSpPr>
          <p:spPr bwMode="auto">
            <a:xfrm>
              <a:off x="2208213" y="1870075"/>
              <a:ext cx="114300" cy="74613"/>
            </a:xfrm>
            <a:prstGeom prst="ellipse">
              <a:avLst/>
            </a:prstGeom>
            <a:noFill/>
            <a:ln w="9525">
              <a:solidFill>
                <a:srgbClr val="FF0000"/>
              </a:solidFill>
              <a:round/>
              <a:headEnd/>
              <a:tailEnd/>
            </a:ln>
            <a:effectLst/>
          </p:spPr>
          <p:txBody>
            <a:bodyPr/>
            <a:lstStyle/>
            <a:p>
              <a:endParaRPr lang="en-US"/>
            </a:p>
          </p:txBody>
        </p:sp>
        <p:sp>
          <p:nvSpPr>
            <p:cNvPr id="131" name="Oval 137"/>
            <p:cNvSpPr>
              <a:spLocks noChangeArrowheads="1"/>
            </p:cNvSpPr>
            <p:nvPr/>
          </p:nvSpPr>
          <p:spPr bwMode="auto">
            <a:xfrm>
              <a:off x="2208213" y="1901825"/>
              <a:ext cx="114300" cy="74613"/>
            </a:xfrm>
            <a:prstGeom prst="ellipse">
              <a:avLst/>
            </a:prstGeom>
            <a:noFill/>
            <a:ln w="9525">
              <a:solidFill>
                <a:srgbClr val="0000FF"/>
              </a:solidFill>
              <a:round/>
              <a:headEnd/>
              <a:tailEnd/>
            </a:ln>
            <a:effectLst/>
          </p:spPr>
          <p:txBody>
            <a:bodyPr/>
            <a:lstStyle/>
            <a:p>
              <a:endParaRPr lang="en-US"/>
            </a:p>
          </p:txBody>
        </p:sp>
        <p:sp>
          <p:nvSpPr>
            <p:cNvPr id="132" name="Line 138"/>
            <p:cNvSpPr>
              <a:spLocks noChangeShapeType="1"/>
            </p:cNvSpPr>
            <p:nvPr/>
          </p:nvSpPr>
          <p:spPr bwMode="auto">
            <a:xfrm>
              <a:off x="2265363" y="2063750"/>
              <a:ext cx="1587" cy="49213"/>
            </a:xfrm>
            <a:prstGeom prst="line">
              <a:avLst/>
            </a:prstGeom>
            <a:noFill/>
            <a:ln w="9525">
              <a:solidFill>
                <a:srgbClr val="0000FF"/>
              </a:solidFill>
              <a:round/>
              <a:headEnd type="none" w="sm" len="med"/>
              <a:tailEnd type="none" w="sm" len="med"/>
            </a:ln>
            <a:effectLst/>
          </p:spPr>
          <p:txBody>
            <a:bodyPr/>
            <a:lstStyle/>
            <a:p>
              <a:endParaRPr lang="en-US"/>
            </a:p>
          </p:txBody>
        </p:sp>
        <p:sp>
          <p:nvSpPr>
            <p:cNvPr id="133" name="Line 139"/>
            <p:cNvSpPr>
              <a:spLocks noChangeShapeType="1"/>
            </p:cNvSpPr>
            <p:nvPr/>
          </p:nvSpPr>
          <p:spPr bwMode="auto">
            <a:xfrm>
              <a:off x="2265363" y="1982788"/>
              <a:ext cx="1587" cy="50800"/>
            </a:xfrm>
            <a:prstGeom prst="line">
              <a:avLst/>
            </a:prstGeom>
            <a:noFill/>
            <a:ln w="9525">
              <a:solidFill>
                <a:srgbClr val="0000FF"/>
              </a:solidFill>
              <a:round/>
              <a:headEnd type="none" w="sm" len="med"/>
              <a:tailEnd type="none" w="sm" len="med"/>
            </a:ln>
            <a:effectLst/>
          </p:spPr>
          <p:txBody>
            <a:bodyPr/>
            <a:lstStyle/>
            <a:p>
              <a:endParaRPr lang="en-US"/>
            </a:p>
          </p:txBody>
        </p:sp>
        <p:sp>
          <p:nvSpPr>
            <p:cNvPr id="134" name="Rectangle 140"/>
            <p:cNvSpPr>
              <a:spLocks noChangeArrowheads="1"/>
            </p:cNvSpPr>
            <p:nvPr/>
          </p:nvSpPr>
          <p:spPr bwMode="auto">
            <a:xfrm>
              <a:off x="2239963" y="2006600"/>
              <a:ext cx="41275" cy="66675"/>
            </a:xfrm>
            <a:prstGeom prst="rect">
              <a:avLst/>
            </a:prstGeom>
            <a:solidFill>
              <a:srgbClr val="0000FF"/>
            </a:solidFill>
            <a:ln w="9525">
              <a:solidFill>
                <a:srgbClr val="0000FF"/>
              </a:solidFill>
              <a:miter lim="800000"/>
              <a:headEnd/>
              <a:tailEnd/>
            </a:ln>
            <a:effectLst/>
          </p:spPr>
          <p:txBody>
            <a:bodyPr/>
            <a:lstStyle/>
            <a:p>
              <a:endParaRPr lang="en-US"/>
            </a:p>
          </p:txBody>
        </p:sp>
        <p:sp>
          <p:nvSpPr>
            <p:cNvPr id="135" name="Line 141"/>
            <p:cNvSpPr>
              <a:spLocks noChangeShapeType="1"/>
            </p:cNvSpPr>
            <p:nvPr/>
          </p:nvSpPr>
          <p:spPr bwMode="auto">
            <a:xfrm>
              <a:off x="2200275" y="2111375"/>
              <a:ext cx="127000" cy="1588"/>
            </a:xfrm>
            <a:prstGeom prst="line">
              <a:avLst/>
            </a:prstGeom>
            <a:noFill/>
            <a:ln w="25400">
              <a:solidFill>
                <a:srgbClr val="0000FF"/>
              </a:solidFill>
              <a:round/>
              <a:headEnd type="none" w="sm" len="med"/>
              <a:tailEnd type="none" w="sm" len="med"/>
            </a:ln>
            <a:effectLst/>
          </p:spPr>
          <p:txBody>
            <a:bodyPr/>
            <a:lstStyle/>
            <a:p>
              <a:endParaRPr lang="en-US"/>
            </a:p>
          </p:txBody>
        </p:sp>
        <p:sp>
          <p:nvSpPr>
            <p:cNvPr id="136" name="Freeform 142"/>
            <p:cNvSpPr>
              <a:spLocks/>
            </p:cNvSpPr>
            <p:nvPr/>
          </p:nvSpPr>
          <p:spPr bwMode="auto">
            <a:xfrm>
              <a:off x="898525" y="1898650"/>
              <a:ext cx="79375" cy="57150"/>
            </a:xfrm>
            <a:custGeom>
              <a:avLst/>
              <a:gdLst/>
              <a:ahLst/>
              <a:cxnLst>
                <a:cxn ang="0">
                  <a:pos x="420" y="9143"/>
                </a:cxn>
                <a:cxn ang="0">
                  <a:pos x="839" y="7429"/>
                </a:cxn>
                <a:cxn ang="0">
                  <a:pos x="1259" y="5714"/>
                </a:cxn>
                <a:cxn ang="0">
                  <a:pos x="1678" y="4000"/>
                </a:cxn>
                <a:cxn ang="0">
                  <a:pos x="2098" y="3048"/>
                </a:cxn>
                <a:cxn ang="0">
                  <a:pos x="2517" y="1714"/>
                </a:cxn>
                <a:cxn ang="0">
                  <a:pos x="2937" y="952"/>
                </a:cxn>
                <a:cxn ang="0">
                  <a:pos x="3357" y="0"/>
                </a:cxn>
                <a:cxn ang="0">
                  <a:pos x="7273" y="1333"/>
                </a:cxn>
                <a:cxn ang="0">
                  <a:pos x="7692" y="2286"/>
                </a:cxn>
                <a:cxn ang="0">
                  <a:pos x="8252" y="3048"/>
                </a:cxn>
                <a:cxn ang="0">
                  <a:pos x="8671" y="4381"/>
                </a:cxn>
                <a:cxn ang="0">
                  <a:pos x="9091" y="4762"/>
                </a:cxn>
                <a:cxn ang="0">
                  <a:pos x="9650" y="6095"/>
                </a:cxn>
                <a:cxn ang="0">
                  <a:pos x="10070" y="7429"/>
                </a:cxn>
                <a:cxn ang="0">
                  <a:pos x="10350" y="9143"/>
                </a:cxn>
                <a:cxn ang="0">
                  <a:pos x="10909" y="11048"/>
                </a:cxn>
                <a:cxn ang="0">
                  <a:pos x="11329" y="12381"/>
                </a:cxn>
                <a:cxn ang="0">
                  <a:pos x="11608" y="13524"/>
                </a:cxn>
                <a:cxn ang="0">
                  <a:pos x="12168" y="15810"/>
                </a:cxn>
                <a:cxn ang="0">
                  <a:pos x="12587" y="17143"/>
                </a:cxn>
                <a:cxn ang="0">
                  <a:pos x="13007" y="17905"/>
                </a:cxn>
                <a:cxn ang="0">
                  <a:pos x="13427" y="18857"/>
                </a:cxn>
                <a:cxn ang="0">
                  <a:pos x="14825" y="19238"/>
                </a:cxn>
                <a:cxn ang="0">
                  <a:pos x="15664" y="19810"/>
                </a:cxn>
                <a:cxn ang="0">
                  <a:pos x="16084" y="19238"/>
                </a:cxn>
                <a:cxn ang="0">
                  <a:pos x="16503" y="18857"/>
                </a:cxn>
                <a:cxn ang="0">
                  <a:pos x="16923" y="17905"/>
                </a:cxn>
                <a:cxn ang="0">
                  <a:pos x="17343" y="17143"/>
                </a:cxn>
                <a:cxn ang="0">
                  <a:pos x="17762" y="16762"/>
                </a:cxn>
                <a:cxn ang="0">
                  <a:pos x="18182" y="15810"/>
                </a:cxn>
                <a:cxn ang="0">
                  <a:pos x="18601" y="14857"/>
                </a:cxn>
                <a:cxn ang="0">
                  <a:pos x="19021" y="13524"/>
                </a:cxn>
                <a:cxn ang="0">
                  <a:pos x="19441" y="8381"/>
                </a:cxn>
                <a:cxn ang="0">
                  <a:pos x="19860" y="7429"/>
                </a:cxn>
              </a:cxnLst>
              <a:rect l="0" t="0" r="r" b="b"/>
              <a:pathLst>
                <a:path w="20000" h="20000">
                  <a:moveTo>
                    <a:pt x="0" y="10476"/>
                  </a:moveTo>
                  <a:lnTo>
                    <a:pt x="420" y="9143"/>
                  </a:lnTo>
                  <a:lnTo>
                    <a:pt x="839" y="8381"/>
                  </a:lnTo>
                  <a:lnTo>
                    <a:pt x="839" y="7429"/>
                  </a:lnTo>
                  <a:lnTo>
                    <a:pt x="1259" y="7048"/>
                  </a:lnTo>
                  <a:lnTo>
                    <a:pt x="1259" y="5714"/>
                  </a:lnTo>
                  <a:lnTo>
                    <a:pt x="1678" y="4762"/>
                  </a:lnTo>
                  <a:lnTo>
                    <a:pt x="1678" y="4000"/>
                  </a:lnTo>
                  <a:lnTo>
                    <a:pt x="2098" y="4000"/>
                  </a:lnTo>
                  <a:lnTo>
                    <a:pt x="2098" y="3048"/>
                  </a:lnTo>
                  <a:lnTo>
                    <a:pt x="2517" y="2286"/>
                  </a:lnTo>
                  <a:lnTo>
                    <a:pt x="2517" y="1714"/>
                  </a:lnTo>
                  <a:lnTo>
                    <a:pt x="2937" y="1714"/>
                  </a:lnTo>
                  <a:lnTo>
                    <a:pt x="2937" y="952"/>
                  </a:lnTo>
                  <a:lnTo>
                    <a:pt x="3357" y="952"/>
                  </a:lnTo>
                  <a:lnTo>
                    <a:pt x="3357" y="0"/>
                  </a:lnTo>
                  <a:lnTo>
                    <a:pt x="6993" y="0"/>
                  </a:lnTo>
                  <a:lnTo>
                    <a:pt x="7273" y="1333"/>
                  </a:lnTo>
                  <a:lnTo>
                    <a:pt x="7273" y="1714"/>
                  </a:lnTo>
                  <a:lnTo>
                    <a:pt x="7692" y="2286"/>
                  </a:lnTo>
                  <a:lnTo>
                    <a:pt x="7692" y="3048"/>
                  </a:lnTo>
                  <a:lnTo>
                    <a:pt x="8252" y="3048"/>
                  </a:lnTo>
                  <a:lnTo>
                    <a:pt x="8252" y="4000"/>
                  </a:lnTo>
                  <a:lnTo>
                    <a:pt x="8671" y="4381"/>
                  </a:lnTo>
                  <a:lnTo>
                    <a:pt x="8671" y="4762"/>
                  </a:lnTo>
                  <a:lnTo>
                    <a:pt x="9091" y="4762"/>
                  </a:lnTo>
                  <a:lnTo>
                    <a:pt x="9091" y="6095"/>
                  </a:lnTo>
                  <a:lnTo>
                    <a:pt x="9650" y="6095"/>
                  </a:lnTo>
                  <a:lnTo>
                    <a:pt x="9650" y="7048"/>
                  </a:lnTo>
                  <a:lnTo>
                    <a:pt x="10070" y="7429"/>
                  </a:lnTo>
                  <a:lnTo>
                    <a:pt x="10070" y="8762"/>
                  </a:lnTo>
                  <a:lnTo>
                    <a:pt x="10350" y="9143"/>
                  </a:lnTo>
                  <a:lnTo>
                    <a:pt x="10350" y="11048"/>
                  </a:lnTo>
                  <a:lnTo>
                    <a:pt x="10909" y="11048"/>
                  </a:lnTo>
                  <a:lnTo>
                    <a:pt x="10909" y="12381"/>
                  </a:lnTo>
                  <a:lnTo>
                    <a:pt x="11329" y="12381"/>
                  </a:lnTo>
                  <a:lnTo>
                    <a:pt x="11329" y="13524"/>
                  </a:lnTo>
                  <a:lnTo>
                    <a:pt x="11608" y="13524"/>
                  </a:lnTo>
                  <a:lnTo>
                    <a:pt x="11608" y="14857"/>
                  </a:lnTo>
                  <a:lnTo>
                    <a:pt x="12168" y="15810"/>
                  </a:lnTo>
                  <a:lnTo>
                    <a:pt x="12168" y="17143"/>
                  </a:lnTo>
                  <a:lnTo>
                    <a:pt x="12587" y="17143"/>
                  </a:lnTo>
                  <a:lnTo>
                    <a:pt x="12587" y="17905"/>
                  </a:lnTo>
                  <a:lnTo>
                    <a:pt x="13007" y="17905"/>
                  </a:lnTo>
                  <a:lnTo>
                    <a:pt x="13007" y="18476"/>
                  </a:lnTo>
                  <a:lnTo>
                    <a:pt x="13427" y="18857"/>
                  </a:lnTo>
                  <a:lnTo>
                    <a:pt x="13986" y="19238"/>
                  </a:lnTo>
                  <a:lnTo>
                    <a:pt x="14825" y="19238"/>
                  </a:lnTo>
                  <a:lnTo>
                    <a:pt x="15105" y="19810"/>
                  </a:lnTo>
                  <a:lnTo>
                    <a:pt x="15664" y="19810"/>
                  </a:lnTo>
                  <a:lnTo>
                    <a:pt x="15664" y="19238"/>
                  </a:lnTo>
                  <a:lnTo>
                    <a:pt x="16084" y="19238"/>
                  </a:lnTo>
                  <a:lnTo>
                    <a:pt x="16084" y="18857"/>
                  </a:lnTo>
                  <a:lnTo>
                    <a:pt x="16503" y="18857"/>
                  </a:lnTo>
                  <a:lnTo>
                    <a:pt x="16503" y="18476"/>
                  </a:lnTo>
                  <a:lnTo>
                    <a:pt x="16923" y="17905"/>
                  </a:lnTo>
                  <a:lnTo>
                    <a:pt x="17343" y="17905"/>
                  </a:lnTo>
                  <a:lnTo>
                    <a:pt x="17343" y="17143"/>
                  </a:lnTo>
                  <a:lnTo>
                    <a:pt x="17762" y="17143"/>
                  </a:lnTo>
                  <a:lnTo>
                    <a:pt x="17762" y="16762"/>
                  </a:lnTo>
                  <a:lnTo>
                    <a:pt x="18182" y="16190"/>
                  </a:lnTo>
                  <a:lnTo>
                    <a:pt x="18182" y="15810"/>
                  </a:lnTo>
                  <a:lnTo>
                    <a:pt x="18601" y="15810"/>
                  </a:lnTo>
                  <a:lnTo>
                    <a:pt x="18601" y="14857"/>
                  </a:lnTo>
                  <a:lnTo>
                    <a:pt x="19021" y="14476"/>
                  </a:lnTo>
                  <a:lnTo>
                    <a:pt x="19021" y="13524"/>
                  </a:lnTo>
                  <a:lnTo>
                    <a:pt x="19441" y="13524"/>
                  </a:lnTo>
                  <a:lnTo>
                    <a:pt x="19441" y="8381"/>
                  </a:lnTo>
                  <a:lnTo>
                    <a:pt x="19860" y="8381"/>
                  </a:lnTo>
                  <a:lnTo>
                    <a:pt x="19860" y="7429"/>
                  </a:lnTo>
                </a:path>
              </a:pathLst>
            </a:custGeom>
            <a:noFill/>
            <a:ln w="12700" cap="flat">
              <a:solidFill>
                <a:srgbClr val="FF0000"/>
              </a:solidFill>
              <a:prstDash val="solid"/>
              <a:round/>
              <a:headEnd type="none" w="sm" len="med"/>
              <a:tailEnd type="none" w="sm" len="med"/>
            </a:ln>
            <a:effectLst/>
          </p:spPr>
          <p:txBody>
            <a:bodyPr/>
            <a:lstStyle/>
            <a:p>
              <a:endParaRPr lang="en-US"/>
            </a:p>
          </p:txBody>
        </p:sp>
        <p:sp>
          <p:nvSpPr>
            <p:cNvPr id="137" name="Oval 143"/>
            <p:cNvSpPr>
              <a:spLocks noChangeArrowheads="1"/>
            </p:cNvSpPr>
            <p:nvPr/>
          </p:nvSpPr>
          <p:spPr bwMode="auto">
            <a:xfrm>
              <a:off x="863600" y="1858963"/>
              <a:ext cx="158750" cy="138112"/>
            </a:xfrm>
            <a:prstGeom prst="ellipse">
              <a:avLst/>
            </a:prstGeom>
            <a:noFill/>
            <a:ln w="12700">
              <a:solidFill>
                <a:srgbClr val="FF0000"/>
              </a:solidFill>
              <a:round/>
              <a:headEnd/>
              <a:tailEnd/>
            </a:ln>
            <a:effectLst/>
          </p:spPr>
          <p:txBody>
            <a:bodyPr/>
            <a:lstStyle/>
            <a:p>
              <a:endParaRPr lang="en-US"/>
            </a:p>
          </p:txBody>
        </p:sp>
        <p:sp>
          <p:nvSpPr>
            <p:cNvPr id="138" name="Line 144"/>
            <p:cNvSpPr>
              <a:spLocks noChangeShapeType="1"/>
            </p:cNvSpPr>
            <p:nvPr/>
          </p:nvSpPr>
          <p:spPr bwMode="auto">
            <a:xfrm>
              <a:off x="1085850" y="3121025"/>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139" name="Rectangle 145"/>
            <p:cNvSpPr>
              <a:spLocks noChangeArrowheads="1"/>
            </p:cNvSpPr>
            <p:nvPr/>
          </p:nvSpPr>
          <p:spPr bwMode="auto">
            <a:xfrm>
              <a:off x="1063625" y="3065463"/>
              <a:ext cx="41275"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140" name="Line 146"/>
            <p:cNvSpPr>
              <a:spLocks noChangeShapeType="1"/>
            </p:cNvSpPr>
            <p:nvPr/>
          </p:nvSpPr>
          <p:spPr bwMode="auto">
            <a:xfrm>
              <a:off x="2281238" y="3370263"/>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141" name="Line 147"/>
            <p:cNvSpPr>
              <a:spLocks noChangeShapeType="1"/>
            </p:cNvSpPr>
            <p:nvPr/>
          </p:nvSpPr>
          <p:spPr bwMode="auto">
            <a:xfrm>
              <a:off x="2281238" y="3290888"/>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142" name="Rectangle 148"/>
            <p:cNvSpPr>
              <a:spLocks noChangeArrowheads="1"/>
            </p:cNvSpPr>
            <p:nvPr/>
          </p:nvSpPr>
          <p:spPr bwMode="auto">
            <a:xfrm>
              <a:off x="2260600" y="3314700"/>
              <a:ext cx="38100"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143" name="Freeform 149"/>
            <p:cNvSpPr>
              <a:spLocks/>
            </p:cNvSpPr>
            <p:nvPr/>
          </p:nvSpPr>
          <p:spPr bwMode="auto">
            <a:xfrm>
              <a:off x="2246313" y="3460750"/>
              <a:ext cx="76200" cy="57150"/>
            </a:xfrm>
            <a:custGeom>
              <a:avLst/>
              <a:gdLst/>
              <a:ahLst/>
              <a:cxnLst>
                <a:cxn ang="0">
                  <a:pos x="420" y="9143"/>
                </a:cxn>
                <a:cxn ang="0">
                  <a:pos x="839" y="7429"/>
                </a:cxn>
                <a:cxn ang="0">
                  <a:pos x="1259" y="5714"/>
                </a:cxn>
                <a:cxn ang="0">
                  <a:pos x="1678" y="4000"/>
                </a:cxn>
                <a:cxn ang="0">
                  <a:pos x="2098" y="3048"/>
                </a:cxn>
                <a:cxn ang="0">
                  <a:pos x="2517" y="1714"/>
                </a:cxn>
                <a:cxn ang="0">
                  <a:pos x="2937" y="952"/>
                </a:cxn>
                <a:cxn ang="0">
                  <a:pos x="3357" y="0"/>
                </a:cxn>
                <a:cxn ang="0">
                  <a:pos x="7273" y="1333"/>
                </a:cxn>
                <a:cxn ang="0">
                  <a:pos x="7692" y="2286"/>
                </a:cxn>
                <a:cxn ang="0">
                  <a:pos x="8252" y="3048"/>
                </a:cxn>
                <a:cxn ang="0">
                  <a:pos x="8671" y="4381"/>
                </a:cxn>
                <a:cxn ang="0">
                  <a:pos x="9091" y="4762"/>
                </a:cxn>
                <a:cxn ang="0">
                  <a:pos x="9650" y="6095"/>
                </a:cxn>
                <a:cxn ang="0">
                  <a:pos x="10070" y="7429"/>
                </a:cxn>
                <a:cxn ang="0">
                  <a:pos x="10350" y="9143"/>
                </a:cxn>
                <a:cxn ang="0">
                  <a:pos x="10909" y="11048"/>
                </a:cxn>
                <a:cxn ang="0">
                  <a:pos x="11329" y="12381"/>
                </a:cxn>
                <a:cxn ang="0">
                  <a:pos x="11608" y="13524"/>
                </a:cxn>
                <a:cxn ang="0">
                  <a:pos x="12168" y="15810"/>
                </a:cxn>
                <a:cxn ang="0">
                  <a:pos x="12587" y="17143"/>
                </a:cxn>
                <a:cxn ang="0">
                  <a:pos x="13007" y="17905"/>
                </a:cxn>
                <a:cxn ang="0">
                  <a:pos x="13427" y="18857"/>
                </a:cxn>
                <a:cxn ang="0">
                  <a:pos x="14825" y="19238"/>
                </a:cxn>
                <a:cxn ang="0">
                  <a:pos x="15664" y="19810"/>
                </a:cxn>
                <a:cxn ang="0">
                  <a:pos x="16084" y="19238"/>
                </a:cxn>
                <a:cxn ang="0">
                  <a:pos x="16503" y="18857"/>
                </a:cxn>
                <a:cxn ang="0">
                  <a:pos x="16923" y="17905"/>
                </a:cxn>
                <a:cxn ang="0">
                  <a:pos x="17343" y="17143"/>
                </a:cxn>
                <a:cxn ang="0">
                  <a:pos x="17762" y="16762"/>
                </a:cxn>
                <a:cxn ang="0">
                  <a:pos x="18182" y="15810"/>
                </a:cxn>
                <a:cxn ang="0">
                  <a:pos x="18601" y="14857"/>
                </a:cxn>
                <a:cxn ang="0">
                  <a:pos x="19021" y="13524"/>
                </a:cxn>
                <a:cxn ang="0">
                  <a:pos x="19441" y="8381"/>
                </a:cxn>
                <a:cxn ang="0">
                  <a:pos x="19860" y="7429"/>
                </a:cxn>
              </a:cxnLst>
              <a:rect l="0" t="0" r="r" b="b"/>
              <a:pathLst>
                <a:path w="20000" h="20000">
                  <a:moveTo>
                    <a:pt x="0" y="10476"/>
                  </a:moveTo>
                  <a:lnTo>
                    <a:pt x="420" y="9143"/>
                  </a:lnTo>
                  <a:lnTo>
                    <a:pt x="839" y="8381"/>
                  </a:lnTo>
                  <a:lnTo>
                    <a:pt x="839" y="7429"/>
                  </a:lnTo>
                  <a:lnTo>
                    <a:pt x="1259" y="7048"/>
                  </a:lnTo>
                  <a:lnTo>
                    <a:pt x="1259" y="5714"/>
                  </a:lnTo>
                  <a:lnTo>
                    <a:pt x="1678" y="4762"/>
                  </a:lnTo>
                  <a:lnTo>
                    <a:pt x="1678" y="4000"/>
                  </a:lnTo>
                  <a:lnTo>
                    <a:pt x="2098" y="4000"/>
                  </a:lnTo>
                  <a:lnTo>
                    <a:pt x="2098" y="3048"/>
                  </a:lnTo>
                  <a:lnTo>
                    <a:pt x="2517" y="2286"/>
                  </a:lnTo>
                  <a:lnTo>
                    <a:pt x="2517" y="1714"/>
                  </a:lnTo>
                  <a:lnTo>
                    <a:pt x="2937" y="1714"/>
                  </a:lnTo>
                  <a:lnTo>
                    <a:pt x="2937" y="952"/>
                  </a:lnTo>
                  <a:lnTo>
                    <a:pt x="3357" y="952"/>
                  </a:lnTo>
                  <a:lnTo>
                    <a:pt x="3357" y="0"/>
                  </a:lnTo>
                  <a:lnTo>
                    <a:pt x="6993" y="0"/>
                  </a:lnTo>
                  <a:lnTo>
                    <a:pt x="7273" y="1333"/>
                  </a:lnTo>
                  <a:lnTo>
                    <a:pt x="7273" y="1714"/>
                  </a:lnTo>
                  <a:lnTo>
                    <a:pt x="7692" y="2286"/>
                  </a:lnTo>
                  <a:lnTo>
                    <a:pt x="7692" y="3048"/>
                  </a:lnTo>
                  <a:lnTo>
                    <a:pt x="8252" y="3048"/>
                  </a:lnTo>
                  <a:lnTo>
                    <a:pt x="8252" y="4000"/>
                  </a:lnTo>
                  <a:lnTo>
                    <a:pt x="8671" y="4381"/>
                  </a:lnTo>
                  <a:lnTo>
                    <a:pt x="8671" y="4762"/>
                  </a:lnTo>
                  <a:lnTo>
                    <a:pt x="9091" y="4762"/>
                  </a:lnTo>
                  <a:lnTo>
                    <a:pt x="9091" y="6095"/>
                  </a:lnTo>
                  <a:lnTo>
                    <a:pt x="9650" y="6095"/>
                  </a:lnTo>
                  <a:lnTo>
                    <a:pt x="9650" y="7048"/>
                  </a:lnTo>
                  <a:lnTo>
                    <a:pt x="10070" y="7429"/>
                  </a:lnTo>
                  <a:lnTo>
                    <a:pt x="10070" y="8762"/>
                  </a:lnTo>
                  <a:lnTo>
                    <a:pt x="10350" y="9143"/>
                  </a:lnTo>
                  <a:lnTo>
                    <a:pt x="10350" y="11048"/>
                  </a:lnTo>
                  <a:lnTo>
                    <a:pt x="10909" y="11048"/>
                  </a:lnTo>
                  <a:lnTo>
                    <a:pt x="10909" y="12381"/>
                  </a:lnTo>
                  <a:lnTo>
                    <a:pt x="11329" y="12381"/>
                  </a:lnTo>
                  <a:lnTo>
                    <a:pt x="11329" y="13524"/>
                  </a:lnTo>
                  <a:lnTo>
                    <a:pt x="11608" y="13524"/>
                  </a:lnTo>
                  <a:lnTo>
                    <a:pt x="11608" y="14857"/>
                  </a:lnTo>
                  <a:lnTo>
                    <a:pt x="12168" y="15810"/>
                  </a:lnTo>
                  <a:lnTo>
                    <a:pt x="12168" y="17143"/>
                  </a:lnTo>
                  <a:lnTo>
                    <a:pt x="12587" y="17143"/>
                  </a:lnTo>
                  <a:lnTo>
                    <a:pt x="12587" y="17905"/>
                  </a:lnTo>
                  <a:lnTo>
                    <a:pt x="13007" y="17905"/>
                  </a:lnTo>
                  <a:lnTo>
                    <a:pt x="13007" y="18476"/>
                  </a:lnTo>
                  <a:lnTo>
                    <a:pt x="13427" y="18857"/>
                  </a:lnTo>
                  <a:lnTo>
                    <a:pt x="13986" y="19238"/>
                  </a:lnTo>
                  <a:lnTo>
                    <a:pt x="14825" y="19238"/>
                  </a:lnTo>
                  <a:lnTo>
                    <a:pt x="15105" y="19810"/>
                  </a:lnTo>
                  <a:lnTo>
                    <a:pt x="15664" y="19810"/>
                  </a:lnTo>
                  <a:lnTo>
                    <a:pt x="15664" y="19238"/>
                  </a:lnTo>
                  <a:lnTo>
                    <a:pt x="16084" y="19238"/>
                  </a:lnTo>
                  <a:lnTo>
                    <a:pt x="16084" y="18857"/>
                  </a:lnTo>
                  <a:lnTo>
                    <a:pt x="16503" y="18857"/>
                  </a:lnTo>
                  <a:lnTo>
                    <a:pt x="16503" y="18476"/>
                  </a:lnTo>
                  <a:lnTo>
                    <a:pt x="16923" y="17905"/>
                  </a:lnTo>
                  <a:lnTo>
                    <a:pt x="17343" y="17905"/>
                  </a:lnTo>
                  <a:lnTo>
                    <a:pt x="17343" y="17143"/>
                  </a:lnTo>
                  <a:lnTo>
                    <a:pt x="17762" y="17143"/>
                  </a:lnTo>
                  <a:lnTo>
                    <a:pt x="17762" y="16762"/>
                  </a:lnTo>
                  <a:lnTo>
                    <a:pt x="18182" y="16190"/>
                  </a:lnTo>
                  <a:lnTo>
                    <a:pt x="18182" y="15810"/>
                  </a:lnTo>
                  <a:lnTo>
                    <a:pt x="18601" y="15810"/>
                  </a:lnTo>
                  <a:lnTo>
                    <a:pt x="18601" y="14857"/>
                  </a:lnTo>
                  <a:lnTo>
                    <a:pt x="19021" y="14476"/>
                  </a:lnTo>
                  <a:lnTo>
                    <a:pt x="19021" y="13524"/>
                  </a:lnTo>
                  <a:lnTo>
                    <a:pt x="19441" y="13524"/>
                  </a:lnTo>
                  <a:lnTo>
                    <a:pt x="19441" y="8381"/>
                  </a:lnTo>
                  <a:lnTo>
                    <a:pt x="19860" y="8381"/>
                  </a:lnTo>
                  <a:lnTo>
                    <a:pt x="19860" y="7429"/>
                  </a:lnTo>
                </a:path>
              </a:pathLst>
            </a:custGeom>
            <a:noFill/>
            <a:ln w="12700" cap="flat">
              <a:solidFill>
                <a:srgbClr val="FF0000"/>
              </a:solidFill>
              <a:prstDash val="solid"/>
              <a:round/>
              <a:headEnd type="none" w="sm" len="med"/>
              <a:tailEnd type="none" w="sm" len="med"/>
            </a:ln>
            <a:effectLst/>
          </p:spPr>
          <p:txBody>
            <a:bodyPr/>
            <a:lstStyle/>
            <a:p>
              <a:endParaRPr lang="en-US"/>
            </a:p>
          </p:txBody>
        </p:sp>
        <p:sp>
          <p:nvSpPr>
            <p:cNvPr id="144" name="Oval 150"/>
            <p:cNvSpPr>
              <a:spLocks noChangeArrowheads="1"/>
            </p:cNvSpPr>
            <p:nvPr/>
          </p:nvSpPr>
          <p:spPr bwMode="auto">
            <a:xfrm>
              <a:off x="2208213" y="3419475"/>
              <a:ext cx="155575" cy="139700"/>
            </a:xfrm>
            <a:prstGeom prst="ellipse">
              <a:avLst/>
            </a:prstGeom>
            <a:noFill/>
            <a:ln w="12700">
              <a:solidFill>
                <a:srgbClr val="FF0000"/>
              </a:solidFill>
              <a:round/>
              <a:headEnd/>
              <a:tailEnd/>
            </a:ln>
            <a:effectLst/>
          </p:spPr>
          <p:txBody>
            <a:bodyPr/>
            <a:lstStyle/>
            <a:p>
              <a:endParaRPr lang="en-US"/>
            </a:p>
          </p:txBody>
        </p:sp>
        <p:sp>
          <p:nvSpPr>
            <p:cNvPr id="145" name="Line 151"/>
            <p:cNvSpPr>
              <a:spLocks noChangeShapeType="1"/>
            </p:cNvSpPr>
            <p:nvPr/>
          </p:nvSpPr>
          <p:spPr bwMode="auto">
            <a:xfrm>
              <a:off x="4683125" y="1971675"/>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146" name="Line 152"/>
            <p:cNvSpPr>
              <a:spLocks noChangeShapeType="1"/>
            </p:cNvSpPr>
            <p:nvPr/>
          </p:nvSpPr>
          <p:spPr bwMode="auto">
            <a:xfrm>
              <a:off x="4683125" y="1866900"/>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147" name="Rectangle 153"/>
            <p:cNvSpPr>
              <a:spLocks noChangeArrowheads="1"/>
            </p:cNvSpPr>
            <p:nvPr/>
          </p:nvSpPr>
          <p:spPr bwMode="auto">
            <a:xfrm>
              <a:off x="4656138" y="1916113"/>
              <a:ext cx="42862"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148" name="Freeform 154"/>
            <p:cNvSpPr>
              <a:spLocks/>
            </p:cNvSpPr>
            <p:nvPr/>
          </p:nvSpPr>
          <p:spPr bwMode="auto">
            <a:xfrm>
              <a:off x="4643438" y="2060575"/>
              <a:ext cx="80962" cy="57150"/>
            </a:xfrm>
            <a:custGeom>
              <a:avLst/>
              <a:gdLst/>
              <a:ahLst/>
              <a:cxnLst>
                <a:cxn ang="0">
                  <a:pos x="420" y="9143"/>
                </a:cxn>
                <a:cxn ang="0">
                  <a:pos x="839" y="7429"/>
                </a:cxn>
                <a:cxn ang="0">
                  <a:pos x="1259" y="5714"/>
                </a:cxn>
                <a:cxn ang="0">
                  <a:pos x="1678" y="4000"/>
                </a:cxn>
                <a:cxn ang="0">
                  <a:pos x="2098" y="3048"/>
                </a:cxn>
                <a:cxn ang="0">
                  <a:pos x="2517" y="1714"/>
                </a:cxn>
                <a:cxn ang="0">
                  <a:pos x="2937" y="952"/>
                </a:cxn>
                <a:cxn ang="0">
                  <a:pos x="3357" y="0"/>
                </a:cxn>
                <a:cxn ang="0">
                  <a:pos x="7273" y="1333"/>
                </a:cxn>
                <a:cxn ang="0">
                  <a:pos x="7692" y="2286"/>
                </a:cxn>
                <a:cxn ang="0">
                  <a:pos x="8252" y="3048"/>
                </a:cxn>
                <a:cxn ang="0">
                  <a:pos x="8671" y="4381"/>
                </a:cxn>
                <a:cxn ang="0">
                  <a:pos x="9091" y="4762"/>
                </a:cxn>
                <a:cxn ang="0">
                  <a:pos x="9650" y="6095"/>
                </a:cxn>
                <a:cxn ang="0">
                  <a:pos x="10070" y="7429"/>
                </a:cxn>
                <a:cxn ang="0">
                  <a:pos x="10350" y="9143"/>
                </a:cxn>
                <a:cxn ang="0">
                  <a:pos x="10909" y="11048"/>
                </a:cxn>
                <a:cxn ang="0">
                  <a:pos x="11329" y="12381"/>
                </a:cxn>
                <a:cxn ang="0">
                  <a:pos x="11608" y="13524"/>
                </a:cxn>
                <a:cxn ang="0">
                  <a:pos x="12168" y="15810"/>
                </a:cxn>
                <a:cxn ang="0">
                  <a:pos x="12587" y="17143"/>
                </a:cxn>
                <a:cxn ang="0">
                  <a:pos x="13007" y="17905"/>
                </a:cxn>
                <a:cxn ang="0">
                  <a:pos x="13427" y="18857"/>
                </a:cxn>
                <a:cxn ang="0">
                  <a:pos x="14825" y="19238"/>
                </a:cxn>
                <a:cxn ang="0">
                  <a:pos x="15664" y="19810"/>
                </a:cxn>
                <a:cxn ang="0">
                  <a:pos x="16084" y="19238"/>
                </a:cxn>
                <a:cxn ang="0">
                  <a:pos x="16503" y="18857"/>
                </a:cxn>
                <a:cxn ang="0">
                  <a:pos x="16923" y="17905"/>
                </a:cxn>
                <a:cxn ang="0">
                  <a:pos x="17343" y="17143"/>
                </a:cxn>
                <a:cxn ang="0">
                  <a:pos x="17762" y="16762"/>
                </a:cxn>
                <a:cxn ang="0">
                  <a:pos x="18182" y="15810"/>
                </a:cxn>
                <a:cxn ang="0">
                  <a:pos x="18601" y="14857"/>
                </a:cxn>
                <a:cxn ang="0">
                  <a:pos x="19021" y="13524"/>
                </a:cxn>
                <a:cxn ang="0">
                  <a:pos x="19441" y="8381"/>
                </a:cxn>
                <a:cxn ang="0">
                  <a:pos x="19860" y="7429"/>
                </a:cxn>
              </a:cxnLst>
              <a:rect l="0" t="0" r="r" b="b"/>
              <a:pathLst>
                <a:path w="20000" h="20000">
                  <a:moveTo>
                    <a:pt x="0" y="10476"/>
                  </a:moveTo>
                  <a:lnTo>
                    <a:pt x="420" y="9143"/>
                  </a:lnTo>
                  <a:lnTo>
                    <a:pt x="839" y="8381"/>
                  </a:lnTo>
                  <a:lnTo>
                    <a:pt x="839" y="7429"/>
                  </a:lnTo>
                  <a:lnTo>
                    <a:pt x="1259" y="7048"/>
                  </a:lnTo>
                  <a:lnTo>
                    <a:pt x="1259" y="5714"/>
                  </a:lnTo>
                  <a:lnTo>
                    <a:pt x="1678" y="4762"/>
                  </a:lnTo>
                  <a:lnTo>
                    <a:pt x="1678" y="4000"/>
                  </a:lnTo>
                  <a:lnTo>
                    <a:pt x="2098" y="4000"/>
                  </a:lnTo>
                  <a:lnTo>
                    <a:pt x="2098" y="3048"/>
                  </a:lnTo>
                  <a:lnTo>
                    <a:pt x="2517" y="2286"/>
                  </a:lnTo>
                  <a:lnTo>
                    <a:pt x="2517" y="1714"/>
                  </a:lnTo>
                  <a:lnTo>
                    <a:pt x="2937" y="1714"/>
                  </a:lnTo>
                  <a:lnTo>
                    <a:pt x="2937" y="952"/>
                  </a:lnTo>
                  <a:lnTo>
                    <a:pt x="3357" y="952"/>
                  </a:lnTo>
                  <a:lnTo>
                    <a:pt x="3357" y="0"/>
                  </a:lnTo>
                  <a:lnTo>
                    <a:pt x="6993" y="0"/>
                  </a:lnTo>
                  <a:lnTo>
                    <a:pt x="7273" y="1333"/>
                  </a:lnTo>
                  <a:lnTo>
                    <a:pt x="7273" y="1714"/>
                  </a:lnTo>
                  <a:lnTo>
                    <a:pt x="7692" y="2286"/>
                  </a:lnTo>
                  <a:lnTo>
                    <a:pt x="7692" y="3048"/>
                  </a:lnTo>
                  <a:lnTo>
                    <a:pt x="8252" y="3048"/>
                  </a:lnTo>
                  <a:lnTo>
                    <a:pt x="8252" y="4000"/>
                  </a:lnTo>
                  <a:lnTo>
                    <a:pt x="8671" y="4381"/>
                  </a:lnTo>
                  <a:lnTo>
                    <a:pt x="8671" y="4762"/>
                  </a:lnTo>
                  <a:lnTo>
                    <a:pt x="9091" y="4762"/>
                  </a:lnTo>
                  <a:lnTo>
                    <a:pt x="9091" y="6095"/>
                  </a:lnTo>
                  <a:lnTo>
                    <a:pt x="9650" y="6095"/>
                  </a:lnTo>
                  <a:lnTo>
                    <a:pt x="9650" y="7048"/>
                  </a:lnTo>
                  <a:lnTo>
                    <a:pt x="10070" y="7429"/>
                  </a:lnTo>
                  <a:lnTo>
                    <a:pt x="10070" y="8762"/>
                  </a:lnTo>
                  <a:lnTo>
                    <a:pt x="10350" y="9143"/>
                  </a:lnTo>
                  <a:lnTo>
                    <a:pt x="10350" y="11048"/>
                  </a:lnTo>
                  <a:lnTo>
                    <a:pt x="10909" y="11048"/>
                  </a:lnTo>
                  <a:lnTo>
                    <a:pt x="10909" y="12381"/>
                  </a:lnTo>
                  <a:lnTo>
                    <a:pt x="11329" y="12381"/>
                  </a:lnTo>
                  <a:lnTo>
                    <a:pt x="11329" y="13524"/>
                  </a:lnTo>
                  <a:lnTo>
                    <a:pt x="11608" y="13524"/>
                  </a:lnTo>
                  <a:lnTo>
                    <a:pt x="11608" y="14857"/>
                  </a:lnTo>
                  <a:lnTo>
                    <a:pt x="12168" y="15810"/>
                  </a:lnTo>
                  <a:lnTo>
                    <a:pt x="12168" y="17143"/>
                  </a:lnTo>
                  <a:lnTo>
                    <a:pt x="12587" y="17143"/>
                  </a:lnTo>
                  <a:lnTo>
                    <a:pt x="12587" y="17905"/>
                  </a:lnTo>
                  <a:lnTo>
                    <a:pt x="13007" y="17905"/>
                  </a:lnTo>
                  <a:lnTo>
                    <a:pt x="13007" y="18476"/>
                  </a:lnTo>
                  <a:lnTo>
                    <a:pt x="13427" y="18857"/>
                  </a:lnTo>
                  <a:lnTo>
                    <a:pt x="13986" y="19238"/>
                  </a:lnTo>
                  <a:lnTo>
                    <a:pt x="14825" y="19238"/>
                  </a:lnTo>
                  <a:lnTo>
                    <a:pt x="15105" y="19810"/>
                  </a:lnTo>
                  <a:lnTo>
                    <a:pt x="15664" y="19810"/>
                  </a:lnTo>
                  <a:lnTo>
                    <a:pt x="15664" y="19238"/>
                  </a:lnTo>
                  <a:lnTo>
                    <a:pt x="16084" y="19238"/>
                  </a:lnTo>
                  <a:lnTo>
                    <a:pt x="16084" y="18857"/>
                  </a:lnTo>
                  <a:lnTo>
                    <a:pt x="16503" y="18857"/>
                  </a:lnTo>
                  <a:lnTo>
                    <a:pt x="16503" y="18476"/>
                  </a:lnTo>
                  <a:lnTo>
                    <a:pt x="16923" y="17905"/>
                  </a:lnTo>
                  <a:lnTo>
                    <a:pt x="17343" y="17905"/>
                  </a:lnTo>
                  <a:lnTo>
                    <a:pt x="17343" y="17143"/>
                  </a:lnTo>
                  <a:lnTo>
                    <a:pt x="17762" y="17143"/>
                  </a:lnTo>
                  <a:lnTo>
                    <a:pt x="17762" y="16762"/>
                  </a:lnTo>
                  <a:lnTo>
                    <a:pt x="18182" y="16190"/>
                  </a:lnTo>
                  <a:lnTo>
                    <a:pt x="18182" y="15810"/>
                  </a:lnTo>
                  <a:lnTo>
                    <a:pt x="18601" y="15810"/>
                  </a:lnTo>
                  <a:lnTo>
                    <a:pt x="18601" y="14857"/>
                  </a:lnTo>
                  <a:lnTo>
                    <a:pt x="19021" y="14476"/>
                  </a:lnTo>
                  <a:lnTo>
                    <a:pt x="19021" y="13524"/>
                  </a:lnTo>
                  <a:lnTo>
                    <a:pt x="19441" y="13524"/>
                  </a:lnTo>
                  <a:lnTo>
                    <a:pt x="19441" y="8381"/>
                  </a:lnTo>
                  <a:lnTo>
                    <a:pt x="19860" y="8381"/>
                  </a:lnTo>
                  <a:lnTo>
                    <a:pt x="19860" y="7429"/>
                  </a:lnTo>
                </a:path>
              </a:pathLst>
            </a:custGeom>
            <a:noFill/>
            <a:ln w="12700" cap="flat">
              <a:solidFill>
                <a:srgbClr val="FF0000"/>
              </a:solidFill>
              <a:prstDash val="solid"/>
              <a:round/>
              <a:headEnd type="none" w="sm" len="med"/>
              <a:tailEnd type="none" w="sm" len="med"/>
            </a:ln>
            <a:effectLst/>
          </p:spPr>
          <p:txBody>
            <a:bodyPr/>
            <a:lstStyle/>
            <a:p>
              <a:endParaRPr lang="en-US"/>
            </a:p>
          </p:txBody>
        </p:sp>
        <p:sp>
          <p:nvSpPr>
            <p:cNvPr id="149" name="Oval 155"/>
            <p:cNvSpPr>
              <a:spLocks noChangeArrowheads="1"/>
            </p:cNvSpPr>
            <p:nvPr/>
          </p:nvSpPr>
          <p:spPr bwMode="auto">
            <a:xfrm>
              <a:off x="4610100" y="2020888"/>
              <a:ext cx="153988" cy="138112"/>
            </a:xfrm>
            <a:prstGeom prst="ellipse">
              <a:avLst/>
            </a:prstGeom>
            <a:noFill/>
            <a:ln w="12700">
              <a:solidFill>
                <a:srgbClr val="FF0000"/>
              </a:solidFill>
              <a:round/>
              <a:headEnd/>
              <a:tailEnd/>
            </a:ln>
            <a:effectLst/>
          </p:spPr>
          <p:txBody>
            <a:bodyPr/>
            <a:lstStyle/>
            <a:p>
              <a:endParaRPr lang="en-US"/>
            </a:p>
          </p:txBody>
        </p:sp>
        <p:sp>
          <p:nvSpPr>
            <p:cNvPr id="150" name="Line 156"/>
            <p:cNvSpPr>
              <a:spLocks noChangeShapeType="1"/>
            </p:cNvSpPr>
            <p:nvPr/>
          </p:nvSpPr>
          <p:spPr bwMode="auto">
            <a:xfrm>
              <a:off x="854075" y="3170238"/>
              <a:ext cx="785813" cy="1587"/>
            </a:xfrm>
            <a:prstGeom prst="line">
              <a:avLst/>
            </a:prstGeom>
            <a:noFill/>
            <a:ln w="25400">
              <a:solidFill>
                <a:srgbClr val="FF0000"/>
              </a:solidFill>
              <a:round/>
              <a:headEnd type="none" w="sm" len="med"/>
              <a:tailEnd type="none" w="sm" len="med"/>
            </a:ln>
            <a:effectLst/>
          </p:spPr>
          <p:txBody>
            <a:bodyPr/>
            <a:lstStyle/>
            <a:p>
              <a:endParaRPr lang="en-US"/>
            </a:p>
          </p:txBody>
        </p:sp>
        <p:sp>
          <p:nvSpPr>
            <p:cNvPr id="151" name="Line 157"/>
            <p:cNvSpPr>
              <a:spLocks noChangeShapeType="1"/>
            </p:cNvSpPr>
            <p:nvPr/>
          </p:nvSpPr>
          <p:spPr bwMode="auto">
            <a:xfrm>
              <a:off x="1389063" y="328295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152" name="Rectangle 158"/>
            <p:cNvSpPr>
              <a:spLocks noChangeArrowheads="1"/>
            </p:cNvSpPr>
            <p:nvPr/>
          </p:nvSpPr>
          <p:spPr bwMode="auto">
            <a:xfrm>
              <a:off x="1368425" y="3322638"/>
              <a:ext cx="39688"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153" name="Oval 159"/>
            <p:cNvSpPr>
              <a:spLocks noChangeArrowheads="1"/>
            </p:cNvSpPr>
            <p:nvPr/>
          </p:nvSpPr>
          <p:spPr bwMode="auto">
            <a:xfrm>
              <a:off x="1335088" y="3413125"/>
              <a:ext cx="115887" cy="73025"/>
            </a:xfrm>
            <a:prstGeom prst="ellipse">
              <a:avLst/>
            </a:prstGeom>
            <a:noFill/>
            <a:ln w="9525">
              <a:solidFill>
                <a:srgbClr val="FF0000"/>
              </a:solidFill>
              <a:round/>
              <a:headEnd/>
              <a:tailEnd/>
            </a:ln>
            <a:effectLst/>
          </p:spPr>
          <p:txBody>
            <a:bodyPr/>
            <a:lstStyle/>
            <a:p>
              <a:endParaRPr lang="en-US"/>
            </a:p>
          </p:txBody>
        </p:sp>
        <p:sp>
          <p:nvSpPr>
            <p:cNvPr id="154" name="Oval 160"/>
            <p:cNvSpPr>
              <a:spLocks noChangeArrowheads="1"/>
            </p:cNvSpPr>
            <p:nvPr/>
          </p:nvSpPr>
          <p:spPr bwMode="auto">
            <a:xfrm>
              <a:off x="1335088" y="3443288"/>
              <a:ext cx="115887" cy="74612"/>
            </a:xfrm>
            <a:prstGeom prst="ellipse">
              <a:avLst/>
            </a:prstGeom>
            <a:noFill/>
            <a:ln w="9525">
              <a:solidFill>
                <a:srgbClr val="0000FF"/>
              </a:solidFill>
              <a:round/>
              <a:headEnd/>
              <a:tailEnd/>
            </a:ln>
            <a:effectLst/>
          </p:spPr>
          <p:txBody>
            <a:bodyPr/>
            <a:lstStyle/>
            <a:p>
              <a:endParaRPr lang="en-US"/>
            </a:p>
          </p:txBody>
        </p:sp>
        <p:sp>
          <p:nvSpPr>
            <p:cNvPr id="155" name="Line 161"/>
            <p:cNvSpPr>
              <a:spLocks noChangeShapeType="1"/>
            </p:cNvSpPr>
            <p:nvPr/>
          </p:nvSpPr>
          <p:spPr bwMode="auto">
            <a:xfrm>
              <a:off x="1389063" y="3605213"/>
              <a:ext cx="0" cy="49212"/>
            </a:xfrm>
            <a:prstGeom prst="line">
              <a:avLst/>
            </a:prstGeom>
            <a:noFill/>
            <a:ln w="9525">
              <a:solidFill>
                <a:srgbClr val="0000FF"/>
              </a:solidFill>
              <a:round/>
              <a:headEnd type="none" w="sm" len="med"/>
              <a:tailEnd type="none" w="sm" len="med"/>
            </a:ln>
            <a:effectLst/>
          </p:spPr>
          <p:txBody>
            <a:bodyPr/>
            <a:lstStyle/>
            <a:p>
              <a:endParaRPr lang="en-US"/>
            </a:p>
          </p:txBody>
        </p:sp>
        <p:sp>
          <p:nvSpPr>
            <p:cNvPr id="156" name="Line 162"/>
            <p:cNvSpPr>
              <a:spLocks noChangeShapeType="1"/>
            </p:cNvSpPr>
            <p:nvPr/>
          </p:nvSpPr>
          <p:spPr bwMode="auto">
            <a:xfrm>
              <a:off x="1389063" y="3524250"/>
              <a:ext cx="0" cy="49213"/>
            </a:xfrm>
            <a:prstGeom prst="line">
              <a:avLst/>
            </a:prstGeom>
            <a:noFill/>
            <a:ln w="9525">
              <a:solidFill>
                <a:srgbClr val="0000FF"/>
              </a:solidFill>
              <a:round/>
              <a:headEnd type="none" w="sm" len="med"/>
              <a:tailEnd type="none" w="sm" len="med"/>
            </a:ln>
            <a:effectLst/>
          </p:spPr>
          <p:txBody>
            <a:bodyPr/>
            <a:lstStyle/>
            <a:p>
              <a:endParaRPr lang="en-US"/>
            </a:p>
          </p:txBody>
        </p:sp>
        <p:sp>
          <p:nvSpPr>
            <p:cNvPr id="157" name="Rectangle 163"/>
            <p:cNvSpPr>
              <a:spLocks noChangeArrowheads="1"/>
            </p:cNvSpPr>
            <p:nvPr/>
          </p:nvSpPr>
          <p:spPr bwMode="auto">
            <a:xfrm>
              <a:off x="1368425" y="3548063"/>
              <a:ext cx="39688" cy="66675"/>
            </a:xfrm>
            <a:prstGeom prst="rect">
              <a:avLst/>
            </a:prstGeom>
            <a:solidFill>
              <a:srgbClr val="0000FF"/>
            </a:solidFill>
            <a:ln w="9525">
              <a:solidFill>
                <a:srgbClr val="0000FF"/>
              </a:solidFill>
              <a:miter lim="800000"/>
              <a:headEnd/>
              <a:tailEnd/>
            </a:ln>
            <a:effectLst/>
          </p:spPr>
          <p:txBody>
            <a:bodyPr/>
            <a:lstStyle/>
            <a:p>
              <a:endParaRPr lang="en-US"/>
            </a:p>
          </p:txBody>
        </p:sp>
        <p:sp>
          <p:nvSpPr>
            <p:cNvPr id="158" name="Line 164"/>
            <p:cNvSpPr>
              <a:spLocks noChangeShapeType="1"/>
            </p:cNvSpPr>
            <p:nvPr/>
          </p:nvSpPr>
          <p:spPr bwMode="auto">
            <a:xfrm>
              <a:off x="1325563" y="3652838"/>
              <a:ext cx="147637" cy="1587"/>
            </a:xfrm>
            <a:prstGeom prst="line">
              <a:avLst/>
            </a:prstGeom>
            <a:noFill/>
            <a:ln w="25400">
              <a:solidFill>
                <a:srgbClr val="0000FF"/>
              </a:solidFill>
              <a:round/>
              <a:headEnd type="none" w="sm" len="med"/>
              <a:tailEnd type="none" w="sm" len="med"/>
            </a:ln>
            <a:effectLst/>
          </p:spPr>
          <p:txBody>
            <a:bodyPr/>
            <a:lstStyle/>
            <a:p>
              <a:endParaRPr lang="en-US"/>
            </a:p>
          </p:txBody>
        </p:sp>
        <p:sp>
          <p:nvSpPr>
            <p:cNvPr id="159" name="Line 165"/>
            <p:cNvSpPr>
              <a:spLocks noChangeShapeType="1"/>
            </p:cNvSpPr>
            <p:nvPr/>
          </p:nvSpPr>
          <p:spPr bwMode="auto">
            <a:xfrm>
              <a:off x="844550" y="4410075"/>
              <a:ext cx="769938" cy="1588"/>
            </a:xfrm>
            <a:prstGeom prst="line">
              <a:avLst/>
            </a:prstGeom>
            <a:noFill/>
            <a:ln w="25400">
              <a:solidFill>
                <a:srgbClr val="FF0000"/>
              </a:solidFill>
              <a:round/>
              <a:headEnd type="none" w="sm" len="med"/>
              <a:tailEnd type="none" w="sm" len="med"/>
            </a:ln>
            <a:effectLst/>
          </p:spPr>
          <p:txBody>
            <a:bodyPr/>
            <a:lstStyle/>
            <a:p>
              <a:endParaRPr lang="en-US"/>
            </a:p>
          </p:txBody>
        </p:sp>
        <p:sp>
          <p:nvSpPr>
            <p:cNvPr id="160" name="Line 166"/>
            <p:cNvSpPr>
              <a:spLocks noChangeShapeType="1"/>
            </p:cNvSpPr>
            <p:nvPr/>
          </p:nvSpPr>
          <p:spPr bwMode="auto">
            <a:xfrm>
              <a:off x="1085850" y="436245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161" name="Rectangle 167"/>
            <p:cNvSpPr>
              <a:spLocks noChangeArrowheads="1"/>
            </p:cNvSpPr>
            <p:nvPr/>
          </p:nvSpPr>
          <p:spPr bwMode="auto">
            <a:xfrm>
              <a:off x="1063625" y="4289425"/>
              <a:ext cx="41275" cy="65088"/>
            </a:xfrm>
            <a:prstGeom prst="rect">
              <a:avLst/>
            </a:prstGeom>
            <a:solidFill>
              <a:srgbClr val="FF0000"/>
            </a:solidFill>
            <a:ln w="9525">
              <a:solidFill>
                <a:srgbClr val="FF0000"/>
              </a:solidFill>
              <a:miter lim="800000"/>
              <a:headEnd/>
              <a:tailEnd/>
            </a:ln>
            <a:effectLst/>
          </p:spPr>
          <p:txBody>
            <a:bodyPr/>
            <a:lstStyle/>
            <a:p>
              <a:endParaRPr lang="en-US"/>
            </a:p>
          </p:txBody>
        </p:sp>
        <p:sp>
          <p:nvSpPr>
            <p:cNvPr id="162" name="Line 168"/>
            <p:cNvSpPr>
              <a:spLocks noChangeShapeType="1"/>
            </p:cNvSpPr>
            <p:nvPr/>
          </p:nvSpPr>
          <p:spPr bwMode="auto">
            <a:xfrm>
              <a:off x="1530350" y="4635500"/>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163" name="Line 169"/>
            <p:cNvSpPr>
              <a:spLocks noChangeShapeType="1"/>
            </p:cNvSpPr>
            <p:nvPr/>
          </p:nvSpPr>
          <p:spPr bwMode="auto">
            <a:xfrm>
              <a:off x="1530350" y="455612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164" name="Rectangle 170"/>
            <p:cNvSpPr>
              <a:spLocks noChangeArrowheads="1"/>
            </p:cNvSpPr>
            <p:nvPr/>
          </p:nvSpPr>
          <p:spPr bwMode="auto">
            <a:xfrm>
              <a:off x="1504950" y="4579938"/>
              <a:ext cx="42863"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165" name="Line 171"/>
            <p:cNvSpPr>
              <a:spLocks noChangeShapeType="1"/>
            </p:cNvSpPr>
            <p:nvPr/>
          </p:nvSpPr>
          <p:spPr bwMode="auto">
            <a:xfrm>
              <a:off x="1127125" y="4564063"/>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166" name="Rectangle 172"/>
            <p:cNvSpPr>
              <a:spLocks noChangeArrowheads="1"/>
            </p:cNvSpPr>
            <p:nvPr/>
          </p:nvSpPr>
          <p:spPr bwMode="auto">
            <a:xfrm>
              <a:off x="1104900" y="4587875"/>
              <a:ext cx="39688"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167" name="Oval 173"/>
            <p:cNvSpPr>
              <a:spLocks noChangeArrowheads="1"/>
            </p:cNvSpPr>
            <p:nvPr/>
          </p:nvSpPr>
          <p:spPr bwMode="auto">
            <a:xfrm>
              <a:off x="1068388" y="4692650"/>
              <a:ext cx="115887" cy="74613"/>
            </a:xfrm>
            <a:prstGeom prst="ellipse">
              <a:avLst/>
            </a:prstGeom>
            <a:noFill/>
            <a:ln w="9525">
              <a:solidFill>
                <a:srgbClr val="FF0000"/>
              </a:solidFill>
              <a:round/>
              <a:headEnd/>
              <a:tailEnd/>
            </a:ln>
            <a:effectLst/>
          </p:spPr>
          <p:txBody>
            <a:bodyPr/>
            <a:lstStyle/>
            <a:p>
              <a:endParaRPr lang="en-US"/>
            </a:p>
          </p:txBody>
        </p:sp>
        <p:sp>
          <p:nvSpPr>
            <p:cNvPr id="168" name="Oval 174"/>
            <p:cNvSpPr>
              <a:spLocks noChangeArrowheads="1"/>
            </p:cNvSpPr>
            <p:nvPr/>
          </p:nvSpPr>
          <p:spPr bwMode="auto">
            <a:xfrm>
              <a:off x="1068388" y="4725988"/>
              <a:ext cx="115887" cy="73025"/>
            </a:xfrm>
            <a:prstGeom prst="ellipse">
              <a:avLst/>
            </a:prstGeom>
            <a:noFill/>
            <a:ln w="9525">
              <a:solidFill>
                <a:srgbClr val="0000FF"/>
              </a:solidFill>
              <a:round/>
              <a:headEnd/>
              <a:tailEnd/>
            </a:ln>
            <a:effectLst/>
          </p:spPr>
          <p:txBody>
            <a:bodyPr/>
            <a:lstStyle/>
            <a:p>
              <a:endParaRPr lang="en-US"/>
            </a:p>
          </p:txBody>
        </p:sp>
        <p:sp>
          <p:nvSpPr>
            <p:cNvPr id="169" name="Line 175"/>
            <p:cNvSpPr>
              <a:spLocks noChangeShapeType="1"/>
            </p:cNvSpPr>
            <p:nvPr/>
          </p:nvSpPr>
          <p:spPr bwMode="auto">
            <a:xfrm>
              <a:off x="1127125" y="4886325"/>
              <a:ext cx="0" cy="50800"/>
            </a:xfrm>
            <a:prstGeom prst="line">
              <a:avLst/>
            </a:prstGeom>
            <a:noFill/>
            <a:ln w="9525">
              <a:solidFill>
                <a:srgbClr val="0000FF"/>
              </a:solidFill>
              <a:round/>
              <a:headEnd type="none" w="sm" len="med"/>
              <a:tailEnd type="none" w="sm" len="med"/>
            </a:ln>
            <a:effectLst/>
          </p:spPr>
          <p:txBody>
            <a:bodyPr/>
            <a:lstStyle/>
            <a:p>
              <a:endParaRPr lang="en-US"/>
            </a:p>
          </p:txBody>
        </p:sp>
        <p:sp>
          <p:nvSpPr>
            <p:cNvPr id="170" name="Line 176"/>
            <p:cNvSpPr>
              <a:spLocks noChangeShapeType="1"/>
            </p:cNvSpPr>
            <p:nvPr/>
          </p:nvSpPr>
          <p:spPr bwMode="auto">
            <a:xfrm>
              <a:off x="1127125" y="4805363"/>
              <a:ext cx="0" cy="50800"/>
            </a:xfrm>
            <a:prstGeom prst="line">
              <a:avLst/>
            </a:prstGeom>
            <a:noFill/>
            <a:ln w="9525">
              <a:solidFill>
                <a:srgbClr val="0000FF"/>
              </a:solidFill>
              <a:round/>
              <a:headEnd type="none" w="sm" len="med"/>
              <a:tailEnd type="none" w="sm" len="med"/>
            </a:ln>
            <a:effectLst/>
          </p:spPr>
          <p:txBody>
            <a:bodyPr/>
            <a:lstStyle/>
            <a:p>
              <a:endParaRPr lang="en-US"/>
            </a:p>
          </p:txBody>
        </p:sp>
        <p:sp>
          <p:nvSpPr>
            <p:cNvPr id="171" name="Rectangle 177"/>
            <p:cNvSpPr>
              <a:spLocks noChangeArrowheads="1"/>
            </p:cNvSpPr>
            <p:nvPr/>
          </p:nvSpPr>
          <p:spPr bwMode="auto">
            <a:xfrm>
              <a:off x="1104900" y="4830763"/>
              <a:ext cx="39688" cy="65087"/>
            </a:xfrm>
            <a:prstGeom prst="rect">
              <a:avLst/>
            </a:prstGeom>
            <a:solidFill>
              <a:srgbClr val="0000FF"/>
            </a:solidFill>
            <a:ln w="9525">
              <a:solidFill>
                <a:srgbClr val="0000FF"/>
              </a:solidFill>
              <a:miter lim="800000"/>
              <a:headEnd/>
              <a:tailEnd/>
            </a:ln>
            <a:effectLst/>
          </p:spPr>
          <p:txBody>
            <a:bodyPr/>
            <a:lstStyle/>
            <a:p>
              <a:endParaRPr lang="en-US"/>
            </a:p>
          </p:txBody>
        </p:sp>
        <p:sp>
          <p:nvSpPr>
            <p:cNvPr id="172" name="Line 178"/>
            <p:cNvSpPr>
              <a:spLocks noChangeShapeType="1"/>
            </p:cNvSpPr>
            <p:nvPr/>
          </p:nvSpPr>
          <p:spPr bwMode="auto">
            <a:xfrm>
              <a:off x="1063625" y="4935538"/>
              <a:ext cx="149225" cy="1587"/>
            </a:xfrm>
            <a:prstGeom prst="line">
              <a:avLst/>
            </a:prstGeom>
            <a:noFill/>
            <a:ln w="25400">
              <a:solidFill>
                <a:srgbClr val="0000FF"/>
              </a:solidFill>
              <a:round/>
              <a:headEnd type="none" w="sm" len="med"/>
              <a:tailEnd type="none" w="sm" len="med"/>
            </a:ln>
            <a:effectLst/>
          </p:spPr>
          <p:txBody>
            <a:bodyPr/>
            <a:lstStyle/>
            <a:p>
              <a:endParaRPr lang="en-US"/>
            </a:p>
          </p:txBody>
        </p:sp>
        <p:sp>
          <p:nvSpPr>
            <p:cNvPr id="173" name="Freeform 179"/>
            <p:cNvSpPr>
              <a:spLocks/>
            </p:cNvSpPr>
            <p:nvPr/>
          </p:nvSpPr>
          <p:spPr bwMode="auto">
            <a:xfrm>
              <a:off x="1492250" y="4725988"/>
              <a:ext cx="80963" cy="55562"/>
            </a:xfrm>
            <a:custGeom>
              <a:avLst/>
              <a:gdLst/>
              <a:ahLst/>
              <a:cxnLst>
                <a:cxn ang="0">
                  <a:pos x="420" y="9143"/>
                </a:cxn>
                <a:cxn ang="0">
                  <a:pos x="839" y="7429"/>
                </a:cxn>
                <a:cxn ang="0">
                  <a:pos x="1259" y="5714"/>
                </a:cxn>
                <a:cxn ang="0">
                  <a:pos x="1678" y="4000"/>
                </a:cxn>
                <a:cxn ang="0">
                  <a:pos x="2098" y="3048"/>
                </a:cxn>
                <a:cxn ang="0">
                  <a:pos x="2517" y="1714"/>
                </a:cxn>
                <a:cxn ang="0">
                  <a:pos x="2937" y="952"/>
                </a:cxn>
                <a:cxn ang="0">
                  <a:pos x="3357" y="0"/>
                </a:cxn>
                <a:cxn ang="0">
                  <a:pos x="7273" y="1333"/>
                </a:cxn>
                <a:cxn ang="0">
                  <a:pos x="7692" y="2286"/>
                </a:cxn>
                <a:cxn ang="0">
                  <a:pos x="8252" y="3048"/>
                </a:cxn>
                <a:cxn ang="0">
                  <a:pos x="8671" y="4381"/>
                </a:cxn>
                <a:cxn ang="0">
                  <a:pos x="9091" y="4762"/>
                </a:cxn>
                <a:cxn ang="0">
                  <a:pos x="9650" y="6095"/>
                </a:cxn>
                <a:cxn ang="0">
                  <a:pos x="10070" y="7429"/>
                </a:cxn>
                <a:cxn ang="0">
                  <a:pos x="10350" y="9143"/>
                </a:cxn>
                <a:cxn ang="0">
                  <a:pos x="10909" y="11048"/>
                </a:cxn>
                <a:cxn ang="0">
                  <a:pos x="11329" y="12381"/>
                </a:cxn>
                <a:cxn ang="0">
                  <a:pos x="11608" y="13524"/>
                </a:cxn>
                <a:cxn ang="0">
                  <a:pos x="12168" y="15810"/>
                </a:cxn>
                <a:cxn ang="0">
                  <a:pos x="12587" y="17143"/>
                </a:cxn>
                <a:cxn ang="0">
                  <a:pos x="13007" y="17905"/>
                </a:cxn>
                <a:cxn ang="0">
                  <a:pos x="13427" y="18857"/>
                </a:cxn>
                <a:cxn ang="0">
                  <a:pos x="14825" y="19238"/>
                </a:cxn>
                <a:cxn ang="0">
                  <a:pos x="15664" y="19810"/>
                </a:cxn>
                <a:cxn ang="0">
                  <a:pos x="16084" y="19238"/>
                </a:cxn>
                <a:cxn ang="0">
                  <a:pos x="16503" y="18857"/>
                </a:cxn>
                <a:cxn ang="0">
                  <a:pos x="16923" y="17905"/>
                </a:cxn>
                <a:cxn ang="0">
                  <a:pos x="17343" y="17143"/>
                </a:cxn>
                <a:cxn ang="0">
                  <a:pos x="17762" y="16762"/>
                </a:cxn>
                <a:cxn ang="0">
                  <a:pos x="18182" y="15810"/>
                </a:cxn>
                <a:cxn ang="0">
                  <a:pos x="18601" y="14857"/>
                </a:cxn>
                <a:cxn ang="0">
                  <a:pos x="19021" y="13524"/>
                </a:cxn>
                <a:cxn ang="0">
                  <a:pos x="19441" y="8381"/>
                </a:cxn>
                <a:cxn ang="0">
                  <a:pos x="19860" y="7429"/>
                </a:cxn>
              </a:cxnLst>
              <a:rect l="0" t="0" r="r" b="b"/>
              <a:pathLst>
                <a:path w="20000" h="20000">
                  <a:moveTo>
                    <a:pt x="0" y="10476"/>
                  </a:moveTo>
                  <a:lnTo>
                    <a:pt x="420" y="9143"/>
                  </a:lnTo>
                  <a:lnTo>
                    <a:pt x="839" y="8381"/>
                  </a:lnTo>
                  <a:lnTo>
                    <a:pt x="839" y="7429"/>
                  </a:lnTo>
                  <a:lnTo>
                    <a:pt x="1259" y="7048"/>
                  </a:lnTo>
                  <a:lnTo>
                    <a:pt x="1259" y="5714"/>
                  </a:lnTo>
                  <a:lnTo>
                    <a:pt x="1678" y="4762"/>
                  </a:lnTo>
                  <a:lnTo>
                    <a:pt x="1678" y="4000"/>
                  </a:lnTo>
                  <a:lnTo>
                    <a:pt x="2098" y="4000"/>
                  </a:lnTo>
                  <a:lnTo>
                    <a:pt x="2098" y="3048"/>
                  </a:lnTo>
                  <a:lnTo>
                    <a:pt x="2517" y="2286"/>
                  </a:lnTo>
                  <a:lnTo>
                    <a:pt x="2517" y="1714"/>
                  </a:lnTo>
                  <a:lnTo>
                    <a:pt x="2937" y="1714"/>
                  </a:lnTo>
                  <a:lnTo>
                    <a:pt x="2937" y="952"/>
                  </a:lnTo>
                  <a:lnTo>
                    <a:pt x="3357" y="952"/>
                  </a:lnTo>
                  <a:lnTo>
                    <a:pt x="3357" y="0"/>
                  </a:lnTo>
                  <a:lnTo>
                    <a:pt x="6993" y="0"/>
                  </a:lnTo>
                  <a:lnTo>
                    <a:pt x="7273" y="1333"/>
                  </a:lnTo>
                  <a:lnTo>
                    <a:pt x="7273" y="1714"/>
                  </a:lnTo>
                  <a:lnTo>
                    <a:pt x="7692" y="2286"/>
                  </a:lnTo>
                  <a:lnTo>
                    <a:pt x="7692" y="3048"/>
                  </a:lnTo>
                  <a:lnTo>
                    <a:pt x="8252" y="3048"/>
                  </a:lnTo>
                  <a:lnTo>
                    <a:pt x="8252" y="4000"/>
                  </a:lnTo>
                  <a:lnTo>
                    <a:pt x="8671" y="4381"/>
                  </a:lnTo>
                  <a:lnTo>
                    <a:pt x="8671" y="4762"/>
                  </a:lnTo>
                  <a:lnTo>
                    <a:pt x="9091" y="4762"/>
                  </a:lnTo>
                  <a:lnTo>
                    <a:pt x="9091" y="6095"/>
                  </a:lnTo>
                  <a:lnTo>
                    <a:pt x="9650" y="6095"/>
                  </a:lnTo>
                  <a:lnTo>
                    <a:pt x="9650" y="7048"/>
                  </a:lnTo>
                  <a:lnTo>
                    <a:pt x="10070" y="7429"/>
                  </a:lnTo>
                  <a:lnTo>
                    <a:pt x="10070" y="8762"/>
                  </a:lnTo>
                  <a:lnTo>
                    <a:pt x="10350" y="9143"/>
                  </a:lnTo>
                  <a:lnTo>
                    <a:pt x="10350" y="11048"/>
                  </a:lnTo>
                  <a:lnTo>
                    <a:pt x="10909" y="11048"/>
                  </a:lnTo>
                  <a:lnTo>
                    <a:pt x="10909" y="12381"/>
                  </a:lnTo>
                  <a:lnTo>
                    <a:pt x="11329" y="12381"/>
                  </a:lnTo>
                  <a:lnTo>
                    <a:pt x="11329" y="13524"/>
                  </a:lnTo>
                  <a:lnTo>
                    <a:pt x="11608" y="13524"/>
                  </a:lnTo>
                  <a:lnTo>
                    <a:pt x="11608" y="14857"/>
                  </a:lnTo>
                  <a:lnTo>
                    <a:pt x="12168" y="15810"/>
                  </a:lnTo>
                  <a:lnTo>
                    <a:pt x="12168" y="17143"/>
                  </a:lnTo>
                  <a:lnTo>
                    <a:pt x="12587" y="17143"/>
                  </a:lnTo>
                  <a:lnTo>
                    <a:pt x="12587" y="17905"/>
                  </a:lnTo>
                  <a:lnTo>
                    <a:pt x="13007" y="17905"/>
                  </a:lnTo>
                  <a:lnTo>
                    <a:pt x="13007" y="18476"/>
                  </a:lnTo>
                  <a:lnTo>
                    <a:pt x="13427" y="18857"/>
                  </a:lnTo>
                  <a:lnTo>
                    <a:pt x="13986" y="19238"/>
                  </a:lnTo>
                  <a:lnTo>
                    <a:pt x="14825" y="19238"/>
                  </a:lnTo>
                  <a:lnTo>
                    <a:pt x="15105" y="19810"/>
                  </a:lnTo>
                  <a:lnTo>
                    <a:pt x="15664" y="19810"/>
                  </a:lnTo>
                  <a:lnTo>
                    <a:pt x="15664" y="19238"/>
                  </a:lnTo>
                  <a:lnTo>
                    <a:pt x="16084" y="19238"/>
                  </a:lnTo>
                  <a:lnTo>
                    <a:pt x="16084" y="18857"/>
                  </a:lnTo>
                  <a:lnTo>
                    <a:pt x="16503" y="18857"/>
                  </a:lnTo>
                  <a:lnTo>
                    <a:pt x="16503" y="18476"/>
                  </a:lnTo>
                  <a:lnTo>
                    <a:pt x="16923" y="17905"/>
                  </a:lnTo>
                  <a:lnTo>
                    <a:pt x="17343" y="17905"/>
                  </a:lnTo>
                  <a:lnTo>
                    <a:pt x="17343" y="17143"/>
                  </a:lnTo>
                  <a:lnTo>
                    <a:pt x="17762" y="17143"/>
                  </a:lnTo>
                  <a:lnTo>
                    <a:pt x="17762" y="16762"/>
                  </a:lnTo>
                  <a:lnTo>
                    <a:pt x="18182" y="16190"/>
                  </a:lnTo>
                  <a:lnTo>
                    <a:pt x="18182" y="15810"/>
                  </a:lnTo>
                  <a:lnTo>
                    <a:pt x="18601" y="15810"/>
                  </a:lnTo>
                  <a:lnTo>
                    <a:pt x="18601" y="14857"/>
                  </a:lnTo>
                  <a:lnTo>
                    <a:pt x="19021" y="14476"/>
                  </a:lnTo>
                  <a:lnTo>
                    <a:pt x="19021" y="13524"/>
                  </a:lnTo>
                  <a:lnTo>
                    <a:pt x="19441" y="13524"/>
                  </a:lnTo>
                  <a:lnTo>
                    <a:pt x="19441" y="8381"/>
                  </a:lnTo>
                  <a:lnTo>
                    <a:pt x="19860" y="8381"/>
                  </a:lnTo>
                  <a:lnTo>
                    <a:pt x="19860" y="7429"/>
                  </a:lnTo>
                </a:path>
              </a:pathLst>
            </a:custGeom>
            <a:noFill/>
            <a:ln w="12700" cap="flat">
              <a:solidFill>
                <a:srgbClr val="FF0000"/>
              </a:solidFill>
              <a:prstDash val="solid"/>
              <a:round/>
              <a:headEnd type="none" w="sm" len="med"/>
              <a:tailEnd type="none" w="sm" len="med"/>
            </a:ln>
            <a:effectLst/>
          </p:spPr>
          <p:txBody>
            <a:bodyPr/>
            <a:lstStyle/>
            <a:p>
              <a:endParaRPr lang="en-US"/>
            </a:p>
          </p:txBody>
        </p:sp>
        <p:sp>
          <p:nvSpPr>
            <p:cNvPr id="174" name="Oval 180"/>
            <p:cNvSpPr>
              <a:spLocks noChangeArrowheads="1"/>
            </p:cNvSpPr>
            <p:nvPr/>
          </p:nvSpPr>
          <p:spPr bwMode="auto">
            <a:xfrm>
              <a:off x="1457325" y="4684713"/>
              <a:ext cx="157163" cy="139700"/>
            </a:xfrm>
            <a:prstGeom prst="ellipse">
              <a:avLst/>
            </a:prstGeom>
            <a:noFill/>
            <a:ln w="12700">
              <a:solidFill>
                <a:srgbClr val="FF0000"/>
              </a:solidFill>
              <a:round/>
              <a:headEnd/>
              <a:tailEnd/>
            </a:ln>
            <a:effectLst/>
          </p:spPr>
          <p:txBody>
            <a:bodyPr/>
            <a:lstStyle/>
            <a:p>
              <a:endParaRPr lang="en-US"/>
            </a:p>
          </p:txBody>
        </p:sp>
        <p:sp>
          <p:nvSpPr>
            <p:cNvPr id="175" name="Line 181"/>
            <p:cNvSpPr>
              <a:spLocks noChangeShapeType="1"/>
            </p:cNvSpPr>
            <p:nvPr/>
          </p:nvSpPr>
          <p:spPr bwMode="auto">
            <a:xfrm>
              <a:off x="1127125" y="464502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176" name="Line 182"/>
            <p:cNvSpPr>
              <a:spLocks noChangeShapeType="1"/>
            </p:cNvSpPr>
            <p:nvPr/>
          </p:nvSpPr>
          <p:spPr bwMode="auto">
            <a:xfrm>
              <a:off x="1389063" y="3362325"/>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177" name="Line 183"/>
            <p:cNvSpPr>
              <a:spLocks noChangeShapeType="1"/>
            </p:cNvSpPr>
            <p:nvPr/>
          </p:nvSpPr>
          <p:spPr bwMode="auto">
            <a:xfrm>
              <a:off x="1085850" y="3178175"/>
              <a:ext cx="0" cy="227013"/>
            </a:xfrm>
            <a:prstGeom prst="line">
              <a:avLst/>
            </a:prstGeom>
            <a:noFill/>
            <a:ln w="9525">
              <a:solidFill>
                <a:srgbClr val="FF0000"/>
              </a:solidFill>
              <a:round/>
              <a:headEnd type="none" w="sm" len="med"/>
              <a:tailEnd type="none" w="sm" len="med"/>
            </a:ln>
            <a:effectLst/>
          </p:spPr>
          <p:txBody>
            <a:bodyPr/>
            <a:lstStyle/>
            <a:p>
              <a:endParaRPr lang="en-US"/>
            </a:p>
          </p:txBody>
        </p:sp>
        <p:sp>
          <p:nvSpPr>
            <p:cNvPr id="178" name="Rectangle 184"/>
            <p:cNvSpPr>
              <a:spLocks noChangeArrowheads="1"/>
            </p:cNvSpPr>
            <p:nvPr/>
          </p:nvSpPr>
          <p:spPr bwMode="auto">
            <a:xfrm>
              <a:off x="1068388" y="3395663"/>
              <a:ext cx="41275"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179" name="Line 185"/>
            <p:cNvSpPr>
              <a:spLocks noChangeShapeType="1"/>
            </p:cNvSpPr>
            <p:nvPr/>
          </p:nvSpPr>
          <p:spPr bwMode="auto">
            <a:xfrm>
              <a:off x="1389063" y="3121025"/>
              <a:ext cx="0" cy="171450"/>
            </a:xfrm>
            <a:prstGeom prst="line">
              <a:avLst/>
            </a:prstGeom>
            <a:noFill/>
            <a:ln w="9525">
              <a:solidFill>
                <a:srgbClr val="FF0000"/>
              </a:solidFill>
              <a:round/>
              <a:headEnd type="none" w="sm" len="med"/>
              <a:tailEnd type="none" w="sm" len="med"/>
            </a:ln>
            <a:effectLst/>
          </p:spPr>
          <p:txBody>
            <a:bodyPr/>
            <a:lstStyle/>
            <a:p>
              <a:endParaRPr lang="en-US"/>
            </a:p>
          </p:txBody>
        </p:sp>
        <p:sp>
          <p:nvSpPr>
            <p:cNvPr id="180" name="Line 186"/>
            <p:cNvSpPr>
              <a:spLocks noChangeShapeType="1"/>
            </p:cNvSpPr>
            <p:nvPr/>
          </p:nvSpPr>
          <p:spPr bwMode="auto">
            <a:xfrm>
              <a:off x="1401763" y="2895600"/>
              <a:ext cx="0" cy="161925"/>
            </a:xfrm>
            <a:prstGeom prst="line">
              <a:avLst/>
            </a:prstGeom>
            <a:noFill/>
            <a:ln w="9525">
              <a:solidFill>
                <a:srgbClr val="FF0000"/>
              </a:solidFill>
              <a:round/>
              <a:headEnd type="none" w="sm" len="med"/>
              <a:tailEnd type="none" w="sm" len="med"/>
            </a:ln>
            <a:effectLst/>
          </p:spPr>
          <p:txBody>
            <a:bodyPr/>
            <a:lstStyle/>
            <a:p>
              <a:endParaRPr lang="en-US"/>
            </a:p>
          </p:txBody>
        </p:sp>
        <p:sp>
          <p:nvSpPr>
            <p:cNvPr id="181" name="Rectangle 187"/>
            <p:cNvSpPr>
              <a:spLocks noChangeArrowheads="1"/>
            </p:cNvSpPr>
            <p:nvPr/>
          </p:nvSpPr>
          <p:spPr bwMode="auto">
            <a:xfrm>
              <a:off x="1374775" y="3048000"/>
              <a:ext cx="42863"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182" name="Line 188"/>
            <p:cNvSpPr>
              <a:spLocks noChangeShapeType="1"/>
            </p:cNvSpPr>
            <p:nvPr/>
          </p:nvSpPr>
          <p:spPr bwMode="auto">
            <a:xfrm>
              <a:off x="1085850" y="1720850"/>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183" name="Rectangle 189"/>
            <p:cNvSpPr>
              <a:spLocks noChangeArrowheads="1"/>
            </p:cNvSpPr>
            <p:nvPr/>
          </p:nvSpPr>
          <p:spPr bwMode="auto">
            <a:xfrm>
              <a:off x="1063625" y="1762125"/>
              <a:ext cx="41275" cy="65088"/>
            </a:xfrm>
            <a:prstGeom prst="rect">
              <a:avLst/>
            </a:prstGeom>
            <a:solidFill>
              <a:srgbClr val="FF0000"/>
            </a:solidFill>
            <a:ln w="9525">
              <a:solidFill>
                <a:srgbClr val="FF0000"/>
              </a:solidFill>
              <a:miter lim="800000"/>
              <a:headEnd/>
              <a:tailEnd/>
            </a:ln>
            <a:effectLst/>
          </p:spPr>
          <p:txBody>
            <a:bodyPr/>
            <a:lstStyle/>
            <a:p>
              <a:endParaRPr lang="en-US"/>
            </a:p>
          </p:txBody>
        </p:sp>
        <p:sp>
          <p:nvSpPr>
            <p:cNvPr id="184" name="Line 190"/>
            <p:cNvSpPr>
              <a:spLocks noChangeShapeType="1"/>
            </p:cNvSpPr>
            <p:nvPr/>
          </p:nvSpPr>
          <p:spPr bwMode="auto">
            <a:xfrm>
              <a:off x="906463" y="323532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185" name="Line 191"/>
            <p:cNvSpPr>
              <a:spLocks noChangeShapeType="1"/>
            </p:cNvSpPr>
            <p:nvPr/>
          </p:nvSpPr>
          <p:spPr bwMode="auto">
            <a:xfrm>
              <a:off x="906463" y="3170238"/>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186" name="Rectangle 192"/>
            <p:cNvSpPr>
              <a:spLocks noChangeArrowheads="1"/>
            </p:cNvSpPr>
            <p:nvPr/>
          </p:nvSpPr>
          <p:spPr bwMode="auto">
            <a:xfrm>
              <a:off x="892175" y="3209925"/>
              <a:ext cx="30163" cy="34925"/>
            </a:xfrm>
            <a:prstGeom prst="rect">
              <a:avLst/>
            </a:prstGeom>
            <a:solidFill>
              <a:srgbClr val="FF0000"/>
            </a:solidFill>
            <a:ln w="9525">
              <a:solidFill>
                <a:srgbClr val="FF0000"/>
              </a:solidFill>
              <a:miter lim="800000"/>
              <a:headEnd/>
              <a:tailEnd/>
            </a:ln>
            <a:effectLst/>
          </p:spPr>
          <p:txBody>
            <a:bodyPr/>
            <a:lstStyle/>
            <a:p>
              <a:endParaRPr lang="en-US"/>
            </a:p>
          </p:txBody>
        </p:sp>
        <p:sp>
          <p:nvSpPr>
            <p:cNvPr id="187" name="Line 193"/>
            <p:cNvSpPr>
              <a:spLocks noChangeShapeType="1"/>
            </p:cNvSpPr>
            <p:nvPr/>
          </p:nvSpPr>
          <p:spPr bwMode="auto">
            <a:xfrm>
              <a:off x="1530350" y="3121025"/>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188" name="Line 194"/>
            <p:cNvSpPr>
              <a:spLocks noChangeShapeType="1"/>
            </p:cNvSpPr>
            <p:nvPr/>
          </p:nvSpPr>
          <p:spPr bwMode="auto">
            <a:xfrm>
              <a:off x="1530350" y="3008313"/>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189" name="Rectangle 195"/>
            <p:cNvSpPr>
              <a:spLocks noChangeArrowheads="1"/>
            </p:cNvSpPr>
            <p:nvPr/>
          </p:nvSpPr>
          <p:spPr bwMode="auto">
            <a:xfrm>
              <a:off x="1504950" y="3048000"/>
              <a:ext cx="42863"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190" name="Line 196"/>
            <p:cNvSpPr>
              <a:spLocks noChangeShapeType="1"/>
            </p:cNvSpPr>
            <p:nvPr/>
          </p:nvSpPr>
          <p:spPr bwMode="auto">
            <a:xfrm>
              <a:off x="1374775" y="436245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191" name="Line 197"/>
            <p:cNvSpPr>
              <a:spLocks noChangeShapeType="1"/>
            </p:cNvSpPr>
            <p:nvPr/>
          </p:nvSpPr>
          <p:spPr bwMode="auto">
            <a:xfrm>
              <a:off x="1374775" y="4181475"/>
              <a:ext cx="0" cy="131763"/>
            </a:xfrm>
            <a:prstGeom prst="line">
              <a:avLst/>
            </a:prstGeom>
            <a:noFill/>
            <a:ln w="9525">
              <a:solidFill>
                <a:srgbClr val="FF0000"/>
              </a:solidFill>
              <a:round/>
              <a:headEnd type="none" w="sm" len="med"/>
              <a:tailEnd type="none" w="sm" len="med"/>
            </a:ln>
            <a:effectLst/>
          </p:spPr>
          <p:txBody>
            <a:bodyPr/>
            <a:lstStyle/>
            <a:p>
              <a:endParaRPr lang="en-US"/>
            </a:p>
          </p:txBody>
        </p:sp>
        <p:sp>
          <p:nvSpPr>
            <p:cNvPr id="192" name="Rectangle 198"/>
            <p:cNvSpPr>
              <a:spLocks noChangeArrowheads="1"/>
            </p:cNvSpPr>
            <p:nvPr/>
          </p:nvSpPr>
          <p:spPr bwMode="auto">
            <a:xfrm>
              <a:off x="1352550" y="4289425"/>
              <a:ext cx="36513" cy="65088"/>
            </a:xfrm>
            <a:prstGeom prst="rect">
              <a:avLst/>
            </a:prstGeom>
            <a:solidFill>
              <a:srgbClr val="FF0000"/>
            </a:solidFill>
            <a:ln w="9525">
              <a:solidFill>
                <a:srgbClr val="FF0000"/>
              </a:solidFill>
              <a:miter lim="800000"/>
              <a:headEnd/>
              <a:tailEnd/>
            </a:ln>
            <a:effectLst/>
          </p:spPr>
          <p:txBody>
            <a:bodyPr/>
            <a:lstStyle/>
            <a:p>
              <a:endParaRPr lang="en-US"/>
            </a:p>
          </p:txBody>
        </p:sp>
        <p:sp>
          <p:nvSpPr>
            <p:cNvPr id="193" name="Line 199"/>
            <p:cNvSpPr>
              <a:spLocks noChangeShapeType="1"/>
            </p:cNvSpPr>
            <p:nvPr/>
          </p:nvSpPr>
          <p:spPr bwMode="auto">
            <a:xfrm>
              <a:off x="1524000" y="4370388"/>
              <a:ext cx="0" cy="179387"/>
            </a:xfrm>
            <a:prstGeom prst="line">
              <a:avLst/>
            </a:prstGeom>
            <a:noFill/>
            <a:ln w="9525">
              <a:solidFill>
                <a:srgbClr val="FF0000"/>
              </a:solidFill>
              <a:round/>
              <a:headEnd type="none" w="sm" len="med"/>
              <a:tailEnd type="none" w="sm" len="med"/>
            </a:ln>
            <a:effectLst/>
          </p:spPr>
          <p:txBody>
            <a:bodyPr/>
            <a:lstStyle/>
            <a:p>
              <a:endParaRPr lang="en-US"/>
            </a:p>
          </p:txBody>
        </p:sp>
        <p:sp>
          <p:nvSpPr>
            <p:cNvPr id="194" name="Line 200"/>
            <p:cNvSpPr>
              <a:spLocks noChangeShapeType="1"/>
            </p:cNvSpPr>
            <p:nvPr/>
          </p:nvSpPr>
          <p:spPr bwMode="auto">
            <a:xfrm>
              <a:off x="1524000" y="425767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195" name="Rectangle 201"/>
            <p:cNvSpPr>
              <a:spLocks noChangeArrowheads="1"/>
            </p:cNvSpPr>
            <p:nvPr/>
          </p:nvSpPr>
          <p:spPr bwMode="auto">
            <a:xfrm>
              <a:off x="1500188" y="4298950"/>
              <a:ext cx="39687" cy="65088"/>
            </a:xfrm>
            <a:prstGeom prst="rect">
              <a:avLst/>
            </a:prstGeom>
            <a:solidFill>
              <a:srgbClr val="FF0000"/>
            </a:solidFill>
            <a:ln w="9525">
              <a:solidFill>
                <a:srgbClr val="FF0000"/>
              </a:solidFill>
              <a:miter lim="800000"/>
              <a:headEnd/>
              <a:tailEnd/>
            </a:ln>
            <a:effectLst/>
          </p:spPr>
          <p:txBody>
            <a:bodyPr/>
            <a:lstStyle/>
            <a:p>
              <a:endParaRPr lang="en-US"/>
            </a:p>
          </p:txBody>
        </p:sp>
        <p:sp>
          <p:nvSpPr>
            <p:cNvPr id="196" name="Line 202"/>
            <p:cNvSpPr>
              <a:spLocks noChangeShapeType="1"/>
            </p:cNvSpPr>
            <p:nvPr/>
          </p:nvSpPr>
          <p:spPr bwMode="auto">
            <a:xfrm>
              <a:off x="896938" y="455612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197" name="Rectangle 203"/>
            <p:cNvSpPr>
              <a:spLocks noChangeArrowheads="1"/>
            </p:cNvSpPr>
            <p:nvPr/>
          </p:nvSpPr>
          <p:spPr bwMode="auto">
            <a:xfrm>
              <a:off x="871538" y="4595813"/>
              <a:ext cx="41275"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198" name="Line 204"/>
            <p:cNvSpPr>
              <a:spLocks noChangeShapeType="1"/>
            </p:cNvSpPr>
            <p:nvPr/>
          </p:nvSpPr>
          <p:spPr bwMode="auto">
            <a:xfrm>
              <a:off x="1085850" y="1811338"/>
              <a:ext cx="0" cy="1658937"/>
            </a:xfrm>
            <a:prstGeom prst="line">
              <a:avLst/>
            </a:prstGeom>
            <a:noFill/>
            <a:ln w="12700">
              <a:solidFill>
                <a:srgbClr val="FF0000"/>
              </a:solidFill>
              <a:round/>
              <a:headEnd type="none" w="sm" len="med"/>
              <a:tailEnd type="none" w="sm" len="med"/>
            </a:ln>
            <a:effectLst/>
          </p:spPr>
          <p:txBody>
            <a:bodyPr/>
            <a:lstStyle/>
            <a:p>
              <a:endParaRPr lang="en-US"/>
            </a:p>
          </p:txBody>
        </p:sp>
        <p:sp>
          <p:nvSpPr>
            <p:cNvPr id="199" name="Line 205"/>
            <p:cNvSpPr>
              <a:spLocks noChangeShapeType="1"/>
            </p:cNvSpPr>
            <p:nvPr/>
          </p:nvSpPr>
          <p:spPr bwMode="auto">
            <a:xfrm>
              <a:off x="1200150" y="3121025"/>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200" name="Rectangle 206"/>
            <p:cNvSpPr>
              <a:spLocks noChangeArrowheads="1"/>
            </p:cNvSpPr>
            <p:nvPr/>
          </p:nvSpPr>
          <p:spPr bwMode="auto">
            <a:xfrm>
              <a:off x="1179513" y="3065463"/>
              <a:ext cx="36512"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201" name="Line 207"/>
            <p:cNvSpPr>
              <a:spLocks noChangeShapeType="1"/>
            </p:cNvSpPr>
            <p:nvPr/>
          </p:nvSpPr>
          <p:spPr bwMode="auto">
            <a:xfrm>
              <a:off x="1200150" y="1720850"/>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202" name="Rectangle 208"/>
            <p:cNvSpPr>
              <a:spLocks noChangeArrowheads="1"/>
            </p:cNvSpPr>
            <p:nvPr/>
          </p:nvSpPr>
          <p:spPr bwMode="auto">
            <a:xfrm>
              <a:off x="1179513" y="1762125"/>
              <a:ext cx="36512" cy="65088"/>
            </a:xfrm>
            <a:prstGeom prst="rect">
              <a:avLst/>
            </a:prstGeom>
            <a:solidFill>
              <a:srgbClr val="FF0000"/>
            </a:solidFill>
            <a:ln w="9525">
              <a:solidFill>
                <a:srgbClr val="FF0000"/>
              </a:solidFill>
              <a:miter lim="800000"/>
              <a:headEnd/>
              <a:tailEnd/>
            </a:ln>
            <a:effectLst/>
          </p:spPr>
          <p:txBody>
            <a:bodyPr/>
            <a:lstStyle/>
            <a:p>
              <a:endParaRPr lang="en-US"/>
            </a:p>
          </p:txBody>
        </p:sp>
        <p:sp>
          <p:nvSpPr>
            <p:cNvPr id="203" name="Line 209"/>
            <p:cNvSpPr>
              <a:spLocks noChangeShapeType="1"/>
            </p:cNvSpPr>
            <p:nvPr/>
          </p:nvSpPr>
          <p:spPr bwMode="auto">
            <a:xfrm>
              <a:off x="1200150" y="1811338"/>
              <a:ext cx="0" cy="1639887"/>
            </a:xfrm>
            <a:prstGeom prst="line">
              <a:avLst/>
            </a:prstGeom>
            <a:noFill/>
            <a:ln w="12700">
              <a:solidFill>
                <a:srgbClr val="FF0000"/>
              </a:solidFill>
              <a:round/>
              <a:headEnd type="none" w="sm" len="med"/>
              <a:tailEnd type="none" w="sm" len="med"/>
            </a:ln>
            <a:effectLst/>
          </p:spPr>
          <p:txBody>
            <a:bodyPr/>
            <a:lstStyle/>
            <a:p>
              <a:endParaRPr lang="en-US"/>
            </a:p>
          </p:txBody>
        </p:sp>
        <p:sp>
          <p:nvSpPr>
            <p:cNvPr id="204" name="Line 210"/>
            <p:cNvSpPr>
              <a:spLocks noChangeShapeType="1"/>
            </p:cNvSpPr>
            <p:nvPr/>
          </p:nvSpPr>
          <p:spPr bwMode="auto">
            <a:xfrm>
              <a:off x="1200150" y="4362450"/>
              <a:ext cx="0" cy="179388"/>
            </a:xfrm>
            <a:prstGeom prst="line">
              <a:avLst/>
            </a:prstGeom>
            <a:noFill/>
            <a:ln w="9525">
              <a:solidFill>
                <a:srgbClr val="FF0000"/>
              </a:solidFill>
              <a:round/>
              <a:headEnd type="none" w="sm" len="med"/>
              <a:tailEnd type="none" w="sm" len="med"/>
            </a:ln>
            <a:effectLst/>
          </p:spPr>
          <p:txBody>
            <a:bodyPr/>
            <a:lstStyle/>
            <a:p>
              <a:endParaRPr lang="en-US"/>
            </a:p>
          </p:txBody>
        </p:sp>
        <p:sp>
          <p:nvSpPr>
            <p:cNvPr id="205" name="Rectangle 211"/>
            <p:cNvSpPr>
              <a:spLocks noChangeArrowheads="1"/>
            </p:cNvSpPr>
            <p:nvPr/>
          </p:nvSpPr>
          <p:spPr bwMode="auto">
            <a:xfrm>
              <a:off x="1179513" y="4289425"/>
              <a:ext cx="36512" cy="65088"/>
            </a:xfrm>
            <a:prstGeom prst="rect">
              <a:avLst/>
            </a:prstGeom>
            <a:solidFill>
              <a:srgbClr val="FF0000"/>
            </a:solidFill>
            <a:ln w="9525">
              <a:solidFill>
                <a:srgbClr val="FF0000"/>
              </a:solidFill>
              <a:miter lim="800000"/>
              <a:headEnd/>
              <a:tailEnd/>
            </a:ln>
            <a:effectLst/>
          </p:spPr>
          <p:txBody>
            <a:bodyPr/>
            <a:lstStyle/>
            <a:p>
              <a:endParaRPr lang="en-US"/>
            </a:p>
          </p:txBody>
        </p:sp>
        <p:sp>
          <p:nvSpPr>
            <p:cNvPr id="206" name="Rectangle 212"/>
            <p:cNvSpPr>
              <a:spLocks noChangeArrowheads="1"/>
            </p:cNvSpPr>
            <p:nvPr/>
          </p:nvSpPr>
          <p:spPr bwMode="auto">
            <a:xfrm>
              <a:off x="1184275" y="3403600"/>
              <a:ext cx="42863" cy="65088"/>
            </a:xfrm>
            <a:prstGeom prst="rect">
              <a:avLst/>
            </a:prstGeom>
            <a:solidFill>
              <a:srgbClr val="FF0000"/>
            </a:solidFill>
            <a:ln w="9525">
              <a:solidFill>
                <a:srgbClr val="FF0000"/>
              </a:solidFill>
              <a:miter lim="800000"/>
              <a:headEnd/>
              <a:tailEnd/>
            </a:ln>
            <a:effectLst/>
          </p:spPr>
          <p:txBody>
            <a:bodyPr/>
            <a:lstStyle/>
            <a:p>
              <a:endParaRPr lang="en-US"/>
            </a:p>
          </p:txBody>
        </p:sp>
        <p:sp>
          <p:nvSpPr>
            <p:cNvPr id="207" name="Line 213"/>
            <p:cNvSpPr>
              <a:spLocks noChangeShapeType="1"/>
            </p:cNvSpPr>
            <p:nvPr/>
          </p:nvSpPr>
          <p:spPr bwMode="auto">
            <a:xfrm>
              <a:off x="1200150" y="3421063"/>
              <a:ext cx="0" cy="869950"/>
            </a:xfrm>
            <a:prstGeom prst="line">
              <a:avLst/>
            </a:prstGeom>
            <a:noFill/>
            <a:ln w="12700">
              <a:solidFill>
                <a:srgbClr val="FF0000"/>
              </a:solidFill>
              <a:round/>
              <a:headEnd type="none" w="sm" len="med"/>
              <a:tailEnd type="none" w="sm" len="med"/>
            </a:ln>
            <a:effectLst/>
          </p:spPr>
          <p:txBody>
            <a:bodyPr/>
            <a:lstStyle/>
            <a:p>
              <a:endParaRPr lang="en-US"/>
            </a:p>
          </p:txBody>
        </p:sp>
        <p:sp>
          <p:nvSpPr>
            <p:cNvPr id="208" name="Line 214"/>
            <p:cNvSpPr>
              <a:spLocks noChangeShapeType="1"/>
            </p:cNvSpPr>
            <p:nvPr/>
          </p:nvSpPr>
          <p:spPr bwMode="auto">
            <a:xfrm>
              <a:off x="854075" y="3282950"/>
              <a:ext cx="776288" cy="1588"/>
            </a:xfrm>
            <a:prstGeom prst="line">
              <a:avLst/>
            </a:prstGeom>
            <a:noFill/>
            <a:ln w="25400">
              <a:solidFill>
                <a:srgbClr val="FF0000"/>
              </a:solidFill>
              <a:round/>
              <a:headEnd type="none" w="sm" len="med"/>
              <a:tailEnd type="none" w="sm" len="med"/>
            </a:ln>
            <a:effectLst/>
          </p:spPr>
          <p:txBody>
            <a:bodyPr/>
            <a:lstStyle/>
            <a:p>
              <a:endParaRPr lang="en-US"/>
            </a:p>
          </p:txBody>
        </p:sp>
        <p:sp>
          <p:nvSpPr>
            <p:cNvPr id="209" name="Line 215"/>
            <p:cNvSpPr>
              <a:spLocks noChangeShapeType="1"/>
            </p:cNvSpPr>
            <p:nvPr/>
          </p:nvSpPr>
          <p:spPr bwMode="auto">
            <a:xfrm>
              <a:off x="1200150" y="3170238"/>
              <a:ext cx="0" cy="227012"/>
            </a:xfrm>
            <a:prstGeom prst="line">
              <a:avLst/>
            </a:prstGeom>
            <a:noFill/>
            <a:ln w="9525">
              <a:solidFill>
                <a:srgbClr val="FF0000"/>
              </a:solidFill>
              <a:round/>
              <a:headEnd type="none" w="sm" len="med"/>
              <a:tailEnd type="none" w="sm" len="med"/>
            </a:ln>
            <a:effectLst/>
          </p:spPr>
          <p:txBody>
            <a:bodyPr/>
            <a:lstStyle/>
            <a:p>
              <a:endParaRPr lang="en-US"/>
            </a:p>
          </p:txBody>
        </p:sp>
        <p:sp>
          <p:nvSpPr>
            <p:cNvPr id="210" name="Oval 216"/>
            <p:cNvSpPr>
              <a:spLocks noChangeArrowheads="1"/>
            </p:cNvSpPr>
            <p:nvPr/>
          </p:nvSpPr>
          <p:spPr bwMode="auto">
            <a:xfrm>
              <a:off x="1068388" y="3152775"/>
              <a:ext cx="36512" cy="42863"/>
            </a:xfrm>
            <a:prstGeom prst="ellipse">
              <a:avLst/>
            </a:prstGeom>
            <a:solidFill>
              <a:srgbClr val="FF0000"/>
            </a:solidFill>
            <a:ln w="12700">
              <a:solidFill>
                <a:srgbClr val="FF0000"/>
              </a:solidFill>
              <a:round/>
              <a:headEnd/>
              <a:tailEnd/>
            </a:ln>
            <a:effectLst/>
          </p:spPr>
          <p:txBody>
            <a:bodyPr/>
            <a:lstStyle/>
            <a:p>
              <a:endParaRPr lang="en-US"/>
            </a:p>
          </p:txBody>
        </p:sp>
        <p:sp>
          <p:nvSpPr>
            <p:cNvPr id="211" name="Oval 217"/>
            <p:cNvSpPr>
              <a:spLocks noChangeArrowheads="1"/>
            </p:cNvSpPr>
            <p:nvPr/>
          </p:nvSpPr>
          <p:spPr bwMode="auto">
            <a:xfrm>
              <a:off x="1184275" y="3265488"/>
              <a:ext cx="31750" cy="42862"/>
            </a:xfrm>
            <a:prstGeom prst="ellipse">
              <a:avLst/>
            </a:prstGeom>
            <a:solidFill>
              <a:srgbClr val="FF0000"/>
            </a:solidFill>
            <a:ln w="12700">
              <a:solidFill>
                <a:srgbClr val="FF0000"/>
              </a:solidFill>
              <a:round/>
              <a:headEnd/>
              <a:tailEnd/>
            </a:ln>
            <a:effectLst/>
          </p:spPr>
          <p:txBody>
            <a:bodyPr/>
            <a:lstStyle/>
            <a:p>
              <a:endParaRPr lang="en-US"/>
            </a:p>
          </p:txBody>
        </p:sp>
        <p:sp>
          <p:nvSpPr>
            <p:cNvPr id="212" name="Oval 218"/>
            <p:cNvSpPr>
              <a:spLocks noChangeArrowheads="1"/>
            </p:cNvSpPr>
            <p:nvPr/>
          </p:nvSpPr>
          <p:spPr bwMode="auto">
            <a:xfrm>
              <a:off x="1374775" y="3257550"/>
              <a:ext cx="33338" cy="42863"/>
            </a:xfrm>
            <a:prstGeom prst="ellipse">
              <a:avLst/>
            </a:prstGeom>
            <a:solidFill>
              <a:srgbClr val="FF0000"/>
            </a:solidFill>
            <a:ln w="12700">
              <a:solidFill>
                <a:srgbClr val="FF0000"/>
              </a:solidFill>
              <a:round/>
              <a:headEnd/>
              <a:tailEnd/>
            </a:ln>
            <a:effectLst/>
          </p:spPr>
          <p:txBody>
            <a:bodyPr/>
            <a:lstStyle/>
            <a:p>
              <a:endParaRPr lang="en-US"/>
            </a:p>
          </p:txBody>
        </p:sp>
        <p:sp>
          <p:nvSpPr>
            <p:cNvPr id="213" name="Oval 219"/>
            <p:cNvSpPr>
              <a:spLocks noChangeArrowheads="1"/>
            </p:cNvSpPr>
            <p:nvPr/>
          </p:nvSpPr>
          <p:spPr bwMode="auto">
            <a:xfrm>
              <a:off x="1517650" y="3152775"/>
              <a:ext cx="30163" cy="42863"/>
            </a:xfrm>
            <a:prstGeom prst="ellipse">
              <a:avLst/>
            </a:prstGeom>
            <a:solidFill>
              <a:srgbClr val="FF0000"/>
            </a:solidFill>
            <a:ln w="12700">
              <a:solidFill>
                <a:srgbClr val="FF0000"/>
              </a:solidFill>
              <a:round/>
              <a:headEnd/>
              <a:tailEnd/>
            </a:ln>
            <a:effectLst/>
          </p:spPr>
          <p:txBody>
            <a:bodyPr/>
            <a:lstStyle/>
            <a:p>
              <a:endParaRPr lang="en-US"/>
            </a:p>
          </p:txBody>
        </p:sp>
        <p:sp>
          <p:nvSpPr>
            <p:cNvPr id="214" name="Line 220"/>
            <p:cNvSpPr>
              <a:spLocks noChangeShapeType="1"/>
            </p:cNvSpPr>
            <p:nvPr/>
          </p:nvSpPr>
          <p:spPr bwMode="auto">
            <a:xfrm>
              <a:off x="1530350" y="3170238"/>
              <a:ext cx="0" cy="161925"/>
            </a:xfrm>
            <a:prstGeom prst="line">
              <a:avLst/>
            </a:prstGeom>
            <a:noFill/>
            <a:ln w="9525">
              <a:solidFill>
                <a:srgbClr val="FF0000"/>
              </a:solidFill>
              <a:round/>
              <a:headEnd type="none" w="sm" len="med"/>
              <a:tailEnd type="none" w="sm" len="med"/>
            </a:ln>
            <a:effectLst/>
          </p:spPr>
          <p:txBody>
            <a:bodyPr/>
            <a:lstStyle/>
            <a:p>
              <a:endParaRPr lang="en-US"/>
            </a:p>
          </p:txBody>
        </p:sp>
        <p:sp>
          <p:nvSpPr>
            <p:cNvPr id="215" name="Rectangle 221"/>
            <p:cNvSpPr>
              <a:spLocks noChangeArrowheads="1"/>
            </p:cNvSpPr>
            <p:nvPr/>
          </p:nvSpPr>
          <p:spPr bwMode="auto">
            <a:xfrm>
              <a:off x="1504950" y="3314700"/>
              <a:ext cx="42863"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216" name="Oval 222"/>
            <p:cNvSpPr>
              <a:spLocks noChangeArrowheads="1"/>
            </p:cNvSpPr>
            <p:nvPr/>
          </p:nvSpPr>
          <p:spPr bwMode="auto">
            <a:xfrm>
              <a:off x="1473200" y="3413125"/>
              <a:ext cx="119063" cy="73025"/>
            </a:xfrm>
            <a:prstGeom prst="ellipse">
              <a:avLst/>
            </a:prstGeom>
            <a:noFill/>
            <a:ln w="9525">
              <a:solidFill>
                <a:srgbClr val="FF0000"/>
              </a:solidFill>
              <a:round/>
              <a:headEnd/>
              <a:tailEnd/>
            </a:ln>
            <a:effectLst/>
          </p:spPr>
          <p:txBody>
            <a:bodyPr/>
            <a:lstStyle/>
            <a:p>
              <a:endParaRPr lang="en-US"/>
            </a:p>
          </p:txBody>
        </p:sp>
        <p:sp>
          <p:nvSpPr>
            <p:cNvPr id="217" name="Oval 223"/>
            <p:cNvSpPr>
              <a:spLocks noChangeArrowheads="1"/>
            </p:cNvSpPr>
            <p:nvPr/>
          </p:nvSpPr>
          <p:spPr bwMode="auto">
            <a:xfrm>
              <a:off x="1473200" y="3443288"/>
              <a:ext cx="119063" cy="74612"/>
            </a:xfrm>
            <a:prstGeom prst="ellipse">
              <a:avLst/>
            </a:prstGeom>
            <a:noFill/>
            <a:ln w="9525">
              <a:solidFill>
                <a:srgbClr val="0000FF"/>
              </a:solidFill>
              <a:round/>
              <a:headEnd/>
              <a:tailEnd/>
            </a:ln>
            <a:effectLst/>
          </p:spPr>
          <p:txBody>
            <a:bodyPr/>
            <a:lstStyle/>
            <a:p>
              <a:endParaRPr lang="en-US"/>
            </a:p>
          </p:txBody>
        </p:sp>
        <p:sp>
          <p:nvSpPr>
            <p:cNvPr id="218" name="Line 224"/>
            <p:cNvSpPr>
              <a:spLocks noChangeShapeType="1"/>
            </p:cNvSpPr>
            <p:nvPr/>
          </p:nvSpPr>
          <p:spPr bwMode="auto">
            <a:xfrm>
              <a:off x="1530350" y="3605213"/>
              <a:ext cx="0" cy="49212"/>
            </a:xfrm>
            <a:prstGeom prst="line">
              <a:avLst/>
            </a:prstGeom>
            <a:noFill/>
            <a:ln w="9525">
              <a:solidFill>
                <a:srgbClr val="0000FF"/>
              </a:solidFill>
              <a:round/>
              <a:headEnd type="none" w="sm" len="med"/>
              <a:tailEnd type="none" w="sm" len="med"/>
            </a:ln>
            <a:effectLst/>
          </p:spPr>
          <p:txBody>
            <a:bodyPr/>
            <a:lstStyle/>
            <a:p>
              <a:endParaRPr lang="en-US"/>
            </a:p>
          </p:txBody>
        </p:sp>
        <p:sp>
          <p:nvSpPr>
            <p:cNvPr id="219" name="Line 225"/>
            <p:cNvSpPr>
              <a:spLocks noChangeShapeType="1"/>
            </p:cNvSpPr>
            <p:nvPr/>
          </p:nvSpPr>
          <p:spPr bwMode="auto">
            <a:xfrm>
              <a:off x="1530350" y="3524250"/>
              <a:ext cx="0" cy="49213"/>
            </a:xfrm>
            <a:prstGeom prst="line">
              <a:avLst/>
            </a:prstGeom>
            <a:noFill/>
            <a:ln w="9525">
              <a:solidFill>
                <a:srgbClr val="0000FF"/>
              </a:solidFill>
              <a:round/>
              <a:headEnd type="none" w="sm" len="med"/>
              <a:tailEnd type="none" w="sm" len="med"/>
            </a:ln>
            <a:effectLst/>
          </p:spPr>
          <p:txBody>
            <a:bodyPr/>
            <a:lstStyle/>
            <a:p>
              <a:endParaRPr lang="en-US"/>
            </a:p>
          </p:txBody>
        </p:sp>
        <p:sp>
          <p:nvSpPr>
            <p:cNvPr id="220" name="Rectangle 226"/>
            <p:cNvSpPr>
              <a:spLocks noChangeArrowheads="1"/>
            </p:cNvSpPr>
            <p:nvPr/>
          </p:nvSpPr>
          <p:spPr bwMode="auto">
            <a:xfrm>
              <a:off x="1504950" y="3548063"/>
              <a:ext cx="42863" cy="66675"/>
            </a:xfrm>
            <a:prstGeom prst="rect">
              <a:avLst/>
            </a:prstGeom>
            <a:solidFill>
              <a:srgbClr val="0000FF"/>
            </a:solidFill>
            <a:ln w="9525">
              <a:solidFill>
                <a:srgbClr val="0000FF"/>
              </a:solidFill>
              <a:miter lim="800000"/>
              <a:headEnd/>
              <a:tailEnd/>
            </a:ln>
            <a:effectLst/>
          </p:spPr>
          <p:txBody>
            <a:bodyPr/>
            <a:lstStyle/>
            <a:p>
              <a:endParaRPr lang="en-US"/>
            </a:p>
          </p:txBody>
        </p:sp>
        <p:sp>
          <p:nvSpPr>
            <p:cNvPr id="221" name="Line 227"/>
            <p:cNvSpPr>
              <a:spLocks noChangeShapeType="1"/>
            </p:cNvSpPr>
            <p:nvPr/>
          </p:nvSpPr>
          <p:spPr bwMode="auto">
            <a:xfrm>
              <a:off x="1417638" y="3652838"/>
              <a:ext cx="196850" cy="1587"/>
            </a:xfrm>
            <a:prstGeom prst="line">
              <a:avLst/>
            </a:prstGeom>
            <a:noFill/>
            <a:ln w="25400">
              <a:solidFill>
                <a:srgbClr val="0000FF"/>
              </a:solidFill>
              <a:round/>
              <a:headEnd type="none" w="sm" len="med"/>
              <a:tailEnd type="none" w="sm" len="med"/>
            </a:ln>
            <a:effectLst/>
          </p:spPr>
          <p:txBody>
            <a:bodyPr/>
            <a:lstStyle/>
            <a:p>
              <a:endParaRPr lang="en-US"/>
            </a:p>
          </p:txBody>
        </p:sp>
        <p:sp>
          <p:nvSpPr>
            <p:cNvPr id="222" name="Line 228"/>
            <p:cNvSpPr>
              <a:spLocks noChangeShapeType="1"/>
            </p:cNvSpPr>
            <p:nvPr/>
          </p:nvSpPr>
          <p:spPr bwMode="auto">
            <a:xfrm>
              <a:off x="1530350" y="3362325"/>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223" name="Line 229"/>
            <p:cNvSpPr>
              <a:spLocks noChangeShapeType="1"/>
            </p:cNvSpPr>
            <p:nvPr/>
          </p:nvSpPr>
          <p:spPr bwMode="auto">
            <a:xfrm>
              <a:off x="2322513" y="3121025"/>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224" name="Rectangle 230"/>
            <p:cNvSpPr>
              <a:spLocks noChangeArrowheads="1"/>
            </p:cNvSpPr>
            <p:nvPr/>
          </p:nvSpPr>
          <p:spPr bwMode="auto">
            <a:xfrm>
              <a:off x="2298700" y="3055938"/>
              <a:ext cx="41275"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225" name="Line 231"/>
            <p:cNvSpPr>
              <a:spLocks noChangeShapeType="1"/>
            </p:cNvSpPr>
            <p:nvPr/>
          </p:nvSpPr>
          <p:spPr bwMode="auto">
            <a:xfrm>
              <a:off x="2089150" y="3170238"/>
              <a:ext cx="690563" cy="1587"/>
            </a:xfrm>
            <a:prstGeom prst="line">
              <a:avLst/>
            </a:prstGeom>
            <a:noFill/>
            <a:ln w="25400">
              <a:solidFill>
                <a:srgbClr val="FF0000"/>
              </a:solidFill>
              <a:round/>
              <a:headEnd type="none" w="sm" len="med"/>
              <a:tailEnd type="none" w="sm" len="med"/>
            </a:ln>
            <a:effectLst/>
          </p:spPr>
          <p:txBody>
            <a:bodyPr/>
            <a:lstStyle/>
            <a:p>
              <a:endParaRPr lang="en-US"/>
            </a:p>
          </p:txBody>
        </p:sp>
        <p:sp>
          <p:nvSpPr>
            <p:cNvPr id="226" name="Line 232"/>
            <p:cNvSpPr>
              <a:spLocks noChangeShapeType="1"/>
            </p:cNvSpPr>
            <p:nvPr/>
          </p:nvSpPr>
          <p:spPr bwMode="auto">
            <a:xfrm>
              <a:off x="2322513" y="3016250"/>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227" name="Line 233"/>
            <p:cNvSpPr>
              <a:spLocks noChangeShapeType="1"/>
            </p:cNvSpPr>
            <p:nvPr/>
          </p:nvSpPr>
          <p:spPr bwMode="auto">
            <a:xfrm>
              <a:off x="2151063" y="323532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228" name="Line 234"/>
            <p:cNvSpPr>
              <a:spLocks noChangeShapeType="1"/>
            </p:cNvSpPr>
            <p:nvPr/>
          </p:nvSpPr>
          <p:spPr bwMode="auto">
            <a:xfrm>
              <a:off x="2151063" y="3170238"/>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229" name="Rectangle 235"/>
            <p:cNvSpPr>
              <a:spLocks noChangeArrowheads="1"/>
            </p:cNvSpPr>
            <p:nvPr/>
          </p:nvSpPr>
          <p:spPr bwMode="auto">
            <a:xfrm>
              <a:off x="2133600" y="3209925"/>
              <a:ext cx="33338" cy="34925"/>
            </a:xfrm>
            <a:prstGeom prst="rect">
              <a:avLst/>
            </a:prstGeom>
            <a:solidFill>
              <a:srgbClr val="FF0000"/>
            </a:solidFill>
            <a:ln w="9525">
              <a:solidFill>
                <a:srgbClr val="FF0000"/>
              </a:solidFill>
              <a:miter lim="800000"/>
              <a:headEnd/>
              <a:tailEnd/>
            </a:ln>
            <a:effectLst/>
          </p:spPr>
          <p:txBody>
            <a:bodyPr/>
            <a:lstStyle/>
            <a:p>
              <a:endParaRPr lang="en-US"/>
            </a:p>
          </p:txBody>
        </p:sp>
        <p:sp>
          <p:nvSpPr>
            <p:cNvPr id="230" name="Line 236"/>
            <p:cNvSpPr>
              <a:spLocks noChangeShapeType="1"/>
            </p:cNvSpPr>
            <p:nvPr/>
          </p:nvSpPr>
          <p:spPr bwMode="auto">
            <a:xfrm>
              <a:off x="2463800" y="3121025"/>
              <a:ext cx="0" cy="163513"/>
            </a:xfrm>
            <a:prstGeom prst="line">
              <a:avLst/>
            </a:prstGeom>
            <a:noFill/>
            <a:ln w="9525">
              <a:solidFill>
                <a:srgbClr val="FF0000"/>
              </a:solidFill>
              <a:round/>
              <a:headEnd type="none" w="sm" len="med"/>
              <a:tailEnd type="none" w="sm" len="med"/>
            </a:ln>
            <a:effectLst/>
          </p:spPr>
          <p:txBody>
            <a:bodyPr/>
            <a:lstStyle/>
            <a:p>
              <a:endParaRPr lang="en-US"/>
            </a:p>
          </p:txBody>
        </p:sp>
        <p:sp>
          <p:nvSpPr>
            <p:cNvPr id="231" name="Rectangle 237"/>
            <p:cNvSpPr>
              <a:spLocks noChangeArrowheads="1"/>
            </p:cNvSpPr>
            <p:nvPr/>
          </p:nvSpPr>
          <p:spPr bwMode="auto">
            <a:xfrm>
              <a:off x="2438400" y="3065463"/>
              <a:ext cx="42863"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232" name="Line 238"/>
            <p:cNvSpPr>
              <a:spLocks noChangeShapeType="1"/>
            </p:cNvSpPr>
            <p:nvPr/>
          </p:nvSpPr>
          <p:spPr bwMode="auto">
            <a:xfrm>
              <a:off x="2089150" y="3282950"/>
              <a:ext cx="690563" cy="1588"/>
            </a:xfrm>
            <a:prstGeom prst="line">
              <a:avLst/>
            </a:prstGeom>
            <a:noFill/>
            <a:ln w="25400">
              <a:solidFill>
                <a:srgbClr val="FF0000"/>
              </a:solidFill>
              <a:round/>
              <a:headEnd type="none" w="sm" len="med"/>
              <a:tailEnd type="none" w="sm" len="med"/>
            </a:ln>
            <a:effectLst/>
          </p:spPr>
          <p:txBody>
            <a:bodyPr/>
            <a:lstStyle/>
            <a:p>
              <a:endParaRPr lang="en-US"/>
            </a:p>
          </p:txBody>
        </p:sp>
        <p:sp>
          <p:nvSpPr>
            <p:cNvPr id="233" name="Line 239"/>
            <p:cNvSpPr>
              <a:spLocks noChangeShapeType="1"/>
            </p:cNvSpPr>
            <p:nvPr/>
          </p:nvSpPr>
          <p:spPr bwMode="auto">
            <a:xfrm>
              <a:off x="2687638" y="4410075"/>
              <a:ext cx="0" cy="252413"/>
            </a:xfrm>
            <a:prstGeom prst="line">
              <a:avLst/>
            </a:prstGeom>
            <a:noFill/>
            <a:ln w="9525">
              <a:solidFill>
                <a:srgbClr val="FF0000"/>
              </a:solidFill>
              <a:round/>
              <a:headEnd type="none" w="sm" len="med"/>
              <a:tailEnd type="none" w="sm" len="med"/>
            </a:ln>
            <a:effectLst/>
          </p:spPr>
          <p:txBody>
            <a:bodyPr/>
            <a:lstStyle/>
            <a:p>
              <a:endParaRPr lang="en-US"/>
            </a:p>
          </p:txBody>
        </p:sp>
        <p:sp>
          <p:nvSpPr>
            <p:cNvPr id="234" name="Oval 240"/>
            <p:cNvSpPr>
              <a:spLocks noChangeArrowheads="1"/>
            </p:cNvSpPr>
            <p:nvPr/>
          </p:nvSpPr>
          <p:spPr bwMode="auto">
            <a:xfrm>
              <a:off x="2308225" y="3152775"/>
              <a:ext cx="31750" cy="42863"/>
            </a:xfrm>
            <a:prstGeom prst="ellipse">
              <a:avLst/>
            </a:prstGeom>
            <a:solidFill>
              <a:srgbClr val="FF0000"/>
            </a:solidFill>
            <a:ln w="12700">
              <a:solidFill>
                <a:srgbClr val="FF0000"/>
              </a:solidFill>
              <a:round/>
              <a:headEnd/>
              <a:tailEnd/>
            </a:ln>
            <a:effectLst/>
          </p:spPr>
          <p:txBody>
            <a:bodyPr/>
            <a:lstStyle/>
            <a:p>
              <a:endParaRPr lang="en-US"/>
            </a:p>
          </p:txBody>
        </p:sp>
        <p:sp>
          <p:nvSpPr>
            <p:cNvPr id="235" name="Oval 241"/>
            <p:cNvSpPr>
              <a:spLocks noChangeArrowheads="1"/>
            </p:cNvSpPr>
            <p:nvPr/>
          </p:nvSpPr>
          <p:spPr bwMode="auto">
            <a:xfrm>
              <a:off x="2449513" y="3265488"/>
              <a:ext cx="31750" cy="42862"/>
            </a:xfrm>
            <a:prstGeom prst="ellipse">
              <a:avLst/>
            </a:prstGeom>
            <a:solidFill>
              <a:srgbClr val="FF0000"/>
            </a:solidFill>
            <a:ln w="12700">
              <a:solidFill>
                <a:srgbClr val="FF0000"/>
              </a:solidFill>
              <a:round/>
              <a:headEnd/>
              <a:tailEnd/>
            </a:ln>
            <a:effectLst/>
          </p:spPr>
          <p:txBody>
            <a:bodyPr/>
            <a:lstStyle/>
            <a:p>
              <a:endParaRPr lang="en-US"/>
            </a:p>
          </p:txBody>
        </p:sp>
        <p:sp>
          <p:nvSpPr>
            <p:cNvPr id="236" name="Line 242"/>
            <p:cNvSpPr>
              <a:spLocks noChangeShapeType="1"/>
            </p:cNvSpPr>
            <p:nvPr/>
          </p:nvSpPr>
          <p:spPr bwMode="auto">
            <a:xfrm>
              <a:off x="1530350" y="3008313"/>
              <a:ext cx="800100" cy="1587"/>
            </a:xfrm>
            <a:prstGeom prst="line">
              <a:avLst/>
            </a:prstGeom>
            <a:noFill/>
            <a:ln w="12700">
              <a:solidFill>
                <a:srgbClr val="FF0000"/>
              </a:solidFill>
              <a:round/>
              <a:headEnd type="none" w="sm" len="med"/>
              <a:tailEnd type="none" w="sm" len="med"/>
            </a:ln>
            <a:effectLst/>
          </p:spPr>
          <p:txBody>
            <a:bodyPr/>
            <a:lstStyle/>
            <a:p>
              <a:endParaRPr lang="en-US"/>
            </a:p>
          </p:txBody>
        </p:sp>
        <p:sp>
          <p:nvSpPr>
            <p:cNvPr id="237" name="Line 243"/>
            <p:cNvSpPr>
              <a:spLocks noChangeShapeType="1"/>
            </p:cNvSpPr>
            <p:nvPr/>
          </p:nvSpPr>
          <p:spPr bwMode="auto">
            <a:xfrm>
              <a:off x="1401763" y="2895600"/>
              <a:ext cx="1069975" cy="1588"/>
            </a:xfrm>
            <a:prstGeom prst="line">
              <a:avLst/>
            </a:prstGeom>
            <a:noFill/>
            <a:ln w="9525">
              <a:solidFill>
                <a:srgbClr val="FF0000"/>
              </a:solidFill>
              <a:round/>
              <a:headEnd type="none" w="sm" len="med"/>
              <a:tailEnd type="none" w="sm" len="med"/>
            </a:ln>
            <a:effectLst/>
          </p:spPr>
          <p:txBody>
            <a:bodyPr/>
            <a:lstStyle/>
            <a:p>
              <a:endParaRPr lang="en-US"/>
            </a:p>
          </p:txBody>
        </p:sp>
        <p:sp>
          <p:nvSpPr>
            <p:cNvPr id="238" name="Line 244"/>
            <p:cNvSpPr>
              <a:spLocks noChangeShapeType="1"/>
            </p:cNvSpPr>
            <p:nvPr/>
          </p:nvSpPr>
          <p:spPr bwMode="auto">
            <a:xfrm>
              <a:off x="2463800" y="2903538"/>
              <a:ext cx="0" cy="163512"/>
            </a:xfrm>
            <a:prstGeom prst="line">
              <a:avLst/>
            </a:prstGeom>
            <a:noFill/>
            <a:ln w="9525">
              <a:solidFill>
                <a:srgbClr val="FF0000"/>
              </a:solidFill>
              <a:round/>
              <a:headEnd type="none" w="sm" len="med"/>
              <a:tailEnd type="none" w="sm" len="med"/>
            </a:ln>
            <a:effectLst/>
          </p:spPr>
          <p:txBody>
            <a:bodyPr/>
            <a:lstStyle/>
            <a:p>
              <a:endParaRPr lang="en-US"/>
            </a:p>
          </p:txBody>
        </p:sp>
        <p:sp>
          <p:nvSpPr>
            <p:cNvPr id="239" name="Line 245"/>
            <p:cNvSpPr>
              <a:spLocks noChangeShapeType="1"/>
            </p:cNvSpPr>
            <p:nvPr/>
          </p:nvSpPr>
          <p:spPr bwMode="auto">
            <a:xfrm>
              <a:off x="3049588" y="4635500"/>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240" name="Line 246"/>
            <p:cNvSpPr>
              <a:spLocks noChangeShapeType="1"/>
            </p:cNvSpPr>
            <p:nvPr/>
          </p:nvSpPr>
          <p:spPr bwMode="auto">
            <a:xfrm>
              <a:off x="3049588" y="455612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241" name="Rectangle 247"/>
            <p:cNvSpPr>
              <a:spLocks noChangeArrowheads="1"/>
            </p:cNvSpPr>
            <p:nvPr/>
          </p:nvSpPr>
          <p:spPr bwMode="auto">
            <a:xfrm>
              <a:off x="3025775" y="4579938"/>
              <a:ext cx="41275"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242" name="Oval 248"/>
            <p:cNvSpPr>
              <a:spLocks noChangeArrowheads="1"/>
            </p:cNvSpPr>
            <p:nvPr/>
          </p:nvSpPr>
          <p:spPr bwMode="auto">
            <a:xfrm>
              <a:off x="2994025" y="4684713"/>
              <a:ext cx="111125" cy="74612"/>
            </a:xfrm>
            <a:prstGeom prst="ellipse">
              <a:avLst/>
            </a:prstGeom>
            <a:noFill/>
            <a:ln w="9525">
              <a:solidFill>
                <a:srgbClr val="FF0000"/>
              </a:solidFill>
              <a:round/>
              <a:headEnd/>
              <a:tailEnd/>
            </a:ln>
            <a:effectLst/>
          </p:spPr>
          <p:txBody>
            <a:bodyPr/>
            <a:lstStyle/>
            <a:p>
              <a:endParaRPr lang="en-US"/>
            </a:p>
          </p:txBody>
        </p:sp>
        <p:sp>
          <p:nvSpPr>
            <p:cNvPr id="243" name="Oval 249"/>
            <p:cNvSpPr>
              <a:spLocks noChangeArrowheads="1"/>
            </p:cNvSpPr>
            <p:nvPr/>
          </p:nvSpPr>
          <p:spPr bwMode="auto">
            <a:xfrm>
              <a:off x="2994025" y="4718050"/>
              <a:ext cx="111125" cy="73025"/>
            </a:xfrm>
            <a:prstGeom prst="ellipse">
              <a:avLst/>
            </a:prstGeom>
            <a:noFill/>
            <a:ln w="9525">
              <a:solidFill>
                <a:srgbClr val="00FF00"/>
              </a:solidFill>
              <a:round/>
              <a:headEnd/>
              <a:tailEnd/>
            </a:ln>
            <a:effectLst/>
          </p:spPr>
          <p:txBody>
            <a:bodyPr/>
            <a:lstStyle/>
            <a:p>
              <a:endParaRPr lang="en-US"/>
            </a:p>
          </p:txBody>
        </p:sp>
        <p:sp>
          <p:nvSpPr>
            <p:cNvPr id="244" name="Line 250"/>
            <p:cNvSpPr>
              <a:spLocks noChangeShapeType="1"/>
            </p:cNvSpPr>
            <p:nvPr/>
          </p:nvSpPr>
          <p:spPr bwMode="auto">
            <a:xfrm>
              <a:off x="3049588" y="4878388"/>
              <a:ext cx="0" cy="50800"/>
            </a:xfrm>
            <a:prstGeom prst="line">
              <a:avLst/>
            </a:prstGeom>
            <a:noFill/>
            <a:ln w="9525">
              <a:solidFill>
                <a:srgbClr val="00FF00"/>
              </a:solidFill>
              <a:round/>
              <a:headEnd type="none" w="sm" len="med"/>
              <a:tailEnd type="none" w="sm" len="med"/>
            </a:ln>
            <a:effectLst/>
          </p:spPr>
          <p:txBody>
            <a:bodyPr/>
            <a:lstStyle/>
            <a:p>
              <a:endParaRPr lang="en-US"/>
            </a:p>
          </p:txBody>
        </p:sp>
        <p:sp>
          <p:nvSpPr>
            <p:cNvPr id="245" name="Line 251"/>
            <p:cNvSpPr>
              <a:spLocks noChangeShapeType="1"/>
            </p:cNvSpPr>
            <p:nvPr/>
          </p:nvSpPr>
          <p:spPr bwMode="auto">
            <a:xfrm>
              <a:off x="3049588" y="4797425"/>
              <a:ext cx="0" cy="49213"/>
            </a:xfrm>
            <a:prstGeom prst="line">
              <a:avLst/>
            </a:prstGeom>
            <a:noFill/>
            <a:ln w="9525">
              <a:solidFill>
                <a:srgbClr val="00FF00"/>
              </a:solidFill>
              <a:round/>
              <a:headEnd type="none" w="sm" len="med"/>
              <a:tailEnd type="none" w="sm" len="med"/>
            </a:ln>
            <a:effectLst/>
          </p:spPr>
          <p:txBody>
            <a:bodyPr/>
            <a:lstStyle/>
            <a:p>
              <a:endParaRPr lang="en-US"/>
            </a:p>
          </p:txBody>
        </p:sp>
        <p:sp>
          <p:nvSpPr>
            <p:cNvPr id="246" name="Rectangle 252"/>
            <p:cNvSpPr>
              <a:spLocks noChangeArrowheads="1"/>
            </p:cNvSpPr>
            <p:nvPr/>
          </p:nvSpPr>
          <p:spPr bwMode="auto">
            <a:xfrm>
              <a:off x="3025775" y="4822825"/>
              <a:ext cx="41275" cy="63500"/>
            </a:xfrm>
            <a:prstGeom prst="rect">
              <a:avLst/>
            </a:prstGeom>
            <a:solidFill>
              <a:srgbClr val="00FF00"/>
            </a:solidFill>
            <a:ln w="9525">
              <a:solidFill>
                <a:srgbClr val="00FF00"/>
              </a:solidFill>
              <a:miter lim="800000"/>
              <a:headEnd/>
              <a:tailEnd/>
            </a:ln>
            <a:effectLst/>
          </p:spPr>
          <p:txBody>
            <a:bodyPr/>
            <a:lstStyle/>
            <a:p>
              <a:endParaRPr lang="en-US"/>
            </a:p>
          </p:txBody>
        </p:sp>
        <p:sp>
          <p:nvSpPr>
            <p:cNvPr id="247" name="Line 253"/>
            <p:cNvSpPr>
              <a:spLocks noChangeShapeType="1"/>
            </p:cNvSpPr>
            <p:nvPr/>
          </p:nvSpPr>
          <p:spPr bwMode="auto">
            <a:xfrm>
              <a:off x="2984500" y="4927600"/>
              <a:ext cx="147638" cy="1588"/>
            </a:xfrm>
            <a:prstGeom prst="line">
              <a:avLst/>
            </a:prstGeom>
            <a:noFill/>
            <a:ln w="25400">
              <a:solidFill>
                <a:srgbClr val="00FF00"/>
              </a:solidFill>
              <a:round/>
              <a:headEnd type="none" w="sm" len="med"/>
              <a:tailEnd type="none" w="sm" len="med"/>
            </a:ln>
            <a:effectLst/>
          </p:spPr>
          <p:txBody>
            <a:bodyPr/>
            <a:lstStyle/>
            <a:p>
              <a:endParaRPr lang="en-US"/>
            </a:p>
          </p:txBody>
        </p:sp>
        <p:sp>
          <p:nvSpPr>
            <p:cNvPr id="248" name="Line 254"/>
            <p:cNvSpPr>
              <a:spLocks noChangeShapeType="1"/>
            </p:cNvSpPr>
            <p:nvPr/>
          </p:nvSpPr>
          <p:spPr bwMode="auto">
            <a:xfrm>
              <a:off x="3198813" y="4635500"/>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249" name="Line 255"/>
            <p:cNvSpPr>
              <a:spLocks noChangeShapeType="1"/>
            </p:cNvSpPr>
            <p:nvPr/>
          </p:nvSpPr>
          <p:spPr bwMode="auto">
            <a:xfrm>
              <a:off x="3198813" y="455612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250" name="Rectangle 256"/>
            <p:cNvSpPr>
              <a:spLocks noChangeArrowheads="1"/>
            </p:cNvSpPr>
            <p:nvPr/>
          </p:nvSpPr>
          <p:spPr bwMode="auto">
            <a:xfrm>
              <a:off x="3171825" y="4579938"/>
              <a:ext cx="42863"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251" name="Oval 257"/>
            <p:cNvSpPr>
              <a:spLocks noChangeArrowheads="1"/>
            </p:cNvSpPr>
            <p:nvPr/>
          </p:nvSpPr>
          <p:spPr bwMode="auto">
            <a:xfrm>
              <a:off x="3138488" y="4684713"/>
              <a:ext cx="117475" cy="74612"/>
            </a:xfrm>
            <a:prstGeom prst="ellipse">
              <a:avLst/>
            </a:prstGeom>
            <a:noFill/>
            <a:ln w="9525">
              <a:solidFill>
                <a:srgbClr val="FF0000"/>
              </a:solidFill>
              <a:round/>
              <a:headEnd/>
              <a:tailEnd/>
            </a:ln>
            <a:effectLst/>
          </p:spPr>
          <p:txBody>
            <a:bodyPr/>
            <a:lstStyle/>
            <a:p>
              <a:endParaRPr lang="en-US"/>
            </a:p>
          </p:txBody>
        </p:sp>
        <p:sp>
          <p:nvSpPr>
            <p:cNvPr id="252" name="Oval 258"/>
            <p:cNvSpPr>
              <a:spLocks noChangeArrowheads="1"/>
            </p:cNvSpPr>
            <p:nvPr/>
          </p:nvSpPr>
          <p:spPr bwMode="auto">
            <a:xfrm>
              <a:off x="3138488" y="4718050"/>
              <a:ext cx="117475" cy="73025"/>
            </a:xfrm>
            <a:prstGeom prst="ellipse">
              <a:avLst/>
            </a:prstGeom>
            <a:noFill/>
            <a:ln w="9525">
              <a:solidFill>
                <a:srgbClr val="00FF00"/>
              </a:solidFill>
              <a:round/>
              <a:headEnd/>
              <a:tailEnd/>
            </a:ln>
            <a:effectLst/>
          </p:spPr>
          <p:txBody>
            <a:bodyPr/>
            <a:lstStyle/>
            <a:p>
              <a:endParaRPr lang="en-US"/>
            </a:p>
          </p:txBody>
        </p:sp>
        <p:sp>
          <p:nvSpPr>
            <p:cNvPr id="253" name="Line 259"/>
            <p:cNvSpPr>
              <a:spLocks noChangeShapeType="1"/>
            </p:cNvSpPr>
            <p:nvPr/>
          </p:nvSpPr>
          <p:spPr bwMode="auto">
            <a:xfrm>
              <a:off x="3198813" y="4878388"/>
              <a:ext cx="0" cy="50800"/>
            </a:xfrm>
            <a:prstGeom prst="line">
              <a:avLst/>
            </a:prstGeom>
            <a:noFill/>
            <a:ln w="9525">
              <a:solidFill>
                <a:srgbClr val="00FF00"/>
              </a:solidFill>
              <a:round/>
              <a:headEnd type="none" w="sm" len="med"/>
              <a:tailEnd type="none" w="sm" len="med"/>
            </a:ln>
            <a:effectLst/>
          </p:spPr>
          <p:txBody>
            <a:bodyPr/>
            <a:lstStyle/>
            <a:p>
              <a:endParaRPr lang="en-US"/>
            </a:p>
          </p:txBody>
        </p:sp>
        <p:sp>
          <p:nvSpPr>
            <p:cNvPr id="254" name="Line 260"/>
            <p:cNvSpPr>
              <a:spLocks noChangeShapeType="1"/>
            </p:cNvSpPr>
            <p:nvPr/>
          </p:nvSpPr>
          <p:spPr bwMode="auto">
            <a:xfrm>
              <a:off x="3198813" y="4797425"/>
              <a:ext cx="0" cy="49213"/>
            </a:xfrm>
            <a:prstGeom prst="line">
              <a:avLst/>
            </a:prstGeom>
            <a:noFill/>
            <a:ln w="9525">
              <a:solidFill>
                <a:srgbClr val="00FF00"/>
              </a:solidFill>
              <a:round/>
              <a:headEnd type="none" w="sm" len="med"/>
              <a:tailEnd type="none" w="sm" len="med"/>
            </a:ln>
            <a:effectLst/>
          </p:spPr>
          <p:txBody>
            <a:bodyPr/>
            <a:lstStyle/>
            <a:p>
              <a:endParaRPr lang="en-US"/>
            </a:p>
          </p:txBody>
        </p:sp>
        <p:sp>
          <p:nvSpPr>
            <p:cNvPr id="255" name="Rectangle 261"/>
            <p:cNvSpPr>
              <a:spLocks noChangeArrowheads="1"/>
            </p:cNvSpPr>
            <p:nvPr/>
          </p:nvSpPr>
          <p:spPr bwMode="auto">
            <a:xfrm>
              <a:off x="3171825" y="4822825"/>
              <a:ext cx="42863" cy="63500"/>
            </a:xfrm>
            <a:prstGeom prst="rect">
              <a:avLst/>
            </a:prstGeom>
            <a:solidFill>
              <a:srgbClr val="00FF00"/>
            </a:solidFill>
            <a:ln w="9525">
              <a:solidFill>
                <a:srgbClr val="00FF00"/>
              </a:solidFill>
              <a:miter lim="800000"/>
              <a:headEnd/>
              <a:tailEnd/>
            </a:ln>
            <a:effectLst/>
          </p:spPr>
          <p:txBody>
            <a:bodyPr/>
            <a:lstStyle/>
            <a:p>
              <a:endParaRPr lang="en-US"/>
            </a:p>
          </p:txBody>
        </p:sp>
        <p:sp>
          <p:nvSpPr>
            <p:cNvPr id="256" name="Line 262"/>
            <p:cNvSpPr>
              <a:spLocks noChangeShapeType="1"/>
            </p:cNvSpPr>
            <p:nvPr/>
          </p:nvSpPr>
          <p:spPr bwMode="auto">
            <a:xfrm>
              <a:off x="3132138" y="4927600"/>
              <a:ext cx="146050" cy="1588"/>
            </a:xfrm>
            <a:prstGeom prst="line">
              <a:avLst/>
            </a:prstGeom>
            <a:noFill/>
            <a:ln w="25400">
              <a:solidFill>
                <a:srgbClr val="00FF00"/>
              </a:solidFill>
              <a:round/>
              <a:headEnd type="none" w="sm" len="med"/>
              <a:tailEnd type="none" w="sm" len="med"/>
            </a:ln>
            <a:effectLst/>
          </p:spPr>
          <p:txBody>
            <a:bodyPr/>
            <a:lstStyle/>
            <a:p>
              <a:endParaRPr lang="en-US"/>
            </a:p>
          </p:txBody>
        </p:sp>
        <p:sp>
          <p:nvSpPr>
            <p:cNvPr id="257" name="Line 263"/>
            <p:cNvSpPr>
              <a:spLocks noChangeShapeType="1"/>
            </p:cNvSpPr>
            <p:nvPr/>
          </p:nvSpPr>
          <p:spPr bwMode="auto">
            <a:xfrm>
              <a:off x="2274888" y="464502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258" name="Line 264"/>
            <p:cNvSpPr>
              <a:spLocks noChangeShapeType="1"/>
            </p:cNvSpPr>
            <p:nvPr/>
          </p:nvSpPr>
          <p:spPr bwMode="auto">
            <a:xfrm>
              <a:off x="2274888" y="4564063"/>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259" name="Rectangle 265"/>
            <p:cNvSpPr>
              <a:spLocks noChangeArrowheads="1"/>
            </p:cNvSpPr>
            <p:nvPr/>
          </p:nvSpPr>
          <p:spPr bwMode="auto">
            <a:xfrm>
              <a:off x="2249488" y="4587875"/>
              <a:ext cx="41275"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260" name="Oval 266"/>
            <p:cNvSpPr>
              <a:spLocks noChangeArrowheads="1"/>
            </p:cNvSpPr>
            <p:nvPr/>
          </p:nvSpPr>
          <p:spPr bwMode="auto">
            <a:xfrm>
              <a:off x="2216150" y="4692650"/>
              <a:ext cx="114300" cy="74613"/>
            </a:xfrm>
            <a:prstGeom prst="ellipse">
              <a:avLst/>
            </a:prstGeom>
            <a:noFill/>
            <a:ln w="9525">
              <a:solidFill>
                <a:srgbClr val="FF0000"/>
              </a:solidFill>
              <a:round/>
              <a:headEnd/>
              <a:tailEnd/>
            </a:ln>
            <a:effectLst/>
          </p:spPr>
          <p:txBody>
            <a:bodyPr/>
            <a:lstStyle/>
            <a:p>
              <a:endParaRPr lang="en-US"/>
            </a:p>
          </p:txBody>
        </p:sp>
        <p:sp>
          <p:nvSpPr>
            <p:cNvPr id="261" name="Oval 267"/>
            <p:cNvSpPr>
              <a:spLocks noChangeArrowheads="1"/>
            </p:cNvSpPr>
            <p:nvPr/>
          </p:nvSpPr>
          <p:spPr bwMode="auto">
            <a:xfrm>
              <a:off x="2216150" y="4725988"/>
              <a:ext cx="114300" cy="73025"/>
            </a:xfrm>
            <a:prstGeom prst="ellipse">
              <a:avLst/>
            </a:prstGeom>
            <a:noFill/>
            <a:ln w="9525">
              <a:solidFill>
                <a:srgbClr val="00FF00"/>
              </a:solidFill>
              <a:round/>
              <a:headEnd/>
              <a:tailEnd/>
            </a:ln>
            <a:effectLst/>
          </p:spPr>
          <p:txBody>
            <a:bodyPr/>
            <a:lstStyle/>
            <a:p>
              <a:endParaRPr lang="en-US"/>
            </a:p>
          </p:txBody>
        </p:sp>
        <p:sp>
          <p:nvSpPr>
            <p:cNvPr id="262" name="Line 268"/>
            <p:cNvSpPr>
              <a:spLocks noChangeShapeType="1"/>
            </p:cNvSpPr>
            <p:nvPr/>
          </p:nvSpPr>
          <p:spPr bwMode="auto">
            <a:xfrm>
              <a:off x="2274888" y="4886325"/>
              <a:ext cx="0" cy="50800"/>
            </a:xfrm>
            <a:prstGeom prst="line">
              <a:avLst/>
            </a:prstGeom>
            <a:noFill/>
            <a:ln w="9525">
              <a:solidFill>
                <a:srgbClr val="00FF00"/>
              </a:solidFill>
              <a:round/>
              <a:headEnd type="none" w="sm" len="med"/>
              <a:tailEnd type="none" w="sm" len="med"/>
            </a:ln>
            <a:effectLst/>
          </p:spPr>
          <p:txBody>
            <a:bodyPr/>
            <a:lstStyle/>
            <a:p>
              <a:endParaRPr lang="en-US"/>
            </a:p>
          </p:txBody>
        </p:sp>
        <p:sp>
          <p:nvSpPr>
            <p:cNvPr id="263" name="Line 269"/>
            <p:cNvSpPr>
              <a:spLocks noChangeShapeType="1"/>
            </p:cNvSpPr>
            <p:nvPr/>
          </p:nvSpPr>
          <p:spPr bwMode="auto">
            <a:xfrm>
              <a:off x="2274888" y="4805363"/>
              <a:ext cx="0" cy="50800"/>
            </a:xfrm>
            <a:prstGeom prst="line">
              <a:avLst/>
            </a:prstGeom>
            <a:noFill/>
            <a:ln w="9525">
              <a:solidFill>
                <a:srgbClr val="00FF00"/>
              </a:solidFill>
              <a:round/>
              <a:headEnd type="none" w="sm" len="med"/>
              <a:tailEnd type="none" w="sm" len="med"/>
            </a:ln>
            <a:effectLst/>
          </p:spPr>
          <p:txBody>
            <a:bodyPr/>
            <a:lstStyle/>
            <a:p>
              <a:endParaRPr lang="en-US"/>
            </a:p>
          </p:txBody>
        </p:sp>
        <p:sp>
          <p:nvSpPr>
            <p:cNvPr id="264" name="Rectangle 270"/>
            <p:cNvSpPr>
              <a:spLocks noChangeArrowheads="1"/>
            </p:cNvSpPr>
            <p:nvPr/>
          </p:nvSpPr>
          <p:spPr bwMode="auto">
            <a:xfrm>
              <a:off x="2249488" y="4830763"/>
              <a:ext cx="41275" cy="65087"/>
            </a:xfrm>
            <a:prstGeom prst="rect">
              <a:avLst/>
            </a:prstGeom>
            <a:solidFill>
              <a:srgbClr val="00FF00"/>
            </a:solidFill>
            <a:ln w="9525">
              <a:solidFill>
                <a:srgbClr val="00FF00"/>
              </a:solidFill>
              <a:miter lim="800000"/>
              <a:headEnd/>
              <a:tailEnd/>
            </a:ln>
            <a:effectLst/>
          </p:spPr>
          <p:txBody>
            <a:bodyPr/>
            <a:lstStyle/>
            <a:p>
              <a:endParaRPr lang="en-US"/>
            </a:p>
          </p:txBody>
        </p:sp>
        <p:sp>
          <p:nvSpPr>
            <p:cNvPr id="265" name="Line 271"/>
            <p:cNvSpPr>
              <a:spLocks noChangeShapeType="1"/>
            </p:cNvSpPr>
            <p:nvPr/>
          </p:nvSpPr>
          <p:spPr bwMode="auto">
            <a:xfrm>
              <a:off x="2201863" y="4935538"/>
              <a:ext cx="146050" cy="1587"/>
            </a:xfrm>
            <a:prstGeom prst="line">
              <a:avLst/>
            </a:prstGeom>
            <a:noFill/>
            <a:ln w="25400">
              <a:solidFill>
                <a:srgbClr val="00FF00"/>
              </a:solidFill>
              <a:round/>
              <a:headEnd type="none" w="sm" len="med"/>
              <a:tailEnd type="none" w="sm" len="med"/>
            </a:ln>
            <a:effectLst/>
          </p:spPr>
          <p:txBody>
            <a:bodyPr/>
            <a:lstStyle/>
            <a:p>
              <a:endParaRPr lang="en-US"/>
            </a:p>
          </p:txBody>
        </p:sp>
        <p:sp>
          <p:nvSpPr>
            <p:cNvPr id="266" name="Line 272"/>
            <p:cNvSpPr>
              <a:spLocks noChangeShapeType="1"/>
            </p:cNvSpPr>
            <p:nvPr/>
          </p:nvSpPr>
          <p:spPr bwMode="auto">
            <a:xfrm flipV="1">
              <a:off x="4527550" y="1863725"/>
              <a:ext cx="860425" cy="3175"/>
            </a:xfrm>
            <a:prstGeom prst="line">
              <a:avLst/>
            </a:prstGeom>
            <a:noFill/>
            <a:ln w="25400">
              <a:solidFill>
                <a:srgbClr val="FF0000"/>
              </a:solidFill>
              <a:round/>
              <a:headEnd type="none" w="sm" len="med"/>
              <a:tailEnd type="none" w="sm" len="med"/>
            </a:ln>
            <a:effectLst/>
          </p:spPr>
          <p:txBody>
            <a:bodyPr/>
            <a:lstStyle/>
            <a:p>
              <a:endParaRPr lang="en-US"/>
            </a:p>
          </p:txBody>
        </p:sp>
        <p:sp>
          <p:nvSpPr>
            <p:cNvPr id="267" name="Line 273"/>
            <p:cNvSpPr>
              <a:spLocks noChangeShapeType="1"/>
            </p:cNvSpPr>
            <p:nvPr/>
          </p:nvSpPr>
          <p:spPr bwMode="auto">
            <a:xfrm>
              <a:off x="4597400" y="1803400"/>
              <a:ext cx="0" cy="65088"/>
            </a:xfrm>
            <a:prstGeom prst="line">
              <a:avLst/>
            </a:prstGeom>
            <a:noFill/>
            <a:ln w="9525">
              <a:solidFill>
                <a:srgbClr val="FF0000"/>
              </a:solidFill>
              <a:round/>
              <a:headEnd type="none" w="sm" len="med"/>
              <a:tailEnd type="none" w="sm" len="med"/>
            </a:ln>
            <a:effectLst/>
          </p:spPr>
          <p:txBody>
            <a:bodyPr/>
            <a:lstStyle/>
            <a:p>
              <a:endParaRPr lang="en-US"/>
            </a:p>
          </p:txBody>
        </p:sp>
        <p:sp>
          <p:nvSpPr>
            <p:cNvPr id="268" name="Line 274"/>
            <p:cNvSpPr>
              <a:spLocks noChangeShapeType="1"/>
            </p:cNvSpPr>
            <p:nvPr/>
          </p:nvSpPr>
          <p:spPr bwMode="auto">
            <a:xfrm>
              <a:off x="4597400" y="1738313"/>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269" name="Rectangle 275"/>
            <p:cNvSpPr>
              <a:spLocks noChangeArrowheads="1"/>
            </p:cNvSpPr>
            <p:nvPr/>
          </p:nvSpPr>
          <p:spPr bwMode="auto">
            <a:xfrm>
              <a:off x="4581525" y="1778000"/>
              <a:ext cx="31750" cy="34925"/>
            </a:xfrm>
            <a:prstGeom prst="rect">
              <a:avLst/>
            </a:prstGeom>
            <a:solidFill>
              <a:srgbClr val="FF0000"/>
            </a:solidFill>
            <a:ln w="9525">
              <a:solidFill>
                <a:srgbClr val="FF0000"/>
              </a:solidFill>
              <a:miter lim="800000"/>
              <a:headEnd/>
              <a:tailEnd/>
            </a:ln>
            <a:effectLst/>
          </p:spPr>
          <p:txBody>
            <a:bodyPr/>
            <a:lstStyle/>
            <a:p>
              <a:endParaRPr lang="en-US"/>
            </a:p>
          </p:txBody>
        </p:sp>
        <p:sp>
          <p:nvSpPr>
            <p:cNvPr id="270" name="Line 276"/>
            <p:cNvSpPr>
              <a:spLocks noChangeShapeType="1"/>
            </p:cNvSpPr>
            <p:nvPr/>
          </p:nvSpPr>
          <p:spPr bwMode="auto">
            <a:xfrm>
              <a:off x="844550" y="4548188"/>
              <a:ext cx="769938" cy="1587"/>
            </a:xfrm>
            <a:prstGeom prst="line">
              <a:avLst/>
            </a:prstGeom>
            <a:noFill/>
            <a:ln w="25400">
              <a:solidFill>
                <a:srgbClr val="FF0000"/>
              </a:solidFill>
              <a:round/>
              <a:headEnd type="none" w="sm" len="med"/>
              <a:tailEnd type="none" w="sm" len="med"/>
            </a:ln>
            <a:effectLst/>
          </p:spPr>
          <p:txBody>
            <a:bodyPr/>
            <a:lstStyle/>
            <a:p>
              <a:endParaRPr lang="en-US"/>
            </a:p>
          </p:txBody>
        </p:sp>
        <p:sp>
          <p:nvSpPr>
            <p:cNvPr id="271" name="Line 277"/>
            <p:cNvSpPr>
              <a:spLocks noChangeShapeType="1"/>
            </p:cNvSpPr>
            <p:nvPr/>
          </p:nvSpPr>
          <p:spPr bwMode="auto">
            <a:xfrm>
              <a:off x="906463" y="4491038"/>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272" name="Line 278"/>
            <p:cNvSpPr>
              <a:spLocks noChangeShapeType="1"/>
            </p:cNvSpPr>
            <p:nvPr/>
          </p:nvSpPr>
          <p:spPr bwMode="auto">
            <a:xfrm>
              <a:off x="906463" y="4418013"/>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273" name="Rectangle 279"/>
            <p:cNvSpPr>
              <a:spLocks noChangeArrowheads="1"/>
            </p:cNvSpPr>
            <p:nvPr/>
          </p:nvSpPr>
          <p:spPr bwMode="auto">
            <a:xfrm>
              <a:off x="892175" y="4467225"/>
              <a:ext cx="30163" cy="33338"/>
            </a:xfrm>
            <a:prstGeom prst="rect">
              <a:avLst/>
            </a:prstGeom>
            <a:solidFill>
              <a:srgbClr val="FF0000"/>
            </a:solidFill>
            <a:ln w="9525">
              <a:solidFill>
                <a:srgbClr val="FF0000"/>
              </a:solidFill>
              <a:miter lim="800000"/>
              <a:headEnd/>
              <a:tailEnd/>
            </a:ln>
            <a:effectLst/>
          </p:spPr>
          <p:txBody>
            <a:bodyPr/>
            <a:lstStyle/>
            <a:p>
              <a:endParaRPr lang="en-US"/>
            </a:p>
          </p:txBody>
        </p:sp>
        <p:sp>
          <p:nvSpPr>
            <p:cNvPr id="274" name="Line 280"/>
            <p:cNvSpPr>
              <a:spLocks noChangeShapeType="1"/>
            </p:cNvSpPr>
            <p:nvPr/>
          </p:nvSpPr>
          <p:spPr bwMode="auto">
            <a:xfrm>
              <a:off x="2517775" y="4410075"/>
              <a:ext cx="771525" cy="1588"/>
            </a:xfrm>
            <a:prstGeom prst="line">
              <a:avLst/>
            </a:prstGeom>
            <a:noFill/>
            <a:ln w="25400">
              <a:solidFill>
                <a:srgbClr val="FF0000"/>
              </a:solidFill>
              <a:round/>
              <a:headEnd type="none" w="sm" len="med"/>
              <a:tailEnd type="none" w="sm" len="med"/>
            </a:ln>
            <a:effectLst/>
          </p:spPr>
          <p:txBody>
            <a:bodyPr/>
            <a:lstStyle/>
            <a:p>
              <a:endParaRPr lang="en-US"/>
            </a:p>
          </p:txBody>
        </p:sp>
        <p:sp>
          <p:nvSpPr>
            <p:cNvPr id="275" name="Line 281"/>
            <p:cNvSpPr>
              <a:spLocks noChangeShapeType="1"/>
            </p:cNvSpPr>
            <p:nvPr/>
          </p:nvSpPr>
          <p:spPr bwMode="auto">
            <a:xfrm>
              <a:off x="2759075" y="436245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276" name="Rectangle 282"/>
            <p:cNvSpPr>
              <a:spLocks noChangeArrowheads="1"/>
            </p:cNvSpPr>
            <p:nvPr/>
          </p:nvSpPr>
          <p:spPr bwMode="auto">
            <a:xfrm>
              <a:off x="2736850" y="4289425"/>
              <a:ext cx="41275" cy="65088"/>
            </a:xfrm>
            <a:prstGeom prst="rect">
              <a:avLst/>
            </a:prstGeom>
            <a:solidFill>
              <a:srgbClr val="FF0000"/>
            </a:solidFill>
            <a:ln w="9525">
              <a:solidFill>
                <a:srgbClr val="FF0000"/>
              </a:solidFill>
              <a:miter lim="800000"/>
              <a:headEnd/>
              <a:tailEnd/>
            </a:ln>
            <a:effectLst/>
          </p:spPr>
          <p:txBody>
            <a:bodyPr/>
            <a:lstStyle/>
            <a:p>
              <a:endParaRPr lang="en-US"/>
            </a:p>
          </p:txBody>
        </p:sp>
        <p:sp>
          <p:nvSpPr>
            <p:cNvPr id="277" name="Line 283"/>
            <p:cNvSpPr>
              <a:spLocks noChangeShapeType="1"/>
            </p:cNvSpPr>
            <p:nvPr/>
          </p:nvSpPr>
          <p:spPr bwMode="auto">
            <a:xfrm>
              <a:off x="3049588" y="436245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278" name="Line 284"/>
            <p:cNvSpPr>
              <a:spLocks noChangeShapeType="1"/>
            </p:cNvSpPr>
            <p:nvPr/>
          </p:nvSpPr>
          <p:spPr bwMode="auto">
            <a:xfrm>
              <a:off x="3049588" y="4160838"/>
              <a:ext cx="0" cy="139700"/>
            </a:xfrm>
            <a:prstGeom prst="line">
              <a:avLst/>
            </a:prstGeom>
            <a:noFill/>
            <a:ln w="9525">
              <a:solidFill>
                <a:srgbClr val="FF0000"/>
              </a:solidFill>
              <a:round/>
              <a:headEnd type="none" w="sm" len="med"/>
              <a:tailEnd type="none" w="sm" len="med"/>
            </a:ln>
            <a:effectLst/>
          </p:spPr>
          <p:txBody>
            <a:bodyPr/>
            <a:lstStyle/>
            <a:p>
              <a:endParaRPr lang="en-US"/>
            </a:p>
          </p:txBody>
        </p:sp>
        <p:sp>
          <p:nvSpPr>
            <p:cNvPr id="279" name="Rectangle 285"/>
            <p:cNvSpPr>
              <a:spLocks noChangeArrowheads="1"/>
            </p:cNvSpPr>
            <p:nvPr/>
          </p:nvSpPr>
          <p:spPr bwMode="auto">
            <a:xfrm>
              <a:off x="3025775" y="4289425"/>
              <a:ext cx="41275" cy="65088"/>
            </a:xfrm>
            <a:prstGeom prst="rect">
              <a:avLst/>
            </a:prstGeom>
            <a:solidFill>
              <a:srgbClr val="FF0000"/>
            </a:solidFill>
            <a:ln w="9525">
              <a:solidFill>
                <a:srgbClr val="FF0000"/>
              </a:solidFill>
              <a:miter lim="800000"/>
              <a:headEnd/>
              <a:tailEnd/>
            </a:ln>
            <a:effectLst/>
          </p:spPr>
          <p:txBody>
            <a:bodyPr/>
            <a:lstStyle/>
            <a:p>
              <a:endParaRPr lang="en-US"/>
            </a:p>
          </p:txBody>
        </p:sp>
        <p:sp>
          <p:nvSpPr>
            <p:cNvPr id="280" name="Line 286"/>
            <p:cNvSpPr>
              <a:spLocks noChangeShapeType="1"/>
            </p:cNvSpPr>
            <p:nvPr/>
          </p:nvSpPr>
          <p:spPr bwMode="auto">
            <a:xfrm>
              <a:off x="3198813" y="4370388"/>
              <a:ext cx="0" cy="179387"/>
            </a:xfrm>
            <a:prstGeom prst="line">
              <a:avLst/>
            </a:prstGeom>
            <a:noFill/>
            <a:ln w="9525">
              <a:solidFill>
                <a:srgbClr val="FF0000"/>
              </a:solidFill>
              <a:round/>
              <a:headEnd type="none" w="sm" len="med"/>
              <a:tailEnd type="none" w="sm" len="med"/>
            </a:ln>
            <a:effectLst/>
          </p:spPr>
          <p:txBody>
            <a:bodyPr/>
            <a:lstStyle/>
            <a:p>
              <a:endParaRPr lang="en-US"/>
            </a:p>
          </p:txBody>
        </p:sp>
        <p:sp>
          <p:nvSpPr>
            <p:cNvPr id="281" name="Line 287"/>
            <p:cNvSpPr>
              <a:spLocks noChangeShapeType="1"/>
            </p:cNvSpPr>
            <p:nvPr/>
          </p:nvSpPr>
          <p:spPr bwMode="auto">
            <a:xfrm>
              <a:off x="3198813" y="425767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282" name="Rectangle 288"/>
            <p:cNvSpPr>
              <a:spLocks noChangeArrowheads="1"/>
            </p:cNvSpPr>
            <p:nvPr/>
          </p:nvSpPr>
          <p:spPr bwMode="auto">
            <a:xfrm>
              <a:off x="3171825" y="4298950"/>
              <a:ext cx="42863" cy="65088"/>
            </a:xfrm>
            <a:prstGeom prst="rect">
              <a:avLst/>
            </a:prstGeom>
            <a:solidFill>
              <a:srgbClr val="FF0000"/>
            </a:solidFill>
            <a:ln w="9525">
              <a:solidFill>
                <a:srgbClr val="FF0000"/>
              </a:solidFill>
              <a:miter lim="800000"/>
              <a:headEnd/>
              <a:tailEnd/>
            </a:ln>
            <a:effectLst/>
          </p:spPr>
          <p:txBody>
            <a:bodyPr/>
            <a:lstStyle/>
            <a:p>
              <a:endParaRPr lang="en-US"/>
            </a:p>
          </p:txBody>
        </p:sp>
        <p:sp>
          <p:nvSpPr>
            <p:cNvPr id="283" name="Line 289"/>
            <p:cNvSpPr>
              <a:spLocks noChangeShapeType="1"/>
            </p:cNvSpPr>
            <p:nvPr/>
          </p:nvSpPr>
          <p:spPr bwMode="auto">
            <a:xfrm>
              <a:off x="2874963" y="4362450"/>
              <a:ext cx="0" cy="179388"/>
            </a:xfrm>
            <a:prstGeom prst="line">
              <a:avLst/>
            </a:prstGeom>
            <a:noFill/>
            <a:ln w="9525">
              <a:solidFill>
                <a:srgbClr val="FF0000"/>
              </a:solidFill>
              <a:round/>
              <a:headEnd type="none" w="sm" len="med"/>
              <a:tailEnd type="none" w="sm" len="med"/>
            </a:ln>
            <a:effectLst/>
          </p:spPr>
          <p:txBody>
            <a:bodyPr/>
            <a:lstStyle/>
            <a:p>
              <a:endParaRPr lang="en-US"/>
            </a:p>
          </p:txBody>
        </p:sp>
        <p:sp>
          <p:nvSpPr>
            <p:cNvPr id="284" name="Rectangle 290"/>
            <p:cNvSpPr>
              <a:spLocks noChangeArrowheads="1"/>
            </p:cNvSpPr>
            <p:nvPr/>
          </p:nvSpPr>
          <p:spPr bwMode="auto">
            <a:xfrm>
              <a:off x="2852738" y="4289425"/>
              <a:ext cx="41275" cy="65088"/>
            </a:xfrm>
            <a:prstGeom prst="rect">
              <a:avLst/>
            </a:prstGeom>
            <a:solidFill>
              <a:srgbClr val="FF0000"/>
            </a:solidFill>
            <a:ln w="9525">
              <a:solidFill>
                <a:srgbClr val="FF0000"/>
              </a:solidFill>
              <a:miter lim="800000"/>
              <a:headEnd/>
              <a:tailEnd/>
            </a:ln>
            <a:effectLst/>
          </p:spPr>
          <p:txBody>
            <a:bodyPr/>
            <a:lstStyle/>
            <a:p>
              <a:endParaRPr lang="en-US"/>
            </a:p>
          </p:txBody>
        </p:sp>
        <p:sp>
          <p:nvSpPr>
            <p:cNvPr id="285" name="Line 291"/>
            <p:cNvSpPr>
              <a:spLocks noChangeShapeType="1"/>
            </p:cNvSpPr>
            <p:nvPr/>
          </p:nvSpPr>
          <p:spPr bwMode="auto">
            <a:xfrm>
              <a:off x="2517775" y="4548188"/>
              <a:ext cx="771525" cy="1587"/>
            </a:xfrm>
            <a:prstGeom prst="line">
              <a:avLst/>
            </a:prstGeom>
            <a:noFill/>
            <a:ln w="25400">
              <a:solidFill>
                <a:srgbClr val="FF0000"/>
              </a:solidFill>
              <a:round/>
              <a:headEnd type="none" w="sm" len="med"/>
              <a:tailEnd type="none" w="sm" len="med"/>
            </a:ln>
            <a:effectLst/>
          </p:spPr>
          <p:txBody>
            <a:bodyPr/>
            <a:lstStyle/>
            <a:p>
              <a:endParaRPr lang="en-US"/>
            </a:p>
          </p:txBody>
        </p:sp>
        <p:sp>
          <p:nvSpPr>
            <p:cNvPr id="286" name="Line 292"/>
            <p:cNvSpPr>
              <a:spLocks noChangeShapeType="1"/>
            </p:cNvSpPr>
            <p:nvPr/>
          </p:nvSpPr>
          <p:spPr bwMode="auto">
            <a:xfrm>
              <a:off x="2578100" y="4491038"/>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287" name="Line 293"/>
            <p:cNvSpPr>
              <a:spLocks noChangeShapeType="1"/>
            </p:cNvSpPr>
            <p:nvPr/>
          </p:nvSpPr>
          <p:spPr bwMode="auto">
            <a:xfrm>
              <a:off x="2578100" y="4418013"/>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288" name="Rectangle 294"/>
            <p:cNvSpPr>
              <a:spLocks noChangeArrowheads="1"/>
            </p:cNvSpPr>
            <p:nvPr/>
          </p:nvSpPr>
          <p:spPr bwMode="auto">
            <a:xfrm>
              <a:off x="2565400" y="4467225"/>
              <a:ext cx="30163" cy="33338"/>
            </a:xfrm>
            <a:prstGeom prst="rect">
              <a:avLst/>
            </a:prstGeom>
            <a:solidFill>
              <a:srgbClr val="FF0000"/>
            </a:solidFill>
            <a:ln w="9525">
              <a:solidFill>
                <a:srgbClr val="FF0000"/>
              </a:solidFill>
              <a:miter lim="800000"/>
              <a:headEnd/>
              <a:tailEnd/>
            </a:ln>
            <a:effectLst/>
          </p:spPr>
          <p:txBody>
            <a:bodyPr/>
            <a:lstStyle/>
            <a:p>
              <a:endParaRPr lang="en-US"/>
            </a:p>
          </p:txBody>
        </p:sp>
        <p:sp>
          <p:nvSpPr>
            <p:cNvPr id="289" name="Line 295"/>
            <p:cNvSpPr>
              <a:spLocks noChangeShapeType="1"/>
            </p:cNvSpPr>
            <p:nvPr/>
          </p:nvSpPr>
          <p:spPr bwMode="auto">
            <a:xfrm>
              <a:off x="1524000" y="4257675"/>
              <a:ext cx="1235075" cy="1588"/>
            </a:xfrm>
            <a:prstGeom prst="line">
              <a:avLst/>
            </a:prstGeom>
            <a:noFill/>
            <a:ln w="9525">
              <a:solidFill>
                <a:srgbClr val="FF0000"/>
              </a:solidFill>
              <a:round/>
              <a:headEnd type="none" w="sm" len="med"/>
              <a:tailEnd type="none" w="sm" len="med"/>
            </a:ln>
            <a:effectLst/>
          </p:spPr>
          <p:txBody>
            <a:bodyPr/>
            <a:lstStyle/>
            <a:p>
              <a:endParaRPr lang="en-US"/>
            </a:p>
          </p:txBody>
        </p:sp>
        <p:sp>
          <p:nvSpPr>
            <p:cNvPr id="290" name="Line 296"/>
            <p:cNvSpPr>
              <a:spLocks noChangeShapeType="1"/>
            </p:cNvSpPr>
            <p:nvPr/>
          </p:nvSpPr>
          <p:spPr bwMode="auto">
            <a:xfrm>
              <a:off x="2759075" y="425767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291" name="Line 297"/>
            <p:cNvSpPr>
              <a:spLocks noChangeShapeType="1"/>
            </p:cNvSpPr>
            <p:nvPr/>
          </p:nvSpPr>
          <p:spPr bwMode="auto">
            <a:xfrm>
              <a:off x="1374775" y="4176713"/>
              <a:ext cx="1508125" cy="1587"/>
            </a:xfrm>
            <a:prstGeom prst="line">
              <a:avLst/>
            </a:prstGeom>
            <a:noFill/>
            <a:ln w="9525">
              <a:solidFill>
                <a:srgbClr val="FF0000"/>
              </a:solidFill>
              <a:round/>
              <a:headEnd type="none" w="sm" len="med"/>
              <a:tailEnd type="none" w="sm" len="med"/>
            </a:ln>
            <a:effectLst/>
          </p:spPr>
          <p:txBody>
            <a:bodyPr/>
            <a:lstStyle/>
            <a:p>
              <a:endParaRPr lang="en-US"/>
            </a:p>
          </p:txBody>
        </p:sp>
        <p:sp>
          <p:nvSpPr>
            <p:cNvPr id="292" name="Line 298"/>
            <p:cNvSpPr>
              <a:spLocks noChangeShapeType="1"/>
            </p:cNvSpPr>
            <p:nvPr/>
          </p:nvSpPr>
          <p:spPr bwMode="auto">
            <a:xfrm>
              <a:off x="2874963" y="4181475"/>
              <a:ext cx="6350" cy="169863"/>
            </a:xfrm>
            <a:prstGeom prst="line">
              <a:avLst/>
            </a:prstGeom>
            <a:noFill/>
            <a:ln w="9525">
              <a:solidFill>
                <a:srgbClr val="FF0000"/>
              </a:solidFill>
              <a:round/>
              <a:headEnd type="none" w="sm" len="med"/>
              <a:tailEnd type="none" w="sm" len="med"/>
            </a:ln>
            <a:effectLst/>
          </p:spPr>
          <p:txBody>
            <a:bodyPr/>
            <a:lstStyle/>
            <a:p>
              <a:endParaRPr lang="en-US"/>
            </a:p>
          </p:txBody>
        </p:sp>
        <p:sp>
          <p:nvSpPr>
            <p:cNvPr id="293" name="Line 299"/>
            <p:cNvSpPr>
              <a:spLocks noChangeShapeType="1"/>
            </p:cNvSpPr>
            <p:nvPr/>
          </p:nvSpPr>
          <p:spPr bwMode="auto">
            <a:xfrm>
              <a:off x="1984375" y="464502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294" name="Line 300"/>
            <p:cNvSpPr>
              <a:spLocks noChangeShapeType="1"/>
            </p:cNvSpPr>
            <p:nvPr/>
          </p:nvSpPr>
          <p:spPr bwMode="auto">
            <a:xfrm>
              <a:off x="1984375" y="4564063"/>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295" name="Rectangle 301"/>
            <p:cNvSpPr>
              <a:spLocks noChangeArrowheads="1"/>
            </p:cNvSpPr>
            <p:nvPr/>
          </p:nvSpPr>
          <p:spPr bwMode="auto">
            <a:xfrm>
              <a:off x="1960563" y="4587875"/>
              <a:ext cx="41275"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296" name="Oval 302"/>
            <p:cNvSpPr>
              <a:spLocks noChangeArrowheads="1"/>
            </p:cNvSpPr>
            <p:nvPr/>
          </p:nvSpPr>
          <p:spPr bwMode="auto">
            <a:xfrm>
              <a:off x="1928813" y="4692650"/>
              <a:ext cx="114300" cy="74613"/>
            </a:xfrm>
            <a:prstGeom prst="ellipse">
              <a:avLst/>
            </a:prstGeom>
            <a:noFill/>
            <a:ln w="9525">
              <a:solidFill>
                <a:srgbClr val="FF0000"/>
              </a:solidFill>
              <a:round/>
              <a:headEnd/>
              <a:tailEnd/>
            </a:ln>
            <a:effectLst/>
          </p:spPr>
          <p:txBody>
            <a:bodyPr/>
            <a:lstStyle/>
            <a:p>
              <a:endParaRPr lang="en-US"/>
            </a:p>
          </p:txBody>
        </p:sp>
        <p:sp>
          <p:nvSpPr>
            <p:cNvPr id="297" name="Oval 303"/>
            <p:cNvSpPr>
              <a:spLocks noChangeArrowheads="1"/>
            </p:cNvSpPr>
            <p:nvPr/>
          </p:nvSpPr>
          <p:spPr bwMode="auto">
            <a:xfrm>
              <a:off x="1928813" y="4725988"/>
              <a:ext cx="114300" cy="73025"/>
            </a:xfrm>
            <a:prstGeom prst="ellipse">
              <a:avLst/>
            </a:prstGeom>
            <a:noFill/>
            <a:ln w="9525">
              <a:solidFill>
                <a:srgbClr val="00FF00"/>
              </a:solidFill>
              <a:round/>
              <a:headEnd/>
              <a:tailEnd/>
            </a:ln>
            <a:effectLst/>
          </p:spPr>
          <p:txBody>
            <a:bodyPr/>
            <a:lstStyle/>
            <a:p>
              <a:endParaRPr lang="en-US"/>
            </a:p>
          </p:txBody>
        </p:sp>
        <p:sp>
          <p:nvSpPr>
            <p:cNvPr id="298" name="Line 304"/>
            <p:cNvSpPr>
              <a:spLocks noChangeShapeType="1"/>
            </p:cNvSpPr>
            <p:nvPr/>
          </p:nvSpPr>
          <p:spPr bwMode="auto">
            <a:xfrm>
              <a:off x="1984375" y="4886325"/>
              <a:ext cx="0" cy="50800"/>
            </a:xfrm>
            <a:prstGeom prst="line">
              <a:avLst/>
            </a:prstGeom>
            <a:noFill/>
            <a:ln w="9525">
              <a:solidFill>
                <a:srgbClr val="00FF00"/>
              </a:solidFill>
              <a:round/>
              <a:headEnd type="none" w="sm" len="med"/>
              <a:tailEnd type="none" w="sm" len="med"/>
            </a:ln>
            <a:effectLst/>
          </p:spPr>
          <p:txBody>
            <a:bodyPr/>
            <a:lstStyle/>
            <a:p>
              <a:endParaRPr lang="en-US"/>
            </a:p>
          </p:txBody>
        </p:sp>
        <p:sp>
          <p:nvSpPr>
            <p:cNvPr id="299" name="Line 305"/>
            <p:cNvSpPr>
              <a:spLocks noChangeShapeType="1"/>
            </p:cNvSpPr>
            <p:nvPr/>
          </p:nvSpPr>
          <p:spPr bwMode="auto">
            <a:xfrm>
              <a:off x="1984375" y="4805363"/>
              <a:ext cx="0" cy="50800"/>
            </a:xfrm>
            <a:prstGeom prst="line">
              <a:avLst/>
            </a:prstGeom>
            <a:noFill/>
            <a:ln w="9525">
              <a:solidFill>
                <a:srgbClr val="00FF00"/>
              </a:solidFill>
              <a:round/>
              <a:headEnd type="none" w="sm" len="med"/>
              <a:tailEnd type="none" w="sm" len="med"/>
            </a:ln>
            <a:effectLst/>
          </p:spPr>
          <p:txBody>
            <a:bodyPr/>
            <a:lstStyle/>
            <a:p>
              <a:endParaRPr lang="en-US"/>
            </a:p>
          </p:txBody>
        </p:sp>
        <p:sp>
          <p:nvSpPr>
            <p:cNvPr id="300" name="Rectangle 306"/>
            <p:cNvSpPr>
              <a:spLocks noChangeArrowheads="1"/>
            </p:cNvSpPr>
            <p:nvPr/>
          </p:nvSpPr>
          <p:spPr bwMode="auto">
            <a:xfrm>
              <a:off x="1960563" y="4830763"/>
              <a:ext cx="41275" cy="65087"/>
            </a:xfrm>
            <a:prstGeom prst="rect">
              <a:avLst/>
            </a:prstGeom>
            <a:solidFill>
              <a:srgbClr val="00FF00"/>
            </a:solidFill>
            <a:ln w="9525">
              <a:solidFill>
                <a:srgbClr val="00FF00"/>
              </a:solidFill>
              <a:miter lim="800000"/>
              <a:headEnd/>
              <a:tailEnd/>
            </a:ln>
            <a:effectLst/>
          </p:spPr>
          <p:txBody>
            <a:bodyPr/>
            <a:lstStyle/>
            <a:p>
              <a:endParaRPr lang="en-US"/>
            </a:p>
          </p:txBody>
        </p:sp>
        <p:sp>
          <p:nvSpPr>
            <p:cNvPr id="301" name="Line 307"/>
            <p:cNvSpPr>
              <a:spLocks noChangeShapeType="1"/>
            </p:cNvSpPr>
            <p:nvPr/>
          </p:nvSpPr>
          <p:spPr bwMode="auto">
            <a:xfrm>
              <a:off x="1928813" y="4935538"/>
              <a:ext cx="146050" cy="1587"/>
            </a:xfrm>
            <a:prstGeom prst="line">
              <a:avLst/>
            </a:prstGeom>
            <a:noFill/>
            <a:ln w="25400">
              <a:solidFill>
                <a:srgbClr val="00FF00"/>
              </a:solidFill>
              <a:round/>
              <a:headEnd type="none" w="sm" len="med"/>
              <a:tailEnd type="none" w="sm" len="med"/>
            </a:ln>
            <a:effectLst/>
          </p:spPr>
          <p:txBody>
            <a:bodyPr/>
            <a:lstStyle/>
            <a:p>
              <a:endParaRPr lang="en-US"/>
            </a:p>
          </p:txBody>
        </p:sp>
        <p:sp>
          <p:nvSpPr>
            <p:cNvPr id="302" name="Line 308"/>
            <p:cNvSpPr>
              <a:spLocks noChangeShapeType="1"/>
            </p:cNvSpPr>
            <p:nvPr/>
          </p:nvSpPr>
          <p:spPr bwMode="auto">
            <a:xfrm>
              <a:off x="2133600" y="464502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303" name="Line 309"/>
            <p:cNvSpPr>
              <a:spLocks noChangeShapeType="1"/>
            </p:cNvSpPr>
            <p:nvPr/>
          </p:nvSpPr>
          <p:spPr bwMode="auto">
            <a:xfrm>
              <a:off x="2133600" y="4564063"/>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304" name="Rectangle 310"/>
            <p:cNvSpPr>
              <a:spLocks noChangeArrowheads="1"/>
            </p:cNvSpPr>
            <p:nvPr/>
          </p:nvSpPr>
          <p:spPr bwMode="auto">
            <a:xfrm>
              <a:off x="2108200" y="4587875"/>
              <a:ext cx="42863"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305" name="Oval 311"/>
            <p:cNvSpPr>
              <a:spLocks noChangeArrowheads="1"/>
            </p:cNvSpPr>
            <p:nvPr/>
          </p:nvSpPr>
          <p:spPr bwMode="auto">
            <a:xfrm>
              <a:off x="2074863" y="4692650"/>
              <a:ext cx="115887" cy="74613"/>
            </a:xfrm>
            <a:prstGeom prst="ellipse">
              <a:avLst/>
            </a:prstGeom>
            <a:noFill/>
            <a:ln w="9525">
              <a:solidFill>
                <a:srgbClr val="FF0000"/>
              </a:solidFill>
              <a:round/>
              <a:headEnd/>
              <a:tailEnd/>
            </a:ln>
            <a:effectLst/>
          </p:spPr>
          <p:txBody>
            <a:bodyPr/>
            <a:lstStyle/>
            <a:p>
              <a:endParaRPr lang="en-US"/>
            </a:p>
          </p:txBody>
        </p:sp>
        <p:sp>
          <p:nvSpPr>
            <p:cNvPr id="306" name="Oval 312"/>
            <p:cNvSpPr>
              <a:spLocks noChangeArrowheads="1"/>
            </p:cNvSpPr>
            <p:nvPr/>
          </p:nvSpPr>
          <p:spPr bwMode="auto">
            <a:xfrm>
              <a:off x="2074863" y="4725988"/>
              <a:ext cx="115887" cy="73025"/>
            </a:xfrm>
            <a:prstGeom prst="ellipse">
              <a:avLst/>
            </a:prstGeom>
            <a:noFill/>
            <a:ln w="9525">
              <a:solidFill>
                <a:srgbClr val="00FF00"/>
              </a:solidFill>
              <a:round/>
              <a:headEnd/>
              <a:tailEnd/>
            </a:ln>
            <a:effectLst/>
          </p:spPr>
          <p:txBody>
            <a:bodyPr/>
            <a:lstStyle/>
            <a:p>
              <a:endParaRPr lang="en-US"/>
            </a:p>
          </p:txBody>
        </p:sp>
        <p:sp>
          <p:nvSpPr>
            <p:cNvPr id="307" name="Line 313"/>
            <p:cNvSpPr>
              <a:spLocks noChangeShapeType="1"/>
            </p:cNvSpPr>
            <p:nvPr/>
          </p:nvSpPr>
          <p:spPr bwMode="auto">
            <a:xfrm>
              <a:off x="2133600" y="4886325"/>
              <a:ext cx="0" cy="50800"/>
            </a:xfrm>
            <a:prstGeom prst="line">
              <a:avLst/>
            </a:prstGeom>
            <a:noFill/>
            <a:ln w="9525">
              <a:solidFill>
                <a:srgbClr val="00FF00"/>
              </a:solidFill>
              <a:round/>
              <a:headEnd type="none" w="sm" len="med"/>
              <a:tailEnd type="none" w="sm" len="med"/>
            </a:ln>
            <a:effectLst/>
          </p:spPr>
          <p:txBody>
            <a:bodyPr/>
            <a:lstStyle/>
            <a:p>
              <a:endParaRPr lang="en-US"/>
            </a:p>
          </p:txBody>
        </p:sp>
        <p:sp>
          <p:nvSpPr>
            <p:cNvPr id="308" name="Line 314"/>
            <p:cNvSpPr>
              <a:spLocks noChangeShapeType="1"/>
            </p:cNvSpPr>
            <p:nvPr/>
          </p:nvSpPr>
          <p:spPr bwMode="auto">
            <a:xfrm>
              <a:off x="2133600" y="4805363"/>
              <a:ext cx="0" cy="50800"/>
            </a:xfrm>
            <a:prstGeom prst="line">
              <a:avLst/>
            </a:prstGeom>
            <a:noFill/>
            <a:ln w="9525">
              <a:solidFill>
                <a:srgbClr val="00FF00"/>
              </a:solidFill>
              <a:round/>
              <a:headEnd type="none" w="sm" len="med"/>
              <a:tailEnd type="none" w="sm" len="med"/>
            </a:ln>
            <a:effectLst/>
          </p:spPr>
          <p:txBody>
            <a:bodyPr/>
            <a:lstStyle/>
            <a:p>
              <a:endParaRPr lang="en-US"/>
            </a:p>
          </p:txBody>
        </p:sp>
        <p:sp>
          <p:nvSpPr>
            <p:cNvPr id="309" name="Rectangle 315"/>
            <p:cNvSpPr>
              <a:spLocks noChangeArrowheads="1"/>
            </p:cNvSpPr>
            <p:nvPr/>
          </p:nvSpPr>
          <p:spPr bwMode="auto">
            <a:xfrm>
              <a:off x="2108200" y="4830763"/>
              <a:ext cx="42863" cy="65087"/>
            </a:xfrm>
            <a:prstGeom prst="rect">
              <a:avLst/>
            </a:prstGeom>
            <a:solidFill>
              <a:srgbClr val="00FF00"/>
            </a:solidFill>
            <a:ln w="9525">
              <a:solidFill>
                <a:srgbClr val="00FF00"/>
              </a:solidFill>
              <a:miter lim="800000"/>
              <a:headEnd/>
              <a:tailEnd/>
            </a:ln>
            <a:effectLst/>
          </p:spPr>
          <p:txBody>
            <a:bodyPr/>
            <a:lstStyle/>
            <a:p>
              <a:endParaRPr lang="en-US"/>
            </a:p>
          </p:txBody>
        </p:sp>
        <p:sp>
          <p:nvSpPr>
            <p:cNvPr id="310" name="Line 316"/>
            <p:cNvSpPr>
              <a:spLocks noChangeShapeType="1"/>
            </p:cNvSpPr>
            <p:nvPr/>
          </p:nvSpPr>
          <p:spPr bwMode="auto">
            <a:xfrm>
              <a:off x="2074863" y="4935538"/>
              <a:ext cx="150812" cy="1587"/>
            </a:xfrm>
            <a:prstGeom prst="line">
              <a:avLst/>
            </a:prstGeom>
            <a:noFill/>
            <a:ln w="25400">
              <a:solidFill>
                <a:srgbClr val="00FF00"/>
              </a:solidFill>
              <a:round/>
              <a:headEnd type="none" w="sm" len="med"/>
              <a:tailEnd type="none" w="sm" len="med"/>
            </a:ln>
            <a:effectLst/>
          </p:spPr>
          <p:txBody>
            <a:bodyPr/>
            <a:lstStyle/>
            <a:p>
              <a:endParaRPr lang="en-US"/>
            </a:p>
          </p:txBody>
        </p:sp>
        <p:sp>
          <p:nvSpPr>
            <p:cNvPr id="311" name="Line 317"/>
            <p:cNvSpPr>
              <a:spLocks noChangeShapeType="1"/>
            </p:cNvSpPr>
            <p:nvPr/>
          </p:nvSpPr>
          <p:spPr bwMode="auto">
            <a:xfrm>
              <a:off x="1878013" y="4556125"/>
              <a:ext cx="571500" cy="1588"/>
            </a:xfrm>
            <a:prstGeom prst="line">
              <a:avLst/>
            </a:prstGeom>
            <a:noFill/>
            <a:ln w="25400">
              <a:solidFill>
                <a:srgbClr val="FF0000"/>
              </a:solidFill>
              <a:round/>
              <a:headEnd type="none" w="sm" len="med"/>
              <a:tailEnd type="none" w="sm" len="med"/>
            </a:ln>
            <a:effectLst/>
          </p:spPr>
          <p:txBody>
            <a:bodyPr/>
            <a:lstStyle/>
            <a:p>
              <a:endParaRPr lang="en-US"/>
            </a:p>
          </p:txBody>
        </p:sp>
        <p:sp>
          <p:nvSpPr>
            <p:cNvPr id="312" name="Rectangle 318"/>
            <p:cNvSpPr>
              <a:spLocks noChangeArrowheads="1"/>
            </p:cNvSpPr>
            <p:nvPr/>
          </p:nvSpPr>
          <p:spPr bwMode="auto">
            <a:xfrm>
              <a:off x="2670175" y="4572000"/>
              <a:ext cx="31750" cy="33338"/>
            </a:xfrm>
            <a:prstGeom prst="rect">
              <a:avLst/>
            </a:prstGeom>
            <a:solidFill>
              <a:srgbClr val="FF0000"/>
            </a:solidFill>
            <a:ln w="9525">
              <a:solidFill>
                <a:srgbClr val="FF0000"/>
              </a:solidFill>
              <a:miter lim="800000"/>
              <a:headEnd/>
              <a:tailEnd/>
            </a:ln>
            <a:effectLst/>
          </p:spPr>
          <p:txBody>
            <a:bodyPr/>
            <a:lstStyle/>
            <a:p>
              <a:endParaRPr lang="en-US"/>
            </a:p>
          </p:txBody>
        </p:sp>
        <p:sp>
          <p:nvSpPr>
            <p:cNvPr id="313" name="Line 319"/>
            <p:cNvSpPr>
              <a:spLocks noChangeShapeType="1"/>
            </p:cNvSpPr>
            <p:nvPr/>
          </p:nvSpPr>
          <p:spPr bwMode="auto">
            <a:xfrm>
              <a:off x="2389188" y="4556125"/>
              <a:ext cx="0" cy="106363"/>
            </a:xfrm>
            <a:prstGeom prst="line">
              <a:avLst/>
            </a:prstGeom>
            <a:noFill/>
            <a:ln w="9525">
              <a:solidFill>
                <a:srgbClr val="FF0000"/>
              </a:solidFill>
              <a:round/>
              <a:headEnd type="none" w="sm" len="med"/>
              <a:tailEnd type="none" w="sm" len="med"/>
            </a:ln>
            <a:effectLst/>
          </p:spPr>
          <p:txBody>
            <a:bodyPr/>
            <a:lstStyle/>
            <a:p>
              <a:endParaRPr lang="en-US"/>
            </a:p>
          </p:txBody>
        </p:sp>
        <p:sp>
          <p:nvSpPr>
            <p:cNvPr id="314" name="Line 320"/>
            <p:cNvSpPr>
              <a:spLocks noChangeShapeType="1"/>
            </p:cNvSpPr>
            <p:nvPr/>
          </p:nvSpPr>
          <p:spPr bwMode="auto">
            <a:xfrm>
              <a:off x="2389188" y="4652963"/>
              <a:ext cx="298450" cy="1587"/>
            </a:xfrm>
            <a:prstGeom prst="line">
              <a:avLst/>
            </a:prstGeom>
            <a:noFill/>
            <a:ln w="9525">
              <a:solidFill>
                <a:srgbClr val="FF0000"/>
              </a:solidFill>
              <a:round/>
              <a:headEnd type="none" w="sm" len="med"/>
              <a:tailEnd type="none" w="sm" len="med"/>
            </a:ln>
            <a:effectLst/>
          </p:spPr>
          <p:txBody>
            <a:bodyPr/>
            <a:lstStyle/>
            <a:p>
              <a:endParaRPr lang="en-US"/>
            </a:p>
          </p:txBody>
        </p:sp>
        <p:sp>
          <p:nvSpPr>
            <p:cNvPr id="315" name="Line 321"/>
            <p:cNvSpPr>
              <a:spLocks noChangeShapeType="1"/>
            </p:cNvSpPr>
            <p:nvPr/>
          </p:nvSpPr>
          <p:spPr bwMode="auto">
            <a:xfrm>
              <a:off x="1293813" y="4564063"/>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316" name="Rectangle 322"/>
            <p:cNvSpPr>
              <a:spLocks noChangeArrowheads="1"/>
            </p:cNvSpPr>
            <p:nvPr/>
          </p:nvSpPr>
          <p:spPr bwMode="auto">
            <a:xfrm>
              <a:off x="1270000" y="4587875"/>
              <a:ext cx="41275"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317" name="Oval 323"/>
            <p:cNvSpPr>
              <a:spLocks noChangeArrowheads="1"/>
            </p:cNvSpPr>
            <p:nvPr/>
          </p:nvSpPr>
          <p:spPr bwMode="auto">
            <a:xfrm>
              <a:off x="1235075" y="4692650"/>
              <a:ext cx="117475" cy="74613"/>
            </a:xfrm>
            <a:prstGeom prst="ellipse">
              <a:avLst/>
            </a:prstGeom>
            <a:noFill/>
            <a:ln w="9525">
              <a:solidFill>
                <a:srgbClr val="FF0000"/>
              </a:solidFill>
              <a:round/>
              <a:headEnd/>
              <a:tailEnd/>
            </a:ln>
            <a:effectLst/>
          </p:spPr>
          <p:txBody>
            <a:bodyPr/>
            <a:lstStyle/>
            <a:p>
              <a:endParaRPr lang="en-US"/>
            </a:p>
          </p:txBody>
        </p:sp>
        <p:sp>
          <p:nvSpPr>
            <p:cNvPr id="318" name="Oval 324"/>
            <p:cNvSpPr>
              <a:spLocks noChangeArrowheads="1"/>
            </p:cNvSpPr>
            <p:nvPr/>
          </p:nvSpPr>
          <p:spPr bwMode="auto">
            <a:xfrm>
              <a:off x="1235075" y="4725988"/>
              <a:ext cx="117475" cy="73025"/>
            </a:xfrm>
            <a:prstGeom prst="ellipse">
              <a:avLst/>
            </a:prstGeom>
            <a:noFill/>
            <a:ln w="9525">
              <a:solidFill>
                <a:srgbClr val="0000FF"/>
              </a:solidFill>
              <a:round/>
              <a:headEnd/>
              <a:tailEnd/>
            </a:ln>
            <a:effectLst/>
          </p:spPr>
          <p:txBody>
            <a:bodyPr/>
            <a:lstStyle/>
            <a:p>
              <a:endParaRPr lang="en-US"/>
            </a:p>
          </p:txBody>
        </p:sp>
        <p:sp>
          <p:nvSpPr>
            <p:cNvPr id="319" name="Line 325"/>
            <p:cNvSpPr>
              <a:spLocks noChangeShapeType="1"/>
            </p:cNvSpPr>
            <p:nvPr/>
          </p:nvSpPr>
          <p:spPr bwMode="auto">
            <a:xfrm>
              <a:off x="1293813" y="4886325"/>
              <a:ext cx="0" cy="50800"/>
            </a:xfrm>
            <a:prstGeom prst="line">
              <a:avLst/>
            </a:prstGeom>
            <a:noFill/>
            <a:ln w="9525">
              <a:solidFill>
                <a:srgbClr val="0000FF"/>
              </a:solidFill>
              <a:round/>
              <a:headEnd type="none" w="sm" len="med"/>
              <a:tailEnd type="none" w="sm" len="med"/>
            </a:ln>
            <a:effectLst/>
          </p:spPr>
          <p:txBody>
            <a:bodyPr/>
            <a:lstStyle/>
            <a:p>
              <a:endParaRPr lang="en-US"/>
            </a:p>
          </p:txBody>
        </p:sp>
        <p:sp>
          <p:nvSpPr>
            <p:cNvPr id="320" name="Line 326"/>
            <p:cNvSpPr>
              <a:spLocks noChangeShapeType="1"/>
            </p:cNvSpPr>
            <p:nvPr/>
          </p:nvSpPr>
          <p:spPr bwMode="auto">
            <a:xfrm>
              <a:off x="1293813" y="4805363"/>
              <a:ext cx="0" cy="50800"/>
            </a:xfrm>
            <a:prstGeom prst="line">
              <a:avLst/>
            </a:prstGeom>
            <a:noFill/>
            <a:ln w="9525">
              <a:solidFill>
                <a:srgbClr val="0000FF"/>
              </a:solidFill>
              <a:round/>
              <a:headEnd type="none" w="sm" len="med"/>
              <a:tailEnd type="none" w="sm" len="med"/>
            </a:ln>
            <a:effectLst/>
          </p:spPr>
          <p:txBody>
            <a:bodyPr/>
            <a:lstStyle/>
            <a:p>
              <a:endParaRPr lang="en-US"/>
            </a:p>
          </p:txBody>
        </p:sp>
        <p:sp>
          <p:nvSpPr>
            <p:cNvPr id="321" name="Rectangle 327"/>
            <p:cNvSpPr>
              <a:spLocks noChangeArrowheads="1"/>
            </p:cNvSpPr>
            <p:nvPr/>
          </p:nvSpPr>
          <p:spPr bwMode="auto">
            <a:xfrm>
              <a:off x="1270000" y="4830763"/>
              <a:ext cx="41275" cy="65087"/>
            </a:xfrm>
            <a:prstGeom prst="rect">
              <a:avLst/>
            </a:prstGeom>
            <a:solidFill>
              <a:srgbClr val="0000FF"/>
            </a:solidFill>
            <a:ln w="9525">
              <a:solidFill>
                <a:srgbClr val="0000FF"/>
              </a:solidFill>
              <a:miter lim="800000"/>
              <a:headEnd/>
              <a:tailEnd/>
            </a:ln>
            <a:effectLst/>
          </p:spPr>
          <p:txBody>
            <a:bodyPr/>
            <a:lstStyle/>
            <a:p>
              <a:endParaRPr lang="en-US"/>
            </a:p>
          </p:txBody>
        </p:sp>
        <p:sp>
          <p:nvSpPr>
            <p:cNvPr id="322" name="Line 328"/>
            <p:cNvSpPr>
              <a:spLocks noChangeShapeType="1"/>
            </p:cNvSpPr>
            <p:nvPr/>
          </p:nvSpPr>
          <p:spPr bwMode="auto">
            <a:xfrm>
              <a:off x="1227138" y="4935538"/>
              <a:ext cx="387350" cy="1587"/>
            </a:xfrm>
            <a:prstGeom prst="line">
              <a:avLst/>
            </a:prstGeom>
            <a:noFill/>
            <a:ln w="25400">
              <a:solidFill>
                <a:srgbClr val="0000FF"/>
              </a:solidFill>
              <a:round/>
              <a:headEnd type="none" w="sm" len="med"/>
              <a:tailEnd type="none" w="sm" len="med"/>
            </a:ln>
            <a:effectLst/>
          </p:spPr>
          <p:txBody>
            <a:bodyPr/>
            <a:lstStyle/>
            <a:p>
              <a:endParaRPr lang="en-US"/>
            </a:p>
          </p:txBody>
        </p:sp>
        <p:sp>
          <p:nvSpPr>
            <p:cNvPr id="323" name="Line 329"/>
            <p:cNvSpPr>
              <a:spLocks noChangeShapeType="1"/>
            </p:cNvSpPr>
            <p:nvPr/>
          </p:nvSpPr>
          <p:spPr bwMode="auto">
            <a:xfrm>
              <a:off x="1293813" y="464502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324" name="Line 330"/>
            <p:cNvSpPr>
              <a:spLocks noChangeShapeType="1"/>
            </p:cNvSpPr>
            <p:nvPr/>
          </p:nvSpPr>
          <p:spPr bwMode="auto">
            <a:xfrm>
              <a:off x="8035925" y="1963738"/>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325" name="Rectangle 331"/>
            <p:cNvSpPr>
              <a:spLocks noChangeArrowheads="1"/>
            </p:cNvSpPr>
            <p:nvPr/>
          </p:nvSpPr>
          <p:spPr bwMode="auto">
            <a:xfrm>
              <a:off x="8010525" y="1987550"/>
              <a:ext cx="41275"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326" name="Oval 332"/>
            <p:cNvSpPr>
              <a:spLocks noChangeArrowheads="1"/>
            </p:cNvSpPr>
            <p:nvPr/>
          </p:nvSpPr>
          <p:spPr bwMode="auto">
            <a:xfrm>
              <a:off x="7977188" y="2093913"/>
              <a:ext cx="114300" cy="73025"/>
            </a:xfrm>
            <a:prstGeom prst="ellipse">
              <a:avLst/>
            </a:prstGeom>
            <a:noFill/>
            <a:ln w="9525">
              <a:solidFill>
                <a:srgbClr val="FF0000"/>
              </a:solidFill>
              <a:round/>
              <a:headEnd/>
              <a:tailEnd/>
            </a:ln>
            <a:effectLst/>
          </p:spPr>
          <p:txBody>
            <a:bodyPr/>
            <a:lstStyle/>
            <a:p>
              <a:endParaRPr lang="en-US"/>
            </a:p>
          </p:txBody>
        </p:sp>
        <p:sp>
          <p:nvSpPr>
            <p:cNvPr id="327" name="Oval 333"/>
            <p:cNvSpPr>
              <a:spLocks noChangeArrowheads="1"/>
            </p:cNvSpPr>
            <p:nvPr/>
          </p:nvSpPr>
          <p:spPr bwMode="auto">
            <a:xfrm>
              <a:off x="7977188" y="2125663"/>
              <a:ext cx="114300" cy="74612"/>
            </a:xfrm>
            <a:prstGeom prst="ellipse">
              <a:avLst/>
            </a:prstGeom>
            <a:noFill/>
            <a:ln w="9525">
              <a:solidFill>
                <a:srgbClr val="0000FF"/>
              </a:solidFill>
              <a:round/>
              <a:headEnd/>
              <a:tailEnd/>
            </a:ln>
            <a:effectLst/>
          </p:spPr>
          <p:txBody>
            <a:bodyPr/>
            <a:lstStyle/>
            <a:p>
              <a:endParaRPr lang="en-US"/>
            </a:p>
          </p:txBody>
        </p:sp>
        <p:sp>
          <p:nvSpPr>
            <p:cNvPr id="328" name="Line 334"/>
            <p:cNvSpPr>
              <a:spLocks noChangeShapeType="1"/>
            </p:cNvSpPr>
            <p:nvPr/>
          </p:nvSpPr>
          <p:spPr bwMode="auto">
            <a:xfrm>
              <a:off x="8035925" y="2286000"/>
              <a:ext cx="0" cy="50800"/>
            </a:xfrm>
            <a:prstGeom prst="line">
              <a:avLst/>
            </a:prstGeom>
            <a:noFill/>
            <a:ln w="9525">
              <a:solidFill>
                <a:srgbClr val="0000FF"/>
              </a:solidFill>
              <a:round/>
              <a:headEnd type="none" w="sm" len="med"/>
              <a:tailEnd type="none" w="sm" len="med"/>
            </a:ln>
            <a:effectLst/>
          </p:spPr>
          <p:txBody>
            <a:bodyPr/>
            <a:lstStyle/>
            <a:p>
              <a:endParaRPr lang="en-US"/>
            </a:p>
          </p:txBody>
        </p:sp>
        <p:sp>
          <p:nvSpPr>
            <p:cNvPr id="329" name="Line 335"/>
            <p:cNvSpPr>
              <a:spLocks noChangeShapeType="1"/>
            </p:cNvSpPr>
            <p:nvPr/>
          </p:nvSpPr>
          <p:spPr bwMode="auto">
            <a:xfrm>
              <a:off x="8035925" y="2205038"/>
              <a:ext cx="0" cy="49212"/>
            </a:xfrm>
            <a:prstGeom prst="line">
              <a:avLst/>
            </a:prstGeom>
            <a:noFill/>
            <a:ln w="9525">
              <a:solidFill>
                <a:srgbClr val="0000FF"/>
              </a:solidFill>
              <a:round/>
              <a:headEnd type="none" w="sm" len="med"/>
              <a:tailEnd type="none" w="sm" len="med"/>
            </a:ln>
            <a:effectLst/>
          </p:spPr>
          <p:txBody>
            <a:bodyPr/>
            <a:lstStyle/>
            <a:p>
              <a:endParaRPr lang="en-US"/>
            </a:p>
          </p:txBody>
        </p:sp>
        <p:sp>
          <p:nvSpPr>
            <p:cNvPr id="330" name="Rectangle 336"/>
            <p:cNvSpPr>
              <a:spLocks noChangeArrowheads="1"/>
            </p:cNvSpPr>
            <p:nvPr/>
          </p:nvSpPr>
          <p:spPr bwMode="auto">
            <a:xfrm>
              <a:off x="8010525" y="2230438"/>
              <a:ext cx="41275" cy="65087"/>
            </a:xfrm>
            <a:prstGeom prst="rect">
              <a:avLst/>
            </a:prstGeom>
            <a:solidFill>
              <a:srgbClr val="0000FF"/>
            </a:solidFill>
            <a:ln w="9525">
              <a:solidFill>
                <a:srgbClr val="0000FF"/>
              </a:solidFill>
              <a:miter lim="800000"/>
              <a:headEnd/>
              <a:tailEnd/>
            </a:ln>
            <a:effectLst/>
          </p:spPr>
          <p:txBody>
            <a:bodyPr/>
            <a:lstStyle/>
            <a:p>
              <a:endParaRPr lang="en-US"/>
            </a:p>
          </p:txBody>
        </p:sp>
        <p:sp>
          <p:nvSpPr>
            <p:cNvPr id="331" name="Line 337"/>
            <p:cNvSpPr>
              <a:spLocks noChangeShapeType="1"/>
            </p:cNvSpPr>
            <p:nvPr/>
          </p:nvSpPr>
          <p:spPr bwMode="auto">
            <a:xfrm>
              <a:off x="7966075" y="2335213"/>
              <a:ext cx="150813" cy="1587"/>
            </a:xfrm>
            <a:prstGeom prst="line">
              <a:avLst/>
            </a:prstGeom>
            <a:noFill/>
            <a:ln w="25400">
              <a:solidFill>
                <a:srgbClr val="0000FF"/>
              </a:solidFill>
              <a:round/>
              <a:headEnd type="none" w="sm" len="med"/>
              <a:tailEnd type="none" w="sm" len="med"/>
            </a:ln>
            <a:effectLst/>
          </p:spPr>
          <p:txBody>
            <a:bodyPr/>
            <a:lstStyle/>
            <a:p>
              <a:endParaRPr lang="en-US"/>
            </a:p>
          </p:txBody>
        </p:sp>
        <p:sp>
          <p:nvSpPr>
            <p:cNvPr id="332" name="Line 338"/>
            <p:cNvSpPr>
              <a:spLocks noChangeShapeType="1"/>
            </p:cNvSpPr>
            <p:nvPr/>
          </p:nvSpPr>
          <p:spPr bwMode="auto">
            <a:xfrm>
              <a:off x="8035925" y="2043113"/>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333" name="Line 339"/>
            <p:cNvSpPr>
              <a:spLocks noChangeShapeType="1"/>
            </p:cNvSpPr>
            <p:nvPr/>
          </p:nvSpPr>
          <p:spPr bwMode="auto">
            <a:xfrm>
              <a:off x="8207375" y="1963738"/>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334" name="Rectangle 340"/>
            <p:cNvSpPr>
              <a:spLocks noChangeArrowheads="1"/>
            </p:cNvSpPr>
            <p:nvPr/>
          </p:nvSpPr>
          <p:spPr bwMode="auto">
            <a:xfrm>
              <a:off x="8183563" y="1987550"/>
              <a:ext cx="41275"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335" name="Oval 341"/>
            <p:cNvSpPr>
              <a:spLocks noChangeArrowheads="1"/>
            </p:cNvSpPr>
            <p:nvPr/>
          </p:nvSpPr>
          <p:spPr bwMode="auto">
            <a:xfrm>
              <a:off x="8150225" y="2093913"/>
              <a:ext cx="114300" cy="73025"/>
            </a:xfrm>
            <a:prstGeom prst="ellipse">
              <a:avLst/>
            </a:prstGeom>
            <a:noFill/>
            <a:ln w="9525">
              <a:solidFill>
                <a:srgbClr val="FF0000"/>
              </a:solidFill>
              <a:round/>
              <a:headEnd/>
              <a:tailEnd/>
            </a:ln>
            <a:effectLst/>
          </p:spPr>
          <p:txBody>
            <a:bodyPr/>
            <a:lstStyle/>
            <a:p>
              <a:endParaRPr lang="en-US"/>
            </a:p>
          </p:txBody>
        </p:sp>
        <p:sp>
          <p:nvSpPr>
            <p:cNvPr id="336" name="Oval 342"/>
            <p:cNvSpPr>
              <a:spLocks noChangeArrowheads="1"/>
            </p:cNvSpPr>
            <p:nvPr/>
          </p:nvSpPr>
          <p:spPr bwMode="auto">
            <a:xfrm>
              <a:off x="8150225" y="2125663"/>
              <a:ext cx="114300" cy="74612"/>
            </a:xfrm>
            <a:prstGeom prst="ellipse">
              <a:avLst/>
            </a:prstGeom>
            <a:noFill/>
            <a:ln w="9525">
              <a:solidFill>
                <a:srgbClr val="0000FF"/>
              </a:solidFill>
              <a:round/>
              <a:headEnd/>
              <a:tailEnd/>
            </a:ln>
            <a:effectLst/>
          </p:spPr>
          <p:txBody>
            <a:bodyPr/>
            <a:lstStyle/>
            <a:p>
              <a:endParaRPr lang="en-US"/>
            </a:p>
          </p:txBody>
        </p:sp>
        <p:sp>
          <p:nvSpPr>
            <p:cNvPr id="337" name="Line 343"/>
            <p:cNvSpPr>
              <a:spLocks noChangeShapeType="1"/>
            </p:cNvSpPr>
            <p:nvPr/>
          </p:nvSpPr>
          <p:spPr bwMode="auto">
            <a:xfrm>
              <a:off x="8207375" y="2286000"/>
              <a:ext cx="0" cy="50800"/>
            </a:xfrm>
            <a:prstGeom prst="line">
              <a:avLst/>
            </a:prstGeom>
            <a:noFill/>
            <a:ln w="9525">
              <a:solidFill>
                <a:srgbClr val="0000FF"/>
              </a:solidFill>
              <a:round/>
              <a:headEnd type="none" w="sm" len="med"/>
              <a:tailEnd type="none" w="sm" len="med"/>
            </a:ln>
            <a:effectLst/>
          </p:spPr>
          <p:txBody>
            <a:bodyPr/>
            <a:lstStyle/>
            <a:p>
              <a:endParaRPr lang="en-US"/>
            </a:p>
          </p:txBody>
        </p:sp>
        <p:sp>
          <p:nvSpPr>
            <p:cNvPr id="338" name="Line 344"/>
            <p:cNvSpPr>
              <a:spLocks noChangeShapeType="1"/>
            </p:cNvSpPr>
            <p:nvPr/>
          </p:nvSpPr>
          <p:spPr bwMode="auto">
            <a:xfrm>
              <a:off x="8207375" y="2205038"/>
              <a:ext cx="0" cy="49212"/>
            </a:xfrm>
            <a:prstGeom prst="line">
              <a:avLst/>
            </a:prstGeom>
            <a:noFill/>
            <a:ln w="9525">
              <a:solidFill>
                <a:srgbClr val="0000FF"/>
              </a:solidFill>
              <a:round/>
              <a:headEnd type="none" w="sm" len="med"/>
              <a:tailEnd type="none" w="sm" len="med"/>
            </a:ln>
            <a:effectLst/>
          </p:spPr>
          <p:txBody>
            <a:bodyPr/>
            <a:lstStyle/>
            <a:p>
              <a:endParaRPr lang="en-US"/>
            </a:p>
          </p:txBody>
        </p:sp>
        <p:sp>
          <p:nvSpPr>
            <p:cNvPr id="339" name="Rectangle 345"/>
            <p:cNvSpPr>
              <a:spLocks noChangeArrowheads="1"/>
            </p:cNvSpPr>
            <p:nvPr/>
          </p:nvSpPr>
          <p:spPr bwMode="auto">
            <a:xfrm>
              <a:off x="8183563" y="2230438"/>
              <a:ext cx="41275" cy="65087"/>
            </a:xfrm>
            <a:prstGeom prst="rect">
              <a:avLst/>
            </a:prstGeom>
            <a:solidFill>
              <a:srgbClr val="0000FF"/>
            </a:solidFill>
            <a:ln w="9525">
              <a:solidFill>
                <a:srgbClr val="0000FF"/>
              </a:solidFill>
              <a:miter lim="800000"/>
              <a:headEnd/>
              <a:tailEnd/>
            </a:ln>
            <a:effectLst/>
          </p:spPr>
          <p:txBody>
            <a:bodyPr/>
            <a:lstStyle/>
            <a:p>
              <a:endParaRPr lang="en-US"/>
            </a:p>
          </p:txBody>
        </p:sp>
        <p:sp>
          <p:nvSpPr>
            <p:cNvPr id="340" name="Line 346"/>
            <p:cNvSpPr>
              <a:spLocks noChangeShapeType="1"/>
            </p:cNvSpPr>
            <p:nvPr/>
          </p:nvSpPr>
          <p:spPr bwMode="auto">
            <a:xfrm>
              <a:off x="8158163" y="2335213"/>
              <a:ext cx="107950" cy="1587"/>
            </a:xfrm>
            <a:prstGeom prst="line">
              <a:avLst/>
            </a:prstGeom>
            <a:noFill/>
            <a:ln w="25400">
              <a:solidFill>
                <a:srgbClr val="0000FF"/>
              </a:solidFill>
              <a:round/>
              <a:headEnd type="none" w="sm" len="med"/>
              <a:tailEnd type="none" w="sm" len="med"/>
            </a:ln>
            <a:effectLst/>
          </p:spPr>
          <p:txBody>
            <a:bodyPr/>
            <a:lstStyle/>
            <a:p>
              <a:endParaRPr lang="en-US"/>
            </a:p>
          </p:txBody>
        </p:sp>
        <p:sp>
          <p:nvSpPr>
            <p:cNvPr id="341" name="Line 347"/>
            <p:cNvSpPr>
              <a:spLocks noChangeShapeType="1"/>
            </p:cNvSpPr>
            <p:nvPr/>
          </p:nvSpPr>
          <p:spPr bwMode="auto">
            <a:xfrm>
              <a:off x="8207375" y="2043113"/>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342" name="Line 348"/>
            <p:cNvSpPr>
              <a:spLocks noChangeShapeType="1"/>
            </p:cNvSpPr>
            <p:nvPr/>
          </p:nvSpPr>
          <p:spPr bwMode="auto">
            <a:xfrm>
              <a:off x="2586038" y="5006975"/>
              <a:ext cx="0" cy="49213"/>
            </a:xfrm>
            <a:prstGeom prst="line">
              <a:avLst/>
            </a:prstGeom>
            <a:noFill/>
            <a:ln w="9525">
              <a:solidFill>
                <a:srgbClr val="00FF00"/>
              </a:solidFill>
              <a:round/>
              <a:headEnd type="none" w="sm" len="med"/>
              <a:tailEnd type="none" w="sm" len="med"/>
            </a:ln>
            <a:effectLst/>
          </p:spPr>
          <p:txBody>
            <a:bodyPr/>
            <a:lstStyle/>
            <a:p>
              <a:endParaRPr lang="en-US"/>
            </a:p>
          </p:txBody>
        </p:sp>
        <p:sp>
          <p:nvSpPr>
            <p:cNvPr id="343" name="Line 349"/>
            <p:cNvSpPr>
              <a:spLocks noChangeShapeType="1"/>
            </p:cNvSpPr>
            <p:nvPr/>
          </p:nvSpPr>
          <p:spPr bwMode="auto">
            <a:xfrm>
              <a:off x="2586038" y="4927600"/>
              <a:ext cx="0" cy="49213"/>
            </a:xfrm>
            <a:prstGeom prst="line">
              <a:avLst/>
            </a:prstGeom>
            <a:noFill/>
            <a:ln w="9525">
              <a:solidFill>
                <a:srgbClr val="00FF00"/>
              </a:solidFill>
              <a:round/>
              <a:headEnd type="none" w="sm" len="med"/>
              <a:tailEnd type="none" w="sm" len="med"/>
            </a:ln>
            <a:effectLst/>
          </p:spPr>
          <p:txBody>
            <a:bodyPr/>
            <a:lstStyle/>
            <a:p>
              <a:endParaRPr lang="en-US"/>
            </a:p>
          </p:txBody>
        </p:sp>
        <p:sp>
          <p:nvSpPr>
            <p:cNvPr id="344" name="Rectangle 350"/>
            <p:cNvSpPr>
              <a:spLocks noChangeArrowheads="1"/>
            </p:cNvSpPr>
            <p:nvPr/>
          </p:nvSpPr>
          <p:spPr bwMode="auto">
            <a:xfrm>
              <a:off x="2565400" y="4949825"/>
              <a:ext cx="41275" cy="66675"/>
            </a:xfrm>
            <a:prstGeom prst="rect">
              <a:avLst/>
            </a:prstGeom>
            <a:noFill/>
            <a:ln w="9525">
              <a:solidFill>
                <a:srgbClr val="00FF00"/>
              </a:solidFill>
              <a:miter lim="800000"/>
              <a:headEnd/>
              <a:tailEnd/>
            </a:ln>
            <a:effectLst/>
          </p:spPr>
          <p:txBody>
            <a:bodyPr/>
            <a:lstStyle/>
            <a:p>
              <a:endParaRPr lang="en-US"/>
            </a:p>
          </p:txBody>
        </p:sp>
        <p:sp>
          <p:nvSpPr>
            <p:cNvPr id="345" name="Oval 351"/>
            <p:cNvSpPr>
              <a:spLocks noChangeArrowheads="1"/>
            </p:cNvSpPr>
            <p:nvPr/>
          </p:nvSpPr>
          <p:spPr bwMode="auto">
            <a:xfrm>
              <a:off x="2528888" y="5054600"/>
              <a:ext cx="115887" cy="74613"/>
            </a:xfrm>
            <a:prstGeom prst="ellipse">
              <a:avLst/>
            </a:prstGeom>
            <a:noFill/>
            <a:ln w="9525">
              <a:solidFill>
                <a:srgbClr val="00FF00"/>
              </a:solidFill>
              <a:round/>
              <a:headEnd/>
              <a:tailEnd/>
            </a:ln>
            <a:effectLst/>
          </p:spPr>
          <p:txBody>
            <a:bodyPr/>
            <a:lstStyle/>
            <a:p>
              <a:endParaRPr lang="en-US"/>
            </a:p>
          </p:txBody>
        </p:sp>
        <p:sp>
          <p:nvSpPr>
            <p:cNvPr id="346" name="Oval 352"/>
            <p:cNvSpPr>
              <a:spLocks noChangeArrowheads="1"/>
            </p:cNvSpPr>
            <p:nvPr/>
          </p:nvSpPr>
          <p:spPr bwMode="auto">
            <a:xfrm>
              <a:off x="2528888" y="5087938"/>
              <a:ext cx="115887" cy="73025"/>
            </a:xfrm>
            <a:prstGeom prst="ellipse">
              <a:avLst/>
            </a:prstGeom>
            <a:noFill/>
            <a:ln w="9525">
              <a:solidFill>
                <a:srgbClr val="0000FF"/>
              </a:solidFill>
              <a:round/>
              <a:headEnd/>
              <a:tailEnd/>
            </a:ln>
            <a:effectLst/>
          </p:spPr>
          <p:txBody>
            <a:bodyPr/>
            <a:lstStyle/>
            <a:p>
              <a:endParaRPr lang="en-US"/>
            </a:p>
          </p:txBody>
        </p:sp>
        <p:sp>
          <p:nvSpPr>
            <p:cNvPr id="347" name="Line 353"/>
            <p:cNvSpPr>
              <a:spLocks noChangeShapeType="1"/>
            </p:cNvSpPr>
            <p:nvPr/>
          </p:nvSpPr>
          <p:spPr bwMode="auto">
            <a:xfrm>
              <a:off x="2586038" y="5249863"/>
              <a:ext cx="0" cy="49212"/>
            </a:xfrm>
            <a:prstGeom prst="line">
              <a:avLst/>
            </a:prstGeom>
            <a:noFill/>
            <a:ln w="9525">
              <a:solidFill>
                <a:srgbClr val="0000FF"/>
              </a:solidFill>
              <a:round/>
              <a:headEnd type="none" w="sm" len="med"/>
              <a:tailEnd type="none" w="sm" len="med"/>
            </a:ln>
            <a:effectLst/>
          </p:spPr>
          <p:txBody>
            <a:bodyPr/>
            <a:lstStyle/>
            <a:p>
              <a:endParaRPr lang="en-US"/>
            </a:p>
          </p:txBody>
        </p:sp>
        <p:sp>
          <p:nvSpPr>
            <p:cNvPr id="348" name="Line 354"/>
            <p:cNvSpPr>
              <a:spLocks noChangeShapeType="1"/>
            </p:cNvSpPr>
            <p:nvPr/>
          </p:nvSpPr>
          <p:spPr bwMode="auto">
            <a:xfrm>
              <a:off x="2586038" y="5168900"/>
              <a:ext cx="0" cy="49213"/>
            </a:xfrm>
            <a:prstGeom prst="line">
              <a:avLst/>
            </a:prstGeom>
            <a:noFill/>
            <a:ln w="9525">
              <a:solidFill>
                <a:srgbClr val="0000FF"/>
              </a:solidFill>
              <a:round/>
              <a:headEnd type="none" w="sm" len="med"/>
              <a:tailEnd type="none" w="sm" len="med"/>
            </a:ln>
            <a:effectLst/>
          </p:spPr>
          <p:txBody>
            <a:bodyPr/>
            <a:lstStyle/>
            <a:p>
              <a:endParaRPr lang="en-US"/>
            </a:p>
          </p:txBody>
        </p:sp>
        <p:sp>
          <p:nvSpPr>
            <p:cNvPr id="349" name="Line 355"/>
            <p:cNvSpPr>
              <a:spLocks noChangeShapeType="1"/>
            </p:cNvSpPr>
            <p:nvPr/>
          </p:nvSpPr>
          <p:spPr bwMode="auto">
            <a:xfrm>
              <a:off x="2330450" y="5297488"/>
              <a:ext cx="339725" cy="1587"/>
            </a:xfrm>
            <a:prstGeom prst="line">
              <a:avLst/>
            </a:prstGeom>
            <a:noFill/>
            <a:ln w="25400">
              <a:solidFill>
                <a:srgbClr val="0000FF"/>
              </a:solidFill>
              <a:round/>
              <a:headEnd type="none" w="sm" len="med"/>
              <a:tailEnd type="none" w="sm" len="med"/>
            </a:ln>
            <a:effectLst/>
          </p:spPr>
          <p:txBody>
            <a:bodyPr/>
            <a:lstStyle/>
            <a:p>
              <a:endParaRPr lang="en-US"/>
            </a:p>
          </p:txBody>
        </p:sp>
        <p:sp>
          <p:nvSpPr>
            <p:cNvPr id="350" name="Line 356"/>
            <p:cNvSpPr>
              <a:spLocks noChangeShapeType="1"/>
            </p:cNvSpPr>
            <p:nvPr/>
          </p:nvSpPr>
          <p:spPr bwMode="auto">
            <a:xfrm>
              <a:off x="2736850" y="5006975"/>
              <a:ext cx="0" cy="49213"/>
            </a:xfrm>
            <a:prstGeom prst="line">
              <a:avLst/>
            </a:prstGeom>
            <a:noFill/>
            <a:ln w="9525">
              <a:solidFill>
                <a:srgbClr val="00FF00"/>
              </a:solidFill>
              <a:round/>
              <a:headEnd type="none" w="sm" len="med"/>
              <a:tailEnd type="none" w="sm" len="med"/>
            </a:ln>
            <a:effectLst/>
          </p:spPr>
          <p:txBody>
            <a:bodyPr/>
            <a:lstStyle/>
            <a:p>
              <a:endParaRPr lang="en-US"/>
            </a:p>
          </p:txBody>
        </p:sp>
        <p:sp>
          <p:nvSpPr>
            <p:cNvPr id="351" name="Line 357"/>
            <p:cNvSpPr>
              <a:spLocks noChangeShapeType="1"/>
            </p:cNvSpPr>
            <p:nvPr/>
          </p:nvSpPr>
          <p:spPr bwMode="auto">
            <a:xfrm>
              <a:off x="2736850" y="4927600"/>
              <a:ext cx="0" cy="49213"/>
            </a:xfrm>
            <a:prstGeom prst="line">
              <a:avLst/>
            </a:prstGeom>
            <a:noFill/>
            <a:ln w="9525">
              <a:solidFill>
                <a:srgbClr val="00FF00"/>
              </a:solidFill>
              <a:round/>
              <a:headEnd type="none" w="sm" len="med"/>
              <a:tailEnd type="none" w="sm" len="med"/>
            </a:ln>
            <a:effectLst/>
          </p:spPr>
          <p:txBody>
            <a:bodyPr/>
            <a:lstStyle/>
            <a:p>
              <a:endParaRPr lang="en-US"/>
            </a:p>
          </p:txBody>
        </p:sp>
        <p:sp>
          <p:nvSpPr>
            <p:cNvPr id="352" name="Rectangle 358"/>
            <p:cNvSpPr>
              <a:spLocks noChangeArrowheads="1"/>
            </p:cNvSpPr>
            <p:nvPr/>
          </p:nvSpPr>
          <p:spPr bwMode="auto">
            <a:xfrm>
              <a:off x="2709863" y="4949825"/>
              <a:ext cx="44450" cy="66675"/>
            </a:xfrm>
            <a:prstGeom prst="rect">
              <a:avLst/>
            </a:prstGeom>
            <a:noFill/>
            <a:ln w="9525">
              <a:solidFill>
                <a:srgbClr val="00FF00"/>
              </a:solidFill>
              <a:miter lim="800000"/>
              <a:headEnd/>
              <a:tailEnd/>
            </a:ln>
            <a:effectLst/>
          </p:spPr>
          <p:txBody>
            <a:bodyPr/>
            <a:lstStyle/>
            <a:p>
              <a:endParaRPr lang="en-US"/>
            </a:p>
          </p:txBody>
        </p:sp>
        <p:sp>
          <p:nvSpPr>
            <p:cNvPr id="353" name="Oval 359"/>
            <p:cNvSpPr>
              <a:spLocks noChangeArrowheads="1"/>
            </p:cNvSpPr>
            <p:nvPr/>
          </p:nvSpPr>
          <p:spPr bwMode="auto">
            <a:xfrm>
              <a:off x="2679700" y="5054600"/>
              <a:ext cx="114300" cy="74613"/>
            </a:xfrm>
            <a:prstGeom prst="ellipse">
              <a:avLst/>
            </a:prstGeom>
            <a:noFill/>
            <a:ln w="9525">
              <a:solidFill>
                <a:srgbClr val="00FF00"/>
              </a:solidFill>
              <a:round/>
              <a:headEnd/>
              <a:tailEnd/>
            </a:ln>
            <a:effectLst/>
          </p:spPr>
          <p:txBody>
            <a:bodyPr/>
            <a:lstStyle/>
            <a:p>
              <a:endParaRPr lang="en-US"/>
            </a:p>
          </p:txBody>
        </p:sp>
        <p:sp>
          <p:nvSpPr>
            <p:cNvPr id="354" name="Oval 360"/>
            <p:cNvSpPr>
              <a:spLocks noChangeArrowheads="1"/>
            </p:cNvSpPr>
            <p:nvPr/>
          </p:nvSpPr>
          <p:spPr bwMode="auto">
            <a:xfrm>
              <a:off x="2679700" y="5087938"/>
              <a:ext cx="114300" cy="73025"/>
            </a:xfrm>
            <a:prstGeom prst="ellipse">
              <a:avLst/>
            </a:prstGeom>
            <a:noFill/>
            <a:ln w="9525">
              <a:solidFill>
                <a:srgbClr val="0000FF"/>
              </a:solidFill>
              <a:round/>
              <a:headEnd/>
              <a:tailEnd/>
            </a:ln>
            <a:effectLst/>
          </p:spPr>
          <p:txBody>
            <a:bodyPr/>
            <a:lstStyle/>
            <a:p>
              <a:endParaRPr lang="en-US"/>
            </a:p>
          </p:txBody>
        </p:sp>
        <p:sp>
          <p:nvSpPr>
            <p:cNvPr id="355" name="Line 361"/>
            <p:cNvSpPr>
              <a:spLocks noChangeShapeType="1"/>
            </p:cNvSpPr>
            <p:nvPr/>
          </p:nvSpPr>
          <p:spPr bwMode="auto">
            <a:xfrm>
              <a:off x="2736850" y="5249863"/>
              <a:ext cx="0" cy="49212"/>
            </a:xfrm>
            <a:prstGeom prst="line">
              <a:avLst/>
            </a:prstGeom>
            <a:noFill/>
            <a:ln w="9525">
              <a:solidFill>
                <a:srgbClr val="0000FF"/>
              </a:solidFill>
              <a:round/>
              <a:headEnd type="none" w="sm" len="med"/>
              <a:tailEnd type="none" w="sm" len="med"/>
            </a:ln>
            <a:effectLst/>
          </p:spPr>
          <p:txBody>
            <a:bodyPr/>
            <a:lstStyle/>
            <a:p>
              <a:endParaRPr lang="en-US"/>
            </a:p>
          </p:txBody>
        </p:sp>
        <p:sp>
          <p:nvSpPr>
            <p:cNvPr id="356" name="Line 362"/>
            <p:cNvSpPr>
              <a:spLocks noChangeShapeType="1"/>
            </p:cNvSpPr>
            <p:nvPr/>
          </p:nvSpPr>
          <p:spPr bwMode="auto">
            <a:xfrm>
              <a:off x="2736850" y="5168900"/>
              <a:ext cx="0" cy="49213"/>
            </a:xfrm>
            <a:prstGeom prst="line">
              <a:avLst/>
            </a:prstGeom>
            <a:noFill/>
            <a:ln w="9525">
              <a:solidFill>
                <a:srgbClr val="0000FF"/>
              </a:solidFill>
              <a:round/>
              <a:headEnd type="none" w="sm" len="med"/>
              <a:tailEnd type="none" w="sm" len="med"/>
            </a:ln>
            <a:effectLst/>
          </p:spPr>
          <p:txBody>
            <a:bodyPr/>
            <a:lstStyle/>
            <a:p>
              <a:endParaRPr lang="en-US"/>
            </a:p>
          </p:txBody>
        </p:sp>
        <p:sp>
          <p:nvSpPr>
            <p:cNvPr id="357" name="Line 363"/>
            <p:cNvSpPr>
              <a:spLocks noChangeShapeType="1"/>
            </p:cNvSpPr>
            <p:nvPr/>
          </p:nvSpPr>
          <p:spPr bwMode="auto">
            <a:xfrm>
              <a:off x="2670175" y="5297488"/>
              <a:ext cx="147638" cy="1587"/>
            </a:xfrm>
            <a:prstGeom prst="line">
              <a:avLst/>
            </a:prstGeom>
            <a:noFill/>
            <a:ln w="25400">
              <a:solidFill>
                <a:srgbClr val="0000FF"/>
              </a:solidFill>
              <a:round/>
              <a:headEnd type="none" w="sm" len="med"/>
              <a:tailEnd type="none" w="sm" len="med"/>
            </a:ln>
            <a:effectLst/>
          </p:spPr>
          <p:txBody>
            <a:bodyPr/>
            <a:lstStyle/>
            <a:p>
              <a:endParaRPr lang="en-US"/>
            </a:p>
          </p:txBody>
        </p:sp>
        <p:sp>
          <p:nvSpPr>
            <p:cNvPr id="358" name="Line 364"/>
            <p:cNvSpPr>
              <a:spLocks noChangeShapeType="1"/>
            </p:cNvSpPr>
            <p:nvPr/>
          </p:nvSpPr>
          <p:spPr bwMode="auto">
            <a:xfrm>
              <a:off x="2538413" y="4927600"/>
              <a:ext cx="371475" cy="1588"/>
            </a:xfrm>
            <a:prstGeom prst="line">
              <a:avLst/>
            </a:prstGeom>
            <a:noFill/>
            <a:ln w="25400">
              <a:solidFill>
                <a:srgbClr val="00FF00"/>
              </a:solidFill>
              <a:round/>
              <a:headEnd type="none" w="sm" len="med"/>
              <a:tailEnd type="none" w="sm" len="med"/>
            </a:ln>
            <a:effectLst/>
          </p:spPr>
          <p:txBody>
            <a:bodyPr/>
            <a:lstStyle/>
            <a:p>
              <a:endParaRPr lang="en-US"/>
            </a:p>
          </p:txBody>
        </p:sp>
        <p:sp>
          <p:nvSpPr>
            <p:cNvPr id="359" name="Rectangle 365"/>
            <p:cNvSpPr>
              <a:spLocks noChangeArrowheads="1"/>
            </p:cNvSpPr>
            <p:nvPr/>
          </p:nvSpPr>
          <p:spPr bwMode="auto">
            <a:xfrm>
              <a:off x="3030538" y="4949825"/>
              <a:ext cx="36512" cy="34925"/>
            </a:xfrm>
            <a:prstGeom prst="rect">
              <a:avLst/>
            </a:prstGeom>
            <a:solidFill>
              <a:srgbClr val="00FF00"/>
            </a:solidFill>
            <a:ln w="9525">
              <a:solidFill>
                <a:srgbClr val="00FF00"/>
              </a:solidFill>
              <a:miter lim="800000"/>
              <a:headEnd/>
              <a:tailEnd/>
            </a:ln>
            <a:effectLst/>
          </p:spPr>
          <p:txBody>
            <a:bodyPr/>
            <a:lstStyle/>
            <a:p>
              <a:endParaRPr lang="en-US"/>
            </a:p>
          </p:txBody>
        </p:sp>
        <p:sp>
          <p:nvSpPr>
            <p:cNvPr id="360" name="Line 366"/>
            <p:cNvSpPr>
              <a:spLocks noChangeShapeType="1"/>
            </p:cNvSpPr>
            <p:nvPr/>
          </p:nvSpPr>
          <p:spPr bwMode="auto">
            <a:xfrm>
              <a:off x="3049588" y="4935538"/>
              <a:ext cx="0" cy="88900"/>
            </a:xfrm>
            <a:prstGeom prst="line">
              <a:avLst/>
            </a:prstGeom>
            <a:noFill/>
            <a:ln w="9525">
              <a:solidFill>
                <a:srgbClr val="00FF00"/>
              </a:solidFill>
              <a:round/>
              <a:headEnd type="none" w="sm" len="med"/>
              <a:tailEnd type="none" w="sm" len="med"/>
            </a:ln>
            <a:effectLst/>
          </p:spPr>
          <p:txBody>
            <a:bodyPr/>
            <a:lstStyle/>
            <a:p>
              <a:endParaRPr lang="en-US"/>
            </a:p>
          </p:txBody>
        </p:sp>
        <p:sp>
          <p:nvSpPr>
            <p:cNvPr id="361" name="Line 367"/>
            <p:cNvSpPr>
              <a:spLocks noChangeShapeType="1"/>
            </p:cNvSpPr>
            <p:nvPr/>
          </p:nvSpPr>
          <p:spPr bwMode="auto">
            <a:xfrm>
              <a:off x="2859088" y="5014913"/>
              <a:ext cx="190500" cy="1587"/>
            </a:xfrm>
            <a:prstGeom prst="line">
              <a:avLst/>
            </a:prstGeom>
            <a:noFill/>
            <a:ln w="9525">
              <a:solidFill>
                <a:srgbClr val="00FF00"/>
              </a:solidFill>
              <a:round/>
              <a:headEnd type="none" w="sm" len="med"/>
              <a:tailEnd type="none" w="sm" len="med"/>
            </a:ln>
            <a:effectLst/>
          </p:spPr>
          <p:txBody>
            <a:bodyPr/>
            <a:lstStyle/>
            <a:p>
              <a:endParaRPr lang="en-US"/>
            </a:p>
          </p:txBody>
        </p:sp>
        <p:sp>
          <p:nvSpPr>
            <p:cNvPr id="362" name="Line 368"/>
            <p:cNvSpPr>
              <a:spLocks noChangeShapeType="1"/>
            </p:cNvSpPr>
            <p:nvPr/>
          </p:nvSpPr>
          <p:spPr bwMode="auto">
            <a:xfrm>
              <a:off x="2859088" y="4927600"/>
              <a:ext cx="0" cy="88900"/>
            </a:xfrm>
            <a:prstGeom prst="line">
              <a:avLst/>
            </a:prstGeom>
            <a:noFill/>
            <a:ln w="9525">
              <a:solidFill>
                <a:srgbClr val="00FF00"/>
              </a:solidFill>
              <a:round/>
              <a:headEnd type="none" w="sm" len="med"/>
              <a:tailEnd type="none" w="sm" len="med"/>
            </a:ln>
            <a:effectLst/>
          </p:spPr>
          <p:txBody>
            <a:bodyPr/>
            <a:lstStyle/>
            <a:p>
              <a:endParaRPr lang="en-US"/>
            </a:p>
          </p:txBody>
        </p:sp>
        <p:sp>
          <p:nvSpPr>
            <p:cNvPr id="363" name="Line 369"/>
            <p:cNvSpPr>
              <a:spLocks noChangeShapeType="1"/>
            </p:cNvSpPr>
            <p:nvPr/>
          </p:nvSpPr>
          <p:spPr bwMode="auto">
            <a:xfrm>
              <a:off x="1504950" y="5022850"/>
              <a:ext cx="0" cy="115888"/>
            </a:xfrm>
            <a:prstGeom prst="line">
              <a:avLst/>
            </a:prstGeom>
            <a:noFill/>
            <a:ln w="9525">
              <a:solidFill>
                <a:srgbClr val="0000FF"/>
              </a:solidFill>
              <a:round/>
              <a:headEnd type="none" w="sm" len="med"/>
              <a:tailEnd type="none" w="sm" len="med"/>
            </a:ln>
            <a:effectLst/>
          </p:spPr>
          <p:txBody>
            <a:bodyPr/>
            <a:lstStyle/>
            <a:p>
              <a:endParaRPr lang="en-US"/>
            </a:p>
          </p:txBody>
        </p:sp>
        <p:sp>
          <p:nvSpPr>
            <p:cNvPr id="364" name="Line 370"/>
            <p:cNvSpPr>
              <a:spLocks noChangeShapeType="1"/>
            </p:cNvSpPr>
            <p:nvPr/>
          </p:nvSpPr>
          <p:spPr bwMode="auto">
            <a:xfrm>
              <a:off x="1504950" y="4941888"/>
              <a:ext cx="0" cy="49212"/>
            </a:xfrm>
            <a:prstGeom prst="line">
              <a:avLst/>
            </a:prstGeom>
            <a:noFill/>
            <a:ln w="9525">
              <a:solidFill>
                <a:srgbClr val="0000FF"/>
              </a:solidFill>
              <a:round/>
              <a:headEnd type="none" w="sm" len="med"/>
              <a:tailEnd type="none" w="sm" len="med"/>
            </a:ln>
            <a:effectLst/>
          </p:spPr>
          <p:txBody>
            <a:bodyPr/>
            <a:lstStyle/>
            <a:p>
              <a:endParaRPr lang="en-US"/>
            </a:p>
          </p:txBody>
        </p:sp>
        <p:sp>
          <p:nvSpPr>
            <p:cNvPr id="365" name="Rectangle 371"/>
            <p:cNvSpPr>
              <a:spLocks noChangeArrowheads="1"/>
            </p:cNvSpPr>
            <p:nvPr/>
          </p:nvSpPr>
          <p:spPr bwMode="auto">
            <a:xfrm>
              <a:off x="1489075" y="4991100"/>
              <a:ext cx="34925" cy="33338"/>
            </a:xfrm>
            <a:prstGeom prst="rect">
              <a:avLst/>
            </a:prstGeom>
            <a:solidFill>
              <a:srgbClr val="0000FF"/>
            </a:solidFill>
            <a:ln w="9525">
              <a:solidFill>
                <a:srgbClr val="0000FF"/>
              </a:solidFill>
              <a:miter lim="800000"/>
              <a:headEnd/>
              <a:tailEnd/>
            </a:ln>
            <a:effectLst/>
          </p:spPr>
          <p:txBody>
            <a:bodyPr/>
            <a:lstStyle/>
            <a:p>
              <a:endParaRPr lang="en-US"/>
            </a:p>
          </p:txBody>
        </p:sp>
        <p:sp>
          <p:nvSpPr>
            <p:cNvPr id="366" name="Line 372"/>
            <p:cNvSpPr>
              <a:spLocks noChangeShapeType="1"/>
            </p:cNvSpPr>
            <p:nvPr/>
          </p:nvSpPr>
          <p:spPr bwMode="auto">
            <a:xfrm>
              <a:off x="1592263" y="5022850"/>
              <a:ext cx="0" cy="50800"/>
            </a:xfrm>
            <a:prstGeom prst="line">
              <a:avLst/>
            </a:prstGeom>
            <a:noFill/>
            <a:ln w="9525">
              <a:solidFill>
                <a:srgbClr val="0000FF"/>
              </a:solidFill>
              <a:round/>
              <a:headEnd type="none" w="sm" len="med"/>
              <a:tailEnd type="none" w="sm" len="med"/>
            </a:ln>
            <a:effectLst/>
          </p:spPr>
          <p:txBody>
            <a:bodyPr/>
            <a:lstStyle/>
            <a:p>
              <a:endParaRPr lang="en-US"/>
            </a:p>
          </p:txBody>
        </p:sp>
        <p:sp>
          <p:nvSpPr>
            <p:cNvPr id="367" name="Line 373"/>
            <p:cNvSpPr>
              <a:spLocks noChangeShapeType="1"/>
            </p:cNvSpPr>
            <p:nvPr/>
          </p:nvSpPr>
          <p:spPr bwMode="auto">
            <a:xfrm>
              <a:off x="1592263" y="4941888"/>
              <a:ext cx="0" cy="49212"/>
            </a:xfrm>
            <a:prstGeom prst="line">
              <a:avLst/>
            </a:prstGeom>
            <a:noFill/>
            <a:ln w="9525">
              <a:solidFill>
                <a:srgbClr val="0000FF"/>
              </a:solidFill>
              <a:round/>
              <a:headEnd type="none" w="sm" len="med"/>
              <a:tailEnd type="none" w="sm" len="med"/>
            </a:ln>
            <a:effectLst/>
          </p:spPr>
          <p:txBody>
            <a:bodyPr/>
            <a:lstStyle/>
            <a:p>
              <a:endParaRPr lang="en-US"/>
            </a:p>
          </p:txBody>
        </p:sp>
        <p:sp>
          <p:nvSpPr>
            <p:cNvPr id="368" name="Rectangle 374"/>
            <p:cNvSpPr>
              <a:spLocks noChangeArrowheads="1"/>
            </p:cNvSpPr>
            <p:nvPr/>
          </p:nvSpPr>
          <p:spPr bwMode="auto">
            <a:xfrm>
              <a:off x="1573213" y="4991100"/>
              <a:ext cx="33337" cy="33338"/>
            </a:xfrm>
            <a:prstGeom prst="rect">
              <a:avLst/>
            </a:prstGeom>
            <a:solidFill>
              <a:srgbClr val="0000FF"/>
            </a:solidFill>
            <a:ln w="9525">
              <a:solidFill>
                <a:srgbClr val="0000FF"/>
              </a:solidFill>
              <a:miter lim="800000"/>
              <a:headEnd/>
              <a:tailEnd/>
            </a:ln>
            <a:effectLst/>
          </p:spPr>
          <p:txBody>
            <a:bodyPr/>
            <a:lstStyle/>
            <a:p>
              <a:endParaRPr lang="en-US"/>
            </a:p>
          </p:txBody>
        </p:sp>
        <p:sp>
          <p:nvSpPr>
            <p:cNvPr id="369" name="Line 375"/>
            <p:cNvSpPr>
              <a:spLocks noChangeShapeType="1"/>
            </p:cNvSpPr>
            <p:nvPr/>
          </p:nvSpPr>
          <p:spPr bwMode="auto">
            <a:xfrm>
              <a:off x="2454275" y="5241925"/>
              <a:ext cx="0" cy="49213"/>
            </a:xfrm>
            <a:prstGeom prst="line">
              <a:avLst/>
            </a:prstGeom>
            <a:noFill/>
            <a:ln w="9525">
              <a:solidFill>
                <a:srgbClr val="0000FF"/>
              </a:solidFill>
              <a:round/>
              <a:headEnd type="none" w="sm" len="med"/>
              <a:tailEnd type="none" w="sm" len="med"/>
            </a:ln>
            <a:effectLst/>
          </p:spPr>
          <p:txBody>
            <a:bodyPr/>
            <a:lstStyle/>
            <a:p>
              <a:endParaRPr lang="en-US"/>
            </a:p>
          </p:txBody>
        </p:sp>
        <p:sp>
          <p:nvSpPr>
            <p:cNvPr id="370" name="Line 376"/>
            <p:cNvSpPr>
              <a:spLocks noChangeShapeType="1"/>
            </p:cNvSpPr>
            <p:nvPr/>
          </p:nvSpPr>
          <p:spPr bwMode="auto">
            <a:xfrm>
              <a:off x="2454275" y="5064125"/>
              <a:ext cx="0" cy="146050"/>
            </a:xfrm>
            <a:prstGeom prst="line">
              <a:avLst/>
            </a:prstGeom>
            <a:noFill/>
            <a:ln w="9525">
              <a:solidFill>
                <a:srgbClr val="0000FF"/>
              </a:solidFill>
              <a:round/>
              <a:headEnd type="none" w="sm" len="med"/>
              <a:tailEnd type="none" w="sm" len="med"/>
            </a:ln>
            <a:effectLst/>
          </p:spPr>
          <p:txBody>
            <a:bodyPr/>
            <a:lstStyle/>
            <a:p>
              <a:endParaRPr lang="en-US"/>
            </a:p>
          </p:txBody>
        </p:sp>
        <p:sp>
          <p:nvSpPr>
            <p:cNvPr id="371" name="Rectangle 377"/>
            <p:cNvSpPr>
              <a:spLocks noChangeArrowheads="1"/>
            </p:cNvSpPr>
            <p:nvPr/>
          </p:nvSpPr>
          <p:spPr bwMode="auto">
            <a:xfrm>
              <a:off x="2438400" y="5208588"/>
              <a:ext cx="33338" cy="34925"/>
            </a:xfrm>
            <a:prstGeom prst="rect">
              <a:avLst/>
            </a:prstGeom>
            <a:solidFill>
              <a:srgbClr val="0000FF"/>
            </a:solidFill>
            <a:ln w="9525">
              <a:solidFill>
                <a:srgbClr val="0000FF"/>
              </a:solidFill>
              <a:miter lim="800000"/>
              <a:headEnd/>
              <a:tailEnd/>
            </a:ln>
            <a:effectLst/>
          </p:spPr>
          <p:txBody>
            <a:bodyPr/>
            <a:lstStyle/>
            <a:p>
              <a:endParaRPr lang="en-US"/>
            </a:p>
          </p:txBody>
        </p:sp>
        <p:sp>
          <p:nvSpPr>
            <p:cNvPr id="372" name="Line 378"/>
            <p:cNvSpPr>
              <a:spLocks noChangeShapeType="1"/>
            </p:cNvSpPr>
            <p:nvPr/>
          </p:nvSpPr>
          <p:spPr bwMode="auto">
            <a:xfrm>
              <a:off x="2363788" y="5249863"/>
              <a:ext cx="0" cy="49212"/>
            </a:xfrm>
            <a:prstGeom prst="line">
              <a:avLst/>
            </a:prstGeom>
            <a:noFill/>
            <a:ln w="9525">
              <a:solidFill>
                <a:srgbClr val="0000FF"/>
              </a:solidFill>
              <a:round/>
              <a:headEnd type="none" w="sm" len="med"/>
              <a:tailEnd type="none" w="sm" len="med"/>
            </a:ln>
            <a:effectLst/>
          </p:spPr>
          <p:txBody>
            <a:bodyPr/>
            <a:lstStyle/>
            <a:p>
              <a:endParaRPr lang="en-US"/>
            </a:p>
          </p:txBody>
        </p:sp>
        <p:sp>
          <p:nvSpPr>
            <p:cNvPr id="373" name="Line 379"/>
            <p:cNvSpPr>
              <a:spLocks noChangeShapeType="1"/>
            </p:cNvSpPr>
            <p:nvPr/>
          </p:nvSpPr>
          <p:spPr bwMode="auto">
            <a:xfrm>
              <a:off x="2363788" y="5137150"/>
              <a:ext cx="0" cy="80963"/>
            </a:xfrm>
            <a:prstGeom prst="line">
              <a:avLst/>
            </a:prstGeom>
            <a:noFill/>
            <a:ln w="9525">
              <a:solidFill>
                <a:srgbClr val="0000FF"/>
              </a:solidFill>
              <a:round/>
              <a:headEnd type="none" w="sm" len="med"/>
              <a:tailEnd type="none" w="sm" len="med"/>
            </a:ln>
            <a:effectLst/>
          </p:spPr>
          <p:txBody>
            <a:bodyPr/>
            <a:lstStyle/>
            <a:p>
              <a:endParaRPr lang="en-US"/>
            </a:p>
          </p:txBody>
        </p:sp>
        <p:sp>
          <p:nvSpPr>
            <p:cNvPr id="374" name="Rectangle 380"/>
            <p:cNvSpPr>
              <a:spLocks noChangeArrowheads="1"/>
            </p:cNvSpPr>
            <p:nvPr/>
          </p:nvSpPr>
          <p:spPr bwMode="auto">
            <a:xfrm>
              <a:off x="2347913" y="5216525"/>
              <a:ext cx="31750" cy="34925"/>
            </a:xfrm>
            <a:prstGeom prst="rect">
              <a:avLst/>
            </a:prstGeom>
            <a:solidFill>
              <a:srgbClr val="0000FF"/>
            </a:solidFill>
            <a:ln w="9525">
              <a:solidFill>
                <a:srgbClr val="0000FF"/>
              </a:solidFill>
              <a:miter lim="800000"/>
              <a:headEnd/>
              <a:tailEnd/>
            </a:ln>
            <a:effectLst/>
          </p:spPr>
          <p:txBody>
            <a:bodyPr/>
            <a:lstStyle/>
            <a:p>
              <a:endParaRPr lang="en-US"/>
            </a:p>
          </p:txBody>
        </p:sp>
        <p:sp>
          <p:nvSpPr>
            <p:cNvPr id="375" name="Rectangle 381"/>
            <p:cNvSpPr>
              <a:spLocks noChangeArrowheads="1"/>
            </p:cNvSpPr>
            <p:nvPr/>
          </p:nvSpPr>
          <p:spPr bwMode="auto">
            <a:xfrm>
              <a:off x="790575" y="5595938"/>
              <a:ext cx="31750" cy="34925"/>
            </a:xfrm>
            <a:prstGeom prst="rect">
              <a:avLst/>
            </a:prstGeom>
            <a:noFill/>
            <a:ln w="9525">
              <a:solidFill>
                <a:srgbClr val="0000FF"/>
              </a:solidFill>
              <a:miter lim="800000"/>
              <a:headEnd/>
              <a:tailEnd/>
            </a:ln>
            <a:effectLst/>
          </p:spPr>
          <p:txBody>
            <a:bodyPr/>
            <a:lstStyle/>
            <a:p>
              <a:endParaRPr lang="en-US"/>
            </a:p>
          </p:txBody>
        </p:sp>
        <p:sp>
          <p:nvSpPr>
            <p:cNvPr id="376" name="Line 382"/>
            <p:cNvSpPr>
              <a:spLocks noChangeShapeType="1"/>
            </p:cNvSpPr>
            <p:nvPr/>
          </p:nvSpPr>
          <p:spPr bwMode="auto">
            <a:xfrm>
              <a:off x="1293813" y="5022850"/>
              <a:ext cx="0" cy="242888"/>
            </a:xfrm>
            <a:prstGeom prst="line">
              <a:avLst/>
            </a:prstGeom>
            <a:noFill/>
            <a:ln w="9525">
              <a:solidFill>
                <a:srgbClr val="0000FF"/>
              </a:solidFill>
              <a:round/>
              <a:headEnd type="none" w="sm" len="med"/>
              <a:tailEnd type="none" w="sm" len="med"/>
            </a:ln>
            <a:effectLst/>
          </p:spPr>
          <p:txBody>
            <a:bodyPr/>
            <a:lstStyle/>
            <a:p>
              <a:endParaRPr lang="en-US"/>
            </a:p>
          </p:txBody>
        </p:sp>
        <p:sp>
          <p:nvSpPr>
            <p:cNvPr id="377" name="Line 383"/>
            <p:cNvSpPr>
              <a:spLocks noChangeShapeType="1"/>
            </p:cNvSpPr>
            <p:nvPr/>
          </p:nvSpPr>
          <p:spPr bwMode="auto">
            <a:xfrm>
              <a:off x="1293813" y="4941888"/>
              <a:ext cx="0" cy="49212"/>
            </a:xfrm>
            <a:prstGeom prst="line">
              <a:avLst/>
            </a:prstGeom>
            <a:noFill/>
            <a:ln w="9525">
              <a:solidFill>
                <a:srgbClr val="0000FF"/>
              </a:solidFill>
              <a:round/>
              <a:headEnd type="none" w="sm" len="med"/>
              <a:tailEnd type="none" w="sm" len="med"/>
            </a:ln>
            <a:effectLst/>
          </p:spPr>
          <p:txBody>
            <a:bodyPr/>
            <a:lstStyle/>
            <a:p>
              <a:endParaRPr lang="en-US"/>
            </a:p>
          </p:txBody>
        </p:sp>
        <p:sp>
          <p:nvSpPr>
            <p:cNvPr id="378" name="Rectangle 384"/>
            <p:cNvSpPr>
              <a:spLocks noChangeArrowheads="1"/>
            </p:cNvSpPr>
            <p:nvPr/>
          </p:nvSpPr>
          <p:spPr bwMode="auto">
            <a:xfrm>
              <a:off x="1277938" y="4991100"/>
              <a:ext cx="33337" cy="33338"/>
            </a:xfrm>
            <a:prstGeom prst="rect">
              <a:avLst/>
            </a:prstGeom>
            <a:solidFill>
              <a:srgbClr val="0000FF"/>
            </a:solidFill>
            <a:ln w="9525">
              <a:solidFill>
                <a:srgbClr val="0000FF"/>
              </a:solidFill>
              <a:miter lim="800000"/>
              <a:headEnd/>
              <a:tailEnd/>
            </a:ln>
            <a:effectLst/>
          </p:spPr>
          <p:txBody>
            <a:bodyPr/>
            <a:lstStyle/>
            <a:p>
              <a:endParaRPr lang="en-US"/>
            </a:p>
          </p:txBody>
        </p:sp>
        <p:sp>
          <p:nvSpPr>
            <p:cNvPr id="379" name="Line 385"/>
            <p:cNvSpPr>
              <a:spLocks noChangeShapeType="1"/>
            </p:cNvSpPr>
            <p:nvPr/>
          </p:nvSpPr>
          <p:spPr bwMode="auto">
            <a:xfrm>
              <a:off x="1592263" y="5064125"/>
              <a:ext cx="862012" cy="1588"/>
            </a:xfrm>
            <a:prstGeom prst="line">
              <a:avLst/>
            </a:prstGeom>
            <a:noFill/>
            <a:ln w="9525">
              <a:solidFill>
                <a:srgbClr val="0000FF"/>
              </a:solidFill>
              <a:round/>
              <a:headEnd type="none" w="sm" len="med"/>
              <a:tailEnd type="none" w="sm" len="med"/>
            </a:ln>
            <a:effectLst/>
          </p:spPr>
          <p:txBody>
            <a:bodyPr/>
            <a:lstStyle/>
            <a:p>
              <a:endParaRPr lang="en-US"/>
            </a:p>
          </p:txBody>
        </p:sp>
        <p:sp>
          <p:nvSpPr>
            <p:cNvPr id="380" name="Line 386"/>
            <p:cNvSpPr>
              <a:spLocks noChangeShapeType="1"/>
            </p:cNvSpPr>
            <p:nvPr/>
          </p:nvSpPr>
          <p:spPr bwMode="auto">
            <a:xfrm>
              <a:off x="1504950" y="5137150"/>
              <a:ext cx="866775" cy="1588"/>
            </a:xfrm>
            <a:prstGeom prst="line">
              <a:avLst/>
            </a:prstGeom>
            <a:noFill/>
            <a:ln w="9525">
              <a:solidFill>
                <a:srgbClr val="0000FF"/>
              </a:solidFill>
              <a:round/>
              <a:headEnd type="none" w="sm" len="med"/>
              <a:tailEnd type="none" w="sm" len="med"/>
            </a:ln>
            <a:effectLst/>
          </p:spPr>
          <p:txBody>
            <a:bodyPr/>
            <a:lstStyle/>
            <a:p>
              <a:endParaRPr lang="en-US"/>
            </a:p>
          </p:txBody>
        </p:sp>
        <p:sp>
          <p:nvSpPr>
            <p:cNvPr id="381" name="Line 387"/>
            <p:cNvSpPr>
              <a:spLocks noChangeShapeType="1"/>
            </p:cNvSpPr>
            <p:nvPr/>
          </p:nvSpPr>
          <p:spPr bwMode="auto">
            <a:xfrm>
              <a:off x="738188" y="5192713"/>
              <a:ext cx="306387" cy="1587"/>
            </a:xfrm>
            <a:prstGeom prst="line">
              <a:avLst/>
            </a:prstGeom>
            <a:noFill/>
            <a:ln w="25400">
              <a:solidFill>
                <a:srgbClr val="FF0000"/>
              </a:solidFill>
              <a:round/>
              <a:headEnd type="none" w="sm" len="med"/>
              <a:tailEnd type="none" w="sm" len="med"/>
            </a:ln>
            <a:effectLst/>
          </p:spPr>
          <p:txBody>
            <a:bodyPr/>
            <a:lstStyle/>
            <a:p>
              <a:endParaRPr lang="en-US"/>
            </a:p>
          </p:txBody>
        </p:sp>
        <p:sp>
          <p:nvSpPr>
            <p:cNvPr id="382" name="Line 388"/>
            <p:cNvSpPr>
              <a:spLocks noChangeShapeType="1"/>
            </p:cNvSpPr>
            <p:nvPr/>
          </p:nvSpPr>
          <p:spPr bwMode="auto">
            <a:xfrm>
              <a:off x="896938" y="513715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383" name="Line 389"/>
            <p:cNvSpPr>
              <a:spLocks noChangeShapeType="1"/>
            </p:cNvSpPr>
            <p:nvPr/>
          </p:nvSpPr>
          <p:spPr bwMode="auto">
            <a:xfrm>
              <a:off x="896938" y="4652963"/>
              <a:ext cx="0" cy="452437"/>
            </a:xfrm>
            <a:prstGeom prst="line">
              <a:avLst/>
            </a:prstGeom>
            <a:noFill/>
            <a:ln w="9525">
              <a:solidFill>
                <a:srgbClr val="FF0000"/>
              </a:solidFill>
              <a:round/>
              <a:headEnd type="none" w="sm" len="med"/>
              <a:tailEnd type="none" w="sm" len="med"/>
            </a:ln>
            <a:effectLst/>
          </p:spPr>
          <p:txBody>
            <a:bodyPr/>
            <a:lstStyle/>
            <a:p>
              <a:endParaRPr lang="en-US"/>
            </a:p>
          </p:txBody>
        </p:sp>
        <p:sp>
          <p:nvSpPr>
            <p:cNvPr id="384" name="Rectangle 390"/>
            <p:cNvSpPr>
              <a:spLocks noChangeArrowheads="1"/>
            </p:cNvSpPr>
            <p:nvPr/>
          </p:nvSpPr>
          <p:spPr bwMode="auto">
            <a:xfrm>
              <a:off x="871538" y="5064125"/>
              <a:ext cx="41275" cy="65088"/>
            </a:xfrm>
            <a:prstGeom prst="rect">
              <a:avLst/>
            </a:prstGeom>
            <a:solidFill>
              <a:srgbClr val="FF0000"/>
            </a:solidFill>
            <a:ln w="9525">
              <a:solidFill>
                <a:srgbClr val="FF0000"/>
              </a:solidFill>
              <a:miter lim="800000"/>
              <a:headEnd/>
              <a:tailEnd/>
            </a:ln>
            <a:effectLst/>
          </p:spPr>
          <p:txBody>
            <a:bodyPr/>
            <a:lstStyle/>
            <a:p>
              <a:endParaRPr lang="en-US"/>
            </a:p>
          </p:txBody>
        </p:sp>
        <p:sp>
          <p:nvSpPr>
            <p:cNvPr id="385" name="Line 391"/>
            <p:cNvSpPr>
              <a:spLocks noChangeShapeType="1"/>
            </p:cNvSpPr>
            <p:nvPr/>
          </p:nvSpPr>
          <p:spPr bwMode="auto">
            <a:xfrm>
              <a:off x="806450" y="5200650"/>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386" name="Rectangle 392"/>
            <p:cNvSpPr>
              <a:spLocks noChangeArrowheads="1"/>
            </p:cNvSpPr>
            <p:nvPr/>
          </p:nvSpPr>
          <p:spPr bwMode="auto">
            <a:xfrm>
              <a:off x="781050" y="5224463"/>
              <a:ext cx="41275"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387" name="Oval 393"/>
            <p:cNvSpPr>
              <a:spLocks noChangeArrowheads="1"/>
            </p:cNvSpPr>
            <p:nvPr/>
          </p:nvSpPr>
          <p:spPr bwMode="auto">
            <a:xfrm>
              <a:off x="749300" y="5329238"/>
              <a:ext cx="114300" cy="74612"/>
            </a:xfrm>
            <a:prstGeom prst="ellipse">
              <a:avLst/>
            </a:prstGeom>
            <a:noFill/>
            <a:ln w="9525">
              <a:solidFill>
                <a:srgbClr val="FF0000"/>
              </a:solidFill>
              <a:round/>
              <a:headEnd/>
              <a:tailEnd/>
            </a:ln>
            <a:effectLst/>
          </p:spPr>
          <p:txBody>
            <a:bodyPr/>
            <a:lstStyle/>
            <a:p>
              <a:endParaRPr lang="en-US"/>
            </a:p>
          </p:txBody>
        </p:sp>
        <p:sp>
          <p:nvSpPr>
            <p:cNvPr id="388" name="Oval 394"/>
            <p:cNvSpPr>
              <a:spLocks noChangeArrowheads="1"/>
            </p:cNvSpPr>
            <p:nvPr/>
          </p:nvSpPr>
          <p:spPr bwMode="auto">
            <a:xfrm>
              <a:off x="749300" y="5362575"/>
              <a:ext cx="114300" cy="73025"/>
            </a:xfrm>
            <a:prstGeom prst="ellipse">
              <a:avLst/>
            </a:prstGeom>
            <a:noFill/>
            <a:ln w="9525">
              <a:solidFill>
                <a:srgbClr val="0000FF"/>
              </a:solidFill>
              <a:round/>
              <a:headEnd/>
              <a:tailEnd/>
            </a:ln>
            <a:effectLst/>
          </p:spPr>
          <p:txBody>
            <a:bodyPr/>
            <a:lstStyle/>
            <a:p>
              <a:endParaRPr lang="en-US"/>
            </a:p>
          </p:txBody>
        </p:sp>
        <p:sp>
          <p:nvSpPr>
            <p:cNvPr id="389" name="Line 395"/>
            <p:cNvSpPr>
              <a:spLocks noChangeShapeType="1"/>
            </p:cNvSpPr>
            <p:nvPr/>
          </p:nvSpPr>
          <p:spPr bwMode="auto">
            <a:xfrm>
              <a:off x="806450" y="5524500"/>
              <a:ext cx="0" cy="49213"/>
            </a:xfrm>
            <a:prstGeom prst="line">
              <a:avLst/>
            </a:prstGeom>
            <a:noFill/>
            <a:ln w="9525">
              <a:solidFill>
                <a:srgbClr val="0000FF"/>
              </a:solidFill>
              <a:round/>
              <a:headEnd type="none" w="sm" len="med"/>
              <a:tailEnd type="none" w="sm" len="med"/>
            </a:ln>
            <a:effectLst/>
          </p:spPr>
          <p:txBody>
            <a:bodyPr/>
            <a:lstStyle/>
            <a:p>
              <a:endParaRPr lang="en-US"/>
            </a:p>
          </p:txBody>
        </p:sp>
        <p:sp>
          <p:nvSpPr>
            <p:cNvPr id="390" name="Line 396"/>
            <p:cNvSpPr>
              <a:spLocks noChangeShapeType="1"/>
            </p:cNvSpPr>
            <p:nvPr/>
          </p:nvSpPr>
          <p:spPr bwMode="auto">
            <a:xfrm>
              <a:off x="806450" y="5441950"/>
              <a:ext cx="0" cy="50800"/>
            </a:xfrm>
            <a:prstGeom prst="line">
              <a:avLst/>
            </a:prstGeom>
            <a:noFill/>
            <a:ln w="9525">
              <a:solidFill>
                <a:srgbClr val="0000FF"/>
              </a:solidFill>
              <a:round/>
              <a:headEnd type="none" w="sm" len="med"/>
              <a:tailEnd type="none" w="sm" len="med"/>
            </a:ln>
            <a:effectLst/>
          </p:spPr>
          <p:txBody>
            <a:bodyPr/>
            <a:lstStyle/>
            <a:p>
              <a:endParaRPr lang="en-US"/>
            </a:p>
          </p:txBody>
        </p:sp>
        <p:sp>
          <p:nvSpPr>
            <p:cNvPr id="391" name="Rectangle 397"/>
            <p:cNvSpPr>
              <a:spLocks noChangeArrowheads="1"/>
            </p:cNvSpPr>
            <p:nvPr/>
          </p:nvSpPr>
          <p:spPr bwMode="auto">
            <a:xfrm>
              <a:off x="781050" y="5467350"/>
              <a:ext cx="41275" cy="65088"/>
            </a:xfrm>
            <a:prstGeom prst="rect">
              <a:avLst/>
            </a:prstGeom>
            <a:solidFill>
              <a:srgbClr val="0000FF"/>
            </a:solidFill>
            <a:ln w="9525">
              <a:solidFill>
                <a:srgbClr val="0000FF"/>
              </a:solidFill>
              <a:miter lim="800000"/>
              <a:headEnd/>
              <a:tailEnd/>
            </a:ln>
            <a:effectLst/>
          </p:spPr>
          <p:txBody>
            <a:bodyPr/>
            <a:lstStyle/>
            <a:p>
              <a:endParaRPr lang="en-US"/>
            </a:p>
          </p:txBody>
        </p:sp>
        <p:sp>
          <p:nvSpPr>
            <p:cNvPr id="392" name="Line 398"/>
            <p:cNvSpPr>
              <a:spLocks noChangeShapeType="1"/>
            </p:cNvSpPr>
            <p:nvPr/>
          </p:nvSpPr>
          <p:spPr bwMode="auto">
            <a:xfrm>
              <a:off x="738188" y="5572125"/>
              <a:ext cx="669925" cy="1588"/>
            </a:xfrm>
            <a:prstGeom prst="line">
              <a:avLst/>
            </a:prstGeom>
            <a:noFill/>
            <a:ln w="25400">
              <a:solidFill>
                <a:srgbClr val="0000FF"/>
              </a:solidFill>
              <a:round/>
              <a:headEnd type="none" w="sm" len="med"/>
              <a:tailEnd type="none" w="sm" len="med"/>
            </a:ln>
            <a:effectLst/>
          </p:spPr>
          <p:txBody>
            <a:bodyPr/>
            <a:lstStyle/>
            <a:p>
              <a:endParaRPr lang="en-US"/>
            </a:p>
          </p:txBody>
        </p:sp>
        <p:sp>
          <p:nvSpPr>
            <p:cNvPr id="393" name="Line 399"/>
            <p:cNvSpPr>
              <a:spLocks noChangeShapeType="1"/>
            </p:cNvSpPr>
            <p:nvPr/>
          </p:nvSpPr>
          <p:spPr bwMode="auto">
            <a:xfrm>
              <a:off x="806450" y="5281613"/>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394" name="Line 400"/>
            <p:cNvSpPr>
              <a:spLocks noChangeShapeType="1"/>
            </p:cNvSpPr>
            <p:nvPr/>
          </p:nvSpPr>
          <p:spPr bwMode="auto">
            <a:xfrm>
              <a:off x="971550" y="5200650"/>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395" name="Rectangle 401"/>
            <p:cNvSpPr>
              <a:spLocks noChangeArrowheads="1"/>
            </p:cNvSpPr>
            <p:nvPr/>
          </p:nvSpPr>
          <p:spPr bwMode="auto">
            <a:xfrm>
              <a:off x="946150" y="5224463"/>
              <a:ext cx="42863"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396" name="Oval 402"/>
            <p:cNvSpPr>
              <a:spLocks noChangeArrowheads="1"/>
            </p:cNvSpPr>
            <p:nvPr/>
          </p:nvSpPr>
          <p:spPr bwMode="auto">
            <a:xfrm>
              <a:off x="912813" y="5329238"/>
              <a:ext cx="114300" cy="74612"/>
            </a:xfrm>
            <a:prstGeom prst="ellipse">
              <a:avLst/>
            </a:prstGeom>
            <a:noFill/>
            <a:ln w="9525">
              <a:solidFill>
                <a:srgbClr val="FF0000"/>
              </a:solidFill>
              <a:round/>
              <a:headEnd/>
              <a:tailEnd/>
            </a:ln>
            <a:effectLst/>
          </p:spPr>
          <p:txBody>
            <a:bodyPr/>
            <a:lstStyle/>
            <a:p>
              <a:endParaRPr lang="en-US"/>
            </a:p>
          </p:txBody>
        </p:sp>
        <p:sp>
          <p:nvSpPr>
            <p:cNvPr id="397" name="Oval 403"/>
            <p:cNvSpPr>
              <a:spLocks noChangeArrowheads="1"/>
            </p:cNvSpPr>
            <p:nvPr/>
          </p:nvSpPr>
          <p:spPr bwMode="auto">
            <a:xfrm>
              <a:off x="912813" y="5362575"/>
              <a:ext cx="114300" cy="73025"/>
            </a:xfrm>
            <a:prstGeom prst="ellipse">
              <a:avLst/>
            </a:prstGeom>
            <a:noFill/>
            <a:ln w="9525">
              <a:solidFill>
                <a:srgbClr val="0000FF"/>
              </a:solidFill>
              <a:round/>
              <a:headEnd/>
              <a:tailEnd/>
            </a:ln>
            <a:effectLst/>
          </p:spPr>
          <p:txBody>
            <a:bodyPr/>
            <a:lstStyle/>
            <a:p>
              <a:endParaRPr lang="en-US"/>
            </a:p>
          </p:txBody>
        </p:sp>
        <p:sp>
          <p:nvSpPr>
            <p:cNvPr id="398" name="Line 404"/>
            <p:cNvSpPr>
              <a:spLocks noChangeShapeType="1"/>
            </p:cNvSpPr>
            <p:nvPr/>
          </p:nvSpPr>
          <p:spPr bwMode="auto">
            <a:xfrm>
              <a:off x="971550" y="5524500"/>
              <a:ext cx="0" cy="146050"/>
            </a:xfrm>
            <a:prstGeom prst="line">
              <a:avLst/>
            </a:prstGeom>
            <a:noFill/>
            <a:ln w="9525">
              <a:solidFill>
                <a:srgbClr val="0000FF"/>
              </a:solidFill>
              <a:round/>
              <a:headEnd type="none" w="sm" len="med"/>
              <a:tailEnd type="none" w="sm" len="med"/>
            </a:ln>
            <a:effectLst/>
          </p:spPr>
          <p:txBody>
            <a:bodyPr/>
            <a:lstStyle/>
            <a:p>
              <a:endParaRPr lang="en-US"/>
            </a:p>
          </p:txBody>
        </p:sp>
        <p:sp>
          <p:nvSpPr>
            <p:cNvPr id="399" name="Line 405"/>
            <p:cNvSpPr>
              <a:spLocks noChangeShapeType="1"/>
            </p:cNvSpPr>
            <p:nvPr/>
          </p:nvSpPr>
          <p:spPr bwMode="auto">
            <a:xfrm>
              <a:off x="971550" y="5441950"/>
              <a:ext cx="0" cy="50800"/>
            </a:xfrm>
            <a:prstGeom prst="line">
              <a:avLst/>
            </a:prstGeom>
            <a:noFill/>
            <a:ln w="9525">
              <a:solidFill>
                <a:srgbClr val="0000FF"/>
              </a:solidFill>
              <a:round/>
              <a:headEnd type="none" w="sm" len="med"/>
              <a:tailEnd type="none" w="sm" len="med"/>
            </a:ln>
            <a:effectLst/>
          </p:spPr>
          <p:txBody>
            <a:bodyPr/>
            <a:lstStyle/>
            <a:p>
              <a:endParaRPr lang="en-US"/>
            </a:p>
          </p:txBody>
        </p:sp>
        <p:sp>
          <p:nvSpPr>
            <p:cNvPr id="400" name="Rectangle 406"/>
            <p:cNvSpPr>
              <a:spLocks noChangeArrowheads="1"/>
            </p:cNvSpPr>
            <p:nvPr/>
          </p:nvSpPr>
          <p:spPr bwMode="auto">
            <a:xfrm>
              <a:off x="946150" y="5467350"/>
              <a:ext cx="42863" cy="65088"/>
            </a:xfrm>
            <a:prstGeom prst="rect">
              <a:avLst/>
            </a:prstGeom>
            <a:solidFill>
              <a:srgbClr val="0000FF"/>
            </a:solidFill>
            <a:ln w="9525">
              <a:solidFill>
                <a:srgbClr val="0000FF"/>
              </a:solidFill>
              <a:miter lim="800000"/>
              <a:headEnd/>
              <a:tailEnd/>
            </a:ln>
            <a:effectLst/>
          </p:spPr>
          <p:txBody>
            <a:bodyPr/>
            <a:lstStyle/>
            <a:p>
              <a:endParaRPr lang="en-US"/>
            </a:p>
          </p:txBody>
        </p:sp>
        <p:sp>
          <p:nvSpPr>
            <p:cNvPr id="401" name="Line 407"/>
            <p:cNvSpPr>
              <a:spLocks noChangeShapeType="1"/>
            </p:cNvSpPr>
            <p:nvPr/>
          </p:nvSpPr>
          <p:spPr bwMode="auto">
            <a:xfrm>
              <a:off x="971550" y="5281613"/>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402" name="Line 408"/>
            <p:cNvSpPr>
              <a:spLocks noChangeShapeType="1"/>
            </p:cNvSpPr>
            <p:nvPr/>
          </p:nvSpPr>
          <p:spPr bwMode="auto">
            <a:xfrm>
              <a:off x="1127125" y="5514975"/>
              <a:ext cx="0" cy="50800"/>
            </a:xfrm>
            <a:prstGeom prst="line">
              <a:avLst/>
            </a:prstGeom>
            <a:noFill/>
            <a:ln w="9525">
              <a:solidFill>
                <a:srgbClr val="0000FF"/>
              </a:solidFill>
              <a:round/>
              <a:headEnd type="none" w="sm" len="med"/>
              <a:tailEnd type="none" w="sm" len="med"/>
            </a:ln>
            <a:effectLst/>
          </p:spPr>
          <p:txBody>
            <a:bodyPr/>
            <a:lstStyle/>
            <a:p>
              <a:endParaRPr lang="en-US"/>
            </a:p>
          </p:txBody>
        </p:sp>
        <p:sp>
          <p:nvSpPr>
            <p:cNvPr id="403" name="Line 409"/>
            <p:cNvSpPr>
              <a:spLocks noChangeShapeType="1"/>
            </p:cNvSpPr>
            <p:nvPr/>
          </p:nvSpPr>
          <p:spPr bwMode="auto">
            <a:xfrm>
              <a:off x="1127125" y="4999038"/>
              <a:ext cx="0" cy="509587"/>
            </a:xfrm>
            <a:prstGeom prst="line">
              <a:avLst/>
            </a:prstGeom>
            <a:noFill/>
            <a:ln w="9525">
              <a:solidFill>
                <a:srgbClr val="0000FF"/>
              </a:solidFill>
              <a:round/>
              <a:headEnd type="none" w="sm" len="med"/>
              <a:tailEnd type="none" w="sm" len="med"/>
            </a:ln>
            <a:effectLst/>
          </p:spPr>
          <p:txBody>
            <a:bodyPr/>
            <a:lstStyle/>
            <a:p>
              <a:endParaRPr lang="en-US"/>
            </a:p>
          </p:txBody>
        </p:sp>
        <p:sp>
          <p:nvSpPr>
            <p:cNvPr id="404" name="Rectangle 410"/>
            <p:cNvSpPr>
              <a:spLocks noChangeArrowheads="1"/>
            </p:cNvSpPr>
            <p:nvPr/>
          </p:nvSpPr>
          <p:spPr bwMode="auto">
            <a:xfrm>
              <a:off x="1109663" y="5491163"/>
              <a:ext cx="34925" cy="33337"/>
            </a:xfrm>
            <a:prstGeom prst="rect">
              <a:avLst/>
            </a:prstGeom>
            <a:noFill/>
            <a:ln w="9525">
              <a:solidFill>
                <a:srgbClr val="0000FF"/>
              </a:solidFill>
              <a:miter lim="800000"/>
              <a:headEnd/>
              <a:tailEnd/>
            </a:ln>
            <a:effectLst/>
          </p:spPr>
          <p:txBody>
            <a:bodyPr/>
            <a:lstStyle/>
            <a:p>
              <a:endParaRPr lang="en-US"/>
            </a:p>
          </p:txBody>
        </p:sp>
        <p:sp>
          <p:nvSpPr>
            <p:cNvPr id="405" name="Line 411"/>
            <p:cNvSpPr>
              <a:spLocks noChangeShapeType="1"/>
            </p:cNvSpPr>
            <p:nvPr/>
          </p:nvSpPr>
          <p:spPr bwMode="auto">
            <a:xfrm>
              <a:off x="806450" y="5556250"/>
              <a:ext cx="0" cy="49213"/>
            </a:xfrm>
            <a:prstGeom prst="line">
              <a:avLst/>
            </a:prstGeom>
            <a:noFill/>
            <a:ln w="9525">
              <a:solidFill>
                <a:srgbClr val="0000FF"/>
              </a:solidFill>
              <a:round/>
              <a:headEnd type="none" w="sm" len="med"/>
              <a:tailEnd type="none" w="sm" len="med"/>
            </a:ln>
            <a:effectLst/>
          </p:spPr>
          <p:txBody>
            <a:bodyPr/>
            <a:lstStyle/>
            <a:p>
              <a:endParaRPr lang="en-US"/>
            </a:p>
          </p:txBody>
        </p:sp>
        <p:sp>
          <p:nvSpPr>
            <p:cNvPr id="406" name="Line 412"/>
            <p:cNvSpPr>
              <a:spLocks noChangeShapeType="1"/>
            </p:cNvSpPr>
            <p:nvPr/>
          </p:nvSpPr>
          <p:spPr bwMode="auto">
            <a:xfrm>
              <a:off x="1127125" y="4935538"/>
              <a:ext cx="0" cy="49212"/>
            </a:xfrm>
            <a:prstGeom prst="line">
              <a:avLst/>
            </a:prstGeom>
            <a:noFill/>
            <a:ln w="9525">
              <a:solidFill>
                <a:srgbClr val="0000FF"/>
              </a:solidFill>
              <a:round/>
              <a:headEnd type="none" w="sm" len="med"/>
              <a:tailEnd type="none" w="sm" len="med"/>
            </a:ln>
            <a:effectLst/>
          </p:spPr>
          <p:txBody>
            <a:bodyPr/>
            <a:lstStyle/>
            <a:p>
              <a:endParaRPr lang="en-US"/>
            </a:p>
          </p:txBody>
        </p:sp>
        <p:sp>
          <p:nvSpPr>
            <p:cNvPr id="407" name="Rectangle 413"/>
            <p:cNvSpPr>
              <a:spLocks noChangeArrowheads="1"/>
            </p:cNvSpPr>
            <p:nvPr/>
          </p:nvSpPr>
          <p:spPr bwMode="auto">
            <a:xfrm>
              <a:off x="1109663" y="4983163"/>
              <a:ext cx="34925" cy="33337"/>
            </a:xfrm>
            <a:prstGeom prst="rect">
              <a:avLst/>
            </a:prstGeom>
            <a:solidFill>
              <a:srgbClr val="0000FF"/>
            </a:solidFill>
            <a:ln w="9525">
              <a:solidFill>
                <a:srgbClr val="0000FF"/>
              </a:solidFill>
              <a:miter lim="800000"/>
              <a:headEnd/>
              <a:tailEnd/>
            </a:ln>
            <a:effectLst/>
          </p:spPr>
          <p:txBody>
            <a:bodyPr/>
            <a:lstStyle/>
            <a:p>
              <a:endParaRPr lang="en-US"/>
            </a:p>
          </p:txBody>
        </p:sp>
        <p:sp>
          <p:nvSpPr>
            <p:cNvPr id="408" name="Line 414"/>
            <p:cNvSpPr>
              <a:spLocks noChangeShapeType="1"/>
            </p:cNvSpPr>
            <p:nvPr/>
          </p:nvSpPr>
          <p:spPr bwMode="auto">
            <a:xfrm>
              <a:off x="735013" y="5661025"/>
              <a:ext cx="682625" cy="1588"/>
            </a:xfrm>
            <a:prstGeom prst="line">
              <a:avLst/>
            </a:prstGeom>
            <a:noFill/>
            <a:ln w="25400">
              <a:solidFill>
                <a:srgbClr val="0000FF"/>
              </a:solidFill>
              <a:round/>
              <a:headEnd type="none" w="sm" len="med"/>
              <a:tailEnd type="none" w="sm" len="med"/>
            </a:ln>
            <a:effectLst/>
          </p:spPr>
          <p:txBody>
            <a:bodyPr/>
            <a:lstStyle/>
            <a:p>
              <a:endParaRPr lang="en-US"/>
            </a:p>
          </p:txBody>
        </p:sp>
        <p:sp>
          <p:nvSpPr>
            <p:cNvPr id="409" name="Line 415"/>
            <p:cNvSpPr>
              <a:spLocks noChangeShapeType="1"/>
            </p:cNvSpPr>
            <p:nvPr/>
          </p:nvSpPr>
          <p:spPr bwMode="auto">
            <a:xfrm>
              <a:off x="1195388" y="5524500"/>
              <a:ext cx="0" cy="146050"/>
            </a:xfrm>
            <a:prstGeom prst="line">
              <a:avLst/>
            </a:prstGeom>
            <a:noFill/>
            <a:ln w="9525">
              <a:solidFill>
                <a:srgbClr val="0000FF"/>
              </a:solidFill>
              <a:round/>
              <a:headEnd type="none" w="sm" len="med"/>
              <a:tailEnd type="none" w="sm" len="med"/>
            </a:ln>
            <a:effectLst/>
          </p:spPr>
          <p:txBody>
            <a:bodyPr/>
            <a:lstStyle/>
            <a:p>
              <a:endParaRPr lang="en-US"/>
            </a:p>
          </p:txBody>
        </p:sp>
        <p:sp>
          <p:nvSpPr>
            <p:cNvPr id="410" name="Line 416"/>
            <p:cNvSpPr>
              <a:spLocks noChangeShapeType="1"/>
            </p:cNvSpPr>
            <p:nvPr/>
          </p:nvSpPr>
          <p:spPr bwMode="auto">
            <a:xfrm>
              <a:off x="1195388" y="5006975"/>
              <a:ext cx="0" cy="485775"/>
            </a:xfrm>
            <a:prstGeom prst="line">
              <a:avLst/>
            </a:prstGeom>
            <a:noFill/>
            <a:ln w="9525">
              <a:solidFill>
                <a:srgbClr val="0000FF"/>
              </a:solidFill>
              <a:round/>
              <a:headEnd type="none" w="sm" len="med"/>
              <a:tailEnd type="none" w="sm" len="med"/>
            </a:ln>
            <a:effectLst/>
          </p:spPr>
          <p:txBody>
            <a:bodyPr/>
            <a:lstStyle/>
            <a:p>
              <a:endParaRPr lang="en-US"/>
            </a:p>
          </p:txBody>
        </p:sp>
        <p:sp>
          <p:nvSpPr>
            <p:cNvPr id="411" name="Rectangle 417"/>
            <p:cNvSpPr>
              <a:spLocks noChangeArrowheads="1"/>
            </p:cNvSpPr>
            <p:nvPr/>
          </p:nvSpPr>
          <p:spPr bwMode="auto">
            <a:xfrm>
              <a:off x="1179513" y="5491163"/>
              <a:ext cx="33337" cy="33337"/>
            </a:xfrm>
            <a:prstGeom prst="rect">
              <a:avLst/>
            </a:prstGeom>
            <a:noFill/>
            <a:ln w="9525">
              <a:solidFill>
                <a:srgbClr val="0000FF"/>
              </a:solidFill>
              <a:miter lim="800000"/>
              <a:headEnd/>
              <a:tailEnd/>
            </a:ln>
            <a:effectLst/>
          </p:spPr>
          <p:txBody>
            <a:bodyPr/>
            <a:lstStyle/>
            <a:p>
              <a:endParaRPr lang="en-US"/>
            </a:p>
          </p:txBody>
        </p:sp>
        <p:sp>
          <p:nvSpPr>
            <p:cNvPr id="412" name="Line 418"/>
            <p:cNvSpPr>
              <a:spLocks noChangeShapeType="1"/>
            </p:cNvSpPr>
            <p:nvPr/>
          </p:nvSpPr>
          <p:spPr bwMode="auto">
            <a:xfrm>
              <a:off x="1195388" y="4941888"/>
              <a:ext cx="0" cy="49212"/>
            </a:xfrm>
            <a:prstGeom prst="line">
              <a:avLst/>
            </a:prstGeom>
            <a:noFill/>
            <a:ln w="9525">
              <a:solidFill>
                <a:srgbClr val="0000FF"/>
              </a:solidFill>
              <a:round/>
              <a:headEnd type="none" w="sm" len="med"/>
              <a:tailEnd type="none" w="sm" len="med"/>
            </a:ln>
            <a:effectLst/>
          </p:spPr>
          <p:txBody>
            <a:bodyPr/>
            <a:lstStyle/>
            <a:p>
              <a:endParaRPr lang="en-US"/>
            </a:p>
          </p:txBody>
        </p:sp>
        <p:sp>
          <p:nvSpPr>
            <p:cNvPr id="413" name="Rectangle 419"/>
            <p:cNvSpPr>
              <a:spLocks noChangeArrowheads="1"/>
            </p:cNvSpPr>
            <p:nvPr/>
          </p:nvSpPr>
          <p:spPr bwMode="auto">
            <a:xfrm>
              <a:off x="1179513" y="4991100"/>
              <a:ext cx="33337" cy="33338"/>
            </a:xfrm>
            <a:prstGeom prst="rect">
              <a:avLst/>
            </a:prstGeom>
            <a:solidFill>
              <a:srgbClr val="0000FF"/>
            </a:solidFill>
            <a:ln w="9525">
              <a:solidFill>
                <a:srgbClr val="0000FF"/>
              </a:solidFill>
              <a:miter lim="800000"/>
              <a:headEnd/>
              <a:tailEnd/>
            </a:ln>
            <a:effectLst/>
          </p:spPr>
          <p:txBody>
            <a:bodyPr/>
            <a:lstStyle/>
            <a:p>
              <a:endParaRPr lang="en-US"/>
            </a:p>
          </p:txBody>
        </p:sp>
        <p:sp>
          <p:nvSpPr>
            <p:cNvPr id="414" name="Line 420"/>
            <p:cNvSpPr>
              <a:spLocks noChangeShapeType="1"/>
            </p:cNvSpPr>
            <p:nvPr/>
          </p:nvSpPr>
          <p:spPr bwMode="auto">
            <a:xfrm>
              <a:off x="1293813" y="5281613"/>
              <a:ext cx="0" cy="49212"/>
            </a:xfrm>
            <a:prstGeom prst="line">
              <a:avLst/>
            </a:prstGeom>
            <a:noFill/>
            <a:ln w="9525">
              <a:solidFill>
                <a:srgbClr val="0000FF"/>
              </a:solidFill>
              <a:round/>
              <a:headEnd type="none" w="sm" len="med"/>
              <a:tailEnd type="none" w="sm" len="med"/>
            </a:ln>
            <a:effectLst/>
          </p:spPr>
          <p:txBody>
            <a:bodyPr/>
            <a:lstStyle/>
            <a:p>
              <a:endParaRPr lang="en-US"/>
            </a:p>
          </p:txBody>
        </p:sp>
        <p:sp>
          <p:nvSpPr>
            <p:cNvPr id="415" name="Rectangle 421"/>
            <p:cNvSpPr>
              <a:spLocks noChangeArrowheads="1"/>
            </p:cNvSpPr>
            <p:nvPr/>
          </p:nvSpPr>
          <p:spPr bwMode="auto">
            <a:xfrm>
              <a:off x="1277938" y="5249863"/>
              <a:ext cx="33337" cy="33337"/>
            </a:xfrm>
            <a:prstGeom prst="rect">
              <a:avLst/>
            </a:prstGeom>
            <a:noFill/>
            <a:ln w="9525">
              <a:solidFill>
                <a:srgbClr val="0000FF"/>
              </a:solidFill>
              <a:miter lim="800000"/>
              <a:headEnd/>
              <a:tailEnd/>
            </a:ln>
            <a:effectLst/>
          </p:spPr>
          <p:txBody>
            <a:bodyPr/>
            <a:lstStyle/>
            <a:p>
              <a:endParaRPr lang="en-US"/>
            </a:p>
          </p:txBody>
        </p:sp>
        <p:sp>
          <p:nvSpPr>
            <p:cNvPr id="416" name="Line 422"/>
            <p:cNvSpPr>
              <a:spLocks noChangeShapeType="1"/>
            </p:cNvSpPr>
            <p:nvPr/>
          </p:nvSpPr>
          <p:spPr bwMode="auto">
            <a:xfrm>
              <a:off x="806450" y="5629275"/>
              <a:ext cx="0" cy="49213"/>
            </a:xfrm>
            <a:prstGeom prst="line">
              <a:avLst/>
            </a:prstGeom>
            <a:noFill/>
            <a:ln w="9525">
              <a:solidFill>
                <a:srgbClr val="0000FF"/>
              </a:solidFill>
              <a:round/>
              <a:headEnd type="none" w="sm" len="med"/>
              <a:tailEnd type="none" w="sm" len="med"/>
            </a:ln>
            <a:effectLst/>
          </p:spPr>
          <p:txBody>
            <a:bodyPr/>
            <a:lstStyle/>
            <a:p>
              <a:endParaRPr lang="en-US"/>
            </a:p>
          </p:txBody>
        </p:sp>
        <p:sp>
          <p:nvSpPr>
            <p:cNvPr id="417" name="Line 423"/>
            <p:cNvSpPr>
              <a:spLocks noChangeShapeType="1"/>
            </p:cNvSpPr>
            <p:nvPr/>
          </p:nvSpPr>
          <p:spPr bwMode="auto">
            <a:xfrm>
              <a:off x="1243013" y="5329238"/>
              <a:ext cx="198437" cy="1587"/>
            </a:xfrm>
            <a:prstGeom prst="line">
              <a:avLst/>
            </a:prstGeom>
            <a:noFill/>
            <a:ln w="25400">
              <a:solidFill>
                <a:srgbClr val="0000FF"/>
              </a:solidFill>
              <a:round/>
              <a:headEnd type="none" w="sm" len="med"/>
              <a:tailEnd type="none" w="sm" len="med"/>
            </a:ln>
            <a:effectLst/>
          </p:spPr>
          <p:txBody>
            <a:bodyPr/>
            <a:lstStyle/>
            <a:p>
              <a:endParaRPr lang="en-US"/>
            </a:p>
          </p:txBody>
        </p:sp>
        <p:sp>
          <p:nvSpPr>
            <p:cNvPr id="418" name="Line 424"/>
            <p:cNvSpPr>
              <a:spLocks noChangeShapeType="1"/>
            </p:cNvSpPr>
            <p:nvPr/>
          </p:nvSpPr>
          <p:spPr bwMode="auto">
            <a:xfrm>
              <a:off x="1293813" y="5530850"/>
              <a:ext cx="0" cy="49213"/>
            </a:xfrm>
            <a:prstGeom prst="line">
              <a:avLst/>
            </a:prstGeom>
            <a:noFill/>
            <a:ln w="9525">
              <a:solidFill>
                <a:srgbClr val="0000FF"/>
              </a:solidFill>
              <a:round/>
              <a:headEnd type="none" w="sm" len="med"/>
              <a:tailEnd type="none" w="sm" len="med"/>
            </a:ln>
            <a:effectLst/>
          </p:spPr>
          <p:txBody>
            <a:bodyPr/>
            <a:lstStyle/>
            <a:p>
              <a:endParaRPr lang="en-US"/>
            </a:p>
          </p:txBody>
        </p:sp>
        <p:sp>
          <p:nvSpPr>
            <p:cNvPr id="419" name="Rectangle 425"/>
            <p:cNvSpPr>
              <a:spLocks noChangeArrowheads="1"/>
            </p:cNvSpPr>
            <p:nvPr/>
          </p:nvSpPr>
          <p:spPr bwMode="auto">
            <a:xfrm>
              <a:off x="1277938" y="5499100"/>
              <a:ext cx="33337" cy="33338"/>
            </a:xfrm>
            <a:prstGeom prst="rect">
              <a:avLst/>
            </a:prstGeom>
            <a:solidFill>
              <a:srgbClr val="0000FF"/>
            </a:solidFill>
            <a:ln w="9525">
              <a:solidFill>
                <a:srgbClr val="0000FF"/>
              </a:solidFill>
              <a:miter lim="800000"/>
              <a:headEnd/>
              <a:tailEnd/>
            </a:ln>
            <a:effectLst/>
          </p:spPr>
          <p:txBody>
            <a:bodyPr/>
            <a:lstStyle/>
            <a:p>
              <a:endParaRPr lang="en-US"/>
            </a:p>
          </p:txBody>
        </p:sp>
        <p:sp>
          <p:nvSpPr>
            <p:cNvPr id="420" name="Line 426"/>
            <p:cNvSpPr>
              <a:spLocks noChangeShapeType="1"/>
            </p:cNvSpPr>
            <p:nvPr/>
          </p:nvSpPr>
          <p:spPr bwMode="auto">
            <a:xfrm>
              <a:off x="1374775" y="5530850"/>
              <a:ext cx="0" cy="49213"/>
            </a:xfrm>
            <a:prstGeom prst="line">
              <a:avLst/>
            </a:prstGeom>
            <a:noFill/>
            <a:ln w="9525">
              <a:solidFill>
                <a:srgbClr val="0000FF"/>
              </a:solidFill>
              <a:round/>
              <a:headEnd type="none" w="sm" len="med"/>
              <a:tailEnd type="none" w="sm" len="med"/>
            </a:ln>
            <a:effectLst/>
          </p:spPr>
          <p:txBody>
            <a:bodyPr/>
            <a:lstStyle/>
            <a:p>
              <a:endParaRPr lang="en-US"/>
            </a:p>
          </p:txBody>
        </p:sp>
        <p:sp>
          <p:nvSpPr>
            <p:cNvPr id="421" name="Rectangle 427"/>
            <p:cNvSpPr>
              <a:spLocks noChangeArrowheads="1"/>
            </p:cNvSpPr>
            <p:nvPr/>
          </p:nvSpPr>
          <p:spPr bwMode="auto">
            <a:xfrm>
              <a:off x="1357313" y="5499100"/>
              <a:ext cx="31750" cy="33338"/>
            </a:xfrm>
            <a:prstGeom prst="rect">
              <a:avLst/>
            </a:prstGeom>
            <a:solidFill>
              <a:srgbClr val="0000FF"/>
            </a:solidFill>
            <a:ln w="9525">
              <a:solidFill>
                <a:srgbClr val="0000FF"/>
              </a:solidFill>
              <a:miter lim="800000"/>
              <a:headEnd/>
              <a:tailEnd/>
            </a:ln>
            <a:effectLst/>
          </p:spPr>
          <p:txBody>
            <a:bodyPr/>
            <a:lstStyle/>
            <a:p>
              <a:endParaRPr lang="en-US"/>
            </a:p>
          </p:txBody>
        </p:sp>
        <p:sp>
          <p:nvSpPr>
            <p:cNvPr id="422" name="Line 428"/>
            <p:cNvSpPr>
              <a:spLocks noChangeShapeType="1"/>
            </p:cNvSpPr>
            <p:nvPr/>
          </p:nvSpPr>
          <p:spPr bwMode="auto">
            <a:xfrm>
              <a:off x="1293813" y="5402263"/>
              <a:ext cx="0" cy="114300"/>
            </a:xfrm>
            <a:prstGeom prst="line">
              <a:avLst/>
            </a:prstGeom>
            <a:noFill/>
            <a:ln w="9525">
              <a:solidFill>
                <a:srgbClr val="0000FF"/>
              </a:solidFill>
              <a:round/>
              <a:headEnd type="none" w="sm" len="med"/>
              <a:tailEnd type="none" w="sm" len="med"/>
            </a:ln>
            <a:effectLst/>
          </p:spPr>
          <p:txBody>
            <a:bodyPr/>
            <a:lstStyle/>
            <a:p>
              <a:endParaRPr lang="en-US"/>
            </a:p>
          </p:txBody>
        </p:sp>
        <p:sp>
          <p:nvSpPr>
            <p:cNvPr id="423" name="Line 429"/>
            <p:cNvSpPr>
              <a:spLocks noChangeShapeType="1"/>
            </p:cNvSpPr>
            <p:nvPr/>
          </p:nvSpPr>
          <p:spPr bwMode="auto">
            <a:xfrm>
              <a:off x="1293813" y="5329238"/>
              <a:ext cx="0" cy="50800"/>
            </a:xfrm>
            <a:prstGeom prst="line">
              <a:avLst/>
            </a:prstGeom>
            <a:noFill/>
            <a:ln w="9525">
              <a:solidFill>
                <a:srgbClr val="0000FF"/>
              </a:solidFill>
              <a:round/>
              <a:headEnd type="none" w="sm" len="med"/>
              <a:tailEnd type="none" w="sm" len="med"/>
            </a:ln>
            <a:effectLst/>
          </p:spPr>
          <p:txBody>
            <a:bodyPr/>
            <a:lstStyle/>
            <a:p>
              <a:endParaRPr lang="en-US"/>
            </a:p>
          </p:txBody>
        </p:sp>
        <p:sp>
          <p:nvSpPr>
            <p:cNvPr id="424" name="Rectangle 430"/>
            <p:cNvSpPr>
              <a:spLocks noChangeArrowheads="1"/>
            </p:cNvSpPr>
            <p:nvPr/>
          </p:nvSpPr>
          <p:spPr bwMode="auto">
            <a:xfrm>
              <a:off x="1277938" y="5378450"/>
              <a:ext cx="33337" cy="33338"/>
            </a:xfrm>
            <a:prstGeom prst="rect">
              <a:avLst/>
            </a:prstGeom>
            <a:solidFill>
              <a:srgbClr val="0000FF"/>
            </a:solidFill>
            <a:ln w="9525">
              <a:solidFill>
                <a:srgbClr val="0000FF"/>
              </a:solidFill>
              <a:miter lim="800000"/>
              <a:headEnd/>
              <a:tailEnd/>
            </a:ln>
            <a:effectLst/>
          </p:spPr>
          <p:txBody>
            <a:bodyPr/>
            <a:lstStyle/>
            <a:p>
              <a:endParaRPr lang="en-US"/>
            </a:p>
          </p:txBody>
        </p:sp>
        <p:sp>
          <p:nvSpPr>
            <p:cNvPr id="425" name="Line 431"/>
            <p:cNvSpPr>
              <a:spLocks noChangeShapeType="1"/>
            </p:cNvSpPr>
            <p:nvPr/>
          </p:nvSpPr>
          <p:spPr bwMode="auto">
            <a:xfrm>
              <a:off x="1374775" y="5394325"/>
              <a:ext cx="0" cy="114300"/>
            </a:xfrm>
            <a:prstGeom prst="line">
              <a:avLst/>
            </a:prstGeom>
            <a:noFill/>
            <a:ln w="9525">
              <a:solidFill>
                <a:srgbClr val="0000FF"/>
              </a:solidFill>
              <a:round/>
              <a:headEnd type="none" w="sm" len="med"/>
              <a:tailEnd type="none" w="sm" len="med"/>
            </a:ln>
            <a:effectLst/>
          </p:spPr>
          <p:txBody>
            <a:bodyPr/>
            <a:lstStyle/>
            <a:p>
              <a:endParaRPr lang="en-US"/>
            </a:p>
          </p:txBody>
        </p:sp>
        <p:sp>
          <p:nvSpPr>
            <p:cNvPr id="426" name="Line 432"/>
            <p:cNvSpPr>
              <a:spLocks noChangeShapeType="1"/>
            </p:cNvSpPr>
            <p:nvPr/>
          </p:nvSpPr>
          <p:spPr bwMode="auto">
            <a:xfrm>
              <a:off x="1374775" y="5329238"/>
              <a:ext cx="0" cy="50800"/>
            </a:xfrm>
            <a:prstGeom prst="line">
              <a:avLst/>
            </a:prstGeom>
            <a:noFill/>
            <a:ln w="9525">
              <a:solidFill>
                <a:srgbClr val="0000FF"/>
              </a:solidFill>
              <a:round/>
              <a:headEnd type="none" w="sm" len="med"/>
              <a:tailEnd type="none" w="sm" len="med"/>
            </a:ln>
            <a:effectLst/>
          </p:spPr>
          <p:txBody>
            <a:bodyPr/>
            <a:lstStyle/>
            <a:p>
              <a:endParaRPr lang="en-US"/>
            </a:p>
          </p:txBody>
        </p:sp>
        <p:sp>
          <p:nvSpPr>
            <p:cNvPr id="427" name="Rectangle 433"/>
            <p:cNvSpPr>
              <a:spLocks noChangeArrowheads="1"/>
            </p:cNvSpPr>
            <p:nvPr/>
          </p:nvSpPr>
          <p:spPr bwMode="auto">
            <a:xfrm>
              <a:off x="1357313" y="5378450"/>
              <a:ext cx="31750" cy="33338"/>
            </a:xfrm>
            <a:prstGeom prst="rect">
              <a:avLst/>
            </a:prstGeom>
            <a:solidFill>
              <a:srgbClr val="0000FF"/>
            </a:solidFill>
            <a:ln w="9525">
              <a:solidFill>
                <a:srgbClr val="0000FF"/>
              </a:solidFill>
              <a:miter lim="800000"/>
              <a:headEnd/>
              <a:tailEnd/>
            </a:ln>
            <a:effectLst/>
          </p:spPr>
          <p:txBody>
            <a:bodyPr/>
            <a:lstStyle/>
            <a:p>
              <a:endParaRPr lang="en-US"/>
            </a:p>
          </p:txBody>
        </p:sp>
        <p:sp>
          <p:nvSpPr>
            <p:cNvPr id="428" name="Line 434"/>
            <p:cNvSpPr>
              <a:spLocks noChangeShapeType="1"/>
            </p:cNvSpPr>
            <p:nvPr/>
          </p:nvSpPr>
          <p:spPr bwMode="auto">
            <a:xfrm>
              <a:off x="3768725" y="4410075"/>
              <a:ext cx="355600" cy="1588"/>
            </a:xfrm>
            <a:prstGeom prst="line">
              <a:avLst/>
            </a:prstGeom>
            <a:noFill/>
            <a:ln w="25400">
              <a:solidFill>
                <a:srgbClr val="FF0000"/>
              </a:solidFill>
              <a:round/>
              <a:headEnd type="none" w="sm" len="med"/>
              <a:tailEnd type="none" w="sm" len="med"/>
            </a:ln>
            <a:effectLst/>
          </p:spPr>
          <p:txBody>
            <a:bodyPr/>
            <a:lstStyle/>
            <a:p>
              <a:endParaRPr lang="en-US"/>
            </a:p>
          </p:txBody>
        </p:sp>
        <p:sp>
          <p:nvSpPr>
            <p:cNvPr id="429" name="Line 435"/>
            <p:cNvSpPr>
              <a:spLocks noChangeShapeType="1"/>
            </p:cNvSpPr>
            <p:nvPr/>
          </p:nvSpPr>
          <p:spPr bwMode="auto">
            <a:xfrm>
              <a:off x="4024313" y="436245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430" name="Line 436"/>
            <p:cNvSpPr>
              <a:spLocks noChangeShapeType="1"/>
            </p:cNvSpPr>
            <p:nvPr/>
          </p:nvSpPr>
          <p:spPr bwMode="auto">
            <a:xfrm>
              <a:off x="4024313" y="4248150"/>
              <a:ext cx="0" cy="52388"/>
            </a:xfrm>
            <a:prstGeom prst="line">
              <a:avLst/>
            </a:prstGeom>
            <a:noFill/>
            <a:ln w="9525">
              <a:solidFill>
                <a:srgbClr val="FF0000"/>
              </a:solidFill>
              <a:round/>
              <a:headEnd type="none" w="sm" len="med"/>
              <a:tailEnd type="none" w="sm" len="med"/>
            </a:ln>
            <a:effectLst/>
          </p:spPr>
          <p:txBody>
            <a:bodyPr/>
            <a:lstStyle/>
            <a:p>
              <a:endParaRPr lang="en-US"/>
            </a:p>
          </p:txBody>
        </p:sp>
        <p:sp>
          <p:nvSpPr>
            <p:cNvPr id="431" name="Rectangle 437"/>
            <p:cNvSpPr>
              <a:spLocks noChangeArrowheads="1"/>
            </p:cNvSpPr>
            <p:nvPr/>
          </p:nvSpPr>
          <p:spPr bwMode="auto">
            <a:xfrm>
              <a:off x="3998913" y="4289425"/>
              <a:ext cx="41275" cy="65088"/>
            </a:xfrm>
            <a:prstGeom prst="rect">
              <a:avLst/>
            </a:prstGeom>
            <a:solidFill>
              <a:srgbClr val="FF0000"/>
            </a:solidFill>
            <a:ln w="9525">
              <a:solidFill>
                <a:srgbClr val="FF0000"/>
              </a:solidFill>
              <a:miter lim="800000"/>
              <a:headEnd/>
              <a:tailEnd/>
            </a:ln>
            <a:effectLst/>
          </p:spPr>
          <p:txBody>
            <a:bodyPr/>
            <a:lstStyle/>
            <a:p>
              <a:endParaRPr lang="en-US"/>
            </a:p>
          </p:txBody>
        </p:sp>
        <p:sp>
          <p:nvSpPr>
            <p:cNvPr id="432" name="Line 438"/>
            <p:cNvSpPr>
              <a:spLocks noChangeShapeType="1"/>
            </p:cNvSpPr>
            <p:nvPr/>
          </p:nvSpPr>
          <p:spPr bwMode="auto">
            <a:xfrm>
              <a:off x="3838575" y="436245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433" name="Line 439"/>
            <p:cNvSpPr>
              <a:spLocks noChangeShapeType="1"/>
            </p:cNvSpPr>
            <p:nvPr/>
          </p:nvSpPr>
          <p:spPr bwMode="auto">
            <a:xfrm>
              <a:off x="3838575" y="4254500"/>
              <a:ext cx="0" cy="52388"/>
            </a:xfrm>
            <a:prstGeom prst="line">
              <a:avLst/>
            </a:prstGeom>
            <a:noFill/>
            <a:ln w="9525">
              <a:solidFill>
                <a:srgbClr val="FF0000"/>
              </a:solidFill>
              <a:round/>
              <a:headEnd type="none" w="sm" len="med"/>
              <a:tailEnd type="none" w="sm" len="med"/>
            </a:ln>
            <a:effectLst/>
          </p:spPr>
          <p:txBody>
            <a:bodyPr/>
            <a:lstStyle/>
            <a:p>
              <a:endParaRPr lang="en-US"/>
            </a:p>
          </p:txBody>
        </p:sp>
        <p:sp>
          <p:nvSpPr>
            <p:cNvPr id="434" name="Rectangle 440"/>
            <p:cNvSpPr>
              <a:spLocks noChangeArrowheads="1"/>
            </p:cNvSpPr>
            <p:nvPr/>
          </p:nvSpPr>
          <p:spPr bwMode="auto">
            <a:xfrm>
              <a:off x="3813175" y="4289425"/>
              <a:ext cx="41275" cy="65088"/>
            </a:xfrm>
            <a:prstGeom prst="rect">
              <a:avLst/>
            </a:prstGeom>
            <a:solidFill>
              <a:srgbClr val="FF0000"/>
            </a:solidFill>
            <a:ln w="9525">
              <a:solidFill>
                <a:srgbClr val="FF0000"/>
              </a:solidFill>
              <a:miter lim="800000"/>
              <a:headEnd/>
              <a:tailEnd/>
            </a:ln>
            <a:effectLst/>
          </p:spPr>
          <p:txBody>
            <a:bodyPr/>
            <a:lstStyle/>
            <a:p>
              <a:endParaRPr lang="en-US"/>
            </a:p>
          </p:txBody>
        </p:sp>
        <p:sp>
          <p:nvSpPr>
            <p:cNvPr id="435" name="Line 441"/>
            <p:cNvSpPr>
              <a:spLocks noChangeShapeType="1"/>
            </p:cNvSpPr>
            <p:nvPr/>
          </p:nvSpPr>
          <p:spPr bwMode="auto">
            <a:xfrm>
              <a:off x="3927475" y="449580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436" name="Line 442"/>
            <p:cNvSpPr>
              <a:spLocks noChangeShapeType="1"/>
            </p:cNvSpPr>
            <p:nvPr/>
          </p:nvSpPr>
          <p:spPr bwMode="auto">
            <a:xfrm>
              <a:off x="3927475" y="4414838"/>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437" name="Rectangle 443"/>
            <p:cNvSpPr>
              <a:spLocks noChangeArrowheads="1"/>
            </p:cNvSpPr>
            <p:nvPr/>
          </p:nvSpPr>
          <p:spPr bwMode="auto">
            <a:xfrm>
              <a:off x="3902075" y="4438650"/>
              <a:ext cx="41275"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438" name="Oval 444"/>
            <p:cNvSpPr>
              <a:spLocks noChangeArrowheads="1"/>
            </p:cNvSpPr>
            <p:nvPr/>
          </p:nvSpPr>
          <p:spPr bwMode="auto">
            <a:xfrm>
              <a:off x="3867150" y="4543425"/>
              <a:ext cx="117475" cy="73025"/>
            </a:xfrm>
            <a:prstGeom prst="ellipse">
              <a:avLst/>
            </a:prstGeom>
            <a:noFill/>
            <a:ln w="9525">
              <a:solidFill>
                <a:srgbClr val="FF0000"/>
              </a:solidFill>
              <a:round/>
              <a:headEnd/>
              <a:tailEnd/>
            </a:ln>
            <a:effectLst/>
          </p:spPr>
          <p:txBody>
            <a:bodyPr/>
            <a:lstStyle/>
            <a:p>
              <a:endParaRPr lang="en-US"/>
            </a:p>
          </p:txBody>
        </p:sp>
        <p:sp>
          <p:nvSpPr>
            <p:cNvPr id="439" name="Oval 445"/>
            <p:cNvSpPr>
              <a:spLocks noChangeArrowheads="1"/>
            </p:cNvSpPr>
            <p:nvPr/>
          </p:nvSpPr>
          <p:spPr bwMode="auto">
            <a:xfrm>
              <a:off x="3867150" y="4575175"/>
              <a:ext cx="117475" cy="74613"/>
            </a:xfrm>
            <a:prstGeom prst="ellipse">
              <a:avLst/>
            </a:prstGeom>
            <a:noFill/>
            <a:ln w="9525">
              <a:solidFill>
                <a:srgbClr val="0000FF"/>
              </a:solidFill>
              <a:round/>
              <a:headEnd/>
              <a:tailEnd/>
            </a:ln>
            <a:effectLst/>
          </p:spPr>
          <p:txBody>
            <a:bodyPr/>
            <a:lstStyle/>
            <a:p>
              <a:endParaRPr lang="en-US"/>
            </a:p>
          </p:txBody>
        </p:sp>
        <p:sp>
          <p:nvSpPr>
            <p:cNvPr id="440" name="Line 446"/>
            <p:cNvSpPr>
              <a:spLocks noChangeShapeType="1"/>
            </p:cNvSpPr>
            <p:nvPr/>
          </p:nvSpPr>
          <p:spPr bwMode="auto">
            <a:xfrm>
              <a:off x="3927475" y="4737100"/>
              <a:ext cx="0" cy="49213"/>
            </a:xfrm>
            <a:prstGeom prst="line">
              <a:avLst/>
            </a:prstGeom>
            <a:noFill/>
            <a:ln w="9525">
              <a:solidFill>
                <a:srgbClr val="0000FF"/>
              </a:solidFill>
              <a:round/>
              <a:headEnd type="none" w="sm" len="med"/>
              <a:tailEnd type="none" w="sm" len="med"/>
            </a:ln>
            <a:effectLst/>
          </p:spPr>
          <p:txBody>
            <a:bodyPr/>
            <a:lstStyle/>
            <a:p>
              <a:endParaRPr lang="en-US"/>
            </a:p>
          </p:txBody>
        </p:sp>
        <p:sp>
          <p:nvSpPr>
            <p:cNvPr id="441" name="Line 447"/>
            <p:cNvSpPr>
              <a:spLocks noChangeShapeType="1"/>
            </p:cNvSpPr>
            <p:nvPr/>
          </p:nvSpPr>
          <p:spPr bwMode="auto">
            <a:xfrm>
              <a:off x="3927475" y="4656138"/>
              <a:ext cx="0" cy="50800"/>
            </a:xfrm>
            <a:prstGeom prst="line">
              <a:avLst/>
            </a:prstGeom>
            <a:noFill/>
            <a:ln w="9525">
              <a:solidFill>
                <a:srgbClr val="0000FF"/>
              </a:solidFill>
              <a:round/>
              <a:headEnd type="none" w="sm" len="med"/>
              <a:tailEnd type="none" w="sm" len="med"/>
            </a:ln>
            <a:effectLst/>
          </p:spPr>
          <p:txBody>
            <a:bodyPr/>
            <a:lstStyle/>
            <a:p>
              <a:endParaRPr lang="en-US"/>
            </a:p>
          </p:txBody>
        </p:sp>
        <p:sp>
          <p:nvSpPr>
            <p:cNvPr id="442" name="Rectangle 448"/>
            <p:cNvSpPr>
              <a:spLocks noChangeArrowheads="1"/>
            </p:cNvSpPr>
            <p:nvPr/>
          </p:nvSpPr>
          <p:spPr bwMode="auto">
            <a:xfrm>
              <a:off x="3902075" y="4679950"/>
              <a:ext cx="41275" cy="66675"/>
            </a:xfrm>
            <a:prstGeom prst="rect">
              <a:avLst/>
            </a:prstGeom>
            <a:solidFill>
              <a:srgbClr val="0000FF"/>
            </a:solidFill>
            <a:ln w="9525">
              <a:solidFill>
                <a:srgbClr val="0000FF"/>
              </a:solidFill>
              <a:miter lim="800000"/>
              <a:headEnd/>
              <a:tailEnd/>
            </a:ln>
            <a:effectLst/>
          </p:spPr>
          <p:txBody>
            <a:bodyPr/>
            <a:lstStyle/>
            <a:p>
              <a:endParaRPr lang="en-US"/>
            </a:p>
          </p:txBody>
        </p:sp>
        <p:sp>
          <p:nvSpPr>
            <p:cNvPr id="443" name="Line 449"/>
            <p:cNvSpPr>
              <a:spLocks noChangeShapeType="1"/>
            </p:cNvSpPr>
            <p:nvPr/>
          </p:nvSpPr>
          <p:spPr bwMode="auto">
            <a:xfrm>
              <a:off x="3862388" y="4784725"/>
              <a:ext cx="149225" cy="1588"/>
            </a:xfrm>
            <a:prstGeom prst="line">
              <a:avLst/>
            </a:prstGeom>
            <a:noFill/>
            <a:ln w="25400">
              <a:solidFill>
                <a:srgbClr val="0000FF"/>
              </a:solidFill>
              <a:round/>
              <a:headEnd type="none" w="sm" len="med"/>
              <a:tailEnd type="none" w="sm" len="med"/>
            </a:ln>
            <a:effectLst/>
          </p:spPr>
          <p:txBody>
            <a:bodyPr/>
            <a:lstStyle/>
            <a:p>
              <a:endParaRPr lang="en-US"/>
            </a:p>
          </p:txBody>
        </p:sp>
        <p:sp>
          <p:nvSpPr>
            <p:cNvPr id="444" name="Line 450"/>
            <p:cNvSpPr>
              <a:spLocks noChangeShapeType="1"/>
            </p:cNvSpPr>
            <p:nvPr/>
          </p:nvSpPr>
          <p:spPr bwMode="auto">
            <a:xfrm>
              <a:off x="4635500" y="4410075"/>
              <a:ext cx="354013" cy="1588"/>
            </a:xfrm>
            <a:prstGeom prst="line">
              <a:avLst/>
            </a:prstGeom>
            <a:noFill/>
            <a:ln w="25400">
              <a:solidFill>
                <a:srgbClr val="FF0000"/>
              </a:solidFill>
              <a:round/>
              <a:headEnd type="none" w="sm" len="med"/>
              <a:tailEnd type="none" w="sm" len="med"/>
            </a:ln>
            <a:effectLst/>
          </p:spPr>
          <p:txBody>
            <a:bodyPr/>
            <a:lstStyle/>
            <a:p>
              <a:endParaRPr lang="en-US"/>
            </a:p>
          </p:txBody>
        </p:sp>
        <p:sp>
          <p:nvSpPr>
            <p:cNvPr id="445" name="Line 451"/>
            <p:cNvSpPr>
              <a:spLocks noChangeShapeType="1"/>
            </p:cNvSpPr>
            <p:nvPr/>
          </p:nvSpPr>
          <p:spPr bwMode="auto">
            <a:xfrm>
              <a:off x="4891088" y="436245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446" name="Line 452"/>
            <p:cNvSpPr>
              <a:spLocks noChangeShapeType="1"/>
            </p:cNvSpPr>
            <p:nvPr/>
          </p:nvSpPr>
          <p:spPr bwMode="auto">
            <a:xfrm>
              <a:off x="4891088" y="4248150"/>
              <a:ext cx="0" cy="52388"/>
            </a:xfrm>
            <a:prstGeom prst="line">
              <a:avLst/>
            </a:prstGeom>
            <a:noFill/>
            <a:ln w="9525">
              <a:solidFill>
                <a:srgbClr val="FF0000"/>
              </a:solidFill>
              <a:round/>
              <a:headEnd type="none" w="sm" len="med"/>
              <a:tailEnd type="none" w="sm" len="med"/>
            </a:ln>
            <a:effectLst/>
          </p:spPr>
          <p:txBody>
            <a:bodyPr/>
            <a:lstStyle/>
            <a:p>
              <a:endParaRPr lang="en-US"/>
            </a:p>
          </p:txBody>
        </p:sp>
        <p:sp>
          <p:nvSpPr>
            <p:cNvPr id="447" name="Rectangle 453"/>
            <p:cNvSpPr>
              <a:spLocks noChangeArrowheads="1"/>
            </p:cNvSpPr>
            <p:nvPr/>
          </p:nvSpPr>
          <p:spPr bwMode="auto">
            <a:xfrm>
              <a:off x="4868863" y="4289425"/>
              <a:ext cx="38100" cy="65088"/>
            </a:xfrm>
            <a:prstGeom prst="rect">
              <a:avLst/>
            </a:prstGeom>
            <a:solidFill>
              <a:srgbClr val="FF0000"/>
            </a:solidFill>
            <a:ln w="9525">
              <a:solidFill>
                <a:srgbClr val="FF0000"/>
              </a:solidFill>
              <a:miter lim="800000"/>
              <a:headEnd/>
              <a:tailEnd/>
            </a:ln>
            <a:effectLst/>
          </p:spPr>
          <p:txBody>
            <a:bodyPr/>
            <a:lstStyle/>
            <a:p>
              <a:endParaRPr lang="en-US"/>
            </a:p>
          </p:txBody>
        </p:sp>
        <p:sp>
          <p:nvSpPr>
            <p:cNvPr id="448" name="Line 454"/>
            <p:cNvSpPr>
              <a:spLocks noChangeShapeType="1"/>
            </p:cNvSpPr>
            <p:nvPr/>
          </p:nvSpPr>
          <p:spPr bwMode="auto">
            <a:xfrm>
              <a:off x="4716463" y="436245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449" name="Line 455"/>
            <p:cNvSpPr>
              <a:spLocks noChangeShapeType="1"/>
            </p:cNvSpPr>
            <p:nvPr/>
          </p:nvSpPr>
          <p:spPr bwMode="auto">
            <a:xfrm>
              <a:off x="4716463" y="4248150"/>
              <a:ext cx="0" cy="52388"/>
            </a:xfrm>
            <a:prstGeom prst="line">
              <a:avLst/>
            </a:prstGeom>
            <a:noFill/>
            <a:ln w="9525">
              <a:solidFill>
                <a:srgbClr val="FF0000"/>
              </a:solidFill>
              <a:round/>
              <a:headEnd type="none" w="sm" len="med"/>
              <a:tailEnd type="none" w="sm" len="med"/>
            </a:ln>
            <a:effectLst/>
          </p:spPr>
          <p:txBody>
            <a:bodyPr/>
            <a:lstStyle/>
            <a:p>
              <a:endParaRPr lang="en-US"/>
            </a:p>
          </p:txBody>
        </p:sp>
        <p:sp>
          <p:nvSpPr>
            <p:cNvPr id="450" name="Rectangle 456"/>
            <p:cNvSpPr>
              <a:spLocks noChangeArrowheads="1"/>
            </p:cNvSpPr>
            <p:nvPr/>
          </p:nvSpPr>
          <p:spPr bwMode="auto">
            <a:xfrm>
              <a:off x="4691063" y="4289425"/>
              <a:ext cx="44450" cy="65088"/>
            </a:xfrm>
            <a:prstGeom prst="rect">
              <a:avLst/>
            </a:prstGeom>
            <a:solidFill>
              <a:srgbClr val="FF0000"/>
            </a:solidFill>
            <a:ln w="9525">
              <a:solidFill>
                <a:srgbClr val="FF0000"/>
              </a:solidFill>
              <a:miter lim="800000"/>
              <a:headEnd/>
              <a:tailEnd/>
            </a:ln>
            <a:effectLst/>
          </p:spPr>
          <p:txBody>
            <a:bodyPr/>
            <a:lstStyle/>
            <a:p>
              <a:endParaRPr lang="en-US"/>
            </a:p>
          </p:txBody>
        </p:sp>
        <p:sp>
          <p:nvSpPr>
            <p:cNvPr id="451" name="Line 457"/>
            <p:cNvSpPr>
              <a:spLocks noChangeShapeType="1"/>
            </p:cNvSpPr>
            <p:nvPr/>
          </p:nvSpPr>
          <p:spPr bwMode="auto">
            <a:xfrm>
              <a:off x="4773613" y="4510088"/>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452" name="Line 458"/>
            <p:cNvSpPr>
              <a:spLocks noChangeShapeType="1"/>
            </p:cNvSpPr>
            <p:nvPr/>
          </p:nvSpPr>
          <p:spPr bwMode="auto">
            <a:xfrm>
              <a:off x="4773613" y="4414838"/>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453" name="Rectangle 459"/>
            <p:cNvSpPr>
              <a:spLocks noChangeArrowheads="1"/>
            </p:cNvSpPr>
            <p:nvPr/>
          </p:nvSpPr>
          <p:spPr bwMode="auto">
            <a:xfrm>
              <a:off x="4748213" y="4452938"/>
              <a:ext cx="42862"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454" name="Oval 460"/>
            <p:cNvSpPr>
              <a:spLocks noChangeArrowheads="1"/>
            </p:cNvSpPr>
            <p:nvPr/>
          </p:nvSpPr>
          <p:spPr bwMode="auto">
            <a:xfrm>
              <a:off x="4716463" y="4557713"/>
              <a:ext cx="114300" cy="73025"/>
            </a:xfrm>
            <a:prstGeom prst="ellipse">
              <a:avLst/>
            </a:prstGeom>
            <a:noFill/>
            <a:ln w="9525">
              <a:solidFill>
                <a:srgbClr val="FF0000"/>
              </a:solidFill>
              <a:round/>
              <a:headEnd/>
              <a:tailEnd/>
            </a:ln>
            <a:effectLst/>
          </p:spPr>
          <p:txBody>
            <a:bodyPr/>
            <a:lstStyle/>
            <a:p>
              <a:endParaRPr lang="en-US"/>
            </a:p>
          </p:txBody>
        </p:sp>
        <p:sp>
          <p:nvSpPr>
            <p:cNvPr id="455" name="Oval 461"/>
            <p:cNvSpPr>
              <a:spLocks noChangeArrowheads="1"/>
            </p:cNvSpPr>
            <p:nvPr/>
          </p:nvSpPr>
          <p:spPr bwMode="auto">
            <a:xfrm>
              <a:off x="4716463" y="4589463"/>
              <a:ext cx="114300" cy="74612"/>
            </a:xfrm>
            <a:prstGeom prst="ellipse">
              <a:avLst/>
            </a:prstGeom>
            <a:noFill/>
            <a:ln w="9525">
              <a:solidFill>
                <a:srgbClr val="0000FF"/>
              </a:solidFill>
              <a:round/>
              <a:headEnd/>
              <a:tailEnd/>
            </a:ln>
            <a:effectLst/>
          </p:spPr>
          <p:txBody>
            <a:bodyPr/>
            <a:lstStyle/>
            <a:p>
              <a:endParaRPr lang="en-US"/>
            </a:p>
          </p:txBody>
        </p:sp>
        <p:sp>
          <p:nvSpPr>
            <p:cNvPr id="456" name="Line 462"/>
            <p:cNvSpPr>
              <a:spLocks noChangeShapeType="1"/>
            </p:cNvSpPr>
            <p:nvPr/>
          </p:nvSpPr>
          <p:spPr bwMode="auto">
            <a:xfrm>
              <a:off x="4773613" y="4751388"/>
              <a:ext cx="0" cy="49212"/>
            </a:xfrm>
            <a:prstGeom prst="line">
              <a:avLst/>
            </a:prstGeom>
            <a:noFill/>
            <a:ln w="9525">
              <a:solidFill>
                <a:srgbClr val="0000FF"/>
              </a:solidFill>
              <a:round/>
              <a:headEnd type="none" w="sm" len="med"/>
              <a:tailEnd type="none" w="sm" len="med"/>
            </a:ln>
            <a:effectLst/>
          </p:spPr>
          <p:txBody>
            <a:bodyPr/>
            <a:lstStyle/>
            <a:p>
              <a:endParaRPr lang="en-US"/>
            </a:p>
          </p:txBody>
        </p:sp>
        <p:sp>
          <p:nvSpPr>
            <p:cNvPr id="457" name="Line 463"/>
            <p:cNvSpPr>
              <a:spLocks noChangeShapeType="1"/>
            </p:cNvSpPr>
            <p:nvPr/>
          </p:nvSpPr>
          <p:spPr bwMode="auto">
            <a:xfrm>
              <a:off x="4773613" y="4670425"/>
              <a:ext cx="0" cy="49213"/>
            </a:xfrm>
            <a:prstGeom prst="line">
              <a:avLst/>
            </a:prstGeom>
            <a:noFill/>
            <a:ln w="9525">
              <a:solidFill>
                <a:srgbClr val="0000FF"/>
              </a:solidFill>
              <a:round/>
              <a:headEnd type="none" w="sm" len="med"/>
              <a:tailEnd type="none" w="sm" len="med"/>
            </a:ln>
            <a:effectLst/>
          </p:spPr>
          <p:txBody>
            <a:bodyPr/>
            <a:lstStyle/>
            <a:p>
              <a:endParaRPr lang="en-US"/>
            </a:p>
          </p:txBody>
        </p:sp>
        <p:sp>
          <p:nvSpPr>
            <p:cNvPr id="458" name="Rectangle 464"/>
            <p:cNvSpPr>
              <a:spLocks noChangeArrowheads="1"/>
            </p:cNvSpPr>
            <p:nvPr/>
          </p:nvSpPr>
          <p:spPr bwMode="auto">
            <a:xfrm>
              <a:off x="4748213" y="4694238"/>
              <a:ext cx="42862" cy="66675"/>
            </a:xfrm>
            <a:prstGeom prst="rect">
              <a:avLst/>
            </a:prstGeom>
            <a:solidFill>
              <a:srgbClr val="0000FF"/>
            </a:solidFill>
            <a:ln w="9525">
              <a:solidFill>
                <a:srgbClr val="0000FF"/>
              </a:solidFill>
              <a:miter lim="800000"/>
              <a:headEnd/>
              <a:tailEnd/>
            </a:ln>
            <a:effectLst/>
          </p:spPr>
          <p:txBody>
            <a:bodyPr/>
            <a:lstStyle/>
            <a:p>
              <a:endParaRPr lang="en-US"/>
            </a:p>
          </p:txBody>
        </p:sp>
        <p:sp>
          <p:nvSpPr>
            <p:cNvPr id="459" name="Line 465"/>
            <p:cNvSpPr>
              <a:spLocks noChangeShapeType="1"/>
            </p:cNvSpPr>
            <p:nvPr/>
          </p:nvSpPr>
          <p:spPr bwMode="auto">
            <a:xfrm>
              <a:off x="4706938" y="4799013"/>
              <a:ext cx="147637" cy="1587"/>
            </a:xfrm>
            <a:prstGeom prst="line">
              <a:avLst/>
            </a:prstGeom>
            <a:noFill/>
            <a:ln w="25400">
              <a:solidFill>
                <a:srgbClr val="0000FF"/>
              </a:solidFill>
              <a:round/>
              <a:headEnd type="none" w="sm" len="med"/>
              <a:tailEnd type="none" w="sm" len="med"/>
            </a:ln>
            <a:effectLst/>
          </p:spPr>
          <p:txBody>
            <a:bodyPr/>
            <a:lstStyle/>
            <a:p>
              <a:endParaRPr lang="en-US"/>
            </a:p>
          </p:txBody>
        </p:sp>
        <p:sp>
          <p:nvSpPr>
            <p:cNvPr id="460" name="Line 466"/>
            <p:cNvSpPr>
              <a:spLocks noChangeShapeType="1"/>
            </p:cNvSpPr>
            <p:nvPr/>
          </p:nvSpPr>
          <p:spPr bwMode="auto">
            <a:xfrm>
              <a:off x="3198813" y="4254500"/>
              <a:ext cx="642937" cy="1588"/>
            </a:xfrm>
            <a:prstGeom prst="line">
              <a:avLst/>
            </a:prstGeom>
            <a:noFill/>
            <a:ln w="9525">
              <a:solidFill>
                <a:srgbClr val="FF0000"/>
              </a:solidFill>
              <a:round/>
              <a:headEnd type="none" w="sm" len="med"/>
              <a:tailEnd type="none" w="sm" len="med"/>
            </a:ln>
            <a:effectLst/>
          </p:spPr>
          <p:txBody>
            <a:bodyPr/>
            <a:lstStyle/>
            <a:p>
              <a:endParaRPr lang="en-US"/>
            </a:p>
          </p:txBody>
        </p:sp>
        <p:sp>
          <p:nvSpPr>
            <p:cNvPr id="461" name="Line 467"/>
            <p:cNvSpPr>
              <a:spLocks noChangeShapeType="1"/>
            </p:cNvSpPr>
            <p:nvPr/>
          </p:nvSpPr>
          <p:spPr bwMode="auto">
            <a:xfrm>
              <a:off x="4025900" y="4248150"/>
              <a:ext cx="700088" cy="1588"/>
            </a:xfrm>
            <a:prstGeom prst="line">
              <a:avLst/>
            </a:prstGeom>
            <a:noFill/>
            <a:ln w="9525">
              <a:solidFill>
                <a:srgbClr val="FF0000"/>
              </a:solidFill>
              <a:round/>
              <a:headEnd type="none" w="sm" len="med"/>
              <a:tailEnd type="none" w="sm" len="med"/>
            </a:ln>
            <a:effectLst/>
          </p:spPr>
          <p:txBody>
            <a:bodyPr/>
            <a:lstStyle/>
            <a:p>
              <a:endParaRPr lang="en-US"/>
            </a:p>
          </p:txBody>
        </p:sp>
        <p:sp>
          <p:nvSpPr>
            <p:cNvPr id="462" name="Line 468"/>
            <p:cNvSpPr>
              <a:spLocks noChangeShapeType="1"/>
            </p:cNvSpPr>
            <p:nvPr/>
          </p:nvSpPr>
          <p:spPr bwMode="auto">
            <a:xfrm>
              <a:off x="4894263" y="4248150"/>
              <a:ext cx="779462" cy="1588"/>
            </a:xfrm>
            <a:prstGeom prst="line">
              <a:avLst/>
            </a:prstGeom>
            <a:noFill/>
            <a:ln w="9525">
              <a:solidFill>
                <a:srgbClr val="FF0000"/>
              </a:solidFill>
              <a:round/>
              <a:headEnd type="none" w="sm" len="med"/>
              <a:tailEnd type="none" w="sm" len="med"/>
            </a:ln>
            <a:effectLst/>
          </p:spPr>
          <p:txBody>
            <a:bodyPr/>
            <a:lstStyle/>
            <a:p>
              <a:endParaRPr lang="en-US"/>
            </a:p>
          </p:txBody>
        </p:sp>
        <p:sp>
          <p:nvSpPr>
            <p:cNvPr id="463" name="Line 469"/>
            <p:cNvSpPr>
              <a:spLocks noChangeShapeType="1"/>
            </p:cNvSpPr>
            <p:nvPr/>
          </p:nvSpPr>
          <p:spPr bwMode="auto">
            <a:xfrm flipV="1">
              <a:off x="5668963" y="4248150"/>
              <a:ext cx="0" cy="519113"/>
            </a:xfrm>
            <a:prstGeom prst="line">
              <a:avLst/>
            </a:prstGeom>
            <a:noFill/>
            <a:ln w="9525">
              <a:solidFill>
                <a:srgbClr val="FF0000"/>
              </a:solidFill>
              <a:round/>
              <a:headEnd type="none" w="sm" len="med"/>
              <a:tailEnd type="none" w="sm" len="med"/>
            </a:ln>
            <a:effectLst/>
          </p:spPr>
          <p:txBody>
            <a:bodyPr/>
            <a:lstStyle/>
            <a:p>
              <a:endParaRPr lang="en-US"/>
            </a:p>
          </p:txBody>
        </p:sp>
        <p:sp>
          <p:nvSpPr>
            <p:cNvPr id="464" name="Line 470"/>
            <p:cNvSpPr>
              <a:spLocks noChangeShapeType="1"/>
            </p:cNvSpPr>
            <p:nvPr/>
          </p:nvSpPr>
          <p:spPr bwMode="auto">
            <a:xfrm>
              <a:off x="3059113" y="4160838"/>
              <a:ext cx="2755900" cy="1587"/>
            </a:xfrm>
            <a:prstGeom prst="line">
              <a:avLst/>
            </a:prstGeom>
            <a:noFill/>
            <a:ln w="9525">
              <a:solidFill>
                <a:srgbClr val="FF0000"/>
              </a:solidFill>
              <a:round/>
              <a:headEnd type="none" w="sm" len="med"/>
              <a:tailEnd type="none" w="sm" len="med"/>
            </a:ln>
            <a:effectLst/>
          </p:spPr>
          <p:txBody>
            <a:bodyPr/>
            <a:lstStyle/>
            <a:p>
              <a:endParaRPr lang="en-US"/>
            </a:p>
          </p:txBody>
        </p:sp>
        <p:sp>
          <p:nvSpPr>
            <p:cNvPr id="465" name="Line 471"/>
            <p:cNvSpPr>
              <a:spLocks noChangeShapeType="1"/>
            </p:cNvSpPr>
            <p:nvPr/>
          </p:nvSpPr>
          <p:spPr bwMode="auto">
            <a:xfrm flipV="1">
              <a:off x="5815013" y="4152900"/>
              <a:ext cx="0" cy="614363"/>
            </a:xfrm>
            <a:prstGeom prst="line">
              <a:avLst/>
            </a:prstGeom>
            <a:noFill/>
            <a:ln w="9525">
              <a:solidFill>
                <a:srgbClr val="FF0000"/>
              </a:solidFill>
              <a:round/>
              <a:headEnd type="none" w="sm" len="med"/>
              <a:tailEnd type="none" w="sm" len="med"/>
            </a:ln>
            <a:effectLst/>
          </p:spPr>
          <p:txBody>
            <a:bodyPr/>
            <a:lstStyle/>
            <a:p>
              <a:endParaRPr lang="en-US"/>
            </a:p>
          </p:txBody>
        </p:sp>
        <p:sp>
          <p:nvSpPr>
            <p:cNvPr id="466" name="Line 472"/>
            <p:cNvSpPr>
              <a:spLocks noChangeShapeType="1"/>
            </p:cNvSpPr>
            <p:nvPr/>
          </p:nvSpPr>
          <p:spPr bwMode="auto">
            <a:xfrm>
              <a:off x="5597525" y="4768850"/>
              <a:ext cx="71438" cy="1588"/>
            </a:xfrm>
            <a:prstGeom prst="line">
              <a:avLst/>
            </a:prstGeom>
            <a:noFill/>
            <a:ln w="9525">
              <a:solidFill>
                <a:srgbClr val="FF0000"/>
              </a:solidFill>
              <a:round/>
              <a:headEnd type="none" w="sm" len="med"/>
              <a:tailEnd type="none" w="sm" len="med"/>
            </a:ln>
            <a:effectLst/>
          </p:spPr>
          <p:txBody>
            <a:bodyPr/>
            <a:lstStyle/>
            <a:p>
              <a:endParaRPr lang="en-US"/>
            </a:p>
          </p:txBody>
        </p:sp>
        <p:sp>
          <p:nvSpPr>
            <p:cNvPr id="467" name="Line 473"/>
            <p:cNvSpPr>
              <a:spLocks noChangeShapeType="1"/>
            </p:cNvSpPr>
            <p:nvPr/>
          </p:nvSpPr>
          <p:spPr bwMode="auto">
            <a:xfrm>
              <a:off x="6343650" y="4895850"/>
              <a:ext cx="334963" cy="1588"/>
            </a:xfrm>
            <a:prstGeom prst="line">
              <a:avLst/>
            </a:prstGeom>
            <a:noFill/>
            <a:ln w="9525">
              <a:solidFill>
                <a:srgbClr val="FF0000"/>
              </a:solidFill>
              <a:round/>
              <a:headEnd type="none" w="sm" len="med"/>
              <a:tailEnd type="none" w="sm" len="med"/>
            </a:ln>
            <a:effectLst/>
          </p:spPr>
          <p:txBody>
            <a:bodyPr/>
            <a:lstStyle/>
            <a:p>
              <a:endParaRPr lang="en-US"/>
            </a:p>
          </p:txBody>
        </p:sp>
        <p:sp>
          <p:nvSpPr>
            <p:cNvPr id="468" name="Line 474"/>
            <p:cNvSpPr>
              <a:spLocks noChangeShapeType="1"/>
            </p:cNvSpPr>
            <p:nvPr/>
          </p:nvSpPr>
          <p:spPr bwMode="auto">
            <a:xfrm flipV="1">
              <a:off x="8259763" y="1730375"/>
              <a:ext cx="0" cy="209550"/>
            </a:xfrm>
            <a:prstGeom prst="line">
              <a:avLst/>
            </a:prstGeom>
            <a:noFill/>
            <a:ln w="9525">
              <a:solidFill>
                <a:srgbClr val="FF0000"/>
              </a:solidFill>
              <a:round/>
              <a:headEnd type="none" w="sm" len="med"/>
              <a:tailEnd type="none" w="sm" len="med"/>
            </a:ln>
            <a:effectLst/>
          </p:spPr>
          <p:txBody>
            <a:bodyPr/>
            <a:lstStyle/>
            <a:p>
              <a:endParaRPr lang="en-US"/>
            </a:p>
          </p:txBody>
        </p:sp>
        <p:sp>
          <p:nvSpPr>
            <p:cNvPr id="469" name="Oval 475"/>
            <p:cNvSpPr>
              <a:spLocks noChangeArrowheads="1"/>
            </p:cNvSpPr>
            <p:nvPr/>
          </p:nvSpPr>
          <p:spPr bwMode="auto">
            <a:xfrm>
              <a:off x="6096000" y="5173663"/>
              <a:ext cx="117475" cy="74612"/>
            </a:xfrm>
            <a:prstGeom prst="ellipse">
              <a:avLst/>
            </a:prstGeom>
            <a:noFill/>
            <a:ln w="9525">
              <a:solidFill>
                <a:srgbClr val="00FF00"/>
              </a:solidFill>
              <a:round/>
              <a:headEnd/>
              <a:tailEnd/>
            </a:ln>
            <a:effectLst/>
          </p:spPr>
          <p:txBody>
            <a:bodyPr/>
            <a:lstStyle/>
            <a:p>
              <a:endParaRPr lang="en-US"/>
            </a:p>
          </p:txBody>
        </p:sp>
        <p:sp>
          <p:nvSpPr>
            <p:cNvPr id="470" name="Oval 476"/>
            <p:cNvSpPr>
              <a:spLocks noChangeArrowheads="1"/>
            </p:cNvSpPr>
            <p:nvPr/>
          </p:nvSpPr>
          <p:spPr bwMode="auto">
            <a:xfrm>
              <a:off x="6096000" y="5141913"/>
              <a:ext cx="117475" cy="74612"/>
            </a:xfrm>
            <a:prstGeom prst="ellipse">
              <a:avLst/>
            </a:prstGeom>
            <a:noFill/>
            <a:ln w="9525">
              <a:solidFill>
                <a:srgbClr val="FF0000"/>
              </a:solidFill>
              <a:round/>
              <a:headEnd/>
              <a:tailEnd/>
            </a:ln>
            <a:effectLst/>
          </p:spPr>
          <p:txBody>
            <a:bodyPr/>
            <a:lstStyle/>
            <a:p>
              <a:endParaRPr lang="en-US"/>
            </a:p>
          </p:txBody>
        </p:sp>
        <p:sp>
          <p:nvSpPr>
            <p:cNvPr id="471" name="Line 477"/>
            <p:cNvSpPr>
              <a:spLocks noChangeShapeType="1"/>
            </p:cNvSpPr>
            <p:nvPr/>
          </p:nvSpPr>
          <p:spPr bwMode="auto">
            <a:xfrm flipV="1">
              <a:off x="6154738" y="5246688"/>
              <a:ext cx="0" cy="50800"/>
            </a:xfrm>
            <a:prstGeom prst="line">
              <a:avLst/>
            </a:prstGeom>
            <a:noFill/>
            <a:ln w="9525">
              <a:solidFill>
                <a:srgbClr val="00FF00"/>
              </a:solidFill>
              <a:round/>
              <a:headEnd type="none" w="sm" len="med"/>
              <a:tailEnd type="none" w="sm" len="med"/>
            </a:ln>
            <a:effectLst/>
          </p:spPr>
          <p:txBody>
            <a:bodyPr/>
            <a:lstStyle/>
            <a:p>
              <a:endParaRPr lang="en-US"/>
            </a:p>
          </p:txBody>
        </p:sp>
        <p:sp>
          <p:nvSpPr>
            <p:cNvPr id="472" name="Line 478"/>
            <p:cNvSpPr>
              <a:spLocks noChangeShapeType="1"/>
            </p:cNvSpPr>
            <p:nvPr/>
          </p:nvSpPr>
          <p:spPr bwMode="auto">
            <a:xfrm flipH="1">
              <a:off x="6154738" y="4906963"/>
              <a:ext cx="0" cy="244475"/>
            </a:xfrm>
            <a:prstGeom prst="line">
              <a:avLst/>
            </a:prstGeom>
            <a:noFill/>
            <a:ln w="9525">
              <a:solidFill>
                <a:srgbClr val="FF0000"/>
              </a:solidFill>
              <a:round/>
              <a:headEnd type="none" w="sm" len="med"/>
              <a:tailEnd type="none" w="sm" len="med"/>
            </a:ln>
            <a:effectLst/>
          </p:spPr>
          <p:txBody>
            <a:bodyPr/>
            <a:lstStyle/>
            <a:p>
              <a:endParaRPr lang="en-US"/>
            </a:p>
          </p:txBody>
        </p:sp>
        <p:sp>
          <p:nvSpPr>
            <p:cNvPr id="473" name="Line 479"/>
            <p:cNvSpPr>
              <a:spLocks noChangeShapeType="1"/>
            </p:cNvSpPr>
            <p:nvPr/>
          </p:nvSpPr>
          <p:spPr bwMode="auto">
            <a:xfrm flipV="1">
              <a:off x="6154738" y="5327650"/>
              <a:ext cx="0" cy="49213"/>
            </a:xfrm>
            <a:prstGeom prst="line">
              <a:avLst/>
            </a:prstGeom>
            <a:noFill/>
            <a:ln w="9525">
              <a:solidFill>
                <a:srgbClr val="00FF00"/>
              </a:solidFill>
              <a:round/>
              <a:headEnd type="none" w="sm" len="med"/>
              <a:tailEnd type="none" w="sm" len="med"/>
            </a:ln>
            <a:effectLst/>
          </p:spPr>
          <p:txBody>
            <a:bodyPr/>
            <a:lstStyle/>
            <a:p>
              <a:endParaRPr lang="en-US"/>
            </a:p>
          </p:txBody>
        </p:sp>
        <p:sp>
          <p:nvSpPr>
            <p:cNvPr id="474" name="Rectangle 480"/>
            <p:cNvSpPr>
              <a:spLocks noChangeArrowheads="1"/>
            </p:cNvSpPr>
            <p:nvPr/>
          </p:nvSpPr>
          <p:spPr bwMode="auto">
            <a:xfrm>
              <a:off x="6135688" y="5295900"/>
              <a:ext cx="34925" cy="33338"/>
            </a:xfrm>
            <a:prstGeom prst="rect">
              <a:avLst/>
            </a:prstGeom>
            <a:solidFill>
              <a:srgbClr val="00FF00"/>
            </a:solidFill>
            <a:ln w="9525">
              <a:solidFill>
                <a:srgbClr val="00FF00"/>
              </a:solidFill>
              <a:miter lim="800000"/>
              <a:headEnd/>
              <a:tailEnd/>
            </a:ln>
            <a:effectLst/>
          </p:spPr>
          <p:txBody>
            <a:bodyPr/>
            <a:lstStyle/>
            <a:p>
              <a:endParaRPr lang="en-US"/>
            </a:p>
          </p:txBody>
        </p:sp>
        <p:sp>
          <p:nvSpPr>
            <p:cNvPr id="475" name="Line 481"/>
            <p:cNvSpPr>
              <a:spLocks noChangeShapeType="1"/>
            </p:cNvSpPr>
            <p:nvPr/>
          </p:nvSpPr>
          <p:spPr bwMode="auto">
            <a:xfrm flipH="1" flipV="1">
              <a:off x="6113463" y="5376863"/>
              <a:ext cx="100012" cy="7937"/>
            </a:xfrm>
            <a:prstGeom prst="line">
              <a:avLst/>
            </a:prstGeom>
            <a:noFill/>
            <a:ln w="12700">
              <a:solidFill>
                <a:srgbClr val="00FF00"/>
              </a:solidFill>
              <a:round/>
              <a:headEnd type="none" w="sm" len="med"/>
              <a:tailEnd type="none" w="sm" len="med"/>
            </a:ln>
            <a:effectLst/>
          </p:spPr>
          <p:txBody>
            <a:bodyPr/>
            <a:lstStyle/>
            <a:p>
              <a:endParaRPr lang="en-US"/>
            </a:p>
          </p:txBody>
        </p:sp>
        <p:sp>
          <p:nvSpPr>
            <p:cNvPr id="476" name="Rectangle 482"/>
            <p:cNvSpPr>
              <a:spLocks noChangeArrowheads="1"/>
            </p:cNvSpPr>
            <p:nvPr/>
          </p:nvSpPr>
          <p:spPr bwMode="auto">
            <a:xfrm>
              <a:off x="2720975" y="5208588"/>
              <a:ext cx="33338" cy="34925"/>
            </a:xfrm>
            <a:prstGeom prst="rect">
              <a:avLst/>
            </a:prstGeom>
            <a:solidFill>
              <a:srgbClr val="0000FF"/>
            </a:solidFill>
            <a:ln w="9525">
              <a:solidFill>
                <a:srgbClr val="0000FF"/>
              </a:solidFill>
              <a:miter lim="800000"/>
              <a:headEnd/>
              <a:tailEnd/>
            </a:ln>
            <a:effectLst/>
          </p:spPr>
          <p:txBody>
            <a:bodyPr/>
            <a:lstStyle/>
            <a:p>
              <a:endParaRPr lang="en-US"/>
            </a:p>
          </p:txBody>
        </p:sp>
        <p:sp>
          <p:nvSpPr>
            <p:cNvPr id="477" name="Rectangle 483"/>
            <p:cNvSpPr>
              <a:spLocks noChangeArrowheads="1"/>
            </p:cNvSpPr>
            <p:nvPr/>
          </p:nvSpPr>
          <p:spPr bwMode="auto">
            <a:xfrm>
              <a:off x="2570163" y="5208588"/>
              <a:ext cx="36512" cy="34925"/>
            </a:xfrm>
            <a:prstGeom prst="rect">
              <a:avLst/>
            </a:prstGeom>
            <a:solidFill>
              <a:srgbClr val="0000FF"/>
            </a:solidFill>
            <a:ln w="9525">
              <a:solidFill>
                <a:srgbClr val="0000FF"/>
              </a:solidFill>
              <a:miter lim="800000"/>
              <a:headEnd/>
              <a:tailEnd/>
            </a:ln>
            <a:effectLst/>
          </p:spPr>
          <p:txBody>
            <a:bodyPr/>
            <a:lstStyle/>
            <a:p>
              <a:endParaRPr lang="en-US"/>
            </a:p>
          </p:txBody>
        </p:sp>
        <p:sp>
          <p:nvSpPr>
            <p:cNvPr id="478" name="Line 484"/>
            <p:cNvSpPr>
              <a:spLocks noChangeShapeType="1"/>
            </p:cNvSpPr>
            <p:nvPr/>
          </p:nvSpPr>
          <p:spPr bwMode="auto">
            <a:xfrm>
              <a:off x="7918450" y="1955800"/>
              <a:ext cx="528638" cy="1588"/>
            </a:xfrm>
            <a:prstGeom prst="line">
              <a:avLst/>
            </a:prstGeom>
            <a:noFill/>
            <a:ln w="25400">
              <a:solidFill>
                <a:srgbClr val="FF0000"/>
              </a:solidFill>
              <a:round/>
              <a:headEnd type="none" w="sm" len="med"/>
              <a:tailEnd type="none" w="sm" len="med"/>
            </a:ln>
            <a:effectLst/>
          </p:spPr>
          <p:txBody>
            <a:bodyPr/>
            <a:lstStyle/>
            <a:p>
              <a:endParaRPr lang="en-US"/>
            </a:p>
          </p:txBody>
        </p:sp>
        <p:sp>
          <p:nvSpPr>
            <p:cNvPr id="479" name="Line 485"/>
            <p:cNvSpPr>
              <a:spLocks noChangeShapeType="1"/>
            </p:cNvSpPr>
            <p:nvPr/>
          </p:nvSpPr>
          <p:spPr bwMode="auto">
            <a:xfrm>
              <a:off x="6307138" y="1860550"/>
              <a:ext cx="1031875" cy="7938"/>
            </a:xfrm>
            <a:prstGeom prst="line">
              <a:avLst/>
            </a:prstGeom>
            <a:noFill/>
            <a:ln w="25400">
              <a:solidFill>
                <a:srgbClr val="FF0000"/>
              </a:solidFill>
              <a:round/>
              <a:headEnd type="none" w="sm" len="med"/>
              <a:tailEnd type="none" w="sm" len="med"/>
            </a:ln>
            <a:effectLst/>
          </p:spPr>
          <p:txBody>
            <a:bodyPr/>
            <a:lstStyle/>
            <a:p>
              <a:endParaRPr lang="en-US"/>
            </a:p>
          </p:txBody>
        </p:sp>
        <p:sp>
          <p:nvSpPr>
            <p:cNvPr id="480" name="Line 486"/>
            <p:cNvSpPr>
              <a:spLocks noChangeShapeType="1"/>
            </p:cNvSpPr>
            <p:nvPr/>
          </p:nvSpPr>
          <p:spPr bwMode="auto">
            <a:xfrm>
              <a:off x="6342063" y="1803400"/>
              <a:ext cx="0" cy="65088"/>
            </a:xfrm>
            <a:prstGeom prst="line">
              <a:avLst/>
            </a:prstGeom>
            <a:noFill/>
            <a:ln w="9525">
              <a:solidFill>
                <a:srgbClr val="FF0000"/>
              </a:solidFill>
              <a:round/>
              <a:headEnd type="none" w="sm" len="med"/>
              <a:tailEnd type="none" w="sm" len="med"/>
            </a:ln>
            <a:effectLst/>
          </p:spPr>
          <p:txBody>
            <a:bodyPr/>
            <a:lstStyle/>
            <a:p>
              <a:endParaRPr lang="en-US"/>
            </a:p>
          </p:txBody>
        </p:sp>
        <p:sp>
          <p:nvSpPr>
            <p:cNvPr id="481" name="Line 487"/>
            <p:cNvSpPr>
              <a:spLocks noChangeShapeType="1"/>
            </p:cNvSpPr>
            <p:nvPr/>
          </p:nvSpPr>
          <p:spPr bwMode="auto">
            <a:xfrm>
              <a:off x="6342063" y="1700213"/>
              <a:ext cx="0" cy="87312"/>
            </a:xfrm>
            <a:prstGeom prst="line">
              <a:avLst/>
            </a:prstGeom>
            <a:noFill/>
            <a:ln w="9525">
              <a:solidFill>
                <a:srgbClr val="FF0000"/>
              </a:solidFill>
              <a:round/>
              <a:headEnd type="none" w="sm" len="med"/>
              <a:tailEnd type="none" w="sm" len="med"/>
            </a:ln>
            <a:effectLst/>
          </p:spPr>
          <p:txBody>
            <a:bodyPr/>
            <a:lstStyle/>
            <a:p>
              <a:endParaRPr lang="en-US"/>
            </a:p>
          </p:txBody>
        </p:sp>
        <p:sp>
          <p:nvSpPr>
            <p:cNvPr id="482" name="Rectangle 488"/>
            <p:cNvSpPr>
              <a:spLocks noChangeArrowheads="1"/>
            </p:cNvSpPr>
            <p:nvPr/>
          </p:nvSpPr>
          <p:spPr bwMode="auto">
            <a:xfrm>
              <a:off x="6326188" y="1778000"/>
              <a:ext cx="33337" cy="34925"/>
            </a:xfrm>
            <a:prstGeom prst="rect">
              <a:avLst/>
            </a:prstGeom>
            <a:solidFill>
              <a:srgbClr val="FF0000"/>
            </a:solidFill>
            <a:ln w="9525">
              <a:solidFill>
                <a:srgbClr val="FF0000"/>
              </a:solidFill>
              <a:miter lim="800000"/>
              <a:headEnd/>
              <a:tailEnd/>
            </a:ln>
            <a:effectLst/>
          </p:spPr>
          <p:txBody>
            <a:bodyPr/>
            <a:lstStyle/>
            <a:p>
              <a:endParaRPr lang="en-US"/>
            </a:p>
          </p:txBody>
        </p:sp>
        <p:sp>
          <p:nvSpPr>
            <p:cNvPr id="483" name="Line 489"/>
            <p:cNvSpPr>
              <a:spLocks noChangeShapeType="1"/>
            </p:cNvSpPr>
            <p:nvPr/>
          </p:nvSpPr>
          <p:spPr bwMode="auto">
            <a:xfrm>
              <a:off x="8380413" y="2043113"/>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484" name="Line 490"/>
            <p:cNvSpPr>
              <a:spLocks noChangeShapeType="1"/>
            </p:cNvSpPr>
            <p:nvPr/>
          </p:nvSpPr>
          <p:spPr bwMode="auto">
            <a:xfrm>
              <a:off x="8380413" y="1963738"/>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485" name="Rectangle 491"/>
            <p:cNvSpPr>
              <a:spLocks noChangeArrowheads="1"/>
            </p:cNvSpPr>
            <p:nvPr/>
          </p:nvSpPr>
          <p:spPr bwMode="auto">
            <a:xfrm>
              <a:off x="8356600" y="1987550"/>
              <a:ext cx="41275"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486" name="Freeform 492"/>
            <p:cNvSpPr>
              <a:spLocks/>
            </p:cNvSpPr>
            <p:nvPr/>
          </p:nvSpPr>
          <p:spPr bwMode="auto">
            <a:xfrm>
              <a:off x="8342313" y="2133600"/>
              <a:ext cx="79375" cy="57150"/>
            </a:xfrm>
            <a:custGeom>
              <a:avLst/>
              <a:gdLst/>
              <a:ahLst/>
              <a:cxnLst>
                <a:cxn ang="0">
                  <a:pos x="420" y="9143"/>
                </a:cxn>
                <a:cxn ang="0">
                  <a:pos x="839" y="7429"/>
                </a:cxn>
                <a:cxn ang="0">
                  <a:pos x="1259" y="5714"/>
                </a:cxn>
                <a:cxn ang="0">
                  <a:pos x="1678" y="4000"/>
                </a:cxn>
                <a:cxn ang="0">
                  <a:pos x="2098" y="3048"/>
                </a:cxn>
                <a:cxn ang="0">
                  <a:pos x="2517" y="1714"/>
                </a:cxn>
                <a:cxn ang="0">
                  <a:pos x="2937" y="952"/>
                </a:cxn>
                <a:cxn ang="0">
                  <a:pos x="3357" y="0"/>
                </a:cxn>
                <a:cxn ang="0">
                  <a:pos x="7273" y="1333"/>
                </a:cxn>
                <a:cxn ang="0">
                  <a:pos x="7692" y="2286"/>
                </a:cxn>
                <a:cxn ang="0">
                  <a:pos x="8252" y="3048"/>
                </a:cxn>
                <a:cxn ang="0">
                  <a:pos x="8671" y="4381"/>
                </a:cxn>
                <a:cxn ang="0">
                  <a:pos x="9091" y="4762"/>
                </a:cxn>
                <a:cxn ang="0">
                  <a:pos x="9650" y="6095"/>
                </a:cxn>
                <a:cxn ang="0">
                  <a:pos x="10070" y="7429"/>
                </a:cxn>
                <a:cxn ang="0">
                  <a:pos x="10350" y="9143"/>
                </a:cxn>
                <a:cxn ang="0">
                  <a:pos x="10909" y="11048"/>
                </a:cxn>
                <a:cxn ang="0">
                  <a:pos x="11329" y="12381"/>
                </a:cxn>
                <a:cxn ang="0">
                  <a:pos x="11608" y="13524"/>
                </a:cxn>
                <a:cxn ang="0">
                  <a:pos x="12168" y="15810"/>
                </a:cxn>
                <a:cxn ang="0">
                  <a:pos x="12587" y="17143"/>
                </a:cxn>
                <a:cxn ang="0">
                  <a:pos x="13007" y="17905"/>
                </a:cxn>
                <a:cxn ang="0">
                  <a:pos x="13427" y="18857"/>
                </a:cxn>
                <a:cxn ang="0">
                  <a:pos x="14825" y="19238"/>
                </a:cxn>
                <a:cxn ang="0">
                  <a:pos x="15664" y="19810"/>
                </a:cxn>
                <a:cxn ang="0">
                  <a:pos x="16084" y="19238"/>
                </a:cxn>
                <a:cxn ang="0">
                  <a:pos x="16503" y="18857"/>
                </a:cxn>
                <a:cxn ang="0">
                  <a:pos x="16923" y="17905"/>
                </a:cxn>
                <a:cxn ang="0">
                  <a:pos x="17343" y="17143"/>
                </a:cxn>
                <a:cxn ang="0">
                  <a:pos x="17762" y="16762"/>
                </a:cxn>
                <a:cxn ang="0">
                  <a:pos x="18182" y="15810"/>
                </a:cxn>
                <a:cxn ang="0">
                  <a:pos x="18601" y="14857"/>
                </a:cxn>
                <a:cxn ang="0">
                  <a:pos x="19021" y="13524"/>
                </a:cxn>
                <a:cxn ang="0">
                  <a:pos x="19441" y="8381"/>
                </a:cxn>
                <a:cxn ang="0">
                  <a:pos x="19860" y="7429"/>
                </a:cxn>
              </a:cxnLst>
              <a:rect l="0" t="0" r="r" b="b"/>
              <a:pathLst>
                <a:path w="20000" h="20000">
                  <a:moveTo>
                    <a:pt x="0" y="10476"/>
                  </a:moveTo>
                  <a:lnTo>
                    <a:pt x="420" y="9143"/>
                  </a:lnTo>
                  <a:lnTo>
                    <a:pt x="839" y="8381"/>
                  </a:lnTo>
                  <a:lnTo>
                    <a:pt x="839" y="7429"/>
                  </a:lnTo>
                  <a:lnTo>
                    <a:pt x="1259" y="7048"/>
                  </a:lnTo>
                  <a:lnTo>
                    <a:pt x="1259" y="5714"/>
                  </a:lnTo>
                  <a:lnTo>
                    <a:pt x="1678" y="4762"/>
                  </a:lnTo>
                  <a:lnTo>
                    <a:pt x="1678" y="4000"/>
                  </a:lnTo>
                  <a:lnTo>
                    <a:pt x="2098" y="4000"/>
                  </a:lnTo>
                  <a:lnTo>
                    <a:pt x="2098" y="3048"/>
                  </a:lnTo>
                  <a:lnTo>
                    <a:pt x="2517" y="2286"/>
                  </a:lnTo>
                  <a:lnTo>
                    <a:pt x="2517" y="1714"/>
                  </a:lnTo>
                  <a:lnTo>
                    <a:pt x="2937" y="1714"/>
                  </a:lnTo>
                  <a:lnTo>
                    <a:pt x="2937" y="952"/>
                  </a:lnTo>
                  <a:lnTo>
                    <a:pt x="3357" y="952"/>
                  </a:lnTo>
                  <a:lnTo>
                    <a:pt x="3357" y="0"/>
                  </a:lnTo>
                  <a:lnTo>
                    <a:pt x="6993" y="0"/>
                  </a:lnTo>
                  <a:lnTo>
                    <a:pt x="7273" y="1333"/>
                  </a:lnTo>
                  <a:lnTo>
                    <a:pt x="7273" y="1714"/>
                  </a:lnTo>
                  <a:lnTo>
                    <a:pt x="7692" y="2286"/>
                  </a:lnTo>
                  <a:lnTo>
                    <a:pt x="7692" y="3048"/>
                  </a:lnTo>
                  <a:lnTo>
                    <a:pt x="8252" y="3048"/>
                  </a:lnTo>
                  <a:lnTo>
                    <a:pt x="8252" y="4000"/>
                  </a:lnTo>
                  <a:lnTo>
                    <a:pt x="8671" y="4381"/>
                  </a:lnTo>
                  <a:lnTo>
                    <a:pt x="8671" y="4762"/>
                  </a:lnTo>
                  <a:lnTo>
                    <a:pt x="9091" y="4762"/>
                  </a:lnTo>
                  <a:lnTo>
                    <a:pt x="9091" y="6095"/>
                  </a:lnTo>
                  <a:lnTo>
                    <a:pt x="9650" y="6095"/>
                  </a:lnTo>
                  <a:lnTo>
                    <a:pt x="9650" y="7048"/>
                  </a:lnTo>
                  <a:lnTo>
                    <a:pt x="10070" y="7429"/>
                  </a:lnTo>
                  <a:lnTo>
                    <a:pt x="10070" y="8762"/>
                  </a:lnTo>
                  <a:lnTo>
                    <a:pt x="10350" y="9143"/>
                  </a:lnTo>
                  <a:lnTo>
                    <a:pt x="10350" y="11048"/>
                  </a:lnTo>
                  <a:lnTo>
                    <a:pt x="10909" y="11048"/>
                  </a:lnTo>
                  <a:lnTo>
                    <a:pt x="10909" y="12381"/>
                  </a:lnTo>
                  <a:lnTo>
                    <a:pt x="11329" y="12381"/>
                  </a:lnTo>
                  <a:lnTo>
                    <a:pt x="11329" y="13524"/>
                  </a:lnTo>
                  <a:lnTo>
                    <a:pt x="11608" y="13524"/>
                  </a:lnTo>
                  <a:lnTo>
                    <a:pt x="11608" y="14857"/>
                  </a:lnTo>
                  <a:lnTo>
                    <a:pt x="12168" y="15810"/>
                  </a:lnTo>
                  <a:lnTo>
                    <a:pt x="12168" y="17143"/>
                  </a:lnTo>
                  <a:lnTo>
                    <a:pt x="12587" y="17143"/>
                  </a:lnTo>
                  <a:lnTo>
                    <a:pt x="12587" y="17905"/>
                  </a:lnTo>
                  <a:lnTo>
                    <a:pt x="13007" y="17905"/>
                  </a:lnTo>
                  <a:lnTo>
                    <a:pt x="13007" y="18476"/>
                  </a:lnTo>
                  <a:lnTo>
                    <a:pt x="13427" y="18857"/>
                  </a:lnTo>
                  <a:lnTo>
                    <a:pt x="13986" y="19238"/>
                  </a:lnTo>
                  <a:lnTo>
                    <a:pt x="14825" y="19238"/>
                  </a:lnTo>
                  <a:lnTo>
                    <a:pt x="15105" y="19810"/>
                  </a:lnTo>
                  <a:lnTo>
                    <a:pt x="15664" y="19810"/>
                  </a:lnTo>
                  <a:lnTo>
                    <a:pt x="15664" y="19238"/>
                  </a:lnTo>
                  <a:lnTo>
                    <a:pt x="16084" y="19238"/>
                  </a:lnTo>
                  <a:lnTo>
                    <a:pt x="16084" y="18857"/>
                  </a:lnTo>
                  <a:lnTo>
                    <a:pt x="16503" y="18857"/>
                  </a:lnTo>
                  <a:lnTo>
                    <a:pt x="16503" y="18476"/>
                  </a:lnTo>
                  <a:lnTo>
                    <a:pt x="16923" y="17905"/>
                  </a:lnTo>
                  <a:lnTo>
                    <a:pt x="17343" y="17905"/>
                  </a:lnTo>
                  <a:lnTo>
                    <a:pt x="17343" y="17143"/>
                  </a:lnTo>
                  <a:lnTo>
                    <a:pt x="17762" y="17143"/>
                  </a:lnTo>
                  <a:lnTo>
                    <a:pt x="17762" y="16762"/>
                  </a:lnTo>
                  <a:lnTo>
                    <a:pt x="18182" y="16190"/>
                  </a:lnTo>
                  <a:lnTo>
                    <a:pt x="18182" y="15810"/>
                  </a:lnTo>
                  <a:lnTo>
                    <a:pt x="18601" y="15810"/>
                  </a:lnTo>
                  <a:lnTo>
                    <a:pt x="18601" y="14857"/>
                  </a:lnTo>
                  <a:lnTo>
                    <a:pt x="19021" y="14476"/>
                  </a:lnTo>
                  <a:lnTo>
                    <a:pt x="19021" y="13524"/>
                  </a:lnTo>
                  <a:lnTo>
                    <a:pt x="19441" y="13524"/>
                  </a:lnTo>
                  <a:lnTo>
                    <a:pt x="19441" y="8381"/>
                  </a:lnTo>
                  <a:lnTo>
                    <a:pt x="19860" y="8381"/>
                  </a:lnTo>
                  <a:lnTo>
                    <a:pt x="19860" y="7429"/>
                  </a:lnTo>
                </a:path>
              </a:pathLst>
            </a:custGeom>
            <a:noFill/>
            <a:ln w="12700" cap="flat">
              <a:solidFill>
                <a:srgbClr val="FF0000"/>
              </a:solidFill>
              <a:prstDash val="solid"/>
              <a:round/>
              <a:headEnd type="none" w="sm" len="med"/>
              <a:tailEnd type="none" w="sm" len="med"/>
            </a:ln>
            <a:effectLst/>
          </p:spPr>
          <p:txBody>
            <a:bodyPr/>
            <a:lstStyle/>
            <a:p>
              <a:endParaRPr lang="en-US"/>
            </a:p>
          </p:txBody>
        </p:sp>
        <p:sp>
          <p:nvSpPr>
            <p:cNvPr id="487" name="Oval 493"/>
            <p:cNvSpPr>
              <a:spLocks noChangeArrowheads="1"/>
            </p:cNvSpPr>
            <p:nvPr/>
          </p:nvSpPr>
          <p:spPr bwMode="auto">
            <a:xfrm>
              <a:off x="8305800" y="2093913"/>
              <a:ext cx="157163" cy="138112"/>
            </a:xfrm>
            <a:prstGeom prst="ellipse">
              <a:avLst/>
            </a:prstGeom>
            <a:noFill/>
            <a:ln w="12700">
              <a:solidFill>
                <a:srgbClr val="FF0000"/>
              </a:solidFill>
              <a:round/>
              <a:headEnd/>
              <a:tailEnd/>
            </a:ln>
            <a:effectLst/>
          </p:spPr>
          <p:txBody>
            <a:bodyPr/>
            <a:lstStyle/>
            <a:p>
              <a:endParaRPr lang="en-US"/>
            </a:p>
          </p:txBody>
        </p:sp>
        <p:sp>
          <p:nvSpPr>
            <p:cNvPr id="488" name="Rectangle 494"/>
            <p:cNvSpPr>
              <a:spLocks noChangeArrowheads="1"/>
            </p:cNvSpPr>
            <p:nvPr/>
          </p:nvSpPr>
          <p:spPr bwMode="auto">
            <a:xfrm>
              <a:off x="668338" y="1482725"/>
              <a:ext cx="601662" cy="192088"/>
            </a:xfrm>
            <a:prstGeom prst="rect">
              <a:avLst/>
            </a:prstGeom>
            <a:noFill/>
            <a:ln w="9525">
              <a:noFill/>
              <a:miter lim="800000"/>
              <a:headEnd/>
              <a:tailEnd/>
            </a:ln>
            <a:effectLst/>
          </p:spPr>
          <p:txBody>
            <a:bodyPr lIns="12092" tIns="12092" rIns="12092" bIns="12092"/>
            <a:lstStyle/>
            <a:p>
              <a:pPr defTabSz="869950" eaLnBrk="0" hangingPunct="0"/>
              <a:r>
                <a:rPr lang="en-US" sz="1100">
                  <a:latin typeface="Arial Narrow" pitchFamily="34" charset="0"/>
                </a:rPr>
                <a:t>MNJAU</a:t>
              </a:r>
              <a:endParaRPr lang="en-US" sz="1100"/>
            </a:p>
          </p:txBody>
        </p:sp>
        <p:sp>
          <p:nvSpPr>
            <p:cNvPr id="489" name="Rectangle 495"/>
            <p:cNvSpPr>
              <a:spLocks noChangeArrowheads="1"/>
            </p:cNvSpPr>
            <p:nvPr/>
          </p:nvSpPr>
          <p:spPr bwMode="auto">
            <a:xfrm>
              <a:off x="2125663" y="1343025"/>
              <a:ext cx="461962" cy="139700"/>
            </a:xfrm>
            <a:prstGeom prst="rect">
              <a:avLst/>
            </a:prstGeom>
            <a:noFill/>
            <a:ln w="9525">
              <a:noFill/>
              <a:miter lim="800000"/>
              <a:headEnd/>
              <a:tailEnd/>
            </a:ln>
            <a:effectLst/>
          </p:spPr>
          <p:txBody>
            <a:bodyPr lIns="12092" tIns="12092" rIns="12092" bIns="12092"/>
            <a:lstStyle/>
            <a:p>
              <a:pPr defTabSz="869950" eaLnBrk="0" hangingPunct="0"/>
              <a:r>
                <a:rPr lang="en-US" sz="1100">
                  <a:latin typeface="Arial Narrow" pitchFamily="34" charset="0"/>
                </a:rPr>
                <a:t>PDGLR</a:t>
              </a:r>
              <a:endParaRPr lang="en-US" sz="1100"/>
            </a:p>
          </p:txBody>
        </p:sp>
        <p:sp>
          <p:nvSpPr>
            <p:cNvPr id="490" name="Rectangle 496"/>
            <p:cNvSpPr>
              <a:spLocks noChangeArrowheads="1"/>
            </p:cNvSpPr>
            <p:nvPr/>
          </p:nvSpPr>
          <p:spPr bwMode="auto">
            <a:xfrm>
              <a:off x="2781300" y="1343025"/>
              <a:ext cx="495300" cy="104775"/>
            </a:xfrm>
            <a:prstGeom prst="rect">
              <a:avLst/>
            </a:prstGeom>
            <a:noFill/>
            <a:ln w="9525">
              <a:noFill/>
              <a:miter lim="800000"/>
              <a:headEnd/>
              <a:tailEnd/>
            </a:ln>
            <a:effectLst/>
          </p:spPr>
          <p:txBody>
            <a:bodyPr lIns="12092" tIns="12092" rIns="12092" bIns="12092"/>
            <a:lstStyle/>
            <a:p>
              <a:pPr defTabSz="869950" eaLnBrk="0" hangingPunct="0"/>
              <a:r>
                <a:rPr lang="en-US" sz="1100">
                  <a:latin typeface="Arial Narrow" pitchFamily="34" charset="0"/>
                </a:rPr>
                <a:t>PYBUH</a:t>
              </a:r>
              <a:endParaRPr lang="en-US" sz="1100"/>
            </a:p>
          </p:txBody>
        </p:sp>
        <p:sp>
          <p:nvSpPr>
            <p:cNvPr id="491" name="Rectangle 497"/>
            <p:cNvSpPr>
              <a:spLocks noChangeArrowheads="1"/>
            </p:cNvSpPr>
            <p:nvPr/>
          </p:nvSpPr>
          <p:spPr bwMode="auto">
            <a:xfrm>
              <a:off x="4846638" y="1257300"/>
              <a:ext cx="430212" cy="161925"/>
            </a:xfrm>
            <a:prstGeom prst="rect">
              <a:avLst/>
            </a:prstGeom>
            <a:noFill/>
            <a:ln w="9525">
              <a:noFill/>
              <a:miter lim="800000"/>
              <a:headEnd/>
              <a:tailEnd/>
            </a:ln>
            <a:effectLst/>
          </p:spPr>
          <p:txBody>
            <a:bodyPr lIns="12092" tIns="12092" rIns="12092" bIns="12092"/>
            <a:lstStyle/>
            <a:p>
              <a:pPr defTabSz="869950" eaLnBrk="0" hangingPunct="0"/>
              <a:r>
                <a:rPr lang="en-US" sz="1100">
                  <a:latin typeface="Arial Narrow" pitchFamily="34" charset="0"/>
                </a:rPr>
                <a:t>KTPJG</a:t>
              </a:r>
              <a:endParaRPr lang="en-US" sz="1100"/>
            </a:p>
          </p:txBody>
        </p:sp>
        <p:sp>
          <p:nvSpPr>
            <p:cNvPr id="492" name="Rectangle 498"/>
            <p:cNvSpPr>
              <a:spLocks noChangeArrowheads="1"/>
            </p:cNvSpPr>
            <p:nvPr/>
          </p:nvSpPr>
          <p:spPr bwMode="auto">
            <a:xfrm>
              <a:off x="5548313" y="1219200"/>
              <a:ext cx="511175" cy="209550"/>
            </a:xfrm>
            <a:prstGeom prst="rect">
              <a:avLst/>
            </a:prstGeom>
            <a:noFill/>
            <a:ln w="9525">
              <a:noFill/>
              <a:miter lim="800000"/>
              <a:headEnd/>
              <a:tailEnd/>
            </a:ln>
            <a:effectLst/>
          </p:spPr>
          <p:txBody>
            <a:bodyPr lIns="12092" tIns="12092" rIns="12092" bIns="12092"/>
            <a:lstStyle/>
            <a:p>
              <a:pPr defTabSz="869950" eaLnBrk="0" hangingPunct="0"/>
              <a:r>
                <a:rPr lang="en-US" sz="1100">
                  <a:latin typeface="Arial Narrow" pitchFamily="34" charset="0"/>
                </a:rPr>
                <a:t>BNKNG</a:t>
              </a:r>
              <a:endParaRPr lang="en-US" sz="1100"/>
            </a:p>
          </p:txBody>
        </p:sp>
        <p:sp>
          <p:nvSpPr>
            <p:cNvPr id="493" name="Rectangle 499"/>
            <p:cNvSpPr>
              <a:spLocks noChangeArrowheads="1"/>
            </p:cNvSpPr>
            <p:nvPr/>
          </p:nvSpPr>
          <p:spPr bwMode="auto">
            <a:xfrm>
              <a:off x="6556375" y="1219200"/>
              <a:ext cx="530225" cy="139700"/>
            </a:xfrm>
            <a:prstGeom prst="rect">
              <a:avLst/>
            </a:prstGeom>
            <a:noFill/>
            <a:ln w="9525">
              <a:noFill/>
              <a:miter lim="800000"/>
              <a:headEnd/>
              <a:tailEnd/>
            </a:ln>
            <a:effectLst/>
          </p:spPr>
          <p:txBody>
            <a:bodyPr lIns="12092" tIns="12092" rIns="12092" bIns="12092"/>
            <a:lstStyle/>
            <a:p>
              <a:pPr defTabSz="869950" eaLnBrk="0" hangingPunct="0"/>
              <a:r>
                <a:rPr lang="en-US" sz="1100">
                  <a:latin typeface="Arial Narrow" pitchFamily="34" charset="0"/>
                </a:rPr>
                <a:t>GRDSK</a:t>
              </a:r>
              <a:endParaRPr lang="en-US" sz="1100"/>
            </a:p>
          </p:txBody>
        </p:sp>
        <p:sp>
          <p:nvSpPr>
            <p:cNvPr id="494" name="Rectangle 500"/>
            <p:cNvSpPr>
              <a:spLocks noChangeArrowheads="1"/>
            </p:cNvSpPr>
            <p:nvPr/>
          </p:nvSpPr>
          <p:spPr bwMode="auto">
            <a:xfrm>
              <a:off x="8048625" y="1219200"/>
              <a:ext cx="485775" cy="144463"/>
            </a:xfrm>
            <a:prstGeom prst="rect">
              <a:avLst/>
            </a:prstGeom>
            <a:noFill/>
            <a:ln w="9525">
              <a:noFill/>
              <a:miter lim="800000"/>
              <a:headEnd/>
              <a:tailEnd/>
            </a:ln>
            <a:effectLst/>
          </p:spPr>
          <p:txBody>
            <a:bodyPr lIns="12092" tIns="12092" rIns="12092" bIns="12092"/>
            <a:lstStyle/>
            <a:p>
              <a:pPr defTabSz="869950" eaLnBrk="0" hangingPunct="0"/>
              <a:r>
                <a:rPr lang="en-US" sz="1100">
                  <a:latin typeface="Arial Narrow" pitchFamily="34" charset="0"/>
                </a:rPr>
                <a:t>TLMBU</a:t>
              </a:r>
            </a:p>
          </p:txBody>
        </p:sp>
        <p:sp>
          <p:nvSpPr>
            <p:cNvPr id="495" name="Rectangle 501"/>
            <p:cNvSpPr>
              <a:spLocks noChangeArrowheads="1"/>
            </p:cNvSpPr>
            <p:nvPr/>
          </p:nvSpPr>
          <p:spPr bwMode="auto">
            <a:xfrm>
              <a:off x="6135688" y="2043113"/>
              <a:ext cx="498475" cy="139700"/>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2X50 MVA</a:t>
              </a:r>
              <a:endParaRPr lang="en-US" sz="1100"/>
            </a:p>
          </p:txBody>
        </p:sp>
        <p:sp>
          <p:nvSpPr>
            <p:cNvPr id="496" name="Rectangle 502"/>
            <p:cNvSpPr>
              <a:spLocks noChangeArrowheads="1"/>
            </p:cNvSpPr>
            <p:nvPr/>
          </p:nvSpPr>
          <p:spPr bwMode="auto">
            <a:xfrm>
              <a:off x="5948363" y="1852613"/>
              <a:ext cx="452437" cy="157162"/>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31,5 MVA</a:t>
              </a:r>
              <a:endParaRPr lang="en-US" sz="1100"/>
            </a:p>
          </p:txBody>
        </p:sp>
        <p:sp>
          <p:nvSpPr>
            <p:cNvPr id="497" name="Rectangle 503"/>
            <p:cNvSpPr>
              <a:spLocks noChangeArrowheads="1"/>
            </p:cNvSpPr>
            <p:nvPr/>
          </p:nvSpPr>
          <p:spPr bwMode="auto">
            <a:xfrm>
              <a:off x="5167313" y="2028825"/>
              <a:ext cx="352425" cy="141288"/>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10 MVA</a:t>
              </a:r>
              <a:endParaRPr lang="en-US" sz="1100"/>
            </a:p>
          </p:txBody>
        </p:sp>
        <p:sp>
          <p:nvSpPr>
            <p:cNvPr id="498" name="Rectangle 504"/>
            <p:cNvSpPr>
              <a:spLocks noChangeArrowheads="1"/>
            </p:cNvSpPr>
            <p:nvPr/>
          </p:nvSpPr>
          <p:spPr bwMode="auto">
            <a:xfrm>
              <a:off x="4256088" y="2006600"/>
              <a:ext cx="404812" cy="293688"/>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   PLTA</a:t>
              </a:r>
            </a:p>
            <a:p>
              <a:pPr defTabSz="869950" eaLnBrk="0" hangingPunct="0"/>
              <a:r>
                <a:rPr lang="en-US" sz="800">
                  <a:latin typeface="Arial Narrow" pitchFamily="34" charset="0"/>
                </a:rPr>
                <a:t>3X38 MW</a:t>
              </a:r>
              <a:endParaRPr lang="en-US" sz="1100"/>
            </a:p>
          </p:txBody>
        </p:sp>
        <p:sp>
          <p:nvSpPr>
            <p:cNvPr id="499" name="Rectangle 505"/>
            <p:cNvSpPr>
              <a:spLocks noChangeArrowheads="1"/>
            </p:cNvSpPr>
            <p:nvPr/>
          </p:nvSpPr>
          <p:spPr bwMode="auto">
            <a:xfrm>
              <a:off x="4264025" y="1733550"/>
              <a:ext cx="307975" cy="138113"/>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150 KV</a:t>
              </a:r>
              <a:endParaRPr lang="en-US" sz="1100"/>
            </a:p>
          </p:txBody>
        </p:sp>
        <p:sp>
          <p:nvSpPr>
            <p:cNvPr id="500" name="Rectangle 506"/>
            <p:cNvSpPr>
              <a:spLocks noChangeArrowheads="1"/>
            </p:cNvSpPr>
            <p:nvPr/>
          </p:nvSpPr>
          <p:spPr bwMode="auto">
            <a:xfrm>
              <a:off x="7445375" y="1727200"/>
              <a:ext cx="327025" cy="152400"/>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150 KV</a:t>
              </a:r>
              <a:endParaRPr lang="en-US" sz="1100"/>
            </a:p>
          </p:txBody>
        </p:sp>
        <p:sp>
          <p:nvSpPr>
            <p:cNvPr id="501" name="Rectangle 507"/>
            <p:cNvSpPr>
              <a:spLocks noChangeArrowheads="1"/>
            </p:cNvSpPr>
            <p:nvPr/>
          </p:nvSpPr>
          <p:spPr bwMode="auto">
            <a:xfrm>
              <a:off x="7770813" y="2360613"/>
              <a:ext cx="374650" cy="142875"/>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20 KV</a:t>
              </a:r>
              <a:endParaRPr lang="en-US" sz="1100"/>
            </a:p>
          </p:txBody>
        </p:sp>
        <p:sp>
          <p:nvSpPr>
            <p:cNvPr id="502" name="Line 508"/>
            <p:cNvSpPr>
              <a:spLocks noChangeShapeType="1"/>
            </p:cNvSpPr>
            <p:nvPr/>
          </p:nvSpPr>
          <p:spPr bwMode="auto">
            <a:xfrm>
              <a:off x="2484438" y="2246313"/>
              <a:ext cx="0" cy="49212"/>
            </a:xfrm>
            <a:prstGeom prst="line">
              <a:avLst/>
            </a:prstGeom>
            <a:noFill/>
            <a:ln w="9525">
              <a:solidFill>
                <a:srgbClr val="0000FF"/>
              </a:solidFill>
              <a:round/>
              <a:headEnd type="none" w="sm" len="med"/>
              <a:tailEnd type="none" w="sm" len="med"/>
            </a:ln>
            <a:effectLst/>
          </p:spPr>
          <p:txBody>
            <a:bodyPr/>
            <a:lstStyle/>
            <a:p>
              <a:endParaRPr lang="en-US"/>
            </a:p>
          </p:txBody>
        </p:sp>
        <p:sp>
          <p:nvSpPr>
            <p:cNvPr id="503" name="Line 509"/>
            <p:cNvSpPr>
              <a:spLocks noChangeShapeType="1"/>
            </p:cNvSpPr>
            <p:nvPr/>
          </p:nvSpPr>
          <p:spPr bwMode="auto">
            <a:xfrm>
              <a:off x="2492375" y="2332038"/>
              <a:ext cx="0" cy="47625"/>
            </a:xfrm>
            <a:prstGeom prst="line">
              <a:avLst/>
            </a:prstGeom>
            <a:noFill/>
            <a:ln w="9525">
              <a:solidFill>
                <a:srgbClr val="0000FF"/>
              </a:solidFill>
              <a:round/>
              <a:headEnd type="none" w="sm" len="med"/>
              <a:tailEnd type="none" w="sm" len="med"/>
            </a:ln>
            <a:effectLst/>
          </p:spPr>
          <p:txBody>
            <a:bodyPr/>
            <a:lstStyle/>
            <a:p>
              <a:endParaRPr lang="en-US"/>
            </a:p>
          </p:txBody>
        </p:sp>
        <p:sp>
          <p:nvSpPr>
            <p:cNvPr id="504" name="Rectangle 510"/>
            <p:cNvSpPr>
              <a:spLocks noChangeArrowheads="1"/>
            </p:cNvSpPr>
            <p:nvPr/>
          </p:nvSpPr>
          <p:spPr bwMode="auto">
            <a:xfrm>
              <a:off x="2470150" y="2274888"/>
              <a:ext cx="38100" cy="65087"/>
            </a:xfrm>
            <a:prstGeom prst="rect">
              <a:avLst/>
            </a:prstGeom>
            <a:solidFill>
              <a:srgbClr val="0000FF"/>
            </a:solidFill>
            <a:ln w="9525">
              <a:solidFill>
                <a:srgbClr val="0000FF"/>
              </a:solidFill>
              <a:miter lim="800000"/>
              <a:headEnd/>
              <a:tailEnd/>
            </a:ln>
            <a:effectLst/>
          </p:spPr>
          <p:txBody>
            <a:bodyPr/>
            <a:lstStyle/>
            <a:p>
              <a:endParaRPr lang="en-US"/>
            </a:p>
          </p:txBody>
        </p:sp>
        <p:sp>
          <p:nvSpPr>
            <p:cNvPr id="505" name="Line 511"/>
            <p:cNvSpPr>
              <a:spLocks noChangeShapeType="1"/>
            </p:cNvSpPr>
            <p:nvPr/>
          </p:nvSpPr>
          <p:spPr bwMode="auto">
            <a:xfrm>
              <a:off x="2420938" y="2379663"/>
              <a:ext cx="393700" cy="4762"/>
            </a:xfrm>
            <a:prstGeom prst="line">
              <a:avLst/>
            </a:prstGeom>
            <a:noFill/>
            <a:ln w="25400">
              <a:solidFill>
                <a:srgbClr val="0000FF"/>
              </a:solidFill>
              <a:round/>
              <a:headEnd type="none" w="sm" len="med"/>
              <a:tailEnd type="none" w="sm" len="med"/>
            </a:ln>
            <a:effectLst/>
          </p:spPr>
          <p:txBody>
            <a:bodyPr/>
            <a:lstStyle/>
            <a:p>
              <a:endParaRPr lang="en-US"/>
            </a:p>
          </p:txBody>
        </p:sp>
        <p:sp>
          <p:nvSpPr>
            <p:cNvPr id="506" name="Line 512"/>
            <p:cNvSpPr>
              <a:spLocks noChangeShapeType="1"/>
            </p:cNvSpPr>
            <p:nvPr/>
          </p:nvSpPr>
          <p:spPr bwMode="auto">
            <a:xfrm>
              <a:off x="2492375" y="2493963"/>
              <a:ext cx="0" cy="47625"/>
            </a:xfrm>
            <a:prstGeom prst="line">
              <a:avLst/>
            </a:prstGeom>
            <a:noFill/>
            <a:ln w="9525">
              <a:solidFill>
                <a:srgbClr val="0000FF"/>
              </a:solidFill>
              <a:round/>
              <a:headEnd type="none" w="sm" len="med"/>
              <a:tailEnd type="none" w="sm" len="med"/>
            </a:ln>
            <a:effectLst/>
          </p:spPr>
          <p:txBody>
            <a:bodyPr/>
            <a:lstStyle/>
            <a:p>
              <a:endParaRPr lang="en-US"/>
            </a:p>
          </p:txBody>
        </p:sp>
        <p:sp>
          <p:nvSpPr>
            <p:cNvPr id="507" name="Line 513"/>
            <p:cNvSpPr>
              <a:spLocks noChangeShapeType="1"/>
            </p:cNvSpPr>
            <p:nvPr/>
          </p:nvSpPr>
          <p:spPr bwMode="auto">
            <a:xfrm>
              <a:off x="2492375" y="2389188"/>
              <a:ext cx="0" cy="47625"/>
            </a:xfrm>
            <a:prstGeom prst="line">
              <a:avLst/>
            </a:prstGeom>
            <a:noFill/>
            <a:ln w="9525">
              <a:solidFill>
                <a:srgbClr val="0000FF"/>
              </a:solidFill>
              <a:round/>
              <a:headEnd type="none" w="sm" len="med"/>
              <a:tailEnd type="none" w="sm" len="med"/>
            </a:ln>
            <a:effectLst/>
          </p:spPr>
          <p:txBody>
            <a:bodyPr/>
            <a:lstStyle/>
            <a:p>
              <a:endParaRPr lang="en-US"/>
            </a:p>
          </p:txBody>
        </p:sp>
        <p:sp>
          <p:nvSpPr>
            <p:cNvPr id="508" name="Rectangle 514"/>
            <p:cNvSpPr>
              <a:spLocks noChangeArrowheads="1"/>
            </p:cNvSpPr>
            <p:nvPr/>
          </p:nvSpPr>
          <p:spPr bwMode="auto">
            <a:xfrm>
              <a:off x="2470150" y="2436813"/>
              <a:ext cx="38100" cy="65087"/>
            </a:xfrm>
            <a:prstGeom prst="rect">
              <a:avLst/>
            </a:prstGeom>
            <a:solidFill>
              <a:srgbClr val="0000FF"/>
            </a:solidFill>
            <a:ln w="9525">
              <a:solidFill>
                <a:srgbClr val="0000FF"/>
              </a:solidFill>
              <a:miter lim="800000"/>
              <a:headEnd/>
              <a:tailEnd/>
            </a:ln>
            <a:effectLst/>
          </p:spPr>
          <p:txBody>
            <a:bodyPr/>
            <a:lstStyle/>
            <a:p>
              <a:endParaRPr lang="en-US"/>
            </a:p>
          </p:txBody>
        </p:sp>
        <p:sp>
          <p:nvSpPr>
            <p:cNvPr id="509" name="Freeform 515"/>
            <p:cNvSpPr>
              <a:spLocks/>
            </p:cNvSpPr>
            <p:nvPr/>
          </p:nvSpPr>
          <p:spPr bwMode="auto">
            <a:xfrm>
              <a:off x="2454275" y="2581275"/>
              <a:ext cx="79375" cy="57150"/>
            </a:xfrm>
            <a:custGeom>
              <a:avLst/>
              <a:gdLst/>
              <a:ahLst/>
              <a:cxnLst>
                <a:cxn ang="0">
                  <a:pos x="420" y="9143"/>
                </a:cxn>
                <a:cxn ang="0">
                  <a:pos x="839" y="7429"/>
                </a:cxn>
                <a:cxn ang="0">
                  <a:pos x="1259" y="5714"/>
                </a:cxn>
                <a:cxn ang="0">
                  <a:pos x="1678" y="4000"/>
                </a:cxn>
                <a:cxn ang="0">
                  <a:pos x="2098" y="3048"/>
                </a:cxn>
                <a:cxn ang="0">
                  <a:pos x="2517" y="1714"/>
                </a:cxn>
                <a:cxn ang="0">
                  <a:pos x="2937" y="952"/>
                </a:cxn>
                <a:cxn ang="0">
                  <a:pos x="3357" y="0"/>
                </a:cxn>
                <a:cxn ang="0">
                  <a:pos x="7273" y="1333"/>
                </a:cxn>
                <a:cxn ang="0">
                  <a:pos x="7692" y="2286"/>
                </a:cxn>
                <a:cxn ang="0">
                  <a:pos x="8252" y="3048"/>
                </a:cxn>
                <a:cxn ang="0">
                  <a:pos x="8671" y="4381"/>
                </a:cxn>
                <a:cxn ang="0">
                  <a:pos x="9091" y="4762"/>
                </a:cxn>
                <a:cxn ang="0">
                  <a:pos x="9650" y="6095"/>
                </a:cxn>
                <a:cxn ang="0">
                  <a:pos x="10070" y="7429"/>
                </a:cxn>
                <a:cxn ang="0">
                  <a:pos x="10350" y="9143"/>
                </a:cxn>
                <a:cxn ang="0">
                  <a:pos x="10909" y="11048"/>
                </a:cxn>
                <a:cxn ang="0">
                  <a:pos x="11329" y="12381"/>
                </a:cxn>
                <a:cxn ang="0">
                  <a:pos x="11608" y="13524"/>
                </a:cxn>
                <a:cxn ang="0">
                  <a:pos x="12168" y="15810"/>
                </a:cxn>
                <a:cxn ang="0">
                  <a:pos x="12587" y="17143"/>
                </a:cxn>
                <a:cxn ang="0">
                  <a:pos x="13007" y="17905"/>
                </a:cxn>
                <a:cxn ang="0">
                  <a:pos x="13427" y="18857"/>
                </a:cxn>
                <a:cxn ang="0">
                  <a:pos x="14825" y="19238"/>
                </a:cxn>
                <a:cxn ang="0">
                  <a:pos x="15664" y="19810"/>
                </a:cxn>
                <a:cxn ang="0">
                  <a:pos x="16084" y="19238"/>
                </a:cxn>
                <a:cxn ang="0">
                  <a:pos x="16503" y="18857"/>
                </a:cxn>
                <a:cxn ang="0">
                  <a:pos x="16923" y="17905"/>
                </a:cxn>
                <a:cxn ang="0">
                  <a:pos x="17343" y="17143"/>
                </a:cxn>
                <a:cxn ang="0">
                  <a:pos x="17762" y="16762"/>
                </a:cxn>
                <a:cxn ang="0">
                  <a:pos x="18182" y="15810"/>
                </a:cxn>
                <a:cxn ang="0">
                  <a:pos x="18601" y="14857"/>
                </a:cxn>
                <a:cxn ang="0">
                  <a:pos x="19021" y="13524"/>
                </a:cxn>
                <a:cxn ang="0">
                  <a:pos x="19441" y="8381"/>
                </a:cxn>
                <a:cxn ang="0">
                  <a:pos x="19860" y="7429"/>
                </a:cxn>
              </a:cxnLst>
              <a:rect l="0" t="0" r="r" b="b"/>
              <a:pathLst>
                <a:path w="20000" h="20000">
                  <a:moveTo>
                    <a:pt x="0" y="10476"/>
                  </a:moveTo>
                  <a:lnTo>
                    <a:pt x="420" y="9143"/>
                  </a:lnTo>
                  <a:lnTo>
                    <a:pt x="839" y="8381"/>
                  </a:lnTo>
                  <a:lnTo>
                    <a:pt x="839" y="7429"/>
                  </a:lnTo>
                  <a:lnTo>
                    <a:pt x="1259" y="7048"/>
                  </a:lnTo>
                  <a:lnTo>
                    <a:pt x="1259" y="5714"/>
                  </a:lnTo>
                  <a:lnTo>
                    <a:pt x="1678" y="4762"/>
                  </a:lnTo>
                  <a:lnTo>
                    <a:pt x="1678" y="4000"/>
                  </a:lnTo>
                  <a:lnTo>
                    <a:pt x="2098" y="4000"/>
                  </a:lnTo>
                  <a:lnTo>
                    <a:pt x="2098" y="3048"/>
                  </a:lnTo>
                  <a:lnTo>
                    <a:pt x="2517" y="2286"/>
                  </a:lnTo>
                  <a:lnTo>
                    <a:pt x="2517" y="1714"/>
                  </a:lnTo>
                  <a:lnTo>
                    <a:pt x="2937" y="1714"/>
                  </a:lnTo>
                  <a:lnTo>
                    <a:pt x="2937" y="952"/>
                  </a:lnTo>
                  <a:lnTo>
                    <a:pt x="3357" y="952"/>
                  </a:lnTo>
                  <a:lnTo>
                    <a:pt x="3357" y="0"/>
                  </a:lnTo>
                  <a:lnTo>
                    <a:pt x="6993" y="0"/>
                  </a:lnTo>
                  <a:lnTo>
                    <a:pt x="7273" y="1333"/>
                  </a:lnTo>
                  <a:lnTo>
                    <a:pt x="7273" y="1714"/>
                  </a:lnTo>
                  <a:lnTo>
                    <a:pt x="7692" y="2286"/>
                  </a:lnTo>
                  <a:lnTo>
                    <a:pt x="7692" y="3048"/>
                  </a:lnTo>
                  <a:lnTo>
                    <a:pt x="8252" y="3048"/>
                  </a:lnTo>
                  <a:lnTo>
                    <a:pt x="8252" y="4000"/>
                  </a:lnTo>
                  <a:lnTo>
                    <a:pt x="8671" y="4381"/>
                  </a:lnTo>
                  <a:lnTo>
                    <a:pt x="8671" y="4762"/>
                  </a:lnTo>
                  <a:lnTo>
                    <a:pt x="9091" y="4762"/>
                  </a:lnTo>
                  <a:lnTo>
                    <a:pt x="9091" y="6095"/>
                  </a:lnTo>
                  <a:lnTo>
                    <a:pt x="9650" y="6095"/>
                  </a:lnTo>
                  <a:lnTo>
                    <a:pt x="9650" y="7048"/>
                  </a:lnTo>
                  <a:lnTo>
                    <a:pt x="10070" y="7429"/>
                  </a:lnTo>
                  <a:lnTo>
                    <a:pt x="10070" y="8762"/>
                  </a:lnTo>
                  <a:lnTo>
                    <a:pt x="10350" y="9143"/>
                  </a:lnTo>
                  <a:lnTo>
                    <a:pt x="10350" y="11048"/>
                  </a:lnTo>
                  <a:lnTo>
                    <a:pt x="10909" y="11048"/>
                  </a:lnTo>
                  <a:lnTo>
                    <a:pt x="10909" y="12381"/>
                  </a:lnTo>
                  <a:lnTo>
                    <a:pt x="11329" y="12381"/>
                  </a:lnTo>
                  <a:lnTo>
                    <a:pt x="11329" y="13524"/>
                  </a:lnTo>
                  <a:lnTo>
                    <a:pt x="11608" y="13524"/>
                  </a:lnTo>
                  <a:lnTo>
                    <a:pt x="11608" y="14857"/>
                  </a:lnTo>
                  <a:lnTo>
                    <a:pt x="12168" y="15810"/>
                  </a:lnTo>
                  <a:lnTo>
                    <a:pt x="12168" y="17143"/>
                  </a:lnTo>
                  <a:lnTo>
                    <a:pt x="12587" y="17143"/>
                  </a:lnTo>
                  <a:lnTo>
                    <a:pt x="12587" y="17905"/>
                  </a:lnTo>
                  <a:lnTo>
                    <a:pt x="13007" y="17905"/>
                  </a:lnTo>
                  <a:lnTo>
                    <a:pt x="13007" y="18476"/>
                  </a:lnTo>
                  <a:lnTo>
                    <a:pt x="13427" y="18857"/>
                  </a:lnTo>
                  <a:lnTo>
                    <a:pt x="13986" y="19238"/>
                  </a:lnTo>
                  <a:lnTo>
                    <a:pt x="14825" y="19238"/>
                  </a:lnTo>
                  <a:lnTo>
                    <a:pt x="15105" y="19810"/>
                  </a:lnTo>
                  <a:lnTo>
                    <a:pt x="15664" y="19810"/>
                  </a:lnTo>
                  <a:lnTo>
                    <a:pt x="15664" y="19238"/>
                  </a:lnTo>
                  <a:lnTo>
                    <a:pt x="16084" y="19238"/>
                  </a:lnTo>
                  <a:lnTo>
                    <a:pt x="16084" y="18857"/>
                  </a:lnTo>
                  <a:lnTo>
                    <a:pt x="16503" y="18857"/>
                  </a:lnTo>
                  <a:lnTo>
                    <a:pt x="16503" y="18476"/>
                  </a:lnTo>
                  <a:lnTo>
                    <a:pt x="16923" y="17905"/>
                  </a:lnTo>
                  <a:lnTo>
                    <a:pt x="17343" y="17905"/>
                  </a:lnTo>
                  <a:lnTo>
                    <a:pt x="17343" y="17143"/>
                  </a:lnTo>
                  <a:lnTo>
                    <a:pt x="17762" y="17143"/>
                  </a:lnTo>
                  <a:lnTo>
                    <a:pt x="17762" y="16762"/>
                  </a:lnTo>
                  <a:lnTo>
                    <a:pt x="18182" y="16190"/>
                  </a:lnTo>
                  <a:lnTo>
                    <a:pt x="18182" y="15810"/>
                  </a:lnTo>
                  <a:lnTo>
                    <a:pt x="18601" y="15810"/>
                  </a:lnTo>
                  <a:lnTo>
                    <a:pt x="18601" y="14857"/>
                  </a:lnTo>
                  <a:lnTo>
                    <a:pt x="19021" y="14476"/>
                  </a:lnTo>
                  <a:lnTo>
                    <a:pt x="19021" y="13524"/>
                  </a:lnTo>
                  <a:lnTo>
                    <a:pt x="19441" y="13524"/>
                  </a:lnTo>
                  <a:lnTo>
                    <a:pt x="19441" y="8381"/>
                  </a:lnTo>
                  <a:lnTo>
                    <a:pt x="19860" y="8381"/>
                  </a:lnTo>
                  <a:lnTo>
                    <a:pt x="19860" y="7429"/>
                  </a:lnTo>
                </a:path>
              </a:pathLst>
            </a:custGeom>
            <a:solidFill>
              <a:srgbClr val="0000FF"/>
            </a:solidFill>
            <a:ln w="12700" cap="flat">
              <a:solidFill>
                <a:srgbClr val="0000FF"/>
              </a:solidFill>
              <a:prstDash val="solid"/>
              <a:round/>
              <a:headEnd type="none" w="sm" len="med"/>
              <a:tailEnd type="none" w="sm" len="med"/>
            </a:ln>
            <a:effectLst/>
          </p:spPr>
          <p:txBody>
            <a:bodyPr/>
            <a:lstStyle/>
            <a:p>
              <a:endParaRPr lang="en-US"/>
            </a:p>
          </p:txBody>
        </p:sp>
        <p:sp>
          <p:nvSpPr>
            <p:cNvPr id="510" name="Oval 516"/>
            <p:cNvSpPr>
              <a:spLocks noChangeArrowheads="1"/>
            </p:cNvSpPr>
            <p:nvPr/>
          </p:nvSpPr>
          <p:spPr bwMode="auto">
            <a:xfrm>
              <a:off x="2420938" y="2541588"/>
              <a:ext cx="153987" cy="136525"/>
            </a:xfrm>
            <a:prstGeom prst="ellipse">
              <a:avLst/>
            </a:prstGeom>
            <a:noFill/>
            <a:ln w="12700">
              <a:solidFill>
                <a:srgbClr val="0000FF"/>
              </a:solidFill>
              <a:round/>
              <a:headEnd/>
              <a:tailEnd/>
            </a:ln>
            <a:effectLst/>
          </p:spPr>
          <p:txBody>
            <a:bodyPr/>
            <a:lstStyle/>
            <a:p>
              <a:endParaRPr lang="en-US"/>
            </a:p>
          </p:txBody>
        </p:sp>
        <p:sp>
          <p:nvSpPr>
            <p:cNvPr id="511" name="Rectangle 517"/>
            <p:cNvSpPr>
              <a:spLocks noChangeArrowheads="1"/>
            </p:cNvSpPr>
            <p:nvPr/>
          </p:nvSpPr>
          <p:spPr bwMode="auto">
            <a:xfrm>
              <a:off x="1979613" y="2454275"/>
              <a:ext cx="541337" cy="288925"/>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   PLTA</a:t>
              </a:r>
            </a:p>
            <a:p>
              <a:pPr defTabSz="869950" eaLnBrk="0" hangingPunct="0"/>
              <a:r>
                <a:rPr lang="en-US" sz="800">
                  <a:latin typeface="Arial Narrow" pitchFamily="34" charset="0"/>
                </a:rPr>
                <a:t>3X3,5 MW</a:t>
              </a:r>
              <a:endParaRPr lang="en-US" sz="1100"/>
            </a:p>
          </p:txBody>
        </p:sp>
        <p:sp>
          <p:nvSpPr>
            <p:cNvPr id="512" name="Line 518"/>
            <p:cNvSpPr>
              <a:spLocks noChangeShapeType="1"/>
            </p:cNvSpPr>
            <p:nvPr/>
          </p:nvSpPr>
          <p:spPr bwMode="auto">
            <a:xfrm>
              <a:off x="3311525" y="2117725"/>
              <a:ext cx="0" cy="47625"/>
            </a:xfrm>
            <a:prstGeom prst="line">
              <a:avLst/>
            </a:prstGeom>
            <a:noFill/>
            <a:ln w="9525">
              <a:solidFill>
                <a:srgbClr val="0000FF"/>
              </a:solidFill>
              <a:round/>
              <a:headEnd type="none" w="sm" len="med"/>
              <a:tailEnd type="none" w="sm" len="med"/>
            </a:ln>
            <a:effectLst/>
          </p:spPr>
          <p:txBody>
            <a:bodyPr/>
            <a:lstStyle/>
            <a:p>
              <a:endParaRPr lang="en-US"/>
            </a:p>
          </p:txBody>
        </p:sp>
        <p:sp>
          <p:nvSpPr>
            <p:cNvPr id="513" name="Line 519"/>
            <p:cNvSpPr>
              <a:spLocks noChangeShapeType="1"/>
            </p:cNvSpPr>
            <p:nvPr/>
          </p:nvSpPr>
          <p:spPr bwMode="auto">
            <a:xfrm>
              <a:off x="3311525" y="2201863"/>
              <a:ext cx="0" cy="50800"/>
            </a:xfrm>
            <a:prstGeom prst="line">
              <a:avLst/>
            </a:prstGeom>
            <a:noFill/>
            <a:ln w="9525">
              <a:solidFill>
                <a:srgbClr val="0000FF"/>
              </a:solidFill>
              <a:round/>
              <a:headEnd type="none" w="sm" len="med"/>
              <a:tailEnd type="none" w="sm" len="med"/>
            </a:ln>
            <a:effectLst/>
          </p:spPr>
          <p:txBody>
            <a:bodyPr/>
            <a:lstStyle/>
            <a:p>
              <a:endParaRPr lang="en-US"/>
            </a:p>
          </p:txBody>
        </p:sp>
        <p:sp>
          <p:nvSpPr>
            <p:cNvPr id="514" name="Rectangle 520"/>
            <p:cNvSpPr>
              <a:spLocks noChangeArrowheads="1"/>
            </p:cNvSpPr>
            <p:nvPr/>
          </p:nvSpPr>
          <p:spPr bwMode="auto">
            <a:xfrm>
              <a:off x="3282950" y="2146300"/>
              <a:ext cx="44450" cy="65088"/>
            </a:xfrm>
            <a:prstGeom prst="rect">
              <a:avLst/>
            </a:prstGeom>
            <a:solidFill>
              <a:srgbClr val="0000FF"/>
            </a:solidFill>
            <a:ln w="9525">
              <a:solidFill>
                <a:srgbClr val="0000FF"/>
              </a:solidFill>
              <a:miter lim="800000"/>
              <a:headEnd/>
              <a:tailEnd/>
            </a:ln>
            <a:effectLst/>
          </p:spPr>
          <p:txBody>
            <a:bodyPr/>
            <a:lstStyle/>
            <a:p>
              <a:endParaRPr lang="en-US"/>
            </a:p>
          </p:txBody>
        </p:sp>
        <p:sp>
          <p:nvSpPr>
            <p:cNvPr id="515" name="Line 521"/>
            <p:cNvSpPr>
              <a:spLocks noChangeShapeType="1"/>
            </p:cNvSpPr>
            <p:nvPr/>
          </p:nvSpPr>
          <p:spPr bwMode="auto">
            <a:xfrm flipH="1" flipV="1">
              <a:off x="2484438" y="2235200"/>
              <a:ext cx="827087" cy="7938"/>
            </a:xfrm>
            <a:prstGeom prst="line">
              <a:avLst/>
            </a:prstGeom>
            <a:noFill/>
            <a:ln w="9525">
              <a:solidFill>
                <a:srgbClr val="0000FF"/>
              </a:solidFill>
              <a:round/>
              <a:headEnd type="none" w="sm" len="med"/>
              <a:tailEnd type="none" w="sm" len="med"/>
            </a:ln>
            <a:effectLst/>
          </p:spPr>
          <p:txBody>
            <a:bodyPr/>
            <a:lstStyle/>
            <a:p>
              <a:endParaRPr lang="en-US"/>
            </a:p>
          </p:txBody>
        </p:sp>
        <p:sp>
          <p:nvSpPr>
            <p:cNvPr id="516" name="Line 522"/>
            <p:cNvSpPr>
              <a:spLocks noChangeShapeType="1"/>
            </p:cNvSpPr>
            <p:nvPr/>
          </p:nvSpPr>
          <p:spPr bwMode="auto">
            <a:xfrm>
              <a:off x="2744788" y="2505075"/>
              <a:ext cx="1587" cy="115888"/>
            </a:xfrm>
            <a:prstGeom prst="line">
              <a:avLst/>
            </a:prstGeom>
            <a:noFill/>
            <a:ln w="9525">
              <a:solidFill>
                <a:srgbClr val="0000FF"/>
              </a:solidFill>
              <a:round/>
              <a:headEnd type="none" w="sm" len="med"/>
              <a:tailEnd type="triangle" w="sm" len="med"/>
            </a:ln>
            <a:effectLst/>
          </p:spPr>
          <p:txBody>
            <a:bodyPr/>
            <a:lstStyle/>
            <a:p>
              <a:endParaRPr lang="en-US"/>
            </a:p>
          </p:txBody>
        </p:sp>
        <p:sp>
          <p:nvSpPr>
            <p:cNvPr id="517" name="Line 523"/>
            <p:cNvSpPr>
              <a:spLocks noChangeShapeType="1"/>
            </p:cNvSpPr>
            <p:nvPr/>
          </p:nvSpPr>
          <p:spPr bwMode="auto">
            <a:xfrm>
              <a:off x="2744788" y="2400300"/>
              <a:ext cx="0" cy="47625"/>
            </a:xfrm>
            <a:prstGeom prst="line">
              <a:avLst/>
            </a:prstGeom>
            <a:noFill/>
            <a:ln w="9525">
              <a:solidFill>
                <a:srgbClr val="0000FF"/>
              </a:solidFill>
              <a:round/>
              <a:headEnd type="none" w="sm" len="med"/>
              <a:tailEnd type="none" w="sm" len="med"/>
            </a:ln>
            <a:effectLst/>
          </p:spPr>
          <p:txBody>
            <a:bodyPr/>
            <a:lstStyle/>
            <a:p>
              <a:endParaRPr lang="en-US"/>
            </a:p>
          </p:txBody>
        </p:sp>
        <p:sp>
          <p:nvSpPr>
            <p:cNvPr id="518" name="Rectangle 524"/>
            <p:cNvSpPr>
              <a:spLocks noChangeArrowheads="1"/>
            </p:cNvSpPr>
            <p:nvPr/>
          </p:nvSpPr>
          <p:spPr bwMode="auto">
            <a:xfrm>
              <a:off x="2722563" y="2425700"/>
              <a:ext cx="38100" cy="65088"/>
            </a:xfrm>
            <a:prstGeom prst="rect">
              <a:avLst/>
            </a:prstGeom>
            <a:solidFill>
              <a:srgbClr val="0000FF"/>
            </a:solidFill>
            <a:ln w="9525">
              <a:solidFill>
                <a:srgbClr val="0000FF"/>
              </a:solidFill>
              <a:miter lim="800000"/>
              <a:headEnd/>
              <a:tailEnd/>
            </a:ln>
            <a:effectLst/>
          </p:spPr>
          <p:txBody>
            <a:bodyPr/>
            <a:lstStyle/>
            <a:p>
              <a:endParaRPr lang="en-US"/>
            </a:p>
          </p:txBody>
        </p:sp>
        <p:sp>
          <p:nvSpPr>
            <p:cNvPr id="519" name="Rectangle 525"/>
            <p:cNvSpPr>
              <a:spLocks noChangeArrowheads="1"/>
            </p:cNvSpPr>
            <p:nvPr/>
          </p:nvSpPr>
          <p:spPr bwMode="auto">
            <a:xfrm>
              <a:off x="2057400" y="2209800"/>
              <a:ext cx="361950" cy="130175"/>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BAGAM</a:t>
              </a:r>
            </a:p>
          </p:txBody>
        </p:sp>
        <p:sp>
          <p:nvSpPr>
            <p:cNvPr id="520" name="Rectangle 526"/>
            <p:cNvSpPr>
              <a:spLocks noChangeArrowheads="1"/>
            </p:cNvSpPr>
            <p:nvPr/>
          </p:nvSpPr>
          <p:spPr bwMode="auto">
            <a:xfrm>
              <a:off x="2846388" y="2341563"/>
              <a:ext cx="288925" cy="128587"/>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20 KV</a:t>
              </a:r>
              <a:endParaRPr lang="en-US" sz="1100"/>
            </a:p>
          </p:txBody>
        </p:sp>
        <p:sp>
          <p:nvSpPr>
            <p:cNvPr id="521" name="Rectangle 527"/>
            <p:cNvSpPr>
              <a:spLocks noChangeArrowheads="1"/>
            </p:cNvSpPr>
            <p:nvPr/>
          </p:nvSpPr>
          <p:spPr bwMode="auto">
            <a:xfrm>
              <a:off x="3659188" y="1657350"/>
              <a:ext cx="339725" cy="139700"/>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150 KV</a:t>
              </a:r>
            </a:p>
          </p:txBody>
        </p:sp>
        <p:sp>
          <p:nvSpPr>
            <p:cNvPr id="522" name="Rectangle 528"/>
            <p:cNvSpPr>
              <a:spLocks noChangeArrowheads="1"/>
            </p:cNvSpPr>
            <p:nvPr/>
          </p:nvSpPr>
          <p:spPr bwMode="auto">
            <a:xfrm>
              <a:off x="2925763" y="1828800"/>
              <a:ext cx="395287" cy="130175"/>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30 MVA</a:t>
              </a:r>
              <a:endParaRPr lang="en-US" sz="1100"/>
            </a:p>
          </p:txBody>
        </p:sp>
        <p:sp>
          <p:nvSpPr>
            <p:cNvPr id="523" name="Rectangle 529"/>
            <p:cNvSpPr>
              <a:spLocks noChangeArrowheads="1"/>
            </p:cNvSpPr>
            <p:nvPr/>
          </p:nvSpPr>
          <p:spPr bwMode="auto">
            <a:xfrm>
              <a:off x="2490788" y="1806575"/>
              <a:ext cx="382587" cy="152400"/>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30 MVA</a:t>
              </a:r>
              <a:endParaRPr lang="en-US" sz="1100"/>
            </a:p>
          </p:txBody>
        </p:sp>
        <p:sp>
          <p:nvSpPr>
            <p:cNvPr id="524" name="Rectangle 530"/>
            <p:cNvSpPr>
              <a:spLocks noChangeArrowheads="1"/>
            </p:cNvSpPr>
            <p:nvPr/>
          </p:nvSpPr>
          <p:spPr bwMode="auto">
            <a:xfrm>
              <a:off x="1530350" y="1844675"/>
              <a:ext cx="366713" cy="131763"/>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20 MVA</a:t>
              </a:r>
              <a:endParaRPr lang="en-US" sz="1100"/>
            </a:p>
          </p:txBody>
        </p:sp>
        <p:sp>
          <p:nvSpPr>
            <p:cNvPr id="525" name="Rectangle 531"/>
            <p:cNvSpPr>
              <a:spLocks noChangeArrowheads="1"/>
            </p:cNvSpPr>
            <p:nvPr/>
          </p:nvSpPr>
          <p:spPr bwMode="auto">
            <a:xfrm>
              <a:off x="696913" y="2039938"/>
              <a:ext cx="441325" cy="227012"/>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    PLTA</a:t>
              </a:r>
            </a:p>
            <a:p>
              <a:pPr defTabSz="869950" eaLnBrk="0" hangingPunct="0"/>
              <a:r>
                <a:rPr lang="en-US" sz="800">
                  <a:latin typeface="Arial Narrow" pitchFamily="34" charset="0"/>
                </a:rPr>
                <a:t>4X17 MW</a:t>
              </a:r>
              <a:endParaRPr lang="en-US" sz="1100"/>
            </a:p>
          </p:txBody>
        </p:sp>
        <p:sp>
          <p:nvSpPr>
            <p:cNvPr id="526" name="Rectangle 532"/>
            <p:cNvSpPr>
              <a:spLocks noChangeArrowheads="1"/>
            </p:cNvSpPr>
            <p:nvPr/>
          </p:nvSpPr>
          <p:spPr bwMode="auto">
            <a:xfrm>
              <a:off x="1597025" y="2060575"/>
              <a:ext cx="349250" cy="139700"/>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20 KV</a:t>
              </a:r>
              <a:endParaRPr lang="en-US" sz="1100"/>
            </a:p>
          </p:txBody>
        </p:sp>
        <p:sp>
          <p:nvSpPr>
            <p:cNvPr id="527" name="Rectangle 533"/>
            <p:cNvSpPr>
              <a:spLocks noChangeArrowheads="1"/>
            </p:cNvSpPr>
            <p:nvPr/>
          </p:nvSpPr>
          <p:spPr bwMode="auto">
            <a:xfrm>
              <a:off x="1587500" y="1652588"/>
              <a:ext cx="393700" cy="119062"/>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150 KV</a:t>
              </a:r>
              <a:endParaRPr lang="en-US" sz="1100"/>
            </a:p>
          </p:txBody>
        </p:sp>
        <p:sp>
          <p:nvSpPr>
            <p:cNvPr id="528" name="Rectangle 534"/>
            <p:cNvSpPr>
              <a:spLocks noChangeArrowheads="1"/>
            </p:cNvSpPr>
            <p:nvPr/>
          </p:nvSpPr>
          <p:spPr bwMode="auto">
            <a:xfrm>
              <a:off x="523875" y="2960688"/>
              <a:ext cx="469900" cy="188912"/>
            </a:xfrm>
            <a:prstGeom prst="rect">
              <a:avLst/>
            </a:prstGeom>
            <a:noFill/>
            <a:ln w="9525">
              <a:noFill/>
              <a:miter lim="800000"/>
              <a:headEnd/>
              <a:tailEnd/>
            </a:ln>
            <a:effectLst/>
          </p:spPr>
          <p:txBody>
            <a:bodyPr lIns="12092" tIns="12092" rIns="12092" bIns="12092"/>
            <a:lstStyle/>
            <a:p>
              <a:pPr defTabSz="869950" eaLnBrk="0" hangingPunct="0"/>
              <a:r>
                <a:rPr lang="en-US" sz="1100">
                  <a:latin typeface="Arial Narrow" pitchFamily="34" charset="0"/>
                </a:rPr>
                <a:t>LBALG</a:t>
              </a:r>
              <a:endParaRPr lang="en-US" sz="1100"/>
            </a:p>
          </p:txBody>
        </p:sp>
        <p:sp>
          <p:nvSpPr>
            <p:cNvPr id="529" name="Rectangle 535"/>
            <p:cNvSpPr>
              <a:spLocks noChangeArrowheads="1"/>
            </p:cNvSpPr>
            <p:nvPr/>
          </p:nvSpPr>
          <p:spPr bwMode="auto">
            <a:xfrm>
              <a:off x="2592388" y="2895600"/>
              <a:ext cx="493712" cy="160338"/>
            </a:xfrm>
            <a:prstGeom prst="rect">
              <a:avLst/>
            </a:prstGeom>
            <a:noFill/>
            <a:ln w="9525">
              <a:noFill/>
              <a:miter lim="800000"/>
              <a:headEnd/>
              <a:tailEnd/>
            </a:ln>
            <a:effectLst/>
          </p:spPr>
          <p:txBody>
            <a:bodyPr lIns="12092" tIns="12092" rIns="12092" bIns="12092"/>
            <a:lstStyle/>
            <a:p>
              <a:pPr defTabSz="869950" eaLnBrk="0" hangingPunct="0"/>
              <a:r>
                <a:rPr lang="en-US" sz="1100">
                  <a:latin typeface="Arial Narrow" pitchFamily="34" charset="0"/>
                </a:rPr>
                <a:t>SNKRK</a:t>
              </a:r>
              <a:endParaRPr lang="en-US" sz="1100"/>
            </a:p>
          </p:txBody>
        </p:sp>
        <p:sp>
          <p:nvSpPr>
            <p:cNvPr id="530" name="Rectangle 536"/>
            <p:cNvSpPr>
              <a:spLocks noChangeArrowheads="1"/>
            </p:cNvSpPr>
            <p:nvPr/>
          </p:nvSpPr>
          <p:spPr bwMode="auto">
            <a:xfrm>
              <a:off x="1630363" y="3402013"/>
              <a:ext cx="503237" cy="103187"/>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20&amp;10 MVA</a:t>
              </a:r>
              <a:endParaRPr lang="en-US" sz="1100"/>
            </a:p>
          </p:txBody>
        </p:sp>
        <p:sp>
          <p:nvSpPr>
            <p:cNvPr id="531" name="Rectangle 537"/>
            <p:cNvSpPr>
              <a:spLocks noChangeArrowheads="1"/>
            </p:cNvSpPr>
            <p:nvPr/>
          </p:nvSpPr>
          <p:spPr bwMode="auto">
            <a:xfrm>
              <a:off x="1906588" y="3571875"/>
              <a:ext cx="592137" cy="204788"/>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         PLTA</a:t>
              </a:r>
            </a:p>
            <a:p>
              <a:pPr defTabSz="869950" eaLnBrk="0" hangingPunct="0"/>
              <a:r>
                <a:rPr lang="en-US" sz="800">
                  <a:latin typeface="Arial Narrow" pitchFamily="34" charset="0"/>
                </a:rPr>
                <a:t>  4X43,75 MW</a:t>
              </a:r>
            </a:p>
          </p:txBody>
        </p:sp>
        <p:sp>
          <p:nvSpPr>
            <p:cNvPr id="532" name="Rectangle 538"/>
            <p:cNvSpPr>
              <a:spLocks noChangeArrowheads="1"/>
            </p:cNvSpPr>
            <p:nvPr/>
          </p:nvSpPr>
          <p:spPr bwMode="auto">
            <a:xfrm>
              <a:off x="2667000" y="3402013"/>
              <a:ext cx="330200" cy="117475"/>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5 MVA</a:t>
              </a:r>
              <a:endParaRPr lang="en-US" sz="1100"/>
            </a:p>
          </p:txBody>
        </p:sp>
        <p:sp>
          <p:nvSpPr>
            <p:cNvPr id="533" name="Rectangle 539"/>
            <p:cNvSpPr>
              <a:spLocks noChangeArrowheads="1"/>
            </p:cNvSpPr>
            <p:nvPr/>
          </p:nvSpPr>
          <p:spPr bwMode="auto">
            <a:xfrm>
              <a:off x="2754313" y="3584575"/>
              <a:ext cx="207962" cy="107950"/>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PS</a:t>
              </a:r>
              <a:endParaRPr lang="en-US" sz="1100"/>
            </a:p>
          </p:txBody>
        </p:sp>
        <p:sp>
          <p:nvSpPr>
            <p:cNvPr id="534" name="Rectangle 540"/>
            <p:cNvSpPr>
              <a:spLocks noChangeArrowheads="1"/>
            </p:cNvSpPr>
            <p:nvPr/>
          </p:nvSpPr>
          <p:spPr bwMode="auto">
            <a:xfrm>
              <a:off x="2830513" y="3173413"/>
              <a:ext cx="414337" cy="142875"/>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150 KV</a:t>
              </a:r>
              <a:endParaRPr lang="en-US" sz="1100"/>
            </a:p>
          </p:txBody>
        </p:sp>
        <p:sp>
          <p:nvSpPr>
            <p:cNvPr id="535" name="Rectangle 541"/>
            <p:cNvSpPr>
              <a:spLocks noChangeArrowheads="1"/>
            </p:cNvSpPr>
            <p:nvPr/>
          </p:nvSpPr>
          <p:spPr bwMode="auto">
            <a:xfrm>
              <a:off x="449263" y="4452938"/>
              <a:ext cx="449262" cy="157162"/>
            </a:xfrm>
            <a:prstGeom prst="rect">
              <a:avLst/>
            </a:prstGeom>
            <a:noFill/>
            <a:ln w="9525">
              <a:noFill/>
              <a:miter lim="800000"/>
              <a:headEnd/>
              <a:tailEnd/>
            </a:ln>
            <a:effectLst/>
          </p:spPr>
          <p:txBody>
            <a:bodyPr lIns="12092" tIns="12092" rIns="12092" bIns="12092"/>
            <a:lstStyle/>
            <a:p>
              <a:pPr defTabSz="869950" eaLnBrk="0" hangingPunct="0"/>
              <a:r>
                <a:rPr lang="en-US" sz="1100">
                  <a:latin typeface="Arial Narrow" pitchFamily="34" charset="0"/>
                </a:rPr>
                <a:t>PLIMO</a:t>
              </a:r>
              <a:endParaRPr lang="en-US" sz="1100"/>
            </a:p>
          </p:txBody>
        </p:sp>
        <p:sp>
          <p:nvSpPr>
            <p:cNvPr id="536" name="Rectangle 542"/>
            <p:cNvSpPr>
              <a:spLocks noChangeArrowheads="1"/>
            </p:cNvSpPr>
            <p:nvPr/>
          </p:nvSpPr>
          <p:spPr bwMode="auto">
            <a:xfrm>
              <a:off x="1641475" y="4625975"/>
              <a:ext cx="415925" cy="282575"/>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PLTG</a:t>
              </a:r>
            </a:p>
            <a:p>
              <a:pPr defTabSz="869950" eaLnBrk="0" hangingPunct="0"/>
              <a:r>
                <a:rPr lang="en-US" sz="800">
                  <a:latin typeface="Arial Narrow" pitchFamily="34" charset="0"/>
                </a:rPr>
                <a:t>48 MW</a:t>
              </a:r>
              <a:endParaRPr lang="en-US" sz="1100"/>
            </a:p>
          </p:txBody>
        </p:sp>
        <p:sp>
          <p:nvSpPr>
            <p:cNvPr id="537" name="Rectangle 543"/>
            <p:cNvSpPr>
              <a:spLocks noChangeArrowheads="1"/>
            </p:cNvSpPr>
            <p:nvPr/>
          </p:nvSpPr>
          <p:spPr bwMode="auto">
            <a:xfrm>
              <a:off x="1939925" y="4387850"/>
              <a:ext cx="503238" cy="130175"/>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GI SEMEN</a:t>
              </a:r>
              <a:endParaRPr lang="en-US" sz="1100"/>
            </a:p>
          </p:txBody>
        </p:sp>
        <p:sp>
          <p:nvSpPr>
            <p:cNvPr id="538" name="Rectangle 544"/>
            <p:cNvSpPr>
              <a:spLocks noChangeArrowheads="1"/>
            </p:cNvSpPr>
            <p:nvPr/>
          </p:nvSpPr>
          <p:spPr bwMode="auto">
            <a:xfrm>
              <a:off x="2365375" y="4678363"/>
              <a:ext cx="531813" cy="122237"/>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3X30 MVA</a:t>
              </a:r>
              <a:endParaRPr lang="en-US" sz="1100"/>
            </a:p>
          </p:txBody>
        </p:sp>
        <p:sp>
          <p:nvSpPr>
            <p:cNvPr id="539" name="Rectangle 545"/>
            <p:cNvSpPr>
              <a:spLocks noChangeArrowheads="1"/>
            </p:cNvSpPr>
            <p:nvPr/>
          </p:nvSpPr>
          <p:spPr bwMode="auto">
            <a:xfrm>
              <a:off x="3325813" y="4657725"/>
              <a:ext cx="425450" cy="130175"/>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2X30 MVA</a:t>
              </a:r>
              <a:endParaRPr lang="en-US" sz="1100"/>
            </a:p>
          </p:txBody>
        </p:sp>
        <p:sp>
          <p:nvSpPr>
            <p:cNvPr id="540" name="Rectangle 546"/>
            <p:cNvSpPr>
              <a:spLocks noChangeArrowheads="1"/>
            </p:cNvSpPr>
            <p:nvPr/>
          </p:nvSpPr>
          <p:spPr bwMode="auto">
            <a:xfrm>
              <a:off x="3346450" y="4862513"/>
              <a:ext cx="385763" cy="139700"/>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6 KV</a:t>
              </a:r>
              <a:endParaRPr lang="en-US" sz="1100"/>
            </a:p>
          </p:txBody>
        </p:sp>
        <p:sp>
          <p:nvSpPr>
            <p:cNvPr id="541" name="Rectangle 547"/>
            <p:cNvSpPr>
              <a:spLocks noChangeArrowheads="1"/>
            </p:cNvSpPr>
            <p:nvPr/>
          </p:nvSpPr>
          <p:spPr bwMode="auto">
            <a:xfrm>
              <a:off x="3376613" y="4378325"/>
              <a:ext cx="487362" cy="163513"/>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150 KV</a:t>
              </a:r>
              <a:endParaRPr lang="en-US" sz="1100"/>
            </a:p>
          </p:txBody>
        </p:sp>
        <p:sp>
          <p:nvSpPr>
            <p:cNvPr id="542" name="Rectangle 548"/>
            <p:cNvSpPr>
              <a:spLocks noChangeArrowheads="1"/>
            </p:cNvSpPr>
            <p:nvPr/>
          </p:nvSpPr>
          <p:spPr bwMode="auto">
            <a:xfrm>
              <a:off x="2692400" y="3946525"/>
              <a:ext cx="506413" cy="195263"/>
            </a:xfrm>
            <a:prstGeom prst="rect">
              <a:avLst/>
            </a:prstGeom>
            <a:noFill/>
            <a:ln w="9525">
              <a:noFill/>
              <a:miter lim="800000"/>
              <a:headEnd/>
              <a:tailEnd/>
            </a:ln>
            <a:effectLst/>
          </p:spPr>
          <p:txBody>
            <a:bodyPr lIns="12092" tIns="12092" rIns="12092" bIns="12092"/>
            <a:lstStyle/>
            <a:p>
              <a:pPr defTabSz="869950" eaLnBrk="0" hangingPunct="0"/>
              <a:r>
                <a:rPr lang="en-US" sz="1100">
                  <a:latin typeface="Arial Narrow" pitchFamily="34" charset="0"/>
                </a:rPr>
                <a:t>INDRG</a:t>
              </a:r>
              <a:endParaRPr lang="en-US" sz="1100"/>
            </a:p>
          </p:txBody>
        </p:sp>
        <p:sp>
          <p:nvSpPr>
            <p:cNvPr id="543" name="Rectangle 549"/>
            <p:cNvSpPr>
              <a:spLocks noChangeArrowheads="1"/>
            </p:cNvSpPr>
            <p:nvPr/>
          </p:nvSpPr>
          <p:spPr bwMode="auto">
            <a:xfrm>
              <a:off x="377825" y="4953000"/>
              <a:ext cx="474663" cy="193675"/>
            </a:xfrm>
            <a:prstGeom prst="rect">
              <a:avLst/>
            </a:prstGeom>
            <a:noFill/>
            <a:ln w="9525">
              <a:noFill/>
              <a:miter lim="800000"/>
              <a:headEnd/>
              <a:tailEnd/>
            </a:ln>
            <a:effectLst/>
          </p:spPr>
          <p:txBody>
            <a:bodyPr lIns="12092" tIns="12092" rIns="12092" bIns="12092"/>
            <a:lstStyle/>
            <a:p>
              <a:pPr defTabSz="869950" eaLnBrk="0" hangingPunct="0"/>
              <a:r>
                <a:rPr lang="en-US" sz="1100">
                  <a:latin typeface="Arial Narrow" pitchFamily="34" charset="0"/>
                </a:rPr>
                <a:t>SHARU</a:t>
              </a:r>
              <a:endParaRPr lang="en-US" sz="1100"/>
            </a:p>
          </p:txBody>
        </p:sp>
        <p:sp>
          <p:nvSpPr>
            <p:cNvPr id="544" name="Rectangle 550"/>
            <p:cNvSpPr>
              <a:spLocks noChangeArrowheads="1"/>
            </p:cNvSpPr>
            <p:nvPr/>
          </p:nvSpPr>
          <p:spPr bwMode="auto">
            <a:xfrm>
              <a:off x="304800" y="5356225"/>
              <a:ext cx="450850" cy="139700"/>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2X42 MVA</a:t>
              </a:r>
              <a:endParaRPr lang="en-US" sz="1100"/>
            </a:p>
          </p:txBody>
        </p:sp>
        <p:sp>
          <p:nvSpPr>
            <p:cNvPr id="545" name="Rectangle 551"/>
            <p:cNvSpPr>
              <a:spLocks noChangeArrowheads="1"/>
            </p:cNvSpPr>
            <p:nvPr/>
          </p:nvSpPr>
          <p:spPr bwMode="auto">
            <a:xfrm>
              <a:off x="1466850" y="5410200"/>
              <a:ext cx="361950" cy="184150"/>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20 KV</a:t>
              </a:r>
              <a:endParaRPr lang="en-US" sz="1100"/>
            </a:p>
          </p:txBody>
        </p:sp>
        <p:sp>
          <p:nvSpPr>
            <p:cNvPr id="546" name="Rectangle 552"/>
            <p:cNvSpPr>
              <a:spLocks noChangeArrowheads="1"/>
            </p:cNvSpPr>
            <p:nvPr/>
          </p:nvSpPr>
          <p:spPr bwMode="auto">
            <a:xfrm>
              <a:off x="2566988" y="5335588"/>
              <a:ext cx="427037" cy="130175"/>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20 KV</a:t>
              </a:r>
              <a:endParaRPr lang="en-US" sz="1100"/>
            </a:p>
          </p:txBody>
        </p:sp>
        <p:sp>
          <p:nvSpPr>
            <p:cNvPr id="547" name="Rectangle 553"/>
            <p:cNvSpPr>
              <a:spLocks noChangeArrowheads="1"/>
            </p:cNvSpPr>
            <p:nvPr/>
          </p:nvSpPr>
          <p:spPr bwMode="auto">
            <a:xfrm>
              <a:off x="3784600" y="3970338"/>
              <a:ext cx="495300" cy="163512"/>
            </a:xfrm>
            <a:prstGeom prst="rect">
              <a:avLst/>
            </a:prstGeom>
            <a:noFill/>
            <a:ln w="9525">
              <a:noFill/>
              <a:miter lim="800000"/>
              <a:headEnd/>
              <a:tailEnd/>
            </a:ln>
            <a:effectLst/>
          </p:spPr>
          <p:txBody>
            <a:bodyPr lIns="12092" tIns="12092" rIns="12092" bIns="12092"/>
            <a:lstStyle/>
            <a:p>
              <a:pPr defTabSz="869950" eaLnBrk="0" hangingPunct="0"/>
              <a:r>
                <a:rPr lang="en-US" sz="1100">
                  <a:latin typeface="Arial Narrow" pitchFamily="34" charset="0"/>
                </a:rPr>
                <a:t>SOLOK</a:t>
              </a:r>
              <a:endParaRPr lang="en-US" sz="1100"/>
            </a:p>
          </p:txBody>
        </p:sp>
        <p:sp>
          <p:nvSpPr>
            <p:cNvPr id="548" name="Rectangle 554"/>
            <p:cNvSpPr>
              <a:spLocks noChangeArrowheads="1"/>
            </p:cNvSpPr>
            <p:nvPr/>
          </p:nvSpPr>
          <p:spPr bwMode="auto">
            <a:xfrm>
              <a:off x="4646613" y="3979863"/>
              <a:ext cx="473075" cy="153987"/>
            </a:xfrm>
            <a:prstGeom prst="rect">
              <a:avLst/>
            </a:prstGeom>
            <a:noFill/>
            <a:ln w="9525">
              <a:noFill/>
              <a:miter lim="800000"/>
              <a:headEnd/>
              <a:tailEnd/>
            </a:ln>
            <a:effectLst/>
          </p:spPr>
          <p:txBody>
            <a:bodyPr lIns="12092" tIns="12092" rIns="12092" bIns="12092"/>
            <a:lstStyle/>
            <a:p>
              <a:pPr defTabSz="869950" eaLnBrk="0" hangingPunct="0"/>
              <a:r>
                <a:rPr lang="en-US" sz="1100">
                  <a:latin typeface="Arial Narrow" pitchFamily="34" charset="0"/>
                </a:rPr>
                <a:t>SALAK</a:t>
              </a:r>
              <a:endParaRPr lang="en-US" sz="1100"/>
            </a:p>
          </p:txBody>
        </p:sp>
        <p:sp>
          <p:nvSpPr>
            <p:cNvPr id="549" name="Rectangle 555"/>
            <p:cNvSpPr>
              <a:spLocks noChangeArrowheads="1"/>
            </p:cNvSpPr>
            <p:nvPr/>
          </p:nvSpPr>
          <p:spPr bwMode="auto">
            <a:xfrm>
              <a:off x="4192588" y="4346575"/>
              <a:ext cx="330200" cy="119063"/>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150 KV</a:t>
              </a:r>
              <a:endParaRPr lang="en-US" sz="1100"/>
            </a:p>
          </p:txBody>
        </p:sp>
        <p:sp>
          <p:nvSpPr>
            <p:cNvPr id="550" name="Rectangle 556"/>
            <p:cNvSpPr>
              <a:spLocks noChangeArrowheads="1"/>
            </p:cNvSpPr>
            <p:nvPr/>
          </p:nvSpPr>
          <p:spPr bwMode="auto">
            <a:xfrm>
              <a:off x="3998913" y="4760913"/>
              <a:ext cx="320675" cy="119062"/>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20 KV</a:t>
              </a:r>
            </a:p>
          </p:txBody>
        </p:sp>
        <p:sp>
          <p:nvSpPr>
            <p:cNvPr id="551" name="Rectangle 557"/>
            <p:cNvSpPr>
              <a:spLocks noChangeArrowheads="1"/>
            </p:cNvSpPr>
            <p:nvPr/>
          </p:nvSpPr>
          <p:spPr bwMode="auto">
            <a:xfrm>
              <a:off x="3998913" y="4562475"/>
              <a:ext cx="407987" cy="130175"/>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20 MVA</a:t>
              </a:r>
            </a:p>
          </p:txBody>
        </p:sp>
        <p:sp>
          <p:nvSpPr>
            <p:cNvPr id="552" name="Line 558"/>
            <p:cNvSpPr>
              <a:spLocks noChangeShapeType="1"/>
            </p:cNvSpPr>
            <p:nvPr/>
          </p:nvSpPr>
          <p:spPr bwMode="auto">
            <a:xfrm>
              <a:off x="3929063" y="4756150"/>
              <a:ext cx="0" cy="215900"/>
            </a:xfrm>
            <a:prstGeom prst="line">
              <a:avLst/>
            </a:prstGeom>
            <a:noFill/>
            <a:ln w="9525">
              <a:solidFill>
                <a:srgbClr val="0000FF"/>
              </a:solidFill>
              <a:round/>
              <a:headEnd type="none" w="sm" len="med"/>
              <a:tailEnd type="triangle" w="sm" len="med"/>
            </a:ln>
            <a:effectLst/>
          </p:spPr>
          <p:txBody>
            <a:bodyPr/>
            <a:lstStyle/>
            <a:p>
              <a:endParaRPr lang="en-US"/>
            </a:p>
          </p:txBody>
        </p:sp>
        <p:sp>
          <p:nvSpPr>
            <p:cNvPr id="553" name="Line 559"/>
            <p:cNvSpPr>
              <a:spLocks noChangeShapeType="1"/>
            </p:cNvSpPr>
            <p:nvPr/>
          </p:nvSpPr>
          <p:spPr bwMode="auto">
            <a:xfrm>
              <a:off x="4768850" y="4795838"/>
              <a:ext cx="0" cy="217487"/>
            </a:xfrm>
            <a:prstGeom prst="line">
              <a:avLst/>
            </a:prstGeom>
            <a:noFill/>
            <a:ln w="9525">
              <a:solidFill>
                <a:srgbClr val="0000FF"/>
              </a:solidFill>
              <a:round/>
              <a:headEnd type="none" w="sm" len="med"/>
              <a:tailEnd type="triangle" w="sm" len="med"/>
            </a:ln>
            <a:effectLst/>
          </p:spPr>
          <p:txBody>
            <a:bodyPr/>
            <a:lstStyle/>
            <a:p>
              <a:endParaRPr lang="en-US"/>
            </a:p>
          </p:txBody>
        </p:sp>
        <p:sp>
          <p:nvSpPr>
            <p:cNvPr id="554" name="Rectangle 560"/>
            <p:cNvSpPr>
              <a:spLocks noChangeArrowheads="1"/>
            </p:cNvSpPr>
            <p:nvPr/>
          </p:nvSpPr>
          <p:spPr bwMode="auto">
            <a:xfrm>
              <a:off x="4892675" y="4562475"/>
              <a:ext cx="398463" cy="119063"/>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20 MVA</a:t>
              </a:r>
            </a:p>
          </p:txBody>
        </p:sp>
        <p:sp>
          <p:nvSpPr>
            <p:cNvPr id="555" name="Rectangle 561"/>
            <p:cNvSpPr>
              <a:spLocks noChangeArrowheads="1"/>
            </p:cNvSpPr>
            <p:nvPr/>
          </p:nvSpPr>
          <p:spPr bwMode="auto">
            <a:xfrm>
              <a:off x="6246813" y="5181600"/>
              <a:ext cx="220662" cy="117475"/>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PS</a:t>
              </a:r>
            </a:p>
          </p:txBody>
        </p:sp>
        <p:sp>
          <p:nvSpPr>
            <p:cNvPr id="556" name="Rectangle 562"/>
            <p:cNvSpPr>
              <a:spLocks noChangeArrowheads="1"/>
            </p:cNvSpPr>
            <p:nvPr/>
          </p:nvSpPr>
          <p:spPr bwMode="auto">
            <a:xfrm>
              <a:off x="6038850" y="4324350"/>
              <a:ext cx="565150" cy="184150"/>
            </a:xfrm>
            <a:prstGeom prst="rect">
              <a:avLst/>
            </a:prstGeom>
            <a:noFill/>
            <a:ln w="9525">
              <a:noFill/>
              <a:miter lim="800000"/>
              <a:headEnd/>
              <a:tailEnd/>
            </a:ln>
            <a:effectLst/>
          </p:spPr>
          <p:txBody>
            <a:bodyPr lIns="12092" tIns="12092" rIns="12092" bIns="12092"/>
            <a:lstStyle/>
            <a:p>
              <a:pPr defTabSz="869950" eaLnBrk="0" hangingPunct="0"/>
              <a:r>
                <a:rPr lang="en-US" sz="1100">
                  <a:latin typeface="Arial Narrow" pitchFamily="34" charset="0"/>
                </a:rPr>
                <a:t>OMBLN</a:t>
              </a:r>
              <a:endParaRPr lang="en-US" sz="1100"/>
            </a:p>
          </p:txBody>
        </p:sp>
        <p:sp>
          <p:nvSpPr>
            <p:cNvPr id="557" name="Rectangle 563"/>
            <p:cNvSpPr>
              <a:spLocks noChangeArrowheads="1"/>
            </p:cNvSpPr>
            <p:nvPr/>
          </p:nvSpPr>
          <p:spPr bwMode="auto">
            <a:xfrm>
              <a:off x="5624513" y="5421313"/>
              <a:ext cx="506412" cy="293687"/>
            </a:xfrm>
            <a:prstGeom prst="rect">
              <a:avLst/>
            </a:prstGeom>
            <a:noFill/>
            <a:ln w="9525">
              <a:noFill/>
              <a:miter lim="800000"/>
              <a:headEnd/>
              <a:tailEnd/>
            </a:ln>
            <a:effectLst/>
          </p:spPr>
          <p:txBody>
            <a:bodyPr lIns="12092" tIns="12092" rIns="12092" bIns="12092"/>
            <a:lstStyle/>
            <a:p>
              <a:pPr algn="ctr" defTabSz="869950" eaLnBrk="0" hangingPunct="0"/>
              <a:r>
                <a:rPr lang="en-US" sz="800">
                  <a:latin typeface="Arial Narrow" pitchFamily="34" charset="0"/>
                </a:rPr>
                <a:t>PLTU </a:t>
              </a:r>
            </a:p>
            <a:p>
              <a:pPr algn="ctr" defTabSz="869950" eaLnBrk="0" hangingPunct="0"/>
              <a:r>
                <a:rPr lang="en-US" sz="800">
                  <a:latin typeface="Arial Narrow" pitchFamily="34" charset="0"/>
                </a:rPr>
                <a:t>2 X 100 MW</a:t>
              </a:r>
              <a:endParaRPr lang="en-US" sz="1100"/>
            </a:p>
          </p:txBody>
        </p:sp>
        <p:sp>
          <p:nvSpPr>
            <p:cNvPr id="558" name="Rectangle 564"/>
            <p:cNvSpPr>
              <a:spLocks noChangeArrowheads="1"/>
            </p:cNvSpPr>
            <p:nvPr/>
          </p:nvSpPr>
          <p:spPr bwMode="auto">
            <a:xfrm>
              <a:off x="6189663" y="4495800"/>
              <a:ext cx="90487" cy="98425"/>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5</a:t>
              </a:r>
              <a:endParaRPr lang="en-US" sz="1100"/>
            </a:p>
          </p:txBody>
        </p:sp>
        <p:sp>
          <p:nvSpPr>
            <p:cNvPr id="559" name="Rectangle 565"/>
            <p:cNvSpPr>
              <a:spLocks noChangeArrowheads="1"/>
            </p:cNvSpPr>
            <p:nvPr/>
          </p:nvSpPr>
          <p:spPr bwMode="auto">
            <a:xfrm>
              <a:off x="6019800" y="4502150"/>
              <a:ext cx="122238" cy="120650"/>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4</a:t>
              </a:r>
              <a:endParaRPr lang="en-US" sz="1100"/>
            </a:p>
          </p:txBody>
        </p:sp>
        <p:sp>
          <p:nvSpPr>
            <p:cNvPr id="560" name="Rectangle 566"/>
            <p:cNvSpPr>
              <a:spLocks noChangeArrowheads="1"/>
            </p:cNvSpPr>
            <p:nvPr/>
          </p:nvSpPr>
          <p:spPr bwMode="auto">
            <a:xfrm>
              <a:off x="5884863" y="4495800"/>
              <a:ext cx="111125" cy="109538"/>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3</a:t>
              </a:r>
              <a:endParaRPr lang="en-US" sz="1100"/>
            </a:p>
          </p:txBody>
        </p:sp>
        <p:sp>
          <p:nvSpPr>
            <p:cNvPr id="561" name="Rectangle 567"/>
            <p:cNvSpPr>
              <a:spLocks noChangeArrowheads="1"/>
            </p:cNvSpPr>
            <p:nvPr/>
          </p:nvSpPr>
          <p:spPr bwMode="auto">
            <a:xfrm>
              <a:off x="5715000" y="4495800"/>
              <a:ext cx="119063" cy="120650"/>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2</a:t>
              </a:r>
              <a:endParaRPr lang="en-US" sz="1100"/>
            </a:p>
          </p:txBody>
        </p:sp>
        <p:sp>
          <p:nvSpPr>
            <p:cNvPr id="562" name="Rectangle 568"/>
            <p:cNvSpPr>
              <a:spLocks noChangeArrowheads="1"/>
            </p:cNvSpPr>
            <p:nvPr/>
          </p:nvSpPr>
          <p:spPr bwMode="auto">
            <a:xfrm>
              <a:off x="5556250" y="4489450"/>
              <a:ext cx="120650" cy="107950"/>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1</a:t>
              </a:r>
              <a:endParaRPr lang="en-US" sz="1100"/>
            </a:p>
          </p:txBody>
        </p:sp>
        <p:sp>
          <p:nvSpPr>
            <p:cNvPr id="563" name="Rectangle 569"/>
            <p:cNvSpPr>
              <a:spLocks noChangeArrowheads="1"/>
            </p:cNvSpPr>
            <p:nvPr/>
          </p:nvSpPr>
          <p:spPr bwMode="auto">
            <a:xfrm>
              <a:off x="5056188" y="4356100"/>
              <a:ext cx="358775" cy="131763"/>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150 KV</a:t>
              </a:r>
            </a:p>
          </p:txBody>
        </p:sp>
        <p:sp>
          <p:nvSpPr>
            <p:cNvPr id="564" name="Rectangle 570"/>
            <p:cNvSpPr>
              <a:spLocks noChangeArrowheads="1"/>
            </p:cNvSpPr>
            <p:nvPr/>
          </p:nvSpPr>
          <p:spPr bwMode="auto">
            <a:xfrm>
              <a:off x="4892675" y="4760913"/>
              <a:ext cx="363538" cy="141287"/>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20 KV</a:t>
              </a:r>
              <a:endParaRPr lang="en-US" sz="1100"/>
            </a:p>
          </p:txBody>
        </p:sp>
        <p:sp>
          <p:nvSpPr>
            <p:cNvPr id="565" name="Rectangle 571"/>
            <p:cNvSpPr>
              <a:spLocks noChangeArrowheads="1"/>
            </p:cNvSpPr>
            <p:nvPr/>
          </p:nvSpPr>
          <p:spPr bwMode="auto">
            <a:xfrm>
              <a:off x="5397500" y="4959350"/>
              <a:ext cx="120650" cy="117475"/>
            </a:xfrm>
            <a:prstGeom prst="rect">
              <a:avLst/>
            </a:prstGeom>
            <a:noFill/>
            <a:ln w="25400">
              <a:noFill/>
              <a:miter lim="800000"/>
              <a:headEnd/>
              <a:tailEnd/>
            </a:ln>
            <a:effectLst/>
          </p:spPr>
          <p:txBody>
            <a:bodyPr lIns="12092" tIns="12092" rIns="12092" bIns="12092"/>
            <a:lstStyle/>
            <a:p>
              <a:pPr defTabSz="869950" eaLnBrk="0" hangingPunct="0"/>
              <a:r>
                <a:rPr lang="en-US" sz="800" b="1">
                  <a:latin typeface="Arial Narrow" pitchFamily="34" charset="0"/>
                </a:rPr>
                <a:t>A</a:t>
              </a:r>
              <a:endParaRPr lang="en-US" sz="1100" b="1"/>
            </a:p>
          </p:txBody>
        </p:sp>
        <p:sp>
          <p:nvSpPr>
            <p:cNvPr id="566" name="Rectangle 572"/>
            <p:cNvSpPr>
              <a:spLocks noChangeArrowheads="1"/>
            </p:cNvSpPr>
            <p:nvPr/>
          </p:nvSpPr>
          <p:spPr bwMode="auto">
            <a:xfrm>
              <a:off x="5397500" y="4578350"/>
              <a:ext cx="131763" cy="107950"/>
            </a:xfrm>
            <a:prstGeom prst="rect">
              <a:avLst/>
            </a:prstGeom>
            <a:noFill/>
            <a:ln w="25400">
              <a:noFill/>
              <a:miter lim="800000"/>
              <a:headEnd/>
              <a:tailEnd/>
            </a:ln>
            <a:effectLst/>
          </p:spPr>
          <p:txBody>
            <a:bodyPr lIns="12092" tIns="12092" rIns="12092" bIns="12092"/>
            <a:lstStyle/>
            <a:p>
              <a:pPr defTabSz="869950" eaLnBrk="0" hangingPunct="0"/>
              <a:r>
                <a:rPr lang="en-US" sz="800" b="1">
                  <a:latin typeface="Arial Narrow" pitchFamily="34" charset="0"/>
                </a:rPr>
                <a:t>B</a:t>
              </a:r>
              <a:endParaRPr lang="en-US" sz="1100" b="1"/>
            </a:p>
          </p:txBody>
        </p:sp>
        <p:sp>
          <p:nvSpPr>
            <p:cNvPr id="567" name="Rectangle 573"/>
            <p:cNvSpPr>
              <a:spLocks noChangeArrowheads="1"/>
            </p:cNvSpPr>
            <p:nvPr/>
          </p:nvSpPr>
          <p:spPr bwMode="auto">
            <a:xfrm>
              <a:off x="8318500" y="2214563"/>
              <a:ext cx="474663" cy="300037"/>
            </a:xfrm>
            <a:prstGeom prst="rect">
              <a:avLst/>
            </a:prstGeom>
            <a:noFill/>
            <a:ln w="25400">
              <a:noFill/>
              <a:miter lim="800000"/>
              <a:headEnd/>
              <a:tailEnd/>
            </a:ln>
            <a:effectLst/>
          </p:spPr>
          <p:txBody>
            <a:bodyPr lIns="12092" tIns="12092" rIns="12092" bIns="12092"/>
            <a:lstStyle/>
            <a:p>
              <a:pPr defTabSz="869950" eaLnBrk="0" hangingPunct="0"/>
              <a:r>
                <a:rPr lang="en-US" sz="800">
                  <a:latin typeface="Arial Narrow" pitchFamily="34" charset="0"/>
                </a:rPr>
                <a:t>PLTG</a:t>
              </a:r>
            </a:p>
            <a:p>
              <a:pPr defTabSz="869950" eaLnBrk="0" hangingPunct="0"/>
              <a:r>
                <a:rPr lang="en-US" sz="800">
                  <a:latin typeface="Arial Narrow" pitchFamily="34" charset="0"/>
                </a:rPr>
                <a:t>2X16 MW</a:t>
              </a:r>
              <a:endParaRPr lang="en-US" sz="1100"/>
            </a:p>
          </p:txBody>
        </p:sp>
        <p:sp>
          <p:nvSpPr>
            <p:cNvPr id="568" name="Rectangle 574"/>
            <p:cNvSpPr>
              <a:spLocks noChangeArrowheads="1"/>
            </p:cNvSpPr>
            <p:nvPr/>
          </p:nvSpPr>
          <p:spPr bwMode="auto">
            <a:xfrm>
              <a:off x="7529513" y="2057400"/>
              <a:ext cx="471487" cy="128588"/>
            </a:xfrm>
            <a:prstGeom prst="rect">
              <a:avLst/>
            </a:prstGeom>
            <a:noFill/>
            <a:ln w="25400">
              <a:noFill/>
              <a:miter lim="800000"/>
              <a:headEnd/>
              <a:tailEnd/>
            </a:ln>
            <a:effectLst/>
          </p:spPr>
          <p:txBody>
            <a:bodyPr lIns="12092" tIns="12092" rIns="12092" bIns="12092"/>
            <a:lstStyle/>
            <a:p>
              <a:pPr defTabSz="869950" eaLnBrk="0" hangingPunct="0"/>
              <a:r>
                <a:rPr lang="en-US" sz="800">
                  <a:latin typeface="Arial Narrow" pitchFamily="34" charset="0"/>
                </a:rPr>
                <a:t>2X30 MVA</a:t>
              </a:r>
              <a:endParaRPr lang="en-US" sz="1100"/>
            </a:p>
          </p:txBody>
        </p:sp>
        <p:sp>
          <p:nvSpPr>
            <p:cNvPr id="569" name="Rectangle 575"/>
            <p:cNvSpPr>
              <a:spLocks noChangeArrowheads="1"/>
            </p:cNvSpPr>
            <p:nvPr/>
          </p:nvSpPr>
          <p:spPr bwMode="auto">
            <a:xfrm>
              <a:off x="2817813" y="5068888"/>
              <a:ext cx="439737" cy="152400"/>
            </a:xfrm>
            <a:prstGeom prst="rect">
              <a:avLst/>
            </a:prstGeom>
            <a:noFill/>
            <a:ln w="25400">
              <a:noFill/>
              <a:miter lim="800000"/>
              <a:headEnd/>
              <a:tailEnd/>
            </a:ln>
            <a:effectLst/>
          </p:spPr>
          <p:txBody>
            <a:bodyPr lIns="12092" tIns="12092" rIns="12092" bIns="12092"/>
            <a:lstStyle/>
            <a:p>
              <a:pPr defTabSz="869950" eaLnBrk="0" hangingPunct="0"/>
              <a:r>
                <a:rPr lang="en-US" sz="800">
                  <a:latin typeface="Arial Narrow" pitchFamily="34" charset="0"/>
                </a:rPr>
                <a:t>2X20 MVA</a:t>
              </a:r>
              <a:endParaRPr lang="en-US" sz="1100"/>
            </a:p>
          </p:txBody>
        </p:sp>
        <p:sp>
          <p:nvSpPr>
            <p:cNvPr id="570" name="Line 576"/>
            <p:cNvSpPr>
              <a:spLocks noChangeShapeType="1"/>
            </p:cNvSpPr>
            <p:nvPr/>
          </p:nvSpPr>
          <p:spPr bwMode="auto">
            <a:xfrm>
              <a:off x="581025" y="4075113"/>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571" name="Line 577"/>
            <p:cNvSpPr>
              <a:spLocks noChangeShapeType="1"/>
            </p:cNvSpPr>
            <p:nvPr/>
          </p:nvSpPr>
          <p:spPr bwMode="auto">
            <a:xfrm>
              <a:off x="581025" y="3995738"/>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572" name="Rectangle 578"/>
            <p:cNvSpPr>
              <a:spLocks noChangeArrowheads="1"/>
            </p:cNvSpPr>
            <p:nvPr/>
          </p:nvSpPr>
          <p:spPr bwMode="auto">
            <a:xfrm>
              <a:off x="557213" y="4019550"/>
              <a:ext cx="38100"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573" name="Oval 579"/>
            <p:cNvSpPr>
              <a:spLocks noChangeArrowheads="1"/>
            </p:cNvSpPr>
            <p:nvPr/>
          </p:nvSpPr>
          <p:spPr bwMode="auto">
            <a:xfrm>
              <a:off x="523875" y="4124325"/>
              <a:ext cx="115888" cy="74613"/>
            </a:xfrm>
            <a:prstGeom prst="ellipse">
              <a:avLst/>
            </a:prstGeom>
            <a:noFill/>
            <a:ln w="9525">
              <a:solidFill>
                <a:srgbClr val="FF0000"/>
              </a:solidFill>
              <a:round/>
              <a:headEnd/>
              <a:tailEnd/>
            </a:ln>
            <a:effectLst/>
          </p:spPr>
          <p:txBody>
            <a:bodyPr/>
            <a:lstStyle/>
            <a:p>
              <a:endParaRPr lang="en-US"/>
            </a:p>
          </p:txBody>
        </p:sp>
        <p:sp>
          <p:nvSpPr>
            <p:cNvPr id="574" name="Oval 580"/>
            <p:cNvSpPr>
              <a:spLocks noChangeArrowheads="1"/>
            </p:cNvSpPr>
            <p:nvPr/>
          </p:nvSpPr>
          <p:spPr bwMode="auto">
            <a:xfrm>
              <a:off x="523875" y="4157663"/>
              <a:ext cx="115888" cy="73025"/>
            </a:xfrm>
            <a:prstGeom prst="ellipse">
              <a:avLst/>
            </a:prstGeom>
            <a:noFill/>
            <a:ln w="9525">
              <a:solidFill>
                <a:srgbClr val="0000FF"/>
              </a:solidFill>
              <a:round/>
              <a:headEnd/>
              <a:tailEnd/>
            </a:ln>
            <a:effectLst/>
          </p:spPr>
          <p:txBody>
            <a:bodyPr/>
            <a:lstStyle/>
            <a:p>
              <a:endParaRPr lang="en-US"/>
            </a:p>
          </p:txBody>
        </p:sp>
        <p:sp>
          <p:nvSpPr>
            <p:cNvPr id="575" name="Line 581"/>
            <p:cNvSpPr>
              <a:spLocks noChangeShapeType="1"/>
            </p:cNvSpPr>
            <p:nvPr/>
          </p:nvSpPr>
          <p:spPr bwMode="auto">
            <a:xfrm>
              <a:off x="581025" y="4318000"/>
              <a:ext cx="0" cy="50800"/>
            </a:xfrm>
            <a:prstGeom prst="line">
              <a:avLst/>
            </a:prstGeom>
            <a:noFill/>
            <a:ln w="9525">
              <a:solidFill>
                <a:srgbClr val="0000FF"/>
              </a:solidFill>
              <a:round/>
              <a:headEnd type="none" w="sm" len="med"/>
              <a:tailEnd type="none" w="sm" len="med"/>
            </a:ln>
            <a:effectLst/>
          </p:spPr>
          <p:txBody>
            <a:bodyPr/>
            <a:lstStyle/>
            <a:p>
              <a:endParaRPr lang="en-US"/>
            </a:p>
          </p:txBody>
        </p:sp>
        <p:sp>
          <p:nvSpPr>
            <p:cNvPr id="576" name="Line 582"/>
            <p:cNvSpPr>
              <a:spLocks noChangeShapeType="1"/>
            </p:cNvSpPr>
            <p:nvPr/>
          </p:nvSpPr>
          <p:spPr bwMode="auto">
            <a:xfrm>
              <a:off x="581025" y="4237038"/>
              <a:ext cx="0" cy="49212"/>
            </a:xfrm>
            <a:prstGeom prst="line">
              <a:avLst/>
            </a:prstGeom>
            <a:noFill/>
            <a:ln w="9525">
              <a:solidFill>
                <a:srgbClr val="0000FF"/>
              </a:solidFill>
              <a:round/>
              <a:headEnd type="none" w="sm" len="med"/>
              <a:tailEnd type="none" w="sm" len="med"/>
            </a:ln>
            <a:effectLst/>
          </p:spPr>
          <p:txBody>
            <a:bodyPr/>
            <a:lstStyle/>
            <a:p>
              <a:endParaRPr lang="en-US"/>
            </a:p>
          </p:txBody>
        </p:sp>
        <p:sp>
          <p:nvSpPr>
            <p:cNvPr id="577" name="Rectangle 583"/>
            <p:cNvSpPr>
              <a:spLocks noChangeArrowheads="1"/>
            </p:cNvSpPr>
            <p:nvPr/>
          </p:nvSpPr>
          <p:spPr bwMode="auto">
            <a:xfrm>
              <a:off x="557213" y="4262438"/>
              <a:ext cx="38100" cy="65087"/>
            </a:xfrm>
            <a:prstGeom prst="rect">
              <a:avLst/>
            </a:prstGeom>
            <a:solidFill>
              <a:srgbClr val="0000FF"/>
            </a:solidFill>
            <a:ln w="9525">
              <a:solidFill>
                <a:srgbClr val="0000FF"/>
              </a:solidFill>
              <a:miter lim="800000"/>
              <a:headEnd/>
              <a:tailEnd/>
            </a:ln>
            <a:effectLst/>
          </p:spPr>
          <p:txBody>
            <a:bodyPr/>
            <a:lstStyle/>
            <a:p>
              <a:endParaRPr lang="en-US"/>
            </a:p>
          </p:txBody>
        </p:sp>
        <p:sp>
          <p:nvSpPr>
            <p:cNvPr id="578" name="Line 584"/>
            <p:cNvSpPr>
              <a:spLocks noChangeShapeType="1"/>
            </p:cNvSpPr>
            <p:nvPr/>
          </p:nvSpPr>
          <p:spPr bwMode="auto">
            <a:xfrm>
              <a:off x="515938" y="4367213"/>
              <a:ext cx="147637" cy="1587"/>
            </a:xfrm>
            <a:prstGeom prst="line">
              <a:avLst/>
            </a:prstGeom>
            <a:noFill/>
            <a:ln w="25400">
              <a:solidFill>
                <a:srgbClr val="0000FF"/>
              </a:solidFill>
              <a:round/>
              <a:headEnd type="none" w="sm" len="med"/>
              <a:tailEnd type="none" w="sm" len="med"/>
            </a:ln>
            <a:effectLst/>
          </p:spPr>
          <p:txBody>
            <a:bodyPr/>
            <a:lstStyle/>
            <a:p>
              <a:endParaRPr lang="en-US"/>
            </a:p>
          </p:txBody>
        </p:sp>
        <p:sp>
          <p:nvSpPr>
            <p:cNvPr id="579" name="Line 585"/>
            <p:cNvSpPr>
              <a:spLocks noChangeShapeType="1"/>
            </p:cNvSpPr>
            <p:nvPr/>
          </p:nvSpPr>
          <p:spPr bwMode="auto">
            <a:xfrm>
              <a:off x="450850" y="3983038"/>
              <a:ext cx="288925" cy="0"/>
            </a:xfrm>
            <a:prstGeom prst="line">
              <a:avLst/>
            </a:prstGeom>
            <a:noFill/>
            <a:ln w="25400">
              <a:solidFill>
                <a:srgbClr val="FF0000"/>
              </a:solidFill>
              <a:round/>
              <a:headEnd type="none" w="sm" len="med"/>
              <a:tailEnd type="none" w="sm" len="med"/>
            </a:ln>
            <a:effectLst/>
          </p:spPr>
          <p:txBody>
            <a:bodyPr/>
            <a:lstStyle/>
            <a:p>
              <a:endParaRPr lang="en-US"/>
            </a:p>
          </p:txBody>
        </p:sp>
        <p:sp>
          <p:nvSpPr>
            <p:cNvPr id="580" name="Line 586"/>
            <p:cNvSpPr>
              <a:spLocks noChangeShapeType="1"/>
            </p:cNvSpPr>
            <p:nvPr/>
          </p:nvSpPr>
          <p:spPr bwMode="auto">
            <a:xfrm>
              <a:off x="554038" y="3733800"/>
              <a:ext cx="544512" cy="0"/>
            </a:xfrm>
            <a:prstGeom prst="line">
              <a:avLst/>
            </a:prstGeom>
            <a:noFill/>
            <a:ln w="9525">
              <a:solidFill>
                <a:srgbClr val="FF0000"/>
              </a:solidFill>
              <a:round/>
              <a:headEnd type="none" w="sm" len="med"/>
              <a:tailEnd type="none" w="sm" len="med"/>
            </a:ln>
            <a:effectLst/>
          </p:spPr>
          <p:txBody>
            <a:bodyPr/>
            <a:lstStyle/>
            <a:p>
              <a:endParaRPr lang="en-US"/>
            </a:p>
          </p:txBody>
        </p:sp>
        <p:sp>
          <p:nvSpPr>
            <p:cNvPr id="581" name="Line 587"/>
            <p:cNvSpPr>
              <a:spLocks noChangeShapeType="1"/>
            </p:cNvSpPr>
            <p:nvPr/>
          </p:nvSpPr>
          <p:spPr bwMode="auto">
            <a:xfrm>
              <a:off x="668338" y="3827463"/>
              <a:ext cx="430212" cy="0"/>
            </a:xfrm>
            <a:prstGeom prst="line">
              <a:avLst/>
            </a:prstGeom>
            <a:noFill/>
            <a:ln w="9525">
              <a:solidFill>
                <a:srgbClr val="FF0000"/>
              </a:solidFill>
              <a:round/>
              <a:headEnd type="none" w="sm" len="med"/>
              <a:tailEnd type="none" w="sm" len="med"/>
            </a:ln>
            <a:effectLst/>
          </p:spPr>
          <p:txBody>
            <a:bodyPr/>
            <a:lstStyle/>
            <a:p>
              <a:endParaRPr lang="en-US"/>
            </a:p>
          </p:txBody>
        </p:sp>
        <p:sp>
          <p:nvSpPr>
            <p:cNvPr id="582" name="Line 588"/>
            <p:cNvSpPr>
              <a:spLocks noChangeShapeType="1"/>
            </p:cNvSpPr>
            <p:nvPr/>
          </p:nvSpPr>
          <p:spPr bwMode="auto">
            <a:xfrm rot="16200000">
              <a:off x="950119" y="3590132"/>
              <a:ext cx="287337" cy="0"/>
            </a:xfrm>
            <a:prstGeom prst="line">
              <a:avLst/>
            </a:prstGeom>
            <a:noFill/>
            <a:ln w="9525">
              <a:solidFill>
                <a:srgbClr val="FF0000"/>
              </a:solidFill>
              <a:round/>
              <a:headEnd type="none" w="sm" len="med"/>
              <a:tailEnd type="none" w="sm" len="med"/>
            </a:ln>
            <a:effectLst/>
          </p:spPr>
          <p:txBody>
            <a:bodyPr/>
            <a:lstStyle/>
            <a:p>
              <a:endParaRPr lang="en-US"/>
            </a:p>
          </p:txBody>
        </p:sp>
        <p:sp>
          <p:nvSpPr>
            <p:cNvPr id="583" name="Line 589"/>
            <p:cNvSpPr>
              <a:spLocks noChangeShapeType="1"/>
            </p:cNvSpPr>
            <p:nvPr/>
          </p:nvSpPr>
          <p:spPr bwMode="auto">
            <a:xfrm rot="16200000">
              <a:off x="858838" y="4067175"/>
              <a:ext cx="469900" cy="0"/>
            </a:xfrm>
            <a:prstGeom prst="line">
              <a:avLst/>
            </a:prstGeom>
            <a:noFill/>
            <a:ln w="9525">
              <a:solidFill>
                <a:srgbClr val="FF0000"/>
              </a:solidFill>
              <a:round/>
              <a:headEnd type="none" w="sm" len="med"/>
              <a:tailEnd type="none" w="sm" len="med"/>
            </a:ln>
            <a:effectLst/>
          </p:spPr>
          <p:txBody>
            <a:bodyPr/>
            <a:lstStyle/>
            <a:p>
              <a:endParaRPr lang="en-US"/>
            </a:p>
          </p:txBody>
        </p:sp>
        <p:sp>
          <p:nvSpPr>
            <p:cNvPr id="584" name="Line 590"/>
            <p:cNvSpPr>
              <a:spLocks noChangeShapeType="1"/>
            </p:cNvSpPr>
            <p:nvPr/>
          </p:nvSpPr>
          <p:spPr bwMode="auto">
            <a:xfrm rot="16200000">
              <a:off x="591344" y="3904457"/>
              <a:ext cx="147637" cy="0"/>
            </a:xfrm>
            <a:prstGeom prst="line">
              <a:avLst/>
            </a:prstGeom>
            <a:noFill/>
            <a:ln w="9525">
              <a:solidFill>
                <a:srgbClr val="FF0000"/>
              </a:solidFill>
              <a:round/>
              <a:headEnd type="none" w="sm" len="med"/>
              <a:tailEnd type="none" w="sm" len="med"/>
            </a:ln>
            <a:effectLst/>
          </p:spPr>
          <p:txBody>
            <a:bodyPr/>
            <a:lstStyle/>
            <a:p>
              <a:endParaRPr lang="en-US"/>
            </a:p>
          </p:txBody>
        </p:sp>
        <p:sp>
          <p:nvSpPr>
            <p:cNvPr id="585" name="Line 591"/>
            <p:cNvSpPr>
              <a:spLocks noChangeShapeType="1"/>
            </p:cNvSpPr>
            <p:nvPr/>
          </p:nvSpPr>
          <p:spPr bwMode="auto">
            <a:xfrm rot="16200000">
              <a:off x="423069" y="3850482"/>
              <a:ext cx="255587" cy="0"/>
            </a:xfrm>
            <a:prstGeom prst="line">
              <a:avLst/>
            </a:prstGeom>
            <a:noFill/>
            <a:ln w="9525">
              <a:solidFill>
                <a:srgbClr val="FF0000"/>
              </a:solidFill>
              <a:round/>
              <a:headEnd type="none" w="sm" len="med"/>
              <a:tailEnd type="none" w="sm" len="med"/>
            </a:ln>
            <a:effectLst/>
          </p:spPr>
          <p:txBody>
            <a:bodyPr/>
            <a:lstStyle/>
            <a:p>
              <a:endParaRPr lang="en-US"/>
            </a:p>
          </p:txBody>
        </p:sp>
        <p:sp>
          <p:nvSpPr>
            <p:cNvPr id="586" name="Rectangle 592"/>
            <p:cNvSpPr>
              <a:spLocks noChangeArrowheads="1"/>
            </p:cNvSpPr>
            <p:nvPr/>
          </p:nvSpPr>
          <p:spPr bwMode="auto">
            <a:xfrm>
              <a:off x="530225" y="3865563"/>
              <a:ext cx="38100"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587" name="Rectangle 593"/>
            <p:cNvSpPr>
              <a:spLocks noChangeArrowheads="1"/>
            </p:cNvSpPr>
            <p:nvPr/>
          </p:nvSpPr>
          <p:spPr bwMode="auto">
            <a:xfrm>
              <a:off x="644525" y="3868738"/>
              <a:ext cx="39688"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588" name="Rectangle 594"/>
            <p:cNvSpPr>
              <a:spLocks noChangeArrowheads="1"/>
            </p:cNvSpPr>
            <p:nvPr/>
          </p:nvSpPr>
          <p:spPr bwMode="auto">
            <a:xfrm>
              <a:off x="230188" y="3784600"/>
              <a:ext cx="293687" cy="157163"/>
            </a:xfrm>
            <a:prstGeom prst="rect">
              <a:avLst/>
            </a:prstGeom>
            <a:noFill/>
            <a:ln w="9525">
              <a:noFill/>
              <a:miter lim="800000"/>
              <a:headEnd/>
              <a:tailEnd/>
            </a:ln>
            <a:effectLst/>
          </p:spPr>
          <p:txBody>
            <a:bodyPr lIns="12092" tIns="12092" rIns="12092" bIns="12092"/>
            <a:lstStyle/>
            <a:p>
              <a:pPr defTabSz="869950" eaLnBrk="0" hangingPunct="0"/>
              <a:r>
                <a:rPr lang="en-US" sz="1100">
                  <a:latin typeface="Arial Narrow" pitchFamily="34" charset="0"/>
                </a:rPr>
                <a:t>PIP</a:t>
              </a:r>
              <a:endParaRPr lang="en-US" sz="1100"/>
            </a:p>
          </p:txBody>
        </p:sp>
        <p:sp>
          <p:nvSpPr>
            <p:cNvPr id="589" name="Line 595"/>
            <p:cNvSpPr>
              <a:spLocks noChangeShapeType="1"/>
            </p:cNvSpPr>
            <p:nvPr/>
          </p:nvSpPr>
          <p:spPr bwMode="auto">
            <a:xfrm>
              <a:off x="2411413" y="1822450"/>
              <a:ext cx="1587"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590" name="Line 596"/>
            <p:cNvSpPr>
              <a:spLocks noChangeShapeType="1"/>
            </p:cNvSpPr>
            <p:nvPr/>
          </p:nvSpPr>
          <p:spPr bwMode="auto">
            <a:xfrm>
              <a:off x="2411413" y="1739900"/>
              <a:ext cx="1587"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591" name="Rectangle 597"/>
            <p:cNvSpPr>
              <a:spLocks noChangeArrowheads="1"/>
            </p:cNvSpPr>
            <p:nvPr/>
          </p:nvSpPr>
          <p:spPr bwMode="auto">
            <a:xfrm>
              <a:off x="2384425" y="1765300"/>
              <a:ext cx="41275"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592" name="Oval 598"/>
            <p:cNvSpPr>
              <a:spLocks noChangeArrowheads="1"/>
            </p:cNvSpPr>
            <p:nvPr/>
          </p:nvSpPr>
          <p:spPr bwMode="auto">
            <a:xfrm>
              <a:off x="2355850" y="1870075"/>
              <a:ext cx="114300" cy="74613"/>
            </a:xfrm>
            <a:prstGeom prst="ellipse">
              <a:avLst/>
            </a:prstGeom>
            <a:noFill/>
            <a:ln w="9525">
              <a:solidFill>
                <a:srgbClr val="FF0000"/>
              </a:solidFill>
              <a:round/>
              <a:headEnd/>
              <a:tailEnd/>
            </a:ln>
            <a:effectLst/>
          </p:spPr>
          <p:txBody>
            <a:bodyPr/>
            <a:lstStyle/>
            <a:p>
              <a:endParaRPr lang="en-US"/>
            </a:p>
          </p:txBody>
        </p:sp>
        <p:sp>
          <p:nvSpPr>
            <p:cNvPr id="593" name="Oval 599"/>
            <p:cNvSpPr>
              <a:spLocks noChangeArrowheads="1"/>
            </p:cNvSpPr>
            <p:nvPr/>
          </p:nvSpPr>
          <p:spPr bwMode="auto">
            <a:xfrm>
              <a:off x="2355850" y="1901825"/>
              <a:ext cx="114300" cy="74613"/>
            </a:xfrm>
            <a:prstGeom prst="ellipse">
              <a:avLst/>
            </a:prstGeom>
            <a:noFill/>
            <a:ln w="9525">
              <a:solidFill>
                <a:srgbClr val="0000FF"/>
              </a:solidFill>
              <a:round/>
              <a:headEnd/>
              <a:tailEnd/>
            </a:ln>
            <a:effectLst/>
          </p:spPr>
          <p:txBody>
            <a:bodyPr/>
            <a:lstStyle/>
            <a:p>
              <a:endParaRPr lang="en-US"/>
            </a:p>
          </p:txBody>
        </p:sp>
        <p:sp>
          <p:nvSpPr>
            <p:cNvPr id="594" name="Line 600"/>
            <p:cNvSpPr>
              <a:spLocks noChangeShapeType="1"/>
            </p:cNvSpPr>
            <p:nvPr/>
          </p:nvSpPr>
          <p:spPr bwMode="auto">
            <a:xfrm>
              <a:off x="2411413" y="2063750"/>
              <a:ext cx="1587" cy="49213"/>
            </a:xfrm>
            <a:prstGeom prst="line">
              <a:avLst/>
            </a:prstGeom>
            <a:noFill/>
            <a:ln w="9525">
              <a:solidFill>
                <a:srgbClr val="0000FF"/>
              </a:solidFill>
              <a:round/>
              <a:headEnd type="none" w="sm" len="med"/>
              <a:tailEnd type="none" w="sm" len="med"/>
            </a:ln>
            <a:effectLst/>
          </p:spPr>
          <p:txBody>
            <a:bodyPr/>
            <a:lstStyle/>
            <a:p>
              <a:endParaRPr lang="en-US"/>
            </a:p>
          </p:txBody>
        </p:sp>
        <p:sp>
          <p:nvSpPr>
            <p:cNvPr id="595" name="Line 601"/>
            <p:cNvSpPr>
              <a:spLocks noChangeShapeType="1"/>
            </p:cNvSpPr>
            <p:nvPr/>
          </p:nvSpPr>
          <p:spPr bwMode="auto">
            <a:xfrm>
              <a:off x="2411413" y="1982788"/>
              <a:ext cx="1587" cy="50800"/>
            </a:xfrm>
            <a:prstGeom prst="line">
              <a:avLst/>
            </a:prstGeom>
            <a:noFill/>
            <a:ln w="9525">
              <a:solidFill>
                <a:srgbClr val="0000FF"/>
              </a:solidFill>
              <a:round/>
              <a:headEnd type="none" w="sm" len="med"/>
              <a:tailEnd type="none" w="sm" len="med"/>
            </a:ln>
            <a:effectLst/>
          </p:spPr>
          <p:txBody>
            <a:bodyPr/>
            <a:lstStyle/>
            <a:p>
              <a:endParaRPr lang="en-US"/>
            </a:p>
          </p:txBody>
        </p:sp>
        <p:sp>
          <p:nvSpPr>
            <p:cNvPr id="596" name="Rectangle 602"/>
            <p:cNvSpPr>
              <a:spLocks noChangeArrowheads="1"/>
            </p:cNvSpPr>
            <p:nvPr/>
          </p:nvSpPr>
          <p:spPr bwMode="auto">
            <a:xfrm>
              <a:off x="2384425" y="2006600"/>
              <a:ext cx="41275" cy="66675"/>
            </a:xfrm>
            <a:prstGeom prst="rect">
              <a:avLst/>
            </a:prstGeom>
            <a:solidFill>
              <a:srgbClr val="0000FF"/>
            </a:solidFill>
            <a:ln w="9525">
              <a:solidFill>
                <a:srgbClr val="0000FF"/>
              </a:solidFill>
              <a:miter lim="800000"/>
              <a:headEnd/>
              <a:tailEnd/>
            </a:ln>
            <a:effectLst/>
          </p:spPr>
          <p:txBody>
            <a:bodyPr/>
            <a:lstStyle/>
            <a:p>
              <a:endParaRPr lang="en-US"/>
            </a:p>
          </p:txBody>
        </p:sp>
        <p:sp>
          <p:nvSpPr>
            <p:cNvPr id="597" name="Line 603"/>
            <p:cNvSpPr>
              <a:spLocks noChangeShapeType="1"/>
            </p:cNvSpPr>
            <p:nvPr/>
          </p:nvSpPr>
          <p:spPr bwMode="auto">
            <a:xfrm>
              <a:off x="2371725" y="2111375"/>
              <a:ext cx="120650" cy="1588"/>
            </a:xfrm>
            <a:prstGeom prst="line">
              <a:avLst/>
            </a:prstGeom>
            <a:noFill/>
            <a:ln w="25400">
              <a:solidFill>
                <a:srgbClr val="0000FF"/>
              </a:solidFill>
              <a:round/>
              <a:headEnd type="none" w="sm" len="med"/>
              <a:tailEnd type="none" w="sm" len="med"/>
            </a:ln>
            <a:effectLst/>
          </p:spPr>
          <p:txBody>
            <a:bodyPr/>
            <a:lstStyle/>
            <a:p>
              <a:endParaRPr lang="en-US"/>
            </a:p>
          </p:txBody>
        </p:sp>
        <p:sp>
          <p:nvSpPr>
            <p:cNvPr id="598" name="Rectangle 604"/>
            <p:cNvSpPr>
              <a:spLocks noChangeArrowheads="1"/>
            </p:cNvSpPr>
            <p:nvPr/>
          </p:nvSpPr>
          <p:spPr bwMode="auto">
            <a:xfrm>
              <a:off x="1906588" y="1938338"/>
              <a:ext cx="384175" cy="152400"/>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20 MVA</a:t>
              </a:r>
              <a:endParaRPr lang="en-US" sz="1100"/>
            </a:p>
          </p:txBody>
        </p:sp>
        <p:sp>
          <p:nvSpPr>
            <p:cNvPr id="599" name="Line 605"/>
            <p:cNvSpPr>
              <a:spLocks noChangeShapeType="1"/>
            </p:cNvSpPr>
            <p:nvPr/>
          </p:nvSpPr>
          <p:spPr bwMode="auto">
            <a:xfrm>
              <a:off x="4192588" y="3211513"/>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600" name="Line 606"/>
            <p:cNvSpPr>
              <a:spLocks noChangeShapeType="1"/>
            </p:cNvSpPr>
            <p:nvPr/>
          </p:nvSpPr>
          <p:spPr bwMode="auto">
            <a:xfrm>
              <a:off x="4192588" y="3132138"/>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601" name="Rectangle 607"/>
            <p:cNvSpPr>
              <a:spLocks noChangeArrowheads="1"/>
            </p:cNvSpPr>
            <p:nvPr/>
          </p:nvSpPr>
          <p:spPr bwMode="auto">
            <a:xfrm>
              <a:off x="4167188" y="3155950"/>
              <a:ext cx="42862"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602" name="Oval 608"/>
            <p:cNvSpPr>
              <a:spLocks noChangeArrowheads="1"/>
            </p:cNvSpPr>
            <p:nvPr/>
          </p:nvSpPr>
          <p:spPr bwMode="auto">
            <a:xfrm>
              <a:off x="4135438" y="3260725"/>
              <a:ext cx="115887" cy="74613"/>
            </a:xfrm>
            <a:prstGeom prst="ellipse">
              <a:avLst/>
            </a:prstGeom>
            <a:noFill/>
            <a:ln w="9525">
              <a:solidFill>
                <a:srgbClr val="FF0000"/>
              </a:solidFill>
              <a:round/>
              <a:headEnd/>
              <a:tailEnd/>
            </a:ln>
            <a:effectLst/>
          </p:spPr>
          <p:txBody>
            <a:bodyPr/>
            <a:lstStyle/>
            <a:p>
              <a:endParaRPr lang="en-US"/>
            </a:p>
          </p:txBody>
        </p:sp>
        <p:sp>
          <p:nvSpPr>
            <p:cNvPr id="603" name="Oval 609"/>
            <p:cNvSpPr>
              <a:spLocks noChangeArrowheads="1"/>
            </p:cNvSpPr>
            <p:nvPr/>
          </p:nvSpPr>
          <p:spPr bwMode="auto">
            <a:xfrm>
              <a:off x="4135438" y="3294063"/>
              <a:ext cx="115887" cy="73025"/>
            </a:xfrm>
            <a:prstGeom prst="ellipse">
              <a:avLst/>
            </a:prstGeom>
            <a:noFill/>
            <a:ln w="9525">
              <a:solidFill>
                <a:srgbClr val="0000FF"/>
              </a:solidFill>
              <a:round/>
              <a:headEnd/>
              <a:tailEnd/>
            </a:ln>
            <a:effectLst/>
          </p:spPr>
          <p:txBody>
            <a:bodyPr/>
            <a:lstStyle/>
            <a:p>
              <a:endParaRPr lang="en-US"/>
            </a:p>
          </p:txBody>
        </p:sp>
        <p:sp>
          <p:nvSpPr>
            <p:cNvPr id="604" name="Line 610"/>
            <p:cNvSpPr>
              <a:spLocks noChangeShapeType="1"/>
            </p:cNvSpPr>
            <p:nvPr/>
          </p:nvSpPr>
          <p:spPr bwMode="auto">
            <a:xfrm>
              <a:off x="4192588" y="3454400"/>
              <a:ext cx="0" cy="50800"/>
            </a:xfrm>
            <a:prstGeom prst="line">
              <a:avLst/>
            </a:prstGeom>
            <a:noFill/>
            <a:ln w="9525">
              <a:solidFill>
                <a:srgbClr val="0000FF"/>
              </a:solidFill>
              <a:round/>
              <a:headEnd type="none" w="sm" len="med"/>
              <a:tailEnd type="none" w="sm" len="med"/>
            </a:ln>
            <a:effectLst/>
          </p:spPr>
          <p:txBody>
            <a:bodyPr/>
            <a:lstStyle/>
            <a:p>
              <a:endParaRPr lang="en-US"/>
            </a:p>
          </p:txBody>
        </p:sp>
        <p:sp>
          <p:nvSpPr>
            <p:cNvPr id="605" name="Line 611"/>
            <p:cNvSpPr>
              <a:spLocks noChangeShapeType="1"/>
            </p:cNvSpPr>
            <p:nvPr/>
          </p:nvSpPr>
          <p:spPr bwMode="auto">
            <a:xfrm>
              <a:off x="4192588" y="3373438"/>
              <a:ext cx="0" cy="49212"/>
            </a:xfrm>
            <a:prstGeom prst="line">
              <a:avLst/>
            </a:prstGeom>
            <a:noFill/>
            <a:ln w="9525">
              <a:solidFill>
                <a:srgbClr val="0000FF"/>
              </a:solidFill>
              <a:round/>
              <a:headEnd type="none" w="sm" len="med"/>
              <a:tailEnd type="none" w="sm" len="med"/>
            </a:ln>
            <a:effectLst/>
          </p:spPr>
          <p:txBody>
            <a:bodyPr/>
            <a:lstStyle/>
            <a:p>
              <a:endParaRPr lang="en-US"/>
            </a:p>
          </p:txBody>
        </p:sp>
        <p:sp>
          <p:nvSpPr>
            <p:cNvPr id="606" name="Rectangle 612"/>
            <p:cNvSpPr>
              <a:spLocks noChangeArrowheads="1"/>
            </p:cNvSpPr>
            <p:nvPr/>
          </p:nvSpPr>
          <p:spPr bwMode="auto">
            <a:xfrm>
              <a:off x="4167188" y="3398838"/>
              <a:ext cx="42862" cy="65087"/>
            </a:xfrm>
            <a:prstGeom prst="rect">
              <a:avLst/>
            </a:prstGeom>
            <a:solidFill>
              <a:srgbClr val="0000FF"/>
            </a:solidFill>
            <a:ln w="9525">
              <a:solidFill>
                <a:srgbClr val="0000FF"/>
              </a:solidFill>
              <a:miter lim="800000"/>
              <a:headEnd/>
              <a:tailEnd/>
            </a:ln>
            <a:effectLst/>
          </p:spPr>
          <p:txBody>
            <a:bodyPr/>
            <a:lstStyle/>
            <a:p>
              <a:endParaRPr lang="en-US"/>
            </a:p>
          </p:txBody>
        </p:sp>
        <p:sp>
          <p:nvSpPr>
            <p:cNvPr id="607" name="Line 613"/>
            <p:cNvSpPr>
              <a:spLocks noChangeShapeType="1"/>
            </p:cNvSpPr>
            <p:nvPr/>
          </p:nvSpPr>
          <p:spPr bwMode="auto">
            <a:xfrm>
              <a:off x="4125913" y="3503613"/>
              <a:ext cx="149225" cy="1587"/>
            </a:xfrm>
            <a:prstGeom prst="line">
              <a:avLst/>
            </a:prstGeom>
            <a:noFill/>
            <a:ln w="25400">
              <a:solidFill>
                <a:srgbClr val="0000FF"/>
              </a:solidFill>
              <a:round/>
              <a:headEnd type="none" w="sm" len="med"/>
              <a:tailEnd type="none" w="sm" len="med"/>
            </a:ln>
            <a:effectLst/>
          </p:spPr>
          <p:txBody>
            <a:bodyPr/>
            <a:lstStyle/>
            <a:p>
              <a:endParaRPr lang="en-US"/>
            </a:p>
          </p:txBody>
        </p:sp>
        <p:sp>
          <p:nvSpPr>
            <p:cNvPr id="608" name="Line 614"/>
            <p:cNvSpPr>
              <a:spLocks noChangeShapeType="1"/>
            </p:cNvSpPr>
            <p:nvPr/>
          </p:nvSpPr>
          <p:spPr bwMode="auto">
            <a:xfrm>
              <a:off x="4184650" y="2962275"/>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609" name="Rectangle 615"/>
            <p:cNvSpPr>
              <a:spLocks noChangeArrowheads="1"/>
            </p:cNvSpPr>
            <p:nvPr/>
          </p:nvSpPr>
          <p:spPr bwMode="auto">
            <a:xfrm>
              <a:off x="4157663" y="2897188"/>
              <a:ext cx="42862"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610" name="Line 616"/>
            <p:cNvSpPr>
              <a:spLocks noChangeShapeType="1"/>
            </p:cNvSpPr>
            <p:nvPr/>
          </p:nvSpPr>
          <p:spPr bwMode="auto">
            <a:xfrm>
              <a:off x="3949700" y="3011488"/>
              <a:ext cx="787400" cy="1587"/>
            </a:xfrm>
            <a:prstGeom prst="line">
              <a:avLst/>
            </a:prstGeom>
            <a:noFill/>
            <a:ln w="25400">
              <a:solidFill>
                <a:srgbClr val="FF0000"/>
              </a:solidFill>
              <a:round/>
              <a:headEnd type="none" w="sm" len="med"/>
              <a:tailEnd type="none" w="sm" len="med"/>
            </a:ln>
            <a:effectLst/>
          </p:spPr>
          <p:txBody>
            <a:bodyPr/>
            <a:lstStyle/>
            <a:p>
              <a:endParaRPr lang="en-US"/>
            </a:p>
          </p:txBody>
        </p:sp>
        <p:sp>
          <p:nvSpPr>
            <p:cNvPr id="611" name="Line 617"/>
            <p:cNvSpPr>
              <a:spLocks noChangeShapeType="1"/>
            </p:cNvSpPr>
            <p:nvPr/>
          </p:nvSpPr>
          <p:spPr bwMode="auto">
            <a:xfrm flipH="1">
              <a:off x="4184650" y="2619375"/>
              <a:ext cx="0" cy="288925"/>
            </a:xfrm>
            <a:prstGeom prst="line">
              <a:avLst/>
            </a:prstGeom>
            <a:noFill/>
            <a:ln w="9525">
              <a:solidFill>
                <a:srgbClr val="FF0000"/>
              </a:solidFill>
              <a:round/>
              <a:headEnd type="none" w="sm" len="med"/>
              <a:tailEnd type="none" w="sm" len="med"/>
            </a:ln>
            <a:effectLst/>
          </p:spPr>
          <p:txBody>
            <a:bodyPr/>
            <a:lstStyle/>
            <a:p>
              <a:endParaRPr lang="en-US"/>
            </a:p>
          </p:txBody>
        </p:sp>
        <p:sp>
          <p:nvSpPr>
            <p:cNvPr id="612" name="Line 618"/>
            <p:cNvSpPr>
              <a:spLocks noChangeShapeType="1"/>
            </p:cNvSpPr>
            <p:nvPr/>
          </p:nvSpPr>
          <p:spPr bwMode="auto">
            <a:xfrm>
              <a:off x="4043363" y="307657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613" name="Line 619"/>
            <p:cNvSpPr>
              <a:spLocks noChangeShapeType="1"/>
            </p:cNvSpPr>
            <p:nvPr/>
          </p:nvSpPr>
          <p:spPr bwMode="auto">
            <a:xfrm>
              <a:off x="4043363" y="3011488"/>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614" name="Rectangle 620"/>
            <p:cNvSpPr>
              <a:spLocks noChangeArrowheads="1"/>
            </p:cNvSpPr>
            <p:nvPr/>
          </p:nvSpPr>
          <p:spPr bwMode="auto">
            <a:xfrm>
              <a:off x="4025900" y="3051175"/>
              <a:ext cx="34925" cy="34925"/>
            </a:xfrm>
            <a:prstGeom prst="rect">
              <a:avLst/>
            </a:prstGeom>
            <a:solidFill>
              <a:srgbClr val="FF0000"/>
            </a:solidFill>
            <a:ln w="9525">
              <a:solidFill>
                <a:srgbClr val="FF0000"/>
              </a:solidFill>
              <a:miter lim="800000"/>
              <a:headEnd/>
              <a:tailEnd/>
            </a:ln>
            <a:effectLst/>
          </p:spPr>
          <p:txBody>
            <a:bodyPr/>
            <a:lstStyle/>
            <a:p>
              <a:endParaRPr lang="en-US"/>
            </a:p>
          </p:txBody>
        </p:sp>
        <p:sp>
          <p:nvSpPr>
            <p:cNvPr id="615" name="Line 621"/>
            <p:cNvSpPr>
              <a:spLocks noChangeShapeType="1"/>
            </p:cNvSpPr>
            <p:nvPr/>
          </p:nvSpPr>
          <p:spPr bwMode="auto">
            <a:xfrm>
              <a:off x="3949700" y="3124200"/>
              <a:ext cx="779463" cy="1588"/>
            </a:xfrm>
            <a:prstGeom prst="line">
              <a:avLst/>
            </a:prstGeom>
            <a:noFill/>
            <a:ln w="25400">
              <a:solidFill>
                <a:srgbClr val="FF0000"/>
              </a:solidFill>
              <a:round/>
              <a:headEnd type="none" w="sm" len="med"/>
              <a:tailEnd type="none" w="sm" len="med"/>
            </a:ln>
            <a:effectLst/>
          </p:spPr>
          <p:txBody>
            <a:bodyPr/>
            <a:lstStyle/>
            <a:p>
              <a:endParaRPr lang="en-US"/>
            </a:p>
          </p:txBody>
        </p:sp>
        <p:sp>
          <p:nvSpPr>
            <p:cNvPr id="616" name="Oval 622"/>
            <p:cNvSpPr>
              <a:spLocks noChangeArrowheads="1"/>
            </p:cNvSpPr>
            <p:nvPr/>
          </p:nvSpPr>
          <p:spPr bwMode="auto">
            <a:xfrm>
              <a:off x="4170363" y="2994025"/>
              <a:ext cx="30162" cy="42863"/>
            </a:xfrm>
            <a:prstGeom prst="ellipse">
              <a:avLst/>
            </a:prstGeom>
            <a:solidFill>
              <a:srgbClr val="FF0000"/>
            </a:solidFill>
            <a:ln w="12700">
              <a:solidFill>
                <a:srgbClr val="FF0000"/>
              </a:solidFill>
              <a:round/>
              <a:headEnd/>
              <a:tailEnd/>
            </a:ln>
            <a:effectLst/>
          </p:spPr>
          <p:txBody>
            <a:bodyPr/>
            <a:lstStyle/>
            <a:p>
              <a:endParaRPr lang="en-US"/>
            </a:p>
          </p:txBody>
        </p:sp>
        <p:sp>
          <p:nvSpPr>
            <p:cNvPr id="617" name="Rectangle 623"/>
            <p:cNvSpPr>
              <a:spLocks noChangeArrowheads="1"/>
            </p:cNvSpPr>
            <p:nvPr/>
          </p:nvSpPr>
          <p:spPr bwMode="auto">
            <a:xfrm>
              <a:off x="4341813" y="2773363"/>
              <a:ext cx="493712" cy="160337"/>
            </a:xfrm>
            <a:prstGeom prst="rect">
              <a:avLst/>
            </a:prstGeom>
            <a:noFill/>
            <a:ln w="9525">
              <a:noFill/>
              <a:miter lim="800000"/>
              <a:headEnd/>
              <a:tailEnd/>
            </a:ln>
            <a:effectLst/>
          </p:spPr>
          <p:txBody>
            <a:bodyPr lIns="12092" tIns="12092" rIns="12092" bIns="12092"/>
            <a:lstStyle/>
            <a:p>
              <a:pPr defTabSz="869950" eaLnBrk="0" hangingPunct="0"/>
              <a:r>
                <a:rPr lang="en-US" sz="1100">
                  <a:latin typeface="Arial Narrow" pitchFamily="34" charset="0"/>
                </a:rPr>
                <a:t>BTSKR</a:t>
              </a:r>
              <a:endParaRPr lang="en-US" sz="1100"/>
            </a:p>
          </p:txBody>
        </p:sp>
        <p:sp>
          <p:nvSpPr>
            <p:cNvPr id="618" name="Rectangle 624"/>
            <p:cNvSpPr>
              <a:spLocks noChangeArrowheads="1"/>
            </p:cNvSpPr>
            <p:nvPr/>
          </p:nvSpPr>
          <p:spPr bwMode="auto">
            <a:xfrm>
              <a:off x="3798888" y="3243263"/>
              <a:ext cx="330200" cy="117475"/>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20 MVA</a:t>
              </a:r>
              <a:endParaRPr lang="en-US" sz="1100"/>
            </a:p>
          </p:txBody>
        </p:sp>
        <p:sp>
          <p:nvSpPr>
            <p:cNvPr id="619" name="Line 625"/>
            <p:cNvSpPr>
              <a:spLocks noChangeShapeType="1"/>
            </p:cNvSpPr>
            <p:nvPr/>
          </p:nvSpPr>
          <p:spPr bwMode="auto">
            <a:xfrm>
              <a:off x="2574925" y="327660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620" name="Oval 626"/>
            <p:cNvSpPr>
              <a:spLocks noChangeArrowheads="1"/>
            </p:cNvSpPr>
            <p:nvPr/>
          </p:nvSpPr>
          <p:spPr bwMode="auto">
            <a:xfrm>
              <a:off x="4484688" y="3106738"/>
              <a:ext cx="31750" cy="42862"/>
            </a:xfrm>
            <a:prstGeom prst="ellipse">
              <a:avLst/>
            </a:prstGeom>
            <a:solidFill>
              <a:srgbClr val="FF0000"/>
            </a:solidFill>
            <a:ln w="12700">
              <a:solidFill>
                <a:srgbClr val="FF0000"/>
              </a:solidFill>
              <a:round/>
              <a:headEnd/>
              <a:tailEnd/>
            </a:ln>
            <a:effectLst/>
          </p:spPr>
          <p:txBody>
            <a:bodyPr/>
            <a:lstStyle/>
            <a:p>
              <a:endParaRPr lang="en-US"/>
            </a:p>
          </p:txBody>
        </p:sp>
        <p:sp>
          <p:nvSpPr>
            <p:cNvPr id="621" name="Line 627"/>
            <p:cNvSpPr>
              <a:spLocks noChangeShapeType="1"/>
            </p:cNvSpPr>
            <p:nvPr/>
          </p:nvSpPr>
          <p:spPr bwMode="auto">
            <a:xfrm flipH="1">
              <a:off x="4513263" y="3133725"/>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622" name="Rectangle 628"/>
            <p:cNvSpPr>
              <a:spLocks noChangeArrowheads="1"/>
            </p:cNvSpPr>
            <p:nvPr/>
          </p:nvSpPr>
          <p:spPr bwMode="auto">
            <a:xfrm flipH="1">
              <a:off x="4484688" y="3182938"/>
              <a:ext cx="42862" cy="66675"/>
            </a:xfrm>
            <a:prstGeom prst="rect">
              <a:avLst/>
            </a:prstGeom>
            <a:solidFill>
              <a:srgbClr val="FF0000"/>
            </a:solidFill>
            <a:ln w="9525">
              <a:solidFill>
                <a:srgbClr val="FF0000"/>
              </a:solidFill>
              <a:miter lim="800000"/>
              <a:headEnd/>
              <a:tailEnd/>
            </a:ln>
            <a:effectLst/>
          </p:spPr>
          <p:txBody>
            <a:bodyPr/>
            <a:lstStyle/>
            <a:p>
              <a:endParaRPr lang="id-ID"/>
            </a:p>
          </p:txBody>
        </p:sp>
        <p:sp>
          <p:nvSpPr>
            <p:cNvPr id="623" name="Line 629"/>
            <p:cNvSpPr>
              <a:spLocks noChangeShapeType="1"/>
            </p:cNvSpPr>
            <p:nvPr/>
          </p:nvSpPr>
          <p:spPr bwMode="auto">
            <a:xfrm flipH="1" flipV="1">
              <a:off x="5973763" y="3619500"/>
              <a:ext cx="1587" cy="1149350"/>
            </a:xfrm>
            <a:prstGeom prst="line">
              <a:avLst/>
            </a:prstGeom>
            <a:noFill/>
            <a:ln w="9525">
              <a:solidFill>
                <a:srgbClr val="FF0000"/>
              </a:solidFill>
              <a:round/>
              <a:headEnd type="none" w="sm" len="med"/>
              <a:tailEnd type="none" w="sm" len="med"/>
            </a:ln>
            <a:effectLst/>
          </p:spPr>
          <p:txBody>
            <a:bodyPr/>
            <a:lstStyle/>
            <a:p>
              <a:endParaRPr lang="en-US"/>
            </a:p>
          </p:txBody>
        </p:sp>
        <p:sp>
          <p:nvSpPr>
            <p:cNvPr id="624" name="Line 630"/>
            <p:cNvSpPr>
              <a:spLocks noChangeShapeType="1"/>
            </p:cNvSpPr>
            <p:nvPr/>
          </p:nvSpPr>
          <p:spPr bwMode="auto">
            <a:xfrm flipH="1">
              <a:off x="3482975" y="1731963"/>
              <a:ext cx="3175" cy="884237"/>
            </a:xfrm>
            <a:prstGeom prst="line">
              <a:avLst/>
            </a:prstGeom>
            <a:noFill/>
            <a:ln w="9525">
              <a:solidFill>
                <a:srgbClr val="FF0000"/>
              </a:solidFill>
              <a:round/>
              <a:headEnd type="none" w="sm" len="med"/>
              <a:tailEnd type="none" w="sm" len="med"/>
            </a:ln>
            <a:effectLst/>
          </p:spPr>
          <p:txBody>
            <a:bodyPr/>
            <a:lstStyle/>
            <a:p>
              <a:endParaRPr lang="en-US"/>
            </a:p>
          </p:txBody>
        </p:sp>
        <p:sp>
          <p:nvSpPr>
            <p:cNvPr id="625" name="Rectangle 631"/>
            <p:cNvSpPr>
              <a:spLocks noChangeArrowheads="1"/>
            </p:cNvSpPr>
            <p:nvPr/>
          </p:nvSpPr>
          <p:spPr bwMode="auto">
            <a:xfrm>
              <a:off x="3459163" y="1763713"/>
              <a:ext cx="42862"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626" name="Line 632"/>
            <p:cNvSpPr>
              <a:spLocks noChangeShapeType="1"/>
            </p:cNvSpPr>
            <p:nvPr/>
          </p:nvSpPr>
          <p:spPr bwMode="auto">
            <a:xfrm>
              <a:off x="3482975" y="2609850"/>
              <a:ext cx="717550" cy="0"/>
            </a:xfrm>
            <a:prstGeom prst="line">
              <a:avLst/>
            </a:prstGeom>
            <a:noFill/>
            <a:ln w="9525">
              <a:solidFill>
                <a:srgbClr val="FF0000"/>
              </a:solidFill>
              <a:round/>
              <a:headEnd type="none" w="sm" len="med"/>
              <a:tailEnd type="none" w="sm" len="med"/>
            </a:ln>
            <a:effectLst/>
          </p:spPr>
          <p:txBody>
            <a:bodyPr/>
            <a:lstStyle/>
            <a:p>
              <a:endParaRPr lang="en-US"/>
            </a:p>
          </p:txBody>
        </p:sp>
        <p:sp>
          <p:nvSpPr>
            <p:cNvPr id="627" name="Line 633"/>
            <p:cNvSpPr>
              <a:spLocks noChangeShapeType="1"/>
            </p:cNvSpPr>
            <p:nvPr/>
          </p:nvSpPr>
          <p:spPr bwMode="auto">
            <a:xfrm>
              <a:off x="7099300" y="3135313"/>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628" name="Line 634"/>
            <p:cNvSpPr>
              <a:spLocks noChangeShapeType="1"/>
            </p:cNvSpPr>
            <p:nvPr/>
          </p:nvSpPr>
          <p:spPr bwMode="auto">
            <a:xfrm>
              <a:off x="7099300" y="3055938"/>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629" name="Rectangle 635"/>
            <p:cNvSpPr>
              <a:spLocks noChangeArrowheads="1"/>
            </p:cNvSpPr>
            <p:nvPr/>
          </p:nvSpPr>
          <p:spPr bwMode="auto">
            <a:xfrm>
              <a:off x="7075488" y="3079750"/>
              <a:ext cx="42862"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630" name="Oval 636"/>
            <p:cNvSpPr>
              <a:spLocks noChangeArrowheads="1"/>
            </p:cNvSpPr>
            <p:nvPr/>
          </p:nvSpPr>
          <p:spPr bwMode="auto">
            <a:xfrm>
              <a:off x="7042150" y="3184525"/>
              <a:ext cx="117475" cy="74613"/>
            </a:xfrm>
            <a:prstGeom prst="ellipse">
              <a:avLst/>
            </a:prstGeom>
            <a:noFill/>
            <a:ln w="9525">
              <a:solidFill>
                <a:srgbClr val="FF0000"/>
              </a:solidFill>
              <a:round/>
              <a:headEnd/>
              <a:tailEnd/>
            </a:ln>
            <a:effectLst/>
          </p:spPr>
          <p:txBody>
            <a:bodyPr/>
            <a:lstStyle/>
            <a:p>
              <a:endParaRPr lang="en-US"/>
            </a:p>
          </p:txBody>
        </p:sp>
        <p:sp>
          <p:nvSpPr>
            <p:cNvPr id="631" name="Oval 637"/>
            <p:cNvSpPr>
              <a:spLocks noChangeArrowheads="1"/>
            </p:cNvSpPr>
            <p:nvPr/>
          </p:nvSpPr>
          <p:spPr bwMode="auto">
            <a:xfrm>
              <a:off x="7042150" y="3217863"/>
              <a:ext cx="117475" cy="73025"/>
            </a:xfrm>
            <a:prstGeom prst="ellipse">
              <a:avLst/>
            </a:prstGeom>
            <a:noFill/>
            <a:ln w="9525">
              <a:solidFill>
                <a:srgbClr val="0000FF"/>
              </a:solidFill>
              <a:round/>
              <a:headEnd/>
              <a:tailEnd/>
            </a:ln>
            <a:effectLst/>
          </p:spPr>
          <p:txBody>
            <a:bodyPr/>
            <a:lstStyle/>
            <a:p>
              <a:endParaRPr lang="en-US"/>
            </a:p>
          </p:txBody>
        </p:sp>
        <p:sp>
          <p:nvSpPr>
            <p:cNvPr id="632" name="Line 638"/>
            <p:cNvSpPr>
              <a:spLocks noChangeShapeType="1"/>
            </p:cNvSpPr>
            <p:nvPr/>
          </p:nvSpPr>
          <p:spPr bwMode="auto">
            <a:xfrm>
              <a:off x="7099300" y="3378200"/>
              <a:ext cx="0" cy="50800"/>
            </a:xfrm>
            <a:prstGeom prst="line">
              <a:avLst/>
            </a:prstGeom>
            <a:noFill/>
            <a:ln w="9525">
              <a:solidFill>
                <a:srgbClr val="0000FF"/>
              </a:solidFill>
              <a:round/>
              <a:headEnd type="none" w="sm" len="med"/>
              <a:tailEnd type="none" w="sm" len="med"/>
            </a:ln>
            <a:effectLst/>
          </p:spPr>
          <p:txBody>
            <a:bodyPr/>
            <a:lstStyle/>
            <a:p>
              <a:endParaRPr lang="en-US"/>
            </a:p>
          </p:txBody>
        </p:sp>
        <p:sp>
          <p:nvSpPr>
            <p:cNvPr id="633" name="Line 639"/>
            <p:cNvSpPr>
              <a:spLocks noChangeShapeType="1"/>
            </p:cNvSpPr>
            <p:nvPr/>
          </p:nvSpPr>
          <p:spPr bwMode="auto">
            <a:xfrm>
              <a:off x="7099300" y="3297238"/>
              <a:ext cx="0" cy="49212"/>
            </a:xfrm>
            <a:prstGeom prst="line">
              <a:avLst/>
            </a:prstGeom>
            <a:noFill/>
            <a:ln w="9525">
              <a:solidFill>
                <a:srgbClr val="0000FF"/>
              </a:solidFill>
              <a:round/>
              <a:headEnd type="none" w="sm" len="med"/>
              <a:tailEnd type="none" w="sm" len="med"/>
            </a:ln>
            <a:effectLst/>
          </p:spPr>
          <p:txBody>
            <a:bodyPr/>
            <a:lstStyle/>
            <a:p>
              <a:endParaRPr lang="en-US"/>
            </a:p>
          </p:txBody>
        </p:sp>
        <p:sp>
          <p:nvSpPr>
            <p:cNvPr id="634" name="Rectangle 640"/>
            <p:cNvSpPr>
              <a:spLocks noChangeArrowheads="1"/>
            </p:cNvSpPr>
            <p:nvPr/>
          </p:nvSpPr>
          <p:spPr bwMode="auto">
            <a:xfrm>
              <a:off x="7075488" y="3322638"/>
              <a:ext cx="42862" cy="65087"/>
            </a:xfrm>
            <a:prstGeom prst="rect">
              <a:avLst/>
            </a:prstGeom>
            <a:solidFill>
              <a:srgbClr val="0000FF"/>
            </a:solidFill>
            <a:ln w="9525">
              <a:solidFill>
                <a:srgbClr val="0000FF"/>
              </a:solidFill>
              <a:miter lim="800000"/>
              <a:headEnd/>
              <a:tailEnd/>
            </a:ln>
            <a:effectLst/>
          </p:spPr>
          <p:txBody>
            <a:bodyPr/>
            <a:lstStyle/>
            <a:p>
              <a:endParaRPr lang="en-US"/>
            </a:p>
          </p:txBody>
        </p:sp>
        <p:sp>
          <p:nvSpPr>
            <p:cNvPr id="635" name="Line 641"/>
            <p:cNvSpPr>
              <a:spLocks noChangeShapeType="1"/>
            </p:cNvSpPr>
            <p:nvPr/>
          </p:nvSpPr>
          <p:spPr bwMode="auto">
            <a:xfrm>
              <a:off x="7034213" y="3427413"/>
              <a:ext cx="147637" cy="1587"/>
            </a:xfrm>
            <a:prstGeom prst="line">
              <a:avLst/>
            </a:prstGeom>
            <a:noFill/>
            <a:ln w="25400">
              <a:solidFill>
                <a:srgbClr val="0000FF"/>
              </a:solidFill>
              <a:round/>
              <a:headEnd type="none" w="sm" len="med"/>
              <a:tailEnd type="none" w="sm" len="med"/>
            </a:ln>
            <a:effectLst/>
          </p:spPr>
          <p:txBody>
            <a:bodyPr/>
            <a:lstStyle/>
            <a:p>
              <a:endParaRPr lang="en-US"/>
            </a:p>
          </p:txBody>
        </p:sp>
        <p:sp>
          <p:nvSpPr>
            <p:cNvPr id="636" name="Line 642"/>
            <p:cNvSpPr>
              <a:spLocks noChangeShapeType="1"/>
            </p:cNvSpPr>
            <p:nvPr/>
          </p:nvSpPr>
          <p:spPr bwMode="auto">
            <a:xfrm>
              <a:off x="7046913" y="2886075"/>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637" name="Rectangle 643"/>
            <p:cNvSpPr>
              <a:spLocks noChangeArrowheads="1"/>
            </p:cNvSpPr>
            <p:nvPr/>
          </p:nvSpPr>
          <p:spPr bwMode="auto">
            <a:xfrm>
              <a:off x="7024688" y="2820988"/>
              <a:ext cx="39687"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638" name="Line 644"/>
            <p:cNvSpPr>
              <a:spLocks noChangeShapeType="1"/>
            </p:cNvSpPr>
            <p:nvPr/>
          </p:nvSpPr>
          <p:spPr bwMode="auto">
            <a:xfrm>
              <a:off x="6859588" y="2935288"/>
              <a:ext cx="754062" cy="1587"/>
            </a:xfrm>
            <a:prstGeom prst="line">
              <a:avLst/>
            </a:prstGeom>
            <a:noFill/>
            <a:ln w="25400">
              <a:solidFill>
                <a:srgbClr val="FF0000"/>
              </a:solidFill>
              <a:round/>
              <a:headEnd type="none" w="sm" len="med"/>
              <a:tailEnd type="none" w="sm" len="med"/>
            </a:ln>
            <a:effectLst/>
          </p:spPr>
          <p:txBody>
            <a:bodyPr/>
            <a:lstStyle/>
            <a:p>
              <a:endParaRPr lang="en-US"/>
            </a:p>
          </p:txBody>
        </p:sp>
        <p:sp>
          <p:nvSpPr>
            <p:cNvPr id="639" name="Line 645"/>
            <p:cNvSpPr>
              <a:spLocks noChangeShapeType="1"/>
            </p:cNvSpPr>
            <p:nvPr/>
          </p:nvSpPr>
          <p:spPr bwMode="auto">
            <a:xfrm>
              <a:off x="6951663" y="300037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640" name="Line 646"/>
            <p:cNvSpPr>
              <a:spLocks noChangeShapeType="1"/>
            </p:cNvSpPr>
            <p:nvPr/>
          </p:nvSpPr>
          <p:spPr bwMode="auto">
            <a:xfrm>
              <a:off x="6951663" y="2935288"/>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641" name="Rectangle 647"/>
            <p:cNvSpPr>
              <a:spLocks noChangeArrowheads="1"/>
            </p:cNvSpPr>
            <p:nvPr/>
          </p:nvSpPr>
          <p:spPr bwMode="auto">
            <a:xfrm>
              <a:off x="6934200" y="2974975"/>
              <a:ext cx="33338" cy="34925"/>
            </a:xfrm>
            <a:prstGeom prst="rect">
              <a:avLst/>
            </a:prstGeom>
            <a:solidFill>
              <a:srgbClr val="FF0000"/>
            </a:solidFill>
            <a:ln w="9525">
              <a:solidFill>
                <a:srgbClr val="FF0000"/>
              </a:solidFill>
              <a:miter lim="800000"/>
              <a:headEnd/>
              <a:tailEnd/>
            </a:ln>
            <a:effectLst/>
          </p:spPr>
          <p:txBody>
            <a:bodyPr/>
            <a:lstStyle/>
            <a:p>
              <a:endParaRPr lang="en-US"/>
            </a:p>
          </p:txBody>
        </p:sp>
        <p:sp>
          <p:nvSpPr>
            <p:cNvPr id="642" name="Line 648"/>
            <p:cNvSpPr>
              <a:spLocks noChangeShapeType="1"/>
            </p:cNvSpPr>
            <p:nvPr/>
          </p:nvSpPr>
          <p:spPr bwMode="auto">
            <a:xfrm>
              <a:off x="7219950" y="2886075"/>
              <a:ext cx="0" cy="163513"/>
            </a:xfrm>
            <a:prstGeom prst="line">
              <a:avLst/>
            </a:prstGeom>
            <a:noFill/>
            <a:ln w="9525">
              <a:solidFill>
                <a:srgbClr val="FF0000"/>
              </a:solidFill>
              <a:round/>
              <a:headEnd type="none" w="sm" len="med"/>
              <a:tailEnd type="none" w="sm" len="med"/>
            </a:ln>
            <a:effectLst/>
          </p:spPr>
          <p:txBody>
            <a:bodyPr/>
            <a:lstStyle/>
            <a:p>
              <a:endParaRPr lang="en-US"/>
            </a:p>
          </p:txBody>
        </p:sp>
        <p:sp>
          <p:nvSpPr>
            <p:cNvPr id="643" name="Rectangle 649"/>
            <p:cNvSpPr>
              <a:spLocks noChangeArrowheads="1"/>
            </p:cNvSpPr>
            <p:nvPr/>
          </p:nvSpPr>
          <p:spPr bwMode="auto">
            <a:xfrm>
              <a:off x="7197725" y="2830513"/>
              <a:ext cx="39688"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644" name="Line 650"/>
            <p:cNvSpPr>
              <a:spLocks noChangeShapeType="1"/>
            </p:cNvSpPr>
            <p:nvPr/>
          </p:nvSpPr>
          <p:spPr bwMode="auto">
            <a:xfrm>
              <a:off x="6859588" y="3048000"/>
              <a:ext cx="758825" cy="1588"/>
            </a:xfrm>
            <a:prstGeom prst="line">
              <a:avLst/>
            </a:prstGeom>
            <a:noFill/>
            <a:ln w="25400">
              <a:solidFill>
                <a:srgbClr val="FF0000"/>
              </a:solidFill>
              <a:round/>
              <a:headEnd type="none" w="sm" len="med"/>
              <a:tailEnd type="none" w="sm" len="med"/>
            </a:ln>
            <a:effectLst/>
          </p:spPr>
          <p:txBody>
            <a:bodyPr/>
            <a:lstStyle/>
            <a:p>
              <a:endParaRPr lang="en-US"/>
            </a:p>
          </p:txBody>
        </p:sp>
        <p:sp>
          <p:nvSpPr>
            <p:cNvPr id="645" name="Oval 651"/>
            <p:cNvSpPr>
              <a:spLocks noChangeArrowheads="1"/>
            </p:cNvSpPr>
            <p:nvPr/>
          </p:nvSpPr>
          <p:spPr bwMode="auto">
            <a:xfrm>
              <a:off x="7032625" y="2917825"/>
              <a:ext cx="31750" cy="42863"/>
            </a:xfrm>
            <a:prstGeom prst="ellipse">
              <a:avLst/>
            </a:prstGeom>
            <a:solidFill>
              <a:srgbClr val="FF0000"/>
            </a:solidFill>
            <a:ln w="12700">
              <a:solidFill>
                <a:srgbClr val="FF0000"/>
              </a:solidFill>
              <a:round/>
              <a:headEnd/>
              <a:tailEnd/>
            </a:ln>
            <a:effectLst/>
          </p:spPr>
          <p:txBody>
            <a:bodyPr/>
            <a:lstStyle/>
            <a:p>
              <a:endParaRPr lang="en-US"/>
            </a:p>
          </p:txBody>
        </p:sp>
        <p:sp>
          <p:nvSpPr>
            <p:cNvPr id="646" name="Rectangle 653"/>
            <p:cNvSpPr>
              <a:spLocks noChangeArrowheads="1"/>
            </p:cNvSpPr>
            <p:nvPr/>
          </p:nvSpPr>
          <p:spPr bwMode="auto">
            <a:xfrm>
              <a:off x="7385050" y="2830513"/>
              <a:ext cx="41275"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647" name="Line 654"/>
            <p:cNvSpPr>
              <a:spLocks noChangeShapeType="1"/>
            </p:cNvSpPr>
            <p:nvPr/>
          </p:nvSpPr>
          <p:spPr bwMode="auto">
            <a:xfrm flipH="1">
              <a:off x="7410450" y="2886075"/>
              <a:ext cx="0" cy="163513"/>
            </a:xfrm>
            <a:prstGeom prst="line">
              <a:avLst/>
            </a:prstGeom>
            <a:noFill/>
            <a:ln w="9525">
              <a:solidFill>
                <a:srgbClr val="FF0000"/>
              </a:solidFill>
              <a:round/>
              <a:headEnd type="none" w="sm" len="med"/>
              <a:tailEnd type="none" w="sm" len="med"/>
            </a:ln>
            <a:effectLst/>
          </p:spPr>
          <p:txBody>
            <a:bodyPr/>
            <a:lstStyle/>
            <a:p>
              <a:endParaRPr lang="en-US"/>
            </a:p>
          </p:txBody>
        </p:sp>
        <p:sp>
          <p:nvSpPr>
            <p:cNvPr id="648" name="Rectangle 655"/>
            <p:cNvSpPr>
              <a:spLocks noChangeArrowheads="1"/>
            </p:cNvSpPr>
            <p:nvPr/>
          </p:nvSpPr>
          <p:spPr bwMode="auto">
            <a:xfrm>
              <a:off x="6678613" y="3160713"/>
              <a:ext cx="331787" cy="117475"/>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20 MVA</a:t>
              </a:r>
              <a:endParaRPr lang="en-US" sz="1100"/>
            </a:p>
          </p:txBody>
        </p:sp>
        <p:sp>
          <p:nvSpPr>
            <p:cNvPr id="649" name="Line 656"/>
            <p:cNvSpPr>
              <a:spLocks noChangeShapeType="1"/>
            </p:cNvSpPr>
            <p:nvPr/>
          </p:nvSpPr>
          <p:spPr bwMode="auto">
            <a:xfrm>
              <a:off x="6831013" y="1974850"/>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650" name="Rectangle 657"/>
            <p:cNvSpPr>
              <a:spLocks noChangeArrowheads="1"/>
            </p:cNvSpPr>
            <p:nvPr/>
          </p:nvSpPr>
          <p:spPr bwMode="auto">
            <a:xfrm>
              <a:off x="6804025" y="1919288"/>
              <a:ext cx="41275"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651" name="Oval 658"/>
            <p:cNvSpPr>
              <a:spLocks noChangeArrowheads="1"/>
            </p:cNvSpPr>
            <p:nvPr/>
          </p:nvSpPr>
          <p:spPr bwMode="auto">
            <a:xfrm>
              <a:off x="6773863" y="2024063"/>
              <a:ext cx="114300" cy="73025"/>
            </a:xfrm>
            <a:prstGeom prst="ellipse">
              <a:avLst/>
            </a:prstGeom>
            <a:noFill/>
            <a:ln w="9525">
              <a:solidFill>
                <a:srgbClr val="FF0000"/>
              </a:solidFill>
              <a:round/>
              <a:headEnd/>
              <a:tailEnd/>
            </a:ln>
            <a:effectLst/>
          </p:spPr>
          <p:txBody>
            <a:bodyPr/>
            <a:lstStyle/>
            <a:p>
              <a:endParaRPr lang="en-US"/>
            </a:p>
          </p:txBody>
        </p:sp>
        <p:sp>
          <p:nvSpPr>
            <p:cNvPr id="652" name="Oval 659"/>
            <p:cNvSpPr>
              <a:spLocks noChangeArrowheads="1"/>
            </p:cNvSpPr>
            <p:nvPr/>
          </p:nvSpPr>
          <p:spPr bwMode="auto">
            <a:xfrm>
              <a:off x="6773863" y="2055813"/>
              <a:ext cx="114300" cy="74612"/>
            </a:xfrm>
            <a:prstGeom prst="ellipse">
              <a:avLst/>
            </a:prstGeom>
            <a:noFill/>
            <a:ln w="9525">
              <a:solidFill>
                <a:srgbClr val="0000FF"/>
              </a:solidFill>
              <a:round/>
              <a:headEnd/>
              <a:tailEnd/>
            </a:ln>
            <a:effectLst/>
          </p:spPr>
          <p:txBody>
            <a:bodyPr/>
            <a:lstStyle/>
            <a:p>
              <a:endParaRPr lang="en-US"/>
            </a:p>
          </p:txBody>
        </p:sp>
        <p:sp>
          <p:nvSpPr>
            <p:cNvPr id="653" name="Line 660"/>
            <p:cNvSpPr>
              <a:spLocks noChangeShapeType="1"/>
            </p:cNvSpPr>
            <p:nvPr/>
          </p:nvSpPr>
          <p:spPr bwMode="auto">
            <a:xfrm>
              <a:off x="6831013" y="2216150"/>
              <a:ext cx="0" cy="50800"/>
            </a:xfrm>
            <a:prstGeom prst="line">
              <a:avLst/>
            </a:prstGeom>
            <a:noFill/>
            <a:ln w="9525">
              <a:solidFill>
                <a:srgbClr val="0000FF"/>
              </a:solidFill>
              <a:round/>
              <a:headEnd type="none" w="sm" len="med"/>
              <a:tailEnd type="none" w="sm" len="med"/>
            </a:ln>
            <a:effectLst/>
          </p:spPr>
          <p:txBody>
            <a:bodyPr/>
            <a:lstStyle/>
            <a:p>
              <a:endParaRPr lang="en-US"/>
            </a:p>
          </p:txBody>
        </p:sp>
        <p:sp>
          <p:nvSpPr>
            <p:cNvPr id="654" name="Line 661"/>
            <p:cNvSpPr>
              <a:spLocks noChangeShapeType="1"/>
            </p:cNvSpPr>
            <p:nvPr/>
          </p:nvSpPr>
          <p:spPr bwMode="auto">
            <a:xfrm>
              <a:off x="6831013" y="2136775"/>
              <a:ext cx="0" cy="49213"/>
            </a:xfrm>
            <a:prstGeom prst="line">
              <a:avLst/>
            </a:prstGeom>
            <a:noFill/>
            <a:ln w="9525">
              <a:solidFill>
                <a:srgbClr val="0000FF"/>
              </a:solidFill>
              <a:round/>
              <a:headEnd type="none" w="sm" len="med"/>
              <a:tailEnd type="none" w="sm" len="med"/>
            </a:ln>
            <a:effectLst/>
          </p:spPr>
          <p:txBody>
            <a:bodyPr/>
            <a:lstStyle/>
            <a:p>
              <a:endParaRPr lang="en-US"/>
            </a:p>
          </p:txBody>
        </p:sp>
        <p:sp>
          <p:nvSpPr>
            <p:cNvPr id="655" name="Rectangle 662"/>
            <p:cNvSpPr>
              <a:spLocks noChangeArrowheads="1"/>
            </p:cNvSpPr>
            <p:nvPr/>
          </p:nvSpPr>
          <p:spPr bwMode="auto">
            <a:xfrm>
              <a:off x="6804025" y="2160588"/>
              <a:ext cx="41275" cy="65087"/>
            </a:xfrm>
            <a:prstGeom prst="rect">
              <a:avLst/>
            </a:prstGeom>
            <a:solidFill>
              <a:srgbClr val="0000FF"/>
            </a:solidFill>
            <a:ln w="9525">
              <a:solidFill>
                <a:srgbClr val="0000FF"/>
              </a:solidFill>
              <a:miter lim="800000"/>
              <a:headEnd/>
              <a:tailEnd/>
            </a:ln>
            <a:effectLst/>
          </p:spPr>
          <p:txBody>
            <a:bodyPr/>
            <a:lstStyle/>
            <a:p>
              <a:endParaRPr lang="en-US"/>
            </a:p>
          </p:txBody>
        </p:sp>
        <p:sp>
          <p:nvSpPr>
            <p:cNvPr id="656" name="Line 663"/>
            <p:cNvSpPr>
              <a:spLocks noChangeShapeType="1"/>
            </p:cNvSpPr>
            <p:nvPr/>
          </p:nvSpPr>
          <p:spPr bwMode="auto">
            <a:xfrm>
              <a:off x="6762750" y="2265363"/>
              <a:ext cx="147638" cy="1587"/>
            </a:xfrm>
            <a:prstGeom prst="line">
              <a:avLst/>
            </a:prstGeom>
            <a:noFill/>
            <a:ln w="25400">
              <a:solidFill>
                <a:srgbClr val="0000FF"/>
              </a:solidFill>
              <a:round/>
              <a:headEnd type="none" w="sm" len="med"/>
              <a:tailEnd type="none" w="sm" len="med"/>
            </a:ln>
            <a:effectLst/>
          </p:spPr>
          <p:txBody>
            <a:bodyPr/>
            <a:lstStyle/>
            <a:p>
              <a:endParaRPr lang="en-US"/>
            </a:p>
          </p:txBody>
        </p:sp>
        <p:sp>
          <p:nvSpPr>
            <p:cNvPr id="657" name="Line 664"/>
            <p:cNvSpPr>
              <a:spLocks noChangeShapeType="1"/>
            </p:cNvSpPr>
            <p:nvPr/>
          </p:nvSpPr>
          <p:spPr bwMode="auto">
            <a:xfrm>
              <a:off x="6823075" y="1711325"/>
              <a:ext cx="0" cy="225425"/>
            </a:xfrm>
            <a:prstGeom prst="line">
              <a:avLst/>
            </a:prstGeom>
            <a:noFill/>
            <a:ln w="9525">
              <a:solidFill>
                <a:srgbClr val="FF0000"/>
              </a:solidFill>
              <a:round/>
              <a:headEnd type="none" w="sm" len="med"/>
              <a:tailEnd type="none" w="sm" len="med"/>
            </a:ln>
            <a:effectLst/>
          </p:spPr>
          <p:txBody>
            <a:bodyPr/>
            <a:lstStyle/>
            <a:p>
              <a:endParaRPr lang="en-US"/>
            </a:p>
          </p:txBody>
        </p:sp>
        <p:sp>
          <p:nvSpPr>
            <p:cNvPr id="658" name="Line 665"/>
            <p:cNvSpPr>
              <a:spLocks noChangeShapeType="1"/>
            </p:cNvSpPr>
            <p:nvPr/>
          </p:nvSpPr>
          <p:spPr bwMode="auto">
            <a:xfrm>
              <a:off x="7053263" y="167640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659" name="Oval 666"/>
            <p:cNvSpPr>
              <a:spLocks noChangeArrowheads="1"/>
            </p:cNvSpPr>
            <p:nvPr/>
          </p:nvSpPr>
          <p:spPr bwMode="auto">
            <a:xfrm flipH="1">
              <a:off x="7032625" y="1689100"/>
              <a:ext cx="31750" cy="42863"/>
            </a:xfrm>
            <a:prstGeom prst="ellipse">
              <a:avLst/>
            </a:prstGeom>
            <a:solidFill>
              <a:srgbClr val="FF0000"/>
            </a:solidFill>
            <a:ln w="12700">
              <a:solidFill>
                <a:srgbClr val="FF0000"/>
              </a:solidFill>
              <a:round/>
              <a:headEnd/>
              <a:tailEnd/>
            </a:ln>
            <a:effectLst/>
          </p:spPr>
          <p:txBody>
            <a:bodyPr/>
            <a:lstStyle/>
            <a:p>
              <a:endParaRPr lang="en-US"/>
            </a:p>
          </p:txBody>
        </p:sp>
        <p:sp>
          <p:nvSpPr>
            <p:cNvPr id="660" name="Oval 667"/>
            <p:cNvSpPr>
              <a:spLocks noChangeArrowheads="1"/>
            </p:cNvSpPr>
            <p:nvPr/>
          </p:nvSpPr>
          <p:spPr bwMode="auto">
            <a:xfrm flipH="1">
              <a:off x="7204075" y="1841500"/>
              <a:ext cx="34925" cy="42863"/>
            </a:xfrm>
            <a:prstGeom prst="ellipse">
              <a:avLst/>
            </a:prstGeom>
            <a:solidFill>
              <a:srgbClr val="FF0000"/>
            </a:solidFill>
            <a:ln w="12700">
              <a:solidFill>
                <a:srgbClr val="FF0000"/>
              </a:solidFill>
              <a:round/>
              <a:headEnd/>
              <a:tailEnd/>
            </a:ln>
            <a:effectLst/>
          </p:spPr>
          <p:txBody>
            <a:bodyPr/>
            <a:lstStyle/>
            <a:p>
              <a:endParaRPr lang="en-US"/>
            </a:p>
          </p:txBody>
        </p:sp>
        <p:sp>
          <p:nvSpPr>
            <p:cNvPr id="661" name="Line 668"/>
            <p:cNvSpPr>
              <a:spLocks noChangeShapeType="1"/>
            </p:cNvSpPr>
            <p:nvPr/>
          </p:nvSpPr>
          <p:spPr bwMode="auto">
            <a:xfrm>
              <a:off x="7221538" y="1868488"/>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662" name="Rectangle 669"/>
            <p:cNvSpPr>
              <a:spLocks noChangeArrowheads="1"/>
            </p:cNvSpPr>
            <p:nvPr/>
          </p:nvSpPr>
          <p:spPr bwMode="auto">
            <a:xfrm>
              <a:off x="7199313" y="1917700"/>
              <a:ext cx="39687"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663" name="Line 670"/>
            <p:cNvSpPr>
              <a:spLocks noChangeShapeType="1"/>
            </p:cNvSpPr>
            <p:nvPr/>
          </p:nvSpPr>
          <p:spPr bwMode="auto">
            <a:xfrm>
              <a:off x="7221538" y="1973263"/>
              <a:ext cx="0" cy="1077912"/>
            </a:xfrm>
            <a:prstGeom prst="line">
              <a:avLst/>
            </a:prstGeom>
            <a:noFill/>
            <a:ln w="9525">
              <a:solidFill>
                <a:srgbClr val="FF0000"/>
              </a:solidFill>
              <a:round/>
              <a:headEnd type="none" w="sm" len="med"/>
              <a:tailEnd type="none" w="sm" len="med"/>
            </a:ln>
            <a:effectLst/>
          </p:spPr>
          <p:txBody>
            <a:bodyPr/>
            <a:lstStyle/>
            <a:p>
              <a:endParaRPr lang="en-US"/>
            </a:p>
          </p:txBody>
        </p:sp>
        <p:sp>
          <p:nvSpPr>
            <p:cNvPr id="664" name="Line 671"/>
            <p:cNvSpPr>
              <a:spLocks noChangeShapeType="1"/>
            </p:cNvSpPr>
            <p:nvPr/>
          </p:nvSpPr>
          <p:spPr bwMode="auto">
            <a:xfrm>
              <a:off x="7050088" y="1735138"/>
              <a:ext cx="0" cy="206375"/>
            </a:xfrm>
            <a:prstGeom prst="line">
              <a:avLst/>
            </a:prstGeom>
            <a:noFill/>
            <a:ln w="9525">
              <a:solidFill>
                <a:srgbClr val="FF0000"/>
              </a:solidFill>
              <a:round/>
              <a:headEnd type="none" w="sm" len="med"/>
              <a:tailEnd type="none" w="sm" len="med"/>
            </a:ln>
            <a:effectLst/>
          </p:spPr>
          <p:txBody>
            <a:bodyPr/>
            <a:lstStyle/>
            <a:p>
              <a:endParaRPr lang="en-US"/>
            </a:p>
          </p:txBody>
        </p:sp>
        <p:sp>
          <p:nvSpPr>
            <p:cNvPr id="665" name="Rectangle 672"/>
            <p:cNvSpPr>
              <a:spLocks noChangeArrowheads="1"/>
            </p:cNvSpPr>
            <p:nvPr/>
          </p:nvSpPr>
          <p:spPr bwMode="auto">
            <a:xfrm>
              <a:off x="7024688" y="1919288"/>
              <a:ext cx="42862"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666" name="Line 673"/>
            <p:cNvSpPr>
              <a:spLocks noChangeShapeType="1"/>
            </p:cNvSpPr>
            <p:nvPr/>
          </p:nvSpPr>
          <p:spPr bwMode="auto">
            <a:xfrm>
              <a:off x="7050088" y="1952625"/>
              <a:ext cx="0" cy="987425"/>
            </a:xfrm>
            <a:prstGeom prst="line">
              <a:avLst/>
            </a:prstGeom>
            <a:noFill/>
            <a:ln w="9525">
              <a:solidFill>
                <a:srgbClr val="FF0000"/>
              </a:solidFill>
              <a:round/>
              <a:headEnd type="none" w="sm" len="med"/>
              <a:tailEnd type="none" w="sm" len="med"/>
            </a:ln>
            <a:effectLst/>
          </p:spPr>
          <p:txBody>
            <a:bodyPr/>
            <a:lstStyle/>
            <a:p>
              <a:endParaRPr lang="en-US"/>
            </a:p>
          </p:txBody>
        </p:sp>
        <p:sp>
          <p:nvSpPr>
            <p:cNvPr id="667" name="Rectangle 674"/>
            <p:cNvSpPr>
              <a:spLocks noChangeArrowheads="1"/>
            </p:cNvSpPr>
            <p:nvPr/>
          </p:nvSpPr>
          <p:spPr bwMode="auto">
            <a:xfrm>
              <a:off x="6669088" y="2668588"/>
              <a:ext cx="495300" cy="160337"/>
            </a:xfrm>
            <a:prstGeom prst="rect">
              <a:avLst/>
            </a:prstGeom>
            <a:noFill/>
            <a:ln w="9525">
              <a:noFill/>
              <a:miter lim="800000"/>
              <a:headEnd/>
              <a:tailEnd/>
            </a:ln>
            <a:effectLst/>
          </p:spPr>
          <p:txBody>
            <a:bodyPr lIns="12092" tIns="12092" rIns="12092" bIns="12092"/>
            <a:lstStyle/>
            <a:p>
              <a:pPr defTabSz="869950" eaLnBrk="0" hangingPunct="0"/>
              <a:r>
                <a:rPr lang="en-US" sz="1100">
                  <a:latin typeface="Arial Narrow" pitchFamily="34" charset="0"/>
                </a:rPr>
                <a:t>DURI</a:t>
              </a:r>
              <a:endParaRPr lang="en-US" sz="1100"/>
            </a:p>
          </p:txBody>
        </p:sp>
        <p:sp>
          <p:nvSpPr>
            <p:cNvPr id="668" name="Line 675"/>
            <p:cNvSpPr>
              <a:spLocks noChangeShapeType="1"/>
            </p:cNvSpPr>
            <p:nvPr/>
          </p:nvSpPr>
          <p:spPr bwMode="auto">
            <a:xfrm>
              <a:off x="7404100" y="2667000"/>
              <a:ext cx="6350" cy="390525"/>
            </a:xfrm>
            <a:prstGeom prst="line">
              <a:avLst/>
            </a:prstGeom>
            <a:noFill/>
            <a:ln w="9525">
              <a:solidFill>
                <a:srgbClr val="FF0000"/>
              </a:solidFill>
              <a:round/>
              <a:headEnd type="none" w="sm" len="med"/>
              <a:tailEnd type="none" w="sm" len="med"/>
            </a:ln>
            <a:effectLst/>
          </p:spPr>
          <p:txBody>
            <a:bodyPr/>
            <a:lstStyle/>
            <a:p>
              <a:endParaRPr lang="en-US"/>
            </a:p>
          </p:txBody>
        </p:sp>
        <p:sp>
          <p:nvSpPr>
            <p:cNvPr id="669" name="Line 676"/>
            <p:cNvSpPr>
              <a:spLocks noChangeShapeType="1"/>
            </p:cNvSpPr>
            <p:nvPr/>
          </p:nvSpPr>
          <p:spPr bwMode="auto">
            <a:xfrm>
              <a:off x="8158163" y="3135313"/>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670" name="Line 677"/>
            <p:cNvSpPr>
              <a:spLocks noChangeShapeType="1"/>
            </p:cNvSpPr>
            <p:nvPr/>
          </p:nvSpPr>
          <p:spPr bwMode="auto">
            <a:xfrm>
              <a:off x="8158163" y="3055938"/>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671" name="Rectangle 678"/>
            <p:cNvSpPr>
              <a:spLocks noChangeArrowheads="1"/>
            </p:cNvSpPr>
            <p:nvPr/>
          </p:nvSpPr>
          <p:spPr bwMode="auto">
            <a:xfrm>
              <a:off x="8134350" y="3079750"/>
              <a:ext cx="41275"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672" name="Oval 679"/>
            <p:cNvSpPr>
              <a:spLocks noChangeArrowheads="1"/>
            </p:cNvSpPr>
            <p:nvPr/>
          </p:nvSpPr>
          <p:spPr bwMode="auto">
            <a:xfrm>
              <a:off x="8101013" y="3184525"/>
              <a:ext cx="114300" cy="74613"/>
            </a:xfrm>
            <a:prstGeom prst="ellipse">
              <a:avLst/>
            </a:prstGeom>
            <a:noFill/>
            <a:ln w="9525">
              <a:solidFill>
                <a:srgbClr val="FF0000"/>
              </a:solidFill>
              <a:round/>
              <a:headEnd/>
              <a:tailEnd/>
            </a:ln>
            <a:effectLst/>
          </p:spPr>
          <p:txBody>
            <a:bodyPr/>
            <a:lstStyle/>
            <a:p>
              <a:endParaRPr lang="en-US"/>
            </a:p>
          </p:txBody>
        </p:sp>
        <p:sp>
          <p:nvSpPr>
            <p:cNvPr id="673" name="Oval 680"/>
            <p:cNvSpPr>
              <a:spLocks noChangeArrowheads="1"/>
            </p:cNvSpPr>
            <p:nvPr/>
          </p:nvSpPr>
          <p:spPr bwMode="auto">
            <a:xfrm>
              <a:off x="8101013" y="3217863"/>
              <a:ext cx="114300" cy="73025"/>
            </a:xfrm>
            <a:prstGeom prst="ellipse">
              <a:avLst/>
            </a:prstGeom>
            <a:noFill/>
            <a:ln w="9525">
              <a:solidFill>
                <a:srgbClr val="0000FF"/>
              </a:solidFill>
              <a:round/>
              <a:headEnd/>
              <a:tailEnd/>
            </a:ln>
            <a:effectLst/>
          </p:spPr>
          <p:txBody>
            <a:bodyPr/>
            <a:lstStyle/>
            <a:p>
              <a:endParaRPr lang="en-US"/>
            </a:p>
          </p:txBody>
        </p:sp>
        <p:sp>
          <p:nvSpPr>
            <p:cNvPr id="674" name="Line 681"/>
            <p:cNvSpPr>
              <a:spLocks noChangeShapeType="1"/>
            </p:cNvSpPr>
            <p:nvPr/>
          </p:nvSpPr>
          <p:spPr bwMode="auto">
            <a:xfrm>
              <a:off x="8158163" y="3378200"/>
              <a:ext cx="0" cy="50800"/>
            </a:xfrm>
            <a:prstGeom prst="line">
              <a:avLst/>
            </a:prstGeom>
            <a:noFill/>
            <a:ln w="9525">
              <a:solidFill>
                <a:srgbClr val="0000FF"/>
              </a:solidFill>
              <a:round/>
              <a:headEnd type="none" w="sm" len="med"/>
              <a:tailEnd type="none" w="sm" len="med"/>
            </a:ln>
            <a:effectLst/>
          </p:spPr>
          <p:txBody>
            <a:bodyPr/>
            <a:lstStyle/>
            <a:p>
              <a:endParaRPr lang="en-US"/>
            </a:p>
          </p:txBody>
        </p:sp>
        <p:sp>
          <p:nvSpPr>
            <p:cNvPr id="675" name="Line 682"/>
            <p:cNvSpPr>
              <a:spLocks noChangeShapeType="1"/>
            </p:cNvSpPr>
            <p:nvPr/>
          </p:nvSpPr>
          <p:spPr bwMode="auto">
            <a:xfrm>
              <a:off x="8158163" y="3297238"/>
              <a:ext cx="0" cy="49212"/>
            </a:xfrm>
            <a:prstGeom prst="line">
              <a:avLst/>
            </a:prstGeom>
            <a:noFill/>
            <a:ln w="9525">
              <a:solidFill>
                <a:srgbClr val="0000FF"/>
              </a:solidFill>
              <a:round/>
              <a:headEnd type="none" w="sm" len="med"/>
              <a:tailEnd type="none" w="sm" len="med"/>
            </a:ln>
            <a:effectLst/>
          </p:spPr>
          <p:txBody>
            <a:bodyPr/>
            <a:lstStyle/>
            <a:p>
              <a:endParaRPr lang="en-US"/>
            </a:p>
          </p:txBody>
        </p:sp>
        <p:sp>
          <p:nvSpPr>
            <p:cNvPr id="676" name="Rectangle 683"/>
            <p:cNvSpPr>
              <a:spLocks noChangeArrowheads="1"/>
            </p:cNvSpPr>
            <p:nvPr/>
          </p:nvSpPr>
          <p:spPr bwMode="auto">
            <a:xfrm>
              <a:off x="8134350" y="3322638"/>
              <a:ext cx="41275" cy="65087"/>
            </a:xfrm>
            <a:prstGeom prst="rect">
              <a:avLst/>
            </a:prstGeom>
            <a:solidFill>
              <a:srgbClr val="0000FF"/>
            </a:solidFill>
            <a:ln w="9525">
              <a:solidFill>
                <a:srgbClr val="0000FF"/>
              </a:solidFill>
              <a:miter lim="800000"/>
              <a:headEnd/>
              <a:tailEnd/>
            </a:ln>
            <a:effectLst/>
          </p:spPr>
          <p:txBody>
            <a:bodyPr/>
            <a:lstStyle/>
            <a:p>
              <a:endParaRPr lang="en-US"/>
            </a:p>
          </p:txBody>
        </p:sp>
        <p:sp>
          <p:nvSpPr>
            <p:cNvPr id="677" name="Line 684"/>
            <p:cNvSpPr>
              <a:spLocks noChangeShapeType="1"/>
            </p:cNvSpPr>
            <p:nvPr/>
          </p:nvSpPr>
          <p:spPr bwMode="auto">
            <a:xfrm>
              <a:off x="8091488" y="3427413"/>
              <a:ext cx="149225" cy="1587"/>
            </a:xfrm>
            <a:prstGeom prst="line">
              <a:avLst/>
            </a:prstGeom>
            <a:noFill/>
            <a:ln w="25400">
              <a:solidFill>
                <a:srgbClr val="0000FF"/>
              </a:solidFill>
              <a:round/>
              <a:headEnd type="none" w="sm" len="med"/>
              <a:tailEnd type="none" w="sm" len="med"/>
            </a:ln>
            <a:effectLst/>
          </p:spPr>
          <p:txBody>
            <a:bodyPr/>
            <a:lstStyle/>
            <a:p>
              <a:endParaRPr lang="en-US"/>
            </a:p>
          </p:txBody>
        </p:sp>
        <p:sp>
          <p:nvSpPr>
            <p:cNvPr id="678" name="Line 685"/>
            <p:cNvSpPr>
              <a:spLocks noChangeShapeType="1"/>
            </p:cNvSpPr>
            <p:nvPr/>
          </p:nvSpPr>
          <p:spPr bwMode="auto">
            <a:xfrm flipV="1">
              <a:off x="7915275" y="2930525"/>
              <a:ext cx="458788" cy="4763"/>
            </a:xfrm>
            <a:prstGeom prst="line">
              <a:avLst/>
            </a:prstGeom>
            <a:noFill/>
            <a:ln w="25400">
              <a:solidFill>
                <a:srgbClr val="FF0000"/>
              </a:solidFill>
              <a:round/>
              <a:headEnd type="none" w="sm" len="med"/>
              <a:tailEnd type="none" w="sm" len="med"/>
            </a:ln>
            <a:effectLst/>
          </p:spPr>
          <p:txBody>
            <a:bodyPr/>
            <a:lstStyle/>
            <a:p>
              <a:endParaRPr lang="en-US"/>
            </a:p>
          </p:txBody>
        </p:sp>
        <p:sp>
          <p:nvSpPr>
            <p:cNvPr id="679" name="Line 686"/>
            <p:cNvSpPr>
              <a:spLocks noChangeShapeType="1"/>
            </p:cNvSpPr>
            <p:nvPr/>
          </p:nvSpPr>
          <p:spPr bwMode="auto">
            <a:xfrm>
              <a:off x="8010525" y="300037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680" name="Line 687"/>
            <p:cNvSpPr>
              <a:spLocks noChangeShapeType="1"/>
            </p:cNvSpPr>
            <p:nvPr/>
          </p:nvSpPr>
          <p:spPr bwMode="auto">
            <a:xfrm>
              <a:off x="8010525" y="2935288"/>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681" name="Rectangle 688"/>
            <p:cNvSpPr>
              <a:spLocks noChangeArrowheads="1"/>
            </p:cNvSpPr>
            <p:nvPr/>
          </p:nvSpPr>
          <p:spPr bwMode="auto">
            <a:xfrm>
              <a:off x="7994650" y="2974975"/>
              <a:ext cx="30163" cy="34925"/>
            </a:xfrm>
            <a:prstGeom prst="rect">
              <a:avLst/>
            </a:prstGeom>
            <a:solidFill>
              <a:srgbClr val="FF0000"/>
            </a:solidFill>
            <a:ln w="9525">
              <a:solidFill>
                <a:srgbClr val="FF0000"/>
              </a:solidFill>
              <a:miter lim="800000"/>
              <a:headEnd/>
              <a:tailEnd/>
            </a:ln>
            <a:effectLst/>
          </p:spPr>
          <p:txBody>
            <a:bodyPr/>
            <a:lstStyle/>
            <a:p>
              <a:endParaRPr lang="en-US"/>
            </a:p>
          </p:txBody>
        </p:sp>
        <p:sp>
          <p:nvSpPr>
            <p:cNvPr id="682" name="Line 689"/>
            <p:cNvSpPr>
              <a:spLocks noChangeShapeType="1"/>
            </p:cNvSpPr>
            <p:nvPr/>
          </p:nvSpPr>
          <p:spPr bwMode="auto">
            <a:xfrm>
              <a:off x="8280400" y="2886075"/>
              <a:ext cx="0" cy="163513"/>
            </a:xfrm>
            <a:prstGeom prst="line">
              <a:avLst/>
            </a:prstGeom>
            <a:noFill/>
            <a:ln w="9525">
              <a:solidFill>
                <a:srgbClr val="FF0000"/>
              </a:solidFill>
              <a:round/>
              <a:headEnd type="none" w="sm" len="med"/>
              <a:tailEnd type="none" w="sm" len="med"/>
            </a:ln>
            <a:effectLst/>
          </p:spPr>
          <p:txBody>
            <a:bodyPr/>
            <a:lstStyle/>
            <a:p>
              <a:endParaRPr lang="en-US"/>
            </a:p>
          </p:txBody>
        </p:sp>
        <p:sp>
          <p:nvSpPr>
            <p:cNvPr id="683" name="Rectangle 690"/>
            <p:cNvSpPr>
              <a:spLocks noChangeArrowheads="1"/>
            </p:cNvSpPr>
            <p:nvPr/>
          </p:nvSpPr>
          <p:spPr bwMode="auto">
            <a:xfrm>
              <a:off x="8250238" y="2830513"/>
              <a:ext cx="46037"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684" name="Line 691"/>
            <p:cNvSpPr>
              <a:spLocks noChangeShapeType="1"/>
            </p:cNvSpPr>
            <p:nvPr/>
          </p:nvSpPr>
          <p:spPr bwMode="auto">
            <a:xfrm>
              <a:off x="7915275" y="3048000"/>
              <a:ext cx="449263" cy="1588"/>
            </a:xfrm>
            <a:prstGeom prst="line">
              <a:avLst/>
            </a:prstGeom>
            <a:noFill/>
            <a:ln w="25400">
              <a:solidFill>
                <a:srgbClr val="FF0000"/>
              </a:solidFill>
              <a:round/>
              <a:headEnd type="none" w="sm" len="med"/>
              <a:tailEnd type="none" w="sm" len="med"/>
            </a:ln>
            <a:effectLst/>
          </p:spPr>
          <p:txBody>
            <a:bodyPr/>
            <a:lstStyle/>
            <a:p>
              <a:endParaRPr lang="en-US"/>
            </a:p>
          </p:txBody>
        </p:sp>
        <p:sp>
          <p:nvSpPr>
            <p:cNvPr id="685" name="Rectangle 692"/>
            <p:cNvSpPr>
              <a:spLocks noChangeArrowheads="1"/>
            </p:cNvSpPr>
            <p:nvPr/>
          </p:nvSpPr>
          <p:spPr bwMode="auto">
            <a:xfrm>
              <a:off x="8280400" y="3082925"/>
              <a:ext cx="330200" cy="117475"/>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30 MVA</a:t>
              </a:r>
              <a:endParaRPr lang="en-US" sz="1100"/>
            </a:p>
          </p:txBody>
        </p:sp>
        <p:sp>
          <p:nvSpPr>
            <p:cNvPr id="686" name="Rectangle 693"/>
            <p:cNvSpPr>
              <a:spLocks noChangeArrowheads="1"/>
            </p:cNvSpPr>
            <p:nvPr/>
          </p:nvSpPr>
          <p:spPr bwMode="auto">
            <a:xfrm>
              <a:off x="7827963" y="2708275"/>
              <a:ext cx="493712" cy="160338"/>
            </a:xfrm>
            <a:prstGeom prst="rect">
              <a:avLst/>
            </a:prstGeom>
            <a:noFill/>
            <a:ln w="9525">
              <a:noFill/>
              <a:miter lim="800000"/>
              <a:headEnd/>
              <a:tailEnd/>
            </a:ln>
            <a:effectLst/>
          </p:spPr>
          <p:txBody>
            <a:bodyPr lIns="12092" tIns="12092" rIns="12092" bIns="12092"/>
            <a:lstStyle/>
            <a:p>
              <a:pPr defTabSz="869950" eaLnBrk="0" hangingPunct="0"/>
              <a:r>
                <a:rPr lang="en-US" sz="1100">
                  <a:latin typeface="Arial Narrow" pitchFamily="34" charset="0"/>
                </a:rPr>
                <a:t>DUMAI</a:t>
              </a:r>
              <a:endParaRPr lang="en-US" sz="1100"/>
            </a:p>
          </p:txBody>
        </p:sp>
        <p:sp>
          <p:nvSpPr>
            <p:cNvPr id="687" name="Line 694"/>
            <p:cNvSpPr>
              <a:spLocks noChangeShapeType="1"/>
            </p:cNvSpPr>
            <p:nvPr/>
          </p:nvSpPr>
          <p:spPr bwMode="auto">
            <a:xfrm>
              <a:off x="8275638" y="2670175"/>
              <a:ext cx="0" cy="163513"/>
            </a:xfrm>
            <a:prstGeom prst="line">
              <a:avLst/>
            </a:prstGeom>
            <a:noFill/>
            <a:ln w="9525">
              <a:solidFill>
                <a:srgbClr val="FF0000"/>
              </a:solidFill>
              <a:round/>
              <a:headEnd type="none" w="sm" len="med"/>
              <a:tailEnd type="none" w="sm" len="med"/>
            </a:ln>
            <a:effectLst/>
          </p:spPr>
          <p:txBody>
            <a:bodyPr/>
            <a:lstStyle/>
            <a:p>
              <a:endParaRPr lang="en-US"/>
            </a:p>
          </p:txBody>
        </p:sp>
        <p:sp>
          <p:nvSpPr>
            <p:cNvPr id="688" name="Line 695"/>
            <p:cNvSpPr>
              <a:spLocks noChangeShapeType="1"/>
            </p:cNvSpPr>
            <p:nvPr/>
          </p:nvSpPr>
          <p:spPr bwMode="auto">
            <a:xfrm flipV="1">
              <a:off x="7402513" y="2667000"/>
              <a:ext cx="866775" cy="0"/>
            </a:xfrm>
            <a:prstGeom prst="line">
              <a:avLst/>
            </a:prstGeom>
            <a:noFill/>
            <a:ln w="9525">
              <a:solidFill>
                <a:srgbClr val="FF0000"/>
              </a:solidFill>
              <a:round/>
              <a:headEnd type="none" w="sm" len="med"/>
              <a:tailEnd type="none" w="sm" len="med"/>
            </a:ln>
            <a:effectLst/>
          </p:spPr>
          <p:txBody>
            <a:bodyPr/>
            <a:lstStyle/>
            <a:p>
              <a:endParaRPr lang="en-US"/>
            </a:p>
          </p:txBody>
        </p:sp>
        <p:sp>
          <p:nvSpPr>
            <p:cNvPr id="689" name="Rectangle 696"/>
            <p:cNvSpPr>
              <a:spLocks noChangeArrowheads="1"/>
            </p:cNvSpPr>
            <p:nvPr/>
          </p:nvSpPr>
          <p:spPr bwMode="auto">
            <a:xfrm flipH="1">
              <a:off x="6335713" y="4495800"/>
              <a:ext cx="98425" cy="120650"/>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6</a:t>
              </a:r>
              <a:endParaRPr lang="en-US" sz="1100"/>
            </a:p>
          </p:txBody>
        </p:sp>
        <p:sp>
          <p:nvSpPr>
            <p:cNvPr id="690" name="Line 697"/>
            <p:cNvSpPr>
              <a:spLocks noChangeShapeType="1"/>
            </p:cNvSpPr>
            <p:nvPr/>
          </p:nvSpPr>
          <p:spPr bwMode="auto">
            <a:xfrm>
              <a:off x="5151438" y="1676400"/>
              <a:ext cx="0" cy="187325"/>
            </a:xfrm>
            <a:prstGeom prst="line">
              <a:avLst/>
            </a:prstGeom>
            <a:noFill/>
            <a:ln w="9525">
              <a:solidFill>
                <a:srgbClr val="FF0000"/>
              </a:solidFill>
              <a:round/>
              <a:headEnd type="none" w="sm" len="med"/>
              <a:tailEnd type="none" w="sm" len="med"/>
            </a:ln>
            <a:effectLst/>
          </p:spPr>
          <p:txBody>
            <a:bodyPr/>
            <a:lstStyle/>
            <a:p>
              <a:endParaRPr lang="en-US"/>
            </a:p>
          </p:txBody>
        </p:sp>
        <p:sp>
          <p:nvSpPr>
            <p:cNvPr id="691" name="Line 698"/>
            <p:cNvSpPr>
              <a:spLocks noChangeShapeType="1"/>
            </p:cNvSpPr>
            <p:nvPr/>
          </p:nvSpPr>
          <p:spPr bwMode="auto">
            <a:xfrm>
              <a:off x="4511675" y="3619500"/>
              <a:ext cx="1462088" cy="1588"/>
            </a:xfrm>
            <a:prstGeom prst="line">
              <a:avLst/>
            </a:prstGeom>
            <a:noFill/>
            <a:ln w="9525">
              <a:solidFill>
                <a:srgbClr val="FF0000"/>
              </a:solidFill>
              <a:round/>
              <a:headEnd type="none" w="sm" len="med"/>
              <a:tailEnd type="none" w="sm" len="med"/>
            </a:ln>
            <a:effectLst/>
          </p:spPr>
          <p:txBody>
            <a:bodyPr/>
            <a:lstStyle/>
            <a:p>
              <a:endParaRPr lang="en-US"/>
            </a:p>
          </p:txBody>
        </p:sp>
        <p:sp>
          <p:nvSpPr>
            <p:cNvPr id="692" name="Line 699"/>
            <p:cNvSpPr>
              <a:spLocks noChangeShapeType="1"/>
            </p:cNvSpPr>
            <p:nvPr/>
          </p:nvSpPr>
          <p:spPr bwMode="auto">
            <a:xfrm flipH="1">
              <a:off x="4511675" y="3200400"/>
              <a:ext cx="0" cy="419100"/>
            </a:xfrm>
            <a:prstGeom prst="line">
              <a:avLst/>
            </a:prstGeom>
            <a:noFill/>
            <a:ln w="9525">
              <a:solidFill>
                <a:srgbClr val="FF0000"/>
              </a:solidFill>
              <a:round/>
              <a:headEnd type="none" w="sm" len="med"/>
              <a:tailEnd type="none" w="sm" len="med"/>
            </a:ln>
            <a:effectLst/>
          </p:spPr>
          <p:txBody>
            <a:bodyPr/>
            <a:lstStyle/>
            <a:p>
              <a:endParaRPr lang="en-US"/>
            </a:p>
          </p:txBody>
        </p:sp>
        <p:sp>
          <p:nvSpPr>
            <p:cNvPr id="693" name="Rectangle 700"/>
            <p:cNvSpPr>
              <a:spLocks noChangeArrowheads="1"/>
            </p:cNvSpPr>
            <p:nvPr/>
          </p:nvSpPr>
          <p:spPr bwMode="auto">
            <a:xfrm>
              <a:off x="649288" y="4038600"/>
              <a:ext cx="411162" cy="130175"/>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20 MVA</a:t>
              </a:r>
            </a:p>
          </p:txBody>
        </p:sp>
        <p:sp>
          <p:nvSpPr>
            <p:cNvPr id="694" name="Rectangle 701"/>
            <p:cNvSpPr>
              <a:spLocks noChangeArrowheads="1"/>
            </p:cNvSpPr>
            <p:nvPr/>
          </p:nvSpPr>
          <p:spPr bwMode="auto">
            <a:xfrm>
              <a:off x="3867150" y="5105400"/>
              <a:ext cx="1830388" cy="457200"/>
            </a:xfrm>
            <a:prstGeom prst="rect">
              <a:avLst/>
            </a:prstGeom>
            <a:noFill/>
            <a:ln w="9525">
              <a:noFill/>
              <a:miter lim="800000"/>
              <a:headEnd/>
              <a:tailEnd/>
            </a:ln>
            <a:effectLst/>
          </p:spPr>
          <p:txBody>
            <a:bodyPr lIns="12092" tIns="12092" rIns="12092" bIns="12092"/>
            <a:lstStyle/>
            <a:p>
              <a:pPr defTabSz="869950" eaLnBrk="0" hangingPunct="0"/>
              <a:r>
                <a:rPr lang="en-US" sz="1500" b="1">
                  <a:solidFill>
                    <a:srgbClr val="FF3300"/>
                  </a:solidFill>
                  <a:effectLst>
                    <a:outerShdw blurRad="38100" dist="38100" dir="2700000" algn="tl">
                      <a:srgbClr val="000000"/>
                    </a:outerShdw>
                  </a:effectLst>
                  <a:latin typeface="Arial Narrow" pitchFamily="34" charset="0"/>
                </a:rPr>
                <a:t>PULAU </a:t>
              </a:r>
              <a:r>
                <a:rPr lang="en-US" sz="1400" b="1">
                  <a:solidFill>
                    <a:srgbClr val="FF3300"/>
                  </a:solidFill>
                  <a:effectLst>
                    <a:outerShdw blurRad="38100" dist="38100" dir="2700000" algn="tl">
                      <a:srgbClr val="000000"/>
                    </a:outerShdw>
                  </a:effectLst>
                  <a:latin typeface="Arial Narrow" pitchFamily="34" charset="0"/>
                </a:rPr>
                <a:t>PADANG</a:t>
              </a:r>
              <a:endParaRPr lang="en-US" sz="1400">
                <a:solidFill>
                  <a:srgbClr val="FF3300"/>
                </a:solidFill>
              </a:endParaRPr>
            </a:p>
          </p:txBody>
        </p:sp>
        <p:sp>
          <p:nvSpPr>
            <p:cNvPr id="695" name="Rectangle 702"/>
            <p:cNvSpPr>
              <a:spLocks noChangeArrowheads="1"/>
            </p:cNvSpPr>
            <p:nvPr/>
          </p:nvSpPr>
          <p:spPr bwMode="auto">
            <a:xfrm>
              <a:off x="5259388" y="2438400"/>
              <a:ext cx="1827212" cy="457200"/>
            </a:xfrm>
            <a:prstGeom prst="rect">
              <a:avLst/>
            </a:prstGeom>
            <a:noFill/>
            <a:ln w="9525">
              <a:noFill/>
              <a:miter lim="800000"/>
              <a:headEnd/>
              <a:tailEnd/>
            </a:ln>
            <a:effectLst/>
          </p:spPr>
          <p:txBody>
            <a:bodyPr lIns="12092" tIns="12092" rIns="12092" bIns="12092"/>
            <a:lstStyle/>
            <a:p>
              <a:pPr defTabSz="869950" eaLnBrk="0" hangingPunct="0"/>
              <a:r>
                <a:rPr lang="en-US" sz="1500" b="1">
                  <a:solidFill>
                    <a:srgbClr val="FF3300"/>
                  </a:solidFill>
                  <a:effectLst>
                    <a:outerShdw blurRad="38100" dist="38100" dir="2700000" algn="tl">
                      <a:srgbClr val="000000"/>
                    </a:outerShdw>
                  </a:effectLst>
                  <a:latin typeface="Arial Narrow" pitchFamily="34" charset="0"/>
                </a:rPr>
                <a:t>PULAU </a:t>
              </a:r>
              <a:r>
                <a:rPr lang="en-US" sz="1400" b="1">
                  <a:solidFill>
                    <a:srgbClr val="FF3300"/>
                  </a:solidFill>
                  <a:effectLst>
                    <a:outerShdw blurRad="38100" dist="38100" dir="2700000" algn="tl">
                      <a:srgbClr val="000000"/>
                    </a:outerShdw>
                  </a:effectLst>
                  <a:latin typeface="Arial Narrow" pitchFamily="34" charset="0"/>
                </a:rPr>
                <a:t>PEKANBARU</a:t>
              </a:r>
              <a:endParaRPr lang="en-US" sz="1400">
                <a:solidFill>
                  <a:srgbClr val="FF3300"/>
                </a:solidFill>
              </a:endParaRPr>
            </a:p>
          </p:txBody>
        </p:sp>
        <p:sp>
          <p:nvSpPr>
            <p:cNvPr id="696" name="Rectangle 703"/>
            <p:cNvSpPr>
              <a:spLocks noChangeArrowheads="1"/>
            </p:cNvSpPr>
            <p:nvPr/>
          </p:nvSpPr>
          <p:spPr bwMode="auto">
            <a:xfrm>
              <a:off x="623888" y="1238250"/>
              <a:ext cx="1828800" cy="457200"/>
            </a:xfrm>
            <a:prstGeom prst="rect">
              <a:avLst/>
            </a:prstGeom>
            <a:noFill/>
            <a:ln w="9525">
              <a:noFill/>
              <a:miter lim="800000"/>
              <a:headEnd/>
              <a:tailEnd/>
            </a:ln>
            <a:effectLst/>
          </p:spPr>
          <p:txBody>
            <a:bodyPr lIns="12092" tIns="12092" rIns="12092" bIns="12092"/>
            <a:lstStyle/>
            <a:p>
              <a:pPr defTabSz="869950" eaLnBrk="0" hangingPunct="0"/>
              <a:r>
                <a:rPr lang="en-US" sz="1400" b="1">
                  <a:solidFill>
                    <a:srgbClr val="FF3300"/>
                  </a:solidFill>
                  <a:effectLst>
                    <a:outerShdw blurRad="38100" dist="38100" dir="2700000" algn="tl">
                      <a:srgbClr val="000000"/>
                    </a:outerShdw>
                  </a:effectLst>
                  <a:latin typeface="Arial Narrow" pitchFamily="34" charset="0"/>
                </a:rPr>
                <a:t>PULAU</a:t>
              </a:r>
              <a:r>
                <a:rPr lang="en-US" sz="1300" b="1">
                  <a:solidFill>
                    <a:srgbClr val="FF3300"/>
                  </a:solidFill>
                  <a:effectLst>
                    <a:outerShdw blurRad="38100" dist="38100" dir="2700000" algn="tl">
                      <a:srgbClr val="000000"/>
                    </a:outerShdw>
                  </a:effectLst>
                  <a:latin typeface="Arial Narrow" pitchFamily="34" charset="0"/>
                </a:rPr>
                <a:t> BUKITTINGGI</a:t>
              </a:r>
              <a:endParaRPr lang="en-US" sz="1300">
                <a:solidFill>
                  <a:srgbClr val="FF3300"/>
                </a:solidFill>
              </a:endParaRPr>
            </a:p>
          </p:txBody>
        </p:sp>
        <p:sp>
          <p:nvSpPr>
            <p:cNvPr id="697" name="Line 707"/>
            <p:cNvSpPr>
              <a:spLocks noChangeShapeType="1"/>
            </p:cNvSpPr>
            <p:nvPr/>
          </p:nvSpPr>
          <p:spPr bwMode="auto">
            <a:xfrm>
              <a:off x="5521325" y="4645025"/>
              <a:ext cx="930275" cy="1588"/>
            </a:xfrm>
            <a:prstGeom prst="line">
              <a:avLst/>
            </a:prstGeom>
            <a:noFill/>
            <a:ln w="25400">
              <a:solidFill>
                <a:srgbClr val="FF0000"/>
              </a:solidFill>
              <a:round/>
              <a:headEnd type="none" w="sm" len="med"/>
              <a:tailEnd type="none" w="sm" len="med"/>
            </a:ln>
            <a:effectLst/>
          </p:spPr>
          <p:txBody>
            <a:bodyPr/>
            <a:lstStyle/>
            <a:p>
              <a:endParaRPr lang="en-US"/>
            </a:p>
          </p:txBody>
        </p:sp>
        <p:sp>
          <p:nvSpPr>
            <p:cNvPr id="698" name="Line 708"/>
            <p:cNvSpPr>
              <a:spLocks noChangeShapeType="1"/>
            </p:cNvSpPr>
            <p:nvPr/>
          </p:nvSpPr>
          <p:spPr bwMode="auto">
            <a:xfrm>
              <a:off x="5521325" y="5040313"/>
              <a:ext cx="942975" cy="1587"/>
            </a:xfrm>
            <a:prstGeom prst="line">
              <a:avLst/>
            </a:prstGeom>
            <a:noFill/>
            <a:ln w="25400">
              <a:solidFill>
                <a:srgbClr val="FF0000"/>
              </a:solidFill>
              <a:round/>
              <a:headEnd type="none" w="sm" len="med"/>
              <a:tailEnd type="none" w="sm" len="med"/>
            </a:ln>
            <a:effectLst/>
          </p:spPr>
          <p:txBody>
            <a:bodyPr/>
            <a:lstStyle/>
            <a:p>
              <a:endParaRPr lang="en-US"/>
            </a:p>
          </p:txBody>
        </p:sp>
        <p:grpSp>
          <p:nvGrpSpPr>
            <p:cNvPr id="699" name="Group 709"/>
            <p:cNvGrpSpPr>
              <a:grpSpLocks/>
            </p:cNvGrpSpPr>
            <p:nvPr/>
          </p:nvGrpSpPr>
          <p:grpSpPr bwMode="auto">
            <a:xfrm>
              <a:off x="-1178327" y="4660900"/>
              <a:ext cx="22" cy="381000"/>
              <a:chOff x="4793" y="2936"/>
              <a:chExt cx="22" cy="240"/>
            </a:xfrm>
          </p:grpSpPr>
          <p:sp>
            <p:nvSpPr>
              <p:cNvPr id="925" name="Line 710"/>
              <p:cNvSpPr>
                <a:spLocks noChangeShapeType="1"/>
              </p:cNvSpPr>
              <p:nvPr/>
            </p:nvSpPr>
            <p:spPr bwMode="auto">
              <a:xfrm>
                <a:off x="4805" y="3144"/>
                <a:ext cx="0" cy="32"/>
              </a:xfrm>
              <a:prstGeom prst="line">
                <a:avLst/>
              </a:prstGeom>
              <a:noFill/>
              <a:ln w="9525">
                <a:solidFill>
                  <a:srgbClr val="FF0000"/>
                </a:solidFill>
                <a:round/>
                <a:headEnd type="none" w="sm" len="med"/>
                <a:tailEnd type="none" w="sm" len="med"/>
              </a:ln>
              <a:effectLst/>
            </p:spPr>
            <p:txBody>
              <a:bodyPr/>
              <a:lstStyle/>
              <a:p>
                <a:endParaRPr lang="en-US"/>
              </a:p>
            </p:txBody>
          </p:sp>
          <p:sp>
            <p:nvSpPr>
              <p:cNvPr id="926" name="Line 711"/>
              <p:cNvSpPr>
                <a:spLocks noChangeShapeType="1"/>
              </p:cNvSpPr>
              <p:nvPr/>
            </p:nvSpPr>
            <p:spPr bwMode="auto">
              <a:xfrm>
                <a:off x="4805" y="2936"/>
                <a:ext cx="0" cy="31"/>
              </a:xfrm>
              <a:prstGeom prst="line">
                <a:avLst/>
              </a:prstGeom>
              <a:noFill/>
              <a:ln w="9525">
                <a:solidFill>
                  <a:srgbClr val="FF0000"/>
                </a:solidFill>
                <a:round/>
                <a:headEnd type="none" w="sm" len="med"/>
                <a:tailEnd type="none" w="sm" len="med"/>
              </a:ln>
              <a:effectLst/>
            </p:spPr>
            <p:txBody>
              <a:bodyPr/>
              <a:lstStyle/>
              <a:p>
                <a:endParaRPr lang="en-US"/>
              </a:p>
            </p:txBody>
          </p:sp>
          <p:sp>
            <p:nvSpPr>
              <p:cNvPr id="927" name="Rectangle 712"/>
              <p:cNvSpPr>
                <a:spLocks noChangeArrowheads="1"/>
              </p:cNvSpPr>
              <p:nvPr/>
            </p:nvSpPr>
            <p:spPr bwMode="auto">
              <a:xfrm>
                <a:off x="4793" y="2961"/>
                <a:ext cx="22" cy="21"/>
              </a:xfrm>
              <a:prstGeom prst="rect">
                <a:avLst/>
              </a:prstGeom>
              <a:solidFill>
                <a:srgbClr val="FF0000"/>
              </a:solidFill>
              <a:ln w="9525">
                <a:solidFill>
                  <a:srgbClr val="FF0000"/>
                </a:solidFill>
                <a:miter lim="800000"/>
                <a:headEnd/>
                <a:tailEnd/>
              </a:ln>
              <a:effectLst/>
            </p:spPr>
            <p:txBody>
              <a:bodyPr/>
              <a:lstStyle/>
              <a:p>
                <a:endParaRPr lang="en-US"/>
              </a:p>
            </p:txBody>
          </p:sp>
          <p:sp>
            <p:nvSpPr>
              <p:cNvPr id="928" name="Line 713"/>
              <p:cNvSpPr>
                <a:spLocks noChangeShapeType="1"/>
              </p:cNvSpPr>
              <p:nvPr/>
            </p:nvSpPr>
            <p:spPr bwMode="auto">
              <a:xfrm>
                <a:off x="4805" y="3063"/>
                <a:ext cx="0" cy="62"/>
              </a:xfrm>
              <a:prstGeom prst="line">
                <a:avLst/>
              </a:prstGeom>
              <a:noFill/>
              <a:ln w="9525">
                <a:solidFill>
                  <a:srgbClr val="FF0000"/>
                </a:solidFill>
                <a:round/>
                <a:headEnd type="none" w="sm" len="med"/>
                <a:tailEnd type="none" w="sm" len="med"/>
              </a:ln>
              <a:effectLst/>
            </p:spPr>
            <p:txBody>
              <a:bodyPr/>
              <a:lstStyle/>
              <a:p>
                <a:endParaRPr lang="en-US"/>
              </a:p>
            </p:txBody>
          </p:sp>
          <p:sp>
            <p:nvSpPr>
              <p:cNvPr id="929" name="Rectangle 714"/>
              <p:cNvSpPr>
                <a:spLocks noChangeArrowheads="1"/>
              </p:cNvSpPr>
              <p:nvPr/>
            </p:nvSpPr>
            <p:spPr bwMode="auto">
              <a:xfrm>
                <a:off x="4793" y="3118"/>
                <a:ext cx="22" cy="22"/>
              </a:xfrm>
              <a:prstGeom prst="rect">
                <a:avLst/>
              </a:prstGeom>
              <a:solidFill>
                <a:srgbClr val="FF0000"/>
              </a:solidFill>
              <a:ln w="9525">
                <a:solidFill>
                  <a:srgbClr val="FF0000"/>
                </a:solidFill>
                <a:miter lim="800000"/>
                <a:headEnd/>
                <a:tailEnd/>
              </a:ln>
              <a:effectLst/>
            </p:spPr>
            <p:txBody>
              <a:bodyPr/>
              <a:lstStyle/>
              <a:p>
                <a:endParaRPr lang="en-US"/>
              </a:p>
            </p:txBody>
          </p:sp>
          <p:sp>
            <p:nvSpPr>
              <p:cNvPr id="930" name="Line 715"/>
              <p:cNvSpPr>
                <a:spLocks noChangeShapeType="1"/>
              </p:cNvSpPr>
              <p:nvPr/>
            </p:nvSpPr>
            <p:spPr bwMode="auto">
              <a:xfrm>
                <a:off x="4805" y="2977"/>
                <a:ext cx="0" cy="67"/>
              </a:xfrm>
              <a:prstGeom prst="line">
                <a:avLst/>
              </a:prstGeom>
              <a:noFill/>
              <a:ln w="9525">
                <a:solidFill>
                  <a:srgbClr val="FF0000"/>
                </a:solidFill>
                <a:round/>
                <a:headEnd type="none" w="sm" len="med"/>
                <a:tailEnd type="none" w="sm" len="med"/>
              </a:ln>
              <a:effectLst/>
            </p:spPr>
            <p:txBody>
              <a:bodyPr/>
              <a:lstStyle/>
              <a:p>
                <a:endParaRPr lang="en-US"/>
              </a:p>
            </p:txBody>
          </p:sp>
          <p:sp>
            <p:nvSpPr>
              <p:cNvPr id="931" name="Rectangle 716"/>
              <p:cNvSpPr>
                <a:spLocks noChangeArrowheads="1"/>
              </p:cNvSpPr>
              <p:nvPr/>
            </p:nvSpPr>
            <p:spPr bwMode="auto">
              <a:xfrm>
                <a:off x="4793" y="3038"/>
                <a:ext cx="22" cy="21"/>
              </a:xfrm>
              <a:prstGeom prst="rect">
                <a:avLst/>
              </a:prstGeom>
              <a:solidFill>
                <a:srgbClr val="FF0000"/>
              </a:solidFill>
              <a:ln w="9525">
                <a:solidFill>
                  <a:srgbClr val="FF0000"/>
                </a:solidFill>
                <a:miter lim="800000"/>
                <a:headEnd/>
                <a:tailEnd/>
              </a:ln>
              <a:effectLst/>
            </p:spPr>
            <p:txBody>
              <a:bodyPr/>
              <a:lstStyle/>
              <a:p>
                <a:endParaRPr lang="en-US"/>
              </a:p>
            </p:txBody>
          </p:sp>
        </p:grpSp>
        <p:grpSp>
          <p:nvGrpSpPr>
            <p:cNvPr id="700" name="Group 717"/>
            <p:cNvGrpSpPr>
              <a:grpSpLocks/>
            </p:cNvGrpSpPr>
            <p:nvPr/>
          </p:nvGrpSpPr>
          <p:grpSpPr bwMode="auto">
            <a:xfrm>
              <a:off x="-1621892" y="4660900"/>
              <a:ext cx="23" cy="381000"/>
              <a:chOff x="4950" y="2936"/>
              <a:chExt cx="23" cy="240"/>
            </a:xfrm>
          </p:grpSpPr>
          <p:sp>
            <p:nvSpPr>
              <p:cNvPr id="918" name="Line 718"/>
              <p:cNvSpPr>
                <a:spLocks noChangeShapeType="1"/>
              </p:cNvSpPr>
              <p:nvPr/>
            </p:nvSpPr>
            <p:spPr bwMode="auto">
              <a:xfrm>
                <a:off x="4962" y="3144"/>
                <a:ext cx="0" cy="32"/>
              </a:xfrm>
              <a:prstGeom prst="line">
                <a:avLst/>
              </a:prstGeom>
              <a:noFill/>
              <a:ln w="9525">
                <a:solidFill>
                  <a:srgbClr val="FF0000"/>
                </a:solidFill>
                <a:round/>
                <a:headEnd type="none" w="sm" len="med"/>
                <a:tailEnd type="none" w="sm" len="med"/>
              </a:ln>
              <a:effectLst/>
            </p:spPr>
            <p:txBody>
              <a:bodyPr/>
              <a:lstStyle/>
              <a:p>
                <a:endParaRPr lang="en-US"/>
              </a:p>
            </p:txBody>
          </p:sp>
          <p:sp>
            <p:nvSpPr>
              <p:cNvPr id="919" name="Line 719"/>
              <p:cNvSpPr>
                <a:spLocks noChangeShapeType="1"/>
              </p:cNvSpPr>
              <p:nvPr/>
            </p:nvSpPr>
            <p:spPr bwMode="auto">
              <a:xfrm>
                <a:off x="4962" y="2936"/>
                <a:ext cx="0" cy="31"/>
              </a:xfrm>
              <a:prstGeom prst="line">
                <a:avLst/>
              </a:prstGeom>
              <a:noFill/>
              <a:ln w="9525">
                <a:solidFill>
                  <a:srgbClr val="FF0000"/>
                </a:solidFill>
                <a:round/>
                <a:headEnd type="none" w="sm" len="med"/>
                <a:tailEnd type="none" w="sm" len="med"/>
              </a:ln>
              <a:effectLst/>
            </p:spPr>
            <p:txBody>
              <a:bodyPr/>
              <a:lstStyle/>
              <a:p>
                <a:endParaRPr lang="en-US"/>
              </a:p>
            </p:txBody>
          </p:sp>
          <p:sp>
            <p:nvSpPr>
              <p:cNvPr id="920" name="Rectangle 720"/>
              <p:cNvSpPr>
                <a:spLocks noChangeArrowheads="1"/>
              </p:cNvSpPr>
              <p:nvPr/>
            </p:nvSpPr>
            <p:spPr bwMode="auto">
              <a:xfrm>
                <a:off x="4950" y="2961"/>
                <a:ext cx="23" cy="21"/>
              </a:xfrm>
              <a:prstGeom prst="rect">
                <a:avLst/>
              </a:prstGeom>
              <a:solidFill>
                <a:srgbClr val="FF0000"/>
              </a:solidFill>
              <a:ln w="9525">
                <a:solidFill>
                  <a:srgbClr val="FF0000"/>
                </a:solidFill>
                <a:miter lim="800000"/>
                <a:headEnd/>
                <a:tailEnd/>
              </a:ln>
              <a:effectLst/>
            </p:spPr>
            <p:txBody>
              <a:bodyPr/>
              <a:lstStyle/>
              <a:p>
                <a:endParaRPr lang="en-US"/>
              </a:p>
            </p:txBody>
          </p:sp>
          <p:sp>
            <p:nvSpPr>
              <p:cNvPr id="921" name="Line 721"/>
              <p:cNvSpPr>
                <a:spLocks noChangeShapeType="1"/>
              </p:cNvSpPr>
              <p:nvPr/>
            </p:nvSpPr>
            <p:spPr bwMode="auto">
              <a:xfrm>
                <a:off x="4962" y="3063"/>
                <a:ext cx="0" cy="62"/>
              </a:xfrm>
              <a:prstGeom prst="line">
                <a:avLst/>
              </a:prstGeom>
              <a:noFill/>
              <a:ln w="9525">
                <a:solidFill>
                  <a:srgbClr val="FF0000"/>
                </a:solidFill>
                <a:round/>
                <a:headEnd type="none" w="sm" len="med"/>
                <a:tailEnd type="none" w="sm" len="med"/>
              </a:ln>
              <a:effectLst/>
            </p:spPr>
            <p:txBody>
              <a:bodyPr/>
              <a:lstStyle/>
              <a:p>
                <a:endParaRPr lang="en-US"/>
              </a:p>
            </p:txBody>
          </p:sp>
          <p:sp>
            <p:nvSpPr>
              <p:cNvPr id="922" name="Rectangle 722"/>
              <p:cNvSpPr>
                <a:spLocks noChangeArrowheads="1"/>
              </p:cNvSpPr>
              <p:nvPr/>
            </p:nvSpPr>
            <p:spPr bwMode="auto">
              <a:xfrm>
                <a:off x="4950" y="3118"/>
                <a:ext cx="23" cy="22"/>
              </a:xfrm>
              <a:prstGeom prst="rect">
                <a:avLst/>
              </a:prstGeom>
              <a:solidFill>
                <a:schemeClr val="bg1"/>
              </a:solidFill>
              <a:ln w="9525">
                <a:solidFill>
                  <a:srgbClr val="FF0000"/>
                </a:solidFill>
                <a:miter lim="800000"/>
                <a:headEnd/>
                <a:tailEnd/>
              </a:ln>
              <a:effectLst/>
            </p:spPr>
            <p:txBody>
              <a:bodyPr/>
              <a:lstStyle/>
              <a:p>
                <a:endParaRPr lang="en-US"/>
              </a:p>
            </p:txBody>
          </p:sp>
          <p:sp>
            <p:nvSpPr>
              <p:cNvPr id="923" name="Line 723"/>
              <p:cNvSpPr>
                <a:spLocks noChangeShapeType="1"/>
              </p:cNvSpPr>
              <p:nvPr/>
            </p:nvSpPr>
            <p:spPr bwMode="auto">
              <a:xfrm>
                <a:off x="4962" y="2977"/>
                <a:ext cx="0" cy="67"/>
              </a:xfrm>
              <a:prstGeom prst="line">
                <a:avLst/>
              </a:prstGeom>
              <a:noFill/>
              <a:ln w="9525">
                <a:solidFill>
                  <a:srgbClr val="FF0000"/>
                </a:solidFill>
                <a:round/>
                <a:headEnd type="none" w="sm" len="med"/>
                <a:tailEnd type="none" w="sm" len="med"/>
              </a:ln>
              <a:effectLst/>
            </p:spPr>
            <p:txBody>
              <a:bodyPr/>
              <a:lstStyle/>
              <a:p>
                <a:endParaRPr lang="en-US"/>
              </a:p>
            </p:txBody>
          </p:sp>
          <p:sp>
            <p:nvSpPr>
              <p:cNvPr id="924" name="Rectangle 724"/>
              <p:cNvSpPr>
                <a:spLocks noChangeArrowheads="1"/>
              </p:cNvSpPr>
              <p:nvPr/>
            </p:nvSpPr>
            <p:spPr bwMode="auto">
              <a:xfrm>
                <a:off x="4950" y="3038"/>
                <a:ext cx="23" cy="21"/>
              </a:xfrm>
              <a:prstGeom prst="rect">
                <a:avLst/>
              </a:prstGeom>
              <a:solidFill>
                <a:schemeClr val="bg1"/>
              </a:solidFill>
              <a:ln w="9525">
                <a:solidFill>
                  <a:srgbClr val="FF0000"/>
                </a:solidFill>
                <a:miter lim="800000"/>
                <a:headEnd/>
                <a:tailEnd/>
              </a:ln>
              <a:effectLst/>
            </p:spPr>
            <p:txBody>
              <a:bodyPr/>
              <a:lstStyle/>
              <a:p>
                <a:endParaRPr lang="en-US"/>
              </a:p>
            </p:txBody>
          </p:sp>
        </p:grpSp>
        <p:sp>
          <p:nvSpPr>
            <p:cNvPr id="701" name="Line 725"/>
            <p:cNvSpPr>
              <a:spLocks noChangeShapeType="1"/>
            </p:cNvSpPr>
            <p:nvPr/>
          </p:nvSpPr>
          <p:spPr bwMode="auto">
            <a:xfrm>
              <a:off x="6076950" y="4984750"/>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702" name="Line 726"/>
            <p:cNvSpPr>
              <a:spLocks noChangeShapeType="1"/>
            </p:cNvSpPr>
            <p:nvPr/>
          </p:nvSpPr>
          <p:spPr bwMode="auto">
            <a:xfrm>
              <a:off x="6076950" y="465455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703" name="Rectangle 727"/>
            <p:cNvSpPr>
              <a:spLocks noChangeArrowheads="1"/>
            </p:cNvSpPr>
            <p:nvPr/>
          </p:nvSpPr>
          <p:spPr bwMode="auto">
            <a:xfrm>
              <a:off x="6059488" y="4694238"/>
              <a:ext cx="34925" cy="33337"/>
            </a:xfrm>
            <a:prstGeom prst="rect">
              <a:avLst/>
            </a:prstGeom>
            <a:solidFill>
              <a:srgbClr val="FF0000"/>
            </a:solidFill>
            <a:ln w="9525">
              <a:solidFill>
                <a:srgbClr val="FF0000"/>
              </a:solidFill>
              <a:miter lim="800000"/>
              <a:headEnd/>
              <a:tailEnd/>
            </a:ln>
            <a:effectLst/>
          </p:spPr>
          <p:txBody>
            <a:bodyPr/>
            <a:lstStyle/>
            <a:p>
              <a:endParaRPr lang="en-US"/>
            </a:p>
          </p:txBody>
        </p:sp>
        <p:sp>
          <p:nvSpPr>
            <p:cNvPr id="704" name="Line 728"/>
            <p:cNvSpPr>
              <a:spLocks noChangeShapeType="1"/>
            </p:cNvSpPr>
            <p:nvPr/>
          </p:nvSpPr>
          <p:spPr bwMode="auto">
            <a:xfrm>
              <a:off x="6076950" y="4856163"/>
              <a:ext cx="0" cy="98425"/>
            </a:xfrm>
            <a:prstGeom prst="line">
              <a:avLst/>
            </a:prstGeom>
            <a:noFill/>
            <a:ln w="9525">
              <a:solidFill>
                <a:srgbClr val="FF0000"/>
              </a:solidFill>
              <a:round/>
              <a:headEnd type="none" w="sm" len="med"/>
              <a:tailEnd type="none" w="sm" len="med"/>
            </a:ln>
            <a:effectLst/>
          </p:spPr>
          <p:txBody>
            <a:bodyPr/>
            <a:lstStyle/>
            <a:p>
              <a:endParaRPr lang="en-US"/>
            </a:p>
          </p:txBody>
        </p:sp>
        <p:sp>
          <p:nvSpPr>
            <p:cNvPr id="705" name="Rectangle 729"/>
            <p:cNvSpPr>
              <a:spLocks noChangeArrowheads="1"/>
            </p:cNvSpPr>
            <p:nvPr/>
          </p:nvSpPr>
          <p:spPr bwMode="auto">
            <a:xfrm>
              <a:off x="6059488" y="4943475"/>
              <a:ext cx="34925" cy="34925"/>
            </a:xfrm>
            <a:prstGeom prst="rect">
              <a:avLst/>
            </a:prstGeom>
            <a:solidFill>
              <a:srgbClr val="FF0000"/>
            </a:solidFill>
            <a:ln w="9525">
              <a:solidFill>
                <a:srgbClr val="FF0000"/>
              </a:solidFill>
              <a:miter lim="800000"/>
              <a:headEnd/>
              <a:tailEnd/>
            </a:ln>
            <a:effectLst/>
          </p:spPr>
          <p:txBody>
            <a:bodyPr/>
            <a:lstStyle/>
            <a:p>
              <a:endParaRPr lang="en-US"/>
            </a:p>
          </p:txBody>
        </p:sp>
        <p:sp>
          <p:nvSpPr>
            <p:cNvPr id="706" name="Line 730"/>
            <p:cNvSpPr>
              <a:spLocks noChangeShapeType="1"/>
            </p:cNvSpPr>
            <p:nvPr/>
          </p:nvSpPr>
          <p:spPr bwMode="auto">
            <a:xfrm>
              <a:off x="6076950" y="4719638"/>
              <a:ext cx="0" cy="106362"/>
            </a:xfrm>
            <a:prstGeom prst="line">
              <a:avLst/>
            </a:prstGeom>
            <a:noFill/>
            <a:ln w="9525">
              <a:solidFill>
                <a:srgbClr val="FF0000"/>
              </a:solidFill>
              <a:round/>
              <a:headEnd type="none" w="sm" len="med"/>
              <a:tailEnd type="none" w="sm" len="med"/>
            </a:ln>
            <a:effectLst/>
          </p:spPr>
          <p:txBody>
            <a:bodyPr/>
            <a:lstStyle/>
            <a:p>
              <a:endParaRPr lang="en-US"/>
            </a:p>
          </p:txBody>
        </p:sp>
        <p:sp>
          <p:nvSpPr>
            <p:cNvPr id="707" name="Rectangle 731"/>
            <p:cNvSpPr>
              <a:spLocks noChangeArrowheads="1"/>
            </p:cNvSpPr>
            <p:nvPr/>
          </p:nvSpPr>
          <p:spPr bwMode="auto">
            <a:xfrm>
              <a:off x="6059488" y="4816475"/>
              <a:ext cx="34925" cy="33338"/>
            </a:xfrm>
            <a:prstGeom prst="rect">
              <a:avLst/>
            </a:prstGeom>
            <a:solidFill>
              <a:srgbClr val="FF0000"/>
            </a:solidFill>
            <a:ln w="9525">
              <a:solidFill>
                <a:srgbClr val="FF0000"/>
              </a:solidFill>
              <a:miter lim="800000"/>
              <a:headEnd/>
              <a:tailEnd/>
            </a:ln>
            <a:effectLst/>
          </p:spPr>
          <p:txBody>
            <a:bodyPr/>
            <a:lstStyle/>
            <a:p>
              <a:endParaRPr lang="en-US"/>
            </a:p>
          </p:txBody>
        </p:sp>
        <p:sp>
          <p:nvSpPr>
            <p:cNvPr id="708" name="Line 732"/>
            <p:cNvSpPr>
              <a:spLocks noChangeShapeType="1"/>
            </p:cNvSpPr>
            <p:nvPr/>
          </p:nvSpPr>
          <p:spPr bwMode="auto">
            <a:xfrm>
              <a:off x="6216650" y="4978400"/>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709" name="Line 733"/>
            <p:cNvSpPr>
              <a:spLocks noChangeShapeType="1"/>
            </p:cNvSpPr>
            <p:nvPr/>
          </p:nvSpPr>
          <p:spPr bwMode="auto">
            <a:xfrm>
              <a:off x="6216650" y="464820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710" name="Rectangle 734"/>
            <p:cNvSpPr>
              <a:spLocks noChangeArrowheads="1"/>
            </p:cNvSpPr>
            <p:nvPr/>
          </p:nvSpPr>
          <p:spPr bwMode="auto">
            <a:xfrm>
              <a:off x="6200775" y="4687888"/>
              <a:ext cx="33338" cy="33337"/>
            </a:xfrm>
            <a:prstGeom prst="rect">
              <a:avLst/>
            </a:prstGeom>
            <a:solidFill>
              <a:srgbClr val="FF0000"/>
            </a:solidFill>
            <a:ln w="9525">
              <a:solidFill>
                <a:srgbClr val="FF0000"/>
              </a:solidFill>
              <a:miter lim="800000"/>
              <a:headEnd/>
              <a:tailEnd/>
            </a:ln>
            <a:effectLst/>
          </p:spPr>
          <p:txBody>
            <a:bodyPr/>
            <a:lstStyle/>
            <a:p>
              <a:endParaRPr lang="en-US"/>
            </a:p>
          </p:txBody>
        </p:sp>
        <p:sp>
          <p:nvSpPr>
            <p:cNvPr id="711" name="Line 735"/>
            <p:cNvSpPr>
              <a:spLocks noChangeShapeType="1"/>
            </p:cNvSpPr>
            <p:nvPr/>
          </p:nvSpPr>
          <p:spPr bwMode="auto">
            <a:xfrm>
              <a:off x="6216650" y="4849813"/>
              <a:ext cx="0" cy="98425"/>
            </a:xfrm>
            <a:prstGeom prst="line">
              <a:avLst/>
            </a:prstGeom>
            <a:noFill/>
            <a:ln w="9525">
              <a:solidFill>
                <a:srgbClr val="FF0000"/>
              </a:solidFill>
              <a:round/>
              <a:headEnd type="none" w="sm" len="med"/>
              <a:tailEnd type="none" w="sm" len="med"/>
            </a:ln>
            <a:effectLst/>
          </p:spPr>
          <p:txBody>
            <a:bodyPr/>
            <a:lstStyle/>
            <a:p>
              <a:endParaRPr lang="en-US"/>
            </a:p>
          </p:txBody>
        </p:sp>
        <p:sp>
          <p:nvSpPr>
            <p:cNvPr id="712" name="Rectangle 736"/>
            <p:cNvSpPr>
              <a:spLocks noChangeArrowheads="1"/>
            </p:cNvSpPr>
            <p:nvPr/>
          </p:nvSpPr>
          <p:spPr bwMode="auto">
            <a:xfrm>
              <a:off x="6200775" y="4937125"/>
              <a:ext cx="33338" cy="34925"/>
            </a:xfrm>
            <a:prstGeom prst="rect">
              <a:avLst/>
            </a:prstGeom>
            <a:solidFill>
              <a:srgbClr val="FF0000"/>
            </a:solidFill>
            <a:ln w="9525">
              <a:solidFill>
                <a:srgbClr val="FF0000"/>
              </a:solidFill>
              <a:miter lim="800000"/>
              <a:headEnd/>
              <a:tailEnd/>
            </a:ln>
            <a:effectLst/>
          </p:spPr>
          <p:txBody>
            <a:bodyPr/>
            <a:lstStyle/>
            <a:p>
              <a:endParaRPr lang="en-US"/>
            </a:p>
          </p:txBody>
        </p:sp>
        <p:sp>
          <p:nvSpPr>
            <p:cNvPr id="713" name="Line 737"/>
            <p:cNvSpPr>
              <a:spLocks noChangeShapeType="1"/>
            </p:cNvSpPr>
            <p:nvPr/>
          </p:nvSpPr>
          <p:spPr bwMode="auto">
            <a:xfrm>
              <a:off x="6216650" y="4713288"/>
              <a:ext cx="0" cy="106362"/>
            </a:xfrm>
            <a:prstGeom prst="line">
              <a:avLst/>
            </a:prstGeom>
            <a:noFill/>
            <a:ln w="9525">
              <a:solidFill>
                <a:srgbClr val="FF0000"/>
              </a:solidFill>
              <a:round/>
              <a:headEnd type="none" w="sm" len="med"/>
              <a:tailEnd type="none" w="sm" len="med"/>
            </a:ln>
            <a:effectLst/>
          </p:spPr>
          <p:txBody>
            <a:bodyPr/>
            <a:lstStyle/>
            <a:p>
              <a:endParaRPr lang="en-US"/>
            </a:p>
          </p:txBody>
        </p:sp>
        <p:sp>
          <p:nvSpPr>
            <p:cNvPr id="714" name="Rectangle 738"/>
            <p:cNvSpPr>
              <a:spLocks noChangeArrowheads="1"/>
            </p:cNvSpPr>
            <p:nvPr/>
          </p:nvSpPr>
          <p:spPr bwMode="auto">
            <a:xfrm>
              <a:off x="6200775" y="4810125"/>
              <a:ext cx="33338" cy="33338"/>
            </a:xfrm>
            <a:prstGeom prst="rect">
              <a:avLst/>
            </a:prstGeom>
            <a:solidFill>
              <a:srgbClr val="FF0000"/>
            </a:solidFill>
            <a:ln w="9525">
              <a:solidFill>
                <a:srgbClr val="FF0000"/>
              </a:solidFill>
              <a:miter lim="800000"/>
              <a:headEnd/>
              <a:tailEnd/>
            </a:ln>
            <a:effectLst/>
          </p:spPr>
          <p:txBody>
            <a:bodyPr/>
            <a:lstStyle/>
            <a:p>
              <a:endParaRPr lang="en-US"/>
            </a:p>
          </p:txBody>
        </p:sp>
        <p:grpSp>
          <p:nvGrpSpPr>
            <p:cNvPr id="715" name="Group 739"/>
            <p:cNvGrpSpPr>
              <a:grpSpLocks/>
            </p:cNvGrpSpPr>
            <p:nvPr/>
          </p:nvGrpSpPr>
          <p:grpSpPr bwMode="auto">
            <a:xfrm>
              <a:off x="-1678064" y="4660900"/>
              <a:ext cx="22" cy="381000"/>
              <a:chOff x="4793" y="2936"/>
              <a:chExt cx="22" cy="240"/>
            </a:xfrm>
          </p:grpSpPr>
          <p:sp>
            <p:nvSpPr>
              <p:cNvPr id="911" name="Line 740"/>
              <p:cNvSpPr>
                <a:spLocks noChangeShapeType="1"/>
              </p:cNvSpPr>
              <p:nvPr/>
            </p:nvSpPr>
            <p:spPr bwMode="auto">
              <a:xfrm>
                <a:off x="4805" y="3144"/>
                <a:ext cx="0" cy="32"/>
              </a:xfrm>
              <a:prstGeom prst="line">
                <a:avLst/>
              </a:prstGeom>
              <a:noFill/>
              <a:ln w="9525">
                <a:solidFill>
                  <a:srgbClr val="FF0000"/>
                </a:solidFill>
                <a:round/>
                <a:headEnd type="none" w="sm" len="med"/>
                <a:tailEnd type="none" w="sm" len="med"/>
              </a:ln>
              <a:effectLst/>
            </p:spPr>
            <p:txBody>
              <a:bodyPr/>
              <a:lstStyle/>
              <a:p>
                <a:endParaRPr lang="en-US"/>
              </a:p>
            </p:txBody>
          </p:sp>
          <p:sp>
            <p:nvSpPr>
              <p:cNvPr id="912" name="Line 741"/>
              <p:cNvSpPr>
                <a:spLocks noChangeShapeType="1"/>
              </p:cNvSpPr>
              <p:nvPr/>
            </p:nvSpPr>
            <p:spPr bwMode="auto">
              <a:xfrm>
                <a:off x="4805" y="2936"/>
                <a:ext cx="0" cy="31"/>
              </a:xfrm>
              <a:prstGeom prst="line">
                <a:avLst/>
              </a:prstGeom>
              <a:noFill/>
              <a:ln w="9525">
                <a:solidFill>
                  <a:srgbClr val="FF0000"/>
                </a:solidFill>
                <a:round/>
                <a:headEnd type="none" w="sm" len="med"/>
                <a:tailEnd type="none" w="sm" len="med"/>
              </a:ln>
              <a:effectLst/>
            </p:spPr>
            <p:txBody>
              <a:bodyPr/>
              <a:lstStyle/>
              <a:p>
                <a:endParaRPr lang="en-US"/>
              </a:p>
            </p:txBody>
          </p:sp>
          <p:sp>
            <p:nvSpPr>
              <p:cNvPr id="913" name="Rectangle 742"/>
              <p:cNvSpPr>
                <a:spLocks noChangeArrowheads="1"/>
              </p:cNvSpPr>
              <p:nvPr/>
            </p:nvSpPr>
            <p:spPr bwMode="auto">
              <a:xfrm>
                <a:off x="4793" y="2961"/>
                <a:ext cx="22" cy="21"/>
              </a:xfrm>
              <a:prstGeom prst="rect">
                <a:avLst/>
              </a:prstGeom>
              <a:solidFill>
                <a:srgbClr val="FF0000"/>
              </a:solidFill>
              <a:ln w="9525">
                <a:solidFill>
                  <a:srgbClr val="FF0000"/>
                </a:solidFill>
                <a:miter lim="800000"/>
                <a:headEnd/>
                <a:tailEnd/>
              </a:ln>
              <a:effectLst/>
            </p:spPr>
            <p:txBody>
              <a:bodyPr/>
              <a:lstStyle/>
              <a:p>
                <a:endParaRPr lang="en-US"/>
              </a:p>
            </p:txBody>
          </p:sp>
          <p:sp>
            <p:nvSpPr>
              <p:cNvPr id="914" name="Line 743"/>
              <p:cNvSpPr>
                <a:spLocks noChangeShapeType="1"/>
              </p:cNvSpPr>
              <p:nvPr/>
            </p:nvSpPr>
            <p:spPr bwMode="auto">
              <a:xfrm>
                <a:off x="4805" y="3063"/>
                <a:ext cx="0" cy="62"/>
              </a:xfrm>
              <a:prstGeom prst="line">
                <a:avLst/>
              </a:prstGeom>
              <a:noFill/>
              <a:ln w="9525">
                <a:solidFill>
                  <a:srgbClr val="FF0000"/>
                </a:solidFill>
                <a:round/>
                <a:headEnd type="none" w="sm" len="med"/>
                <a:tailEnd type="none" w="sm" len="med"/>
              </a:ln>
              <a:effectLst/>
            </p:spPr>
            <p:txBody>
              <a:bodyPr/>
              <a:lstStyle/>
              <a:p>
                <a:endParaRPr lang="en-US"/>
              </a:p>
            </p:txBody>
          </p:sp>
          <p:sp>
            <p:nvSpPr>
              <p:cNvPr id="915" name="Rectangle 744"/>
              <p:cNvSpPr>
                <a:spLocks noChangeArrowheads="1"/>
              </p:cNvSpPr>
              <p:nvPr/>
            </p:nvSpPr>
            <p:spPr bwMode="auto">
              <a:xfrm>
                <a:off x="4793" y="3118"/>
                <a:ext cx="22" cy="22"/>
              </a:xfrm>
              <a:prstGeom prst="rect">
                <a:avLst/>
              </a:prstGeom>
              <a:solidFill>
                <a:srgbClr val="FF0000"/>
              </a:solidFill>
              <a:ln w="9525">
                <a:solidFill>
                  <a:srgbClr val="FF0000"/>
                </a:solidFill>
                <a:miter lim="800000"/>
                <a:headEnd/>
                <a:tailEnd/>
              </a:ln>
              <a:effectLst/>
            </p:spPr>
            <p:txBody>
              <a:bodyPr/>
              <a:lstStyle/>
              <a:p>
                <a:endParaRPr lang="en-US"/>
              </a:p>
            </p:txBody>
          </p:sp>
          <p:sp>
            <p:nvSpPr>
              <p:cNvPr id="916" name="Line 745"/>
              <p:cNvSpPr>
                <a:spLocks noChangeShapeType="1"/>
              </p:cNvSpPr>
              <p:nvPr/>
            </p:nvSpPr>
            <p:spPr bwMode="auto">
              <a:xfrm>
                <a:off x="4805" y="2977"/>
                <a:ext cx="0" cy="67"/>
              </a:xfrm>
              <a:prstGeom prst="line">
                <a:avLst/>
              </a:prstGeom>
              <a:noFill/>
              <a:ln w="9525">
                <a:solidFill>
                  <a:srgbClr val="FF0000"/>
                </a:solidFill>
                <a:round/>
                <a:headEnd type="none" w="sm" len="med"/>
                <a:tailEnd type="none" w="sm" len="med"/>
              </a:ln>
              <a:effectLst/>
            </p:spPr>
            <p:txBody>
              <a:bodyPr/>
              <a:lstStyle/>
              <a:p>
                <a:endParaRPr lang="en-US"/>
              </a:p>
            </p:txBody>
          </p:sp>
          <p:sp>
            <p:nvSpPr>
              <p:cNvPr id="917" name="Rectangle 746"/>
              <p:cNvSpPr>
                <a:spLocks noChangeArrowheads="1"/>
              </p:cNvSpPr>
              <p:nvPr/>
            </p:nvSpPr>
            <p:spPr bwMode="auto">
              <a:xfrm>
                <a:off x="4793" y="3038"/>
                <a:ext cx="22" cy="21"/>
              </a:xfrm>
              <a:prstGeom prst="rect">
                <a:avLst/>
              </a:prstGeom>
              <a:solidFill>
                <a:srgbClr val="FF0000"/>
              </a:solidFill>
              <a:ln w="9525">
                <a:solidFill>
                  <a:srgbClr val="FF0000"/>
                </a:solidFill>
                <a:miter lim="800000"/>
                <a:headEnd/>
                <a:tailEnd/>
              </a:ln>
              <a:effectLst/>
            </p:spPr>
            <p:txBody>
              <a:bodyPr/>
              <a:lstStyle/>
              <a:p>
                <a:endParaRPr lang="en-US"/>
              </a:p>
            </p:txBody>
          </p:sp>
        </p:grpSp>
        <p:sp>
          <p:nvSpPr>
            <p:cNvPr id="716" name="Line 747"/>
            <p:cNvSpPr>
              <a:spLocks noChangeShapeType="1"/>
            </p:cNvSpPr>
            <p:nvPr/>
          </p:nvSpPr>
          <p:spPr bwMode="auto">
            <a:xfrm>
              <a:off x="5753100" y="4767263"/>
              <a:ext cx="69850" cy="1587"/>
            </a:xfrm>
            <a:prstGeom prst="line">
              <a:avLst/>
            </a:prstGeom>
            <a:noFill/>
            <a:ln w="9525">
              <a:solidFill>
                <a:srgbClr val="FF0000"/>
              </a:solidFill>
              <a:round/>
              <a:headEnd type="none" w="sm" len="med"/>
              <a:tailEnd type="none" w="sm" len="med"/>
            </a:ln>
            <a:effectLst/>
          </p:spPr>
          <p:txBody>
            <a:bodyPr/>
            <a:lstStyle/>
            <a:p>
              <a:endParaRPr lang="en-US"/>
            </a:p>
          </p:txBody>
        </p:sp>
        <p:sp>
          <p:nvSpPr>
            <p:cNvPr id="717" name="Line 748"/>
            <p:cNvSpPr>
              <a:spLocks noChangeShapeType="1"/>
            </p:cNvSpPr>
            <p:nvPr/>
          </p:nvSpPr>
          <p:spPr bwMode="auto">
            <a:xfrm>
              <a:off x="5908675" y="4767263"/>
              <a:ext cx="68263" cy="1587"/>
            </a:xfrm>
            <a:prstGeom prst="line">
              <a:avLst/>
            </a:prstGeom>
            <a:noFill/>
            <a:ln w="9525">
              <a:solidFill>
                <a:srgbClr val="FF0000"/>
              </a:solidFill>
              <a:round/>
              <a:headEnd type="none" w="sm" len="med"/>
              <a:tailEnd type="none" w="sm" len="med"/>
            </a:ln>
            <a:effectLst/>
          </p:spPr>
          <p:txBody>
            <a:bodyPr/>
            <a:lstStyle/>
            <a:p>
              <a:endParaRPr lang="en-US"/>
            </a:p>
          </p:txBody>
        </p:sp>
        <p:grpSp>
          <p:nvGrpSpPr>
            <p:cNvPr id="718" name="Group 749"/>
            <p:cNvGrpSpPr>
              <a:grpSpLocks/>
            </p:cNvGrpSpPr>
            <p:nvPr/>
          </p:nvGrpSpPr>
          <p:grpSpPr bwMode="auto">
            <a:xfrm>
              <a:off x="5727663" y="4905397"/>
              <a:ext cx="155574" cy="501653"/>
              <a:chOff x="3928" y="3090"/>
              <a:chExt cx="107" cy="316"/>
            </a:xfrm>
          </p:grpSpPr>
          <p:grpSp>
            <p:nvGrpSpPr>
              <p:cNvPr id="903" name="Group 750"/>
              <p:cNvGrpSpPr>
                <a:grpSpLocks/>
              </p:cNvGrpSpPr>
              <p:nvPr/>
            </p:nvGrpSpPr>
            <p:grpSpPr bwMode="auto">
              <a:xfrm>
                <a:off x="3928" y="3319"/>
                <a:ext cx="107" cy="87"/>
                <a:chOff x="3920" y="3319"/>
                <a:chExt cx="107" cy="87"/>
              </a:xfrm>
            </p:grpSpPr>
            <p:sp>
              <p:nvSpPr>
                <p:cNvPr id="909" name="Freeform 751"/>
                <p:cNvSpPr>
                  <a:spLocks/>
                </p:cNvSpPr>
                <p:nvPr/>
              </p:nvSpPr>
              <p:spPr bwMode="auto">
                <a:xfrm>
                  <a:off x="3946" y="3344"/>
                  <a:ext cx="53" cy="36"/>
                </a:xfrm>
                <a:custGeom>
                  <a:avLst/>
                  <a:gdLst/>
                  <a:ahLst/>
                  <a:cxnLst>
                    <a:cxn ang="0">
                      <a:pos x="420" y="9143"/>
                    </a:cxn>
                    <a:cxn ang="0">
                      <a:pos x="839" y="7429"/>
                    </a:cxn>
                    <a:cxn ang="0">
                      <a:pos x="1259" y="5714"/>
                    </a:cxn>
                    <a:cxn ang="0">
                      <a:pos x="1678" y="4000"/>
                    </a:cxn>
                    <a:cxn ang="0">
                      <a:pos x="2098" y="3048"/>
                    </a:cxn>
                    <a:cxn ang="0">
                      <a:pos x="2517" y="1714"/>
                    </a:cxn>
                    <a:cxn ang="0">
                      <a:pos x="2937" y="952"/>
                    </a:cxn>
                    <a:cxn ang="0">
                      <a:pos x="3357" y="0"/>
                    </a:cxn>
                    <a:cxn ang="0">
                      <a:pos x="7273" y="1333"/>
                    </a:cxn>
                    <a:cxn ang="0">
                      <a:pos x="7692" y="2286"/>
                    </a:cxn>
                    <a:cxn ang="0">
                      <a:pos x="8252" y="3048"/>
                    </a:cxn>
                    <a:cxn ang="0">
                      <a:pos x="8671" y="4381"/>
                    </a:cxn>
                    <a:cxn ang="0">
                      <a:pos x="9091" y="4762"/>
                    </a:cxn>
                    <a:cxn ang="0">
                      <a:pos x="9650" y="6095"/>
                    </a:cxn>
                    <a:cxn ang="0">
                      <a:pos x="10070" y="7429"/>
                    </a:cxn>
                    <a:cxn ang="0">
                      <a:pos x="10350" y="9143"/>
                    </a:cxn>
                    <a:cxn ang="0">
                      <a:pos x="10909" y="11048"/>
                    </a:cxn>
                    <a:cxn ang="0">
                      <a:pos x="11329" y="12381"/>
                    </a:cxn>
                    <a:cxn ang="0">
                      <a:pos x="11608" y="13524"/>
                    </a:cxn>
                    <a:cxn ang="0">
                      <a:pos x="12168" y="15810"/>
                    </a:cxn>
                    <a:cxn ang="0">
                      <a:pos x="12587" y="17143"/>
                    </a:cxn>
                    <a:cxn ang="0">
                      <a:pos x="13007" y="17905"/>
                    </a:cxn>
                    <a:cxn ang="0">
                      <a:pos x="13427" y="18857"/>
                    </a:cxn>
                    <a:cxn ang="0">
                      <a:pos x="14825" y="19238"/>
                    </a:cxn>
                    <a:cxn ang="0">
                      <a:pos x="15664" y="19810"/>
                    </a:cxn>
                    <a:cxn ang="0">
                      <a:pos x="16084" y="19238"/>
                    </a:cxn>
                    <a:cxn ang="0">
                      <a:pos x="16503" y="18857"/>
                    </a:cxn>
                    <a:cxn ang="0">
                      <a:pos x="16923" y="17905"/>
                    </a:cxn>
                    <a:cxn ang="0">
                      <a:pos x="17343" y="17143"/>
                    </a:cxn>
                    <a:cxn ang="0">
                      <a:pos x="17762" y="16762"/>
                    </a:cxn>
                    <a:cxn ang="0">
                      <a:pos x="18182" y="15810"/>
                    </a:cxn>
                    <a:cxn ang="0">
                      <a:pos x="18601" y="14857"/>
                    </a:cxn>
                    <a:cxn ang="0">
                      <a:pos x="19021" y="13524"/>
                    </a:cxn>
                    <a:cxn ang="0">
                      <a:pos x="19441" y="8381"/>
                    </a:cxn>
                    <a:cxn ang="0">
                      <a:pos x="19860" y="7429"/>
                    </a:cxn>
                  </a:cxnLst>
                  <a:rect l="0" t="0" r="r" b="b"/>
                  <a:pathLst>
                    <a:path w="20000" h="20000">
                      <a:moveTo>
                        <a:pt x="0" y="10476"/>
                      </a:moveTo>
                      <a:lnTo>
                        <a:pt x="420" y="9143"/>
                      </a:lnTo>
                      <a:lnTo>
                        <a:pt x="839" y="8381"/>
                      </a:lnTo>
                      <a:lnTo>
                        <a:pt x="839" y="7429"/>
                      </a:lnTo>
                      <a:lnTo>
                        <a:pt x="1259" y="7048"/>
                      </a:lnTo>
                      <a:lnTo>
                        <a:pt x="1259" y="5714"/>
                      </a:lnTo>
                      <a:lnTo>
                        <a:pt x="1678" y="4762"/>
                      </a:lnTo>
                      <a:lnTo>
                        <a:pt x="1678" y="4000"/>
                      </a:lnTo>
                      <a:lnTo>
                        <a:pt x="2098" y="4000"/>
                      </a:lnTo>
                      <a:lnTo>
                        <a:pt x="2098" y="3048"/>
                      </a:lnTo>
                      <a:lnTo>
                        <a:pt x="2517" y="2286"/>
                      </a:lnTo>
                      <a:lnTo>
                        <a:pt x="2517" y="1714"/>
                      </a:lnTo>
                      <a:lnTo>
                        <a:pt x="2937" y="1714"/>
                      </a:lnTo>
                      <a:lnTo>
                        <a:pt x="2937" y="952"/>
                      </a:lnTo>
                      <a:lnTo>
                        <a:pt x="3357" y="952"/>
                      </a:lnTo>
                      <a:lnTo>
                        <a:pt x="3357" y="0"/>
                      </a:lnTo>
                      <a:lnTo>
                        <a:pt x="6993" y="0"/>
                      </a:lnTo>
                      <a:lnTo>
                        <a:pt x="7273" y="1333"/>
                      </a:lnTo>
                      <a:lnTo>
                        <a:pt x="7273" y="1714"/>
                      </a:lnTo>
                      <a:lnTo>
                        <a:pt x="7692" y="2286"/>
                      </a:lnTo>
                      <a:lnTo>
                        <a:pt x="7692" y="3048"/>
                      </a:lnTo>
                      <a:lnTo>
                        <a:pt x="8252" y="3048"/>
                      </a:lnTo>
                      <a:lnTo>
                        <a:pt x="8252" y="4000"/>
                      </a:lnTo>
                      <a:lnTo>
                        <a:pt x="8671" y="4381"/>
                      </a:lnTo>
                      <a:lnTo>
                        <a:pt x="8671" y="4762"/>
                      </a:lnTo>
                      <a:lnTo>
                        <a:pt x="9091" y="4762"/>
                      </a:lnTo>
                      <a:lnTo>
                        <a:pt x="9091" y="6095"/>
                      </a:lnTo>
                      <a:lnTo>
                        <a:pt x="9650" y="6095"/>
                      </a:lnTo>
                      <a:lnTo>
                        <a:pt x="9650" y="7048"/>
                      </a:lnTo>
                      <a:lnTo>
                        <a:pt x="10070" y="7429"/>
                      </a:lnTo>
                      <a:lnTo>
                        <a:pt x="10070" y="8762"/>
                      </a:lnTo>
                      <a:lnTo>
                        <a:pt x="10350" y="9143"/>
                      </a:lnTo>
                      <a:lnTo>
                        <a:pt x="10350" y="11048"/>
                      </a:lnTo>
                      <a:lnTo>
                        <a:pt x="10909" y="11048"/>
                      </a:lnTo>
                      <a:lnTo>
                        <a:pt x="10909" y="12381"/>
                      </a:lnTo>
                      <a:lnTo>
                        <a:pt x="11329" y="12381"/>
                      </a:lnTo>
                      <a:lnTo>
                        <a:pt x="11329" y="13524"/>
                      </a:lnTo>
                      <a:lnTo>
                        <a:pt x="11608" y="13524"/>
                      </a:lnTo>
                      <a:lnTo>
                        <a:pt x="11608" y="14857"/>
                      </a:lnTo>
                      <a:lnTo>
                        <a:pt x="12168" y="15810"/>
                      </a:lnTo>
                      <a:lnTo>
                        <a:pt x="12168" y="17143"/>
                      </a:lnTo>
                      <a:lnTo>
                        <a:pt x="12587" y="17143"/>
                      </a:lnTo>
                      <a:lnTo>
                        <a:pt x="12587" y="17905"/>
                      </a:lnTo>
                      <a:lnTo>
                        <a:pt x="13007" y="17905"/>
                      </a:lnTo>
                      <a:lnTo>
                        <a:pt x="13007" y="18476"/>
                      </a:lnTo>
                      <a:lnTo>
                        <a:pt x="13427" y="18857"/>
                      </a:lnTo>
                      <a:lnTo>
                        <a:pt x="13986" y="19238"/>
                      </a:lnTo>
                      <a:lnTo>
                        <a:pt x="14825" y="19238"/>
                      </a:lnTo>
                      <a:lnTo>
                        <a:pt x="15105" y="19810"/>
                      </a:lnTo>
                      <a:lnTo>
                        <a:pt x="15664" y="19810"/>
                      </a:lnTo>
                      <a:lnTo>
                        <a:pt x="15664" y="19238"/>
                      </a:lnTo>
                      <a:lnTo>
                        <a:pt x="16084" y="19238"/>
                      </a:lnTo>
                      <a:lnTo>
                        <a:pt x="16084" y="18857"/>
                      </a:lnTo>
                      <a:lnTo>
                        <a:pt x="16503" y="18857"/>
                      </a:lnTo>
                      <a:lnTo>
                        <a:pt x="16503" y="18476"/>
                      </a:lnTo>
                      <a:lnTo>
                        <a:pt x="16923" y="17905"/>
                      </a:lnTo>
                      <a:lnTo>
                        <a:pt x="17343" y="17905"/>
                      </a:lnTo>
                      <a:lnTo>
                        <a:pt x="17343" y="17143"/>
                      </a:lnTo>
                      <a:lnTo>
                        <a:pt x="17762" y="17143"/>
                      </a:lnTo>
                      <a:lnTo>
                        <a:pt x="17762" y="16762"/>
                      </a:lnTo>
                      <a:lnTo>
                        <a:pt x="18182" y="16190"/>
                      </a:lnTo>
                      <a:lnTo>
                        <a:pt x="18182" y="15810"/>
                      </a:lnTo>
                      <a:lnTo>
                        <a:pt x="18601" y="15810"/>
                      </a:lnTo>
                      <a:lnTo>
                        <a:pt x="18601" y="14857"/>
                      </a:lnTo>
                      <a:lnTo>
                        <a:pt x="19021" y="14476"/>
                      </a:lnTo>
                      <a:lnTo>
                        <a:pt x="19021" y="13524"/>
                      </a:lnTo>
                      <a:lnTo>
                        <a:pt x="19441" y="13524"/>
                      </a:lnTo>
                      <a:lnTo>
                        <a:pt x="19441" y="8381"/>
                      </a:lnTo>
                      <a:lnTo>
                        <a:pt x="19860" y="8381"/>
                      </a:lnTo>
                      <a:lnTo>
                        <a:pt x="19860" y="7429"/>
                      </a:lnTo>
                    </a:path>
                  </a:pathLst>
                </a:custGeom>
                <a:noFill/>
                <a:ln w="12700" cap="flat">
                  <a:solidFill>
                    <a:srgbClr val="FF0000"/>
                  </a:solidFill>
                  <a:prstDash val="solid"/>
                  <a:round/>
                  <a:headEnd type="none" w="sm" len="med"/>
                  <a:tailEnd type="none" w="sm" len="med"/>
                </a:ln>
                <a:effectLst/>
              </p:spPr>
              <p:txBody>
                <a:bodyPr/>
                <a:lstStyle/>
                <a:p>
                  <a:endParaRPr lang="en-US"/>
                </a:p>
              </p:txBody>
            </p:sp>
            <p:sp>
              <p:nvSpPr>
                <p:cNvPr id="910" name="Oval 752"/>
                <p:cNvSpPr>
                  <a:spLocks noChangeArrowheads="1"/>
                </p:cNvSpPr>
                <p:nvPr/>
              </p:nvSpPr>
              <p:spPr bwMode="auto">
                <a:xfrm>
                  <a:off x="3920" y="3319"/>
                  <a:ext cx="107" cy="87"/>
                </a:xfrm>
                <a:prstGeom prst="ellipse">
                  <a:avLst/>
                </a:prstGeom>
                <a:noFill/>
                <a:ln w="12700">
                  <a:solidFill>
                    <a:srgbClr val="FF0000"/>
                  </a:solidFill>
                  <a:round/>
                  <a:headEnd/>
                  <a:tailEnd/>
                </a:ln>
                <a:effectLst/>
              </p:spPr>
              <p:txBody>
                <a:bodyPr/>
                <a:lstStyle/>
                <a:p>
                  <a:endParaRPr lang="en-US"/>
                </a:p>
              </p:txBody>
            </p:sp>
          </p:grpSp>
          <p:sp>
            <p:nvSpPr>
              <p:cNvPr id="904" name="Line 753"/>
              <p:cNvSpPr>
                <a:spLocks noChangeShapeType="1"/>
              </p:cNvSpPr>
              <p:nvPr/>
            </p:nvSpPr>
            <p:spPr bwMode="auto">
              <a:xfrm>
                <a:off x="3979" y="3288"/>
                <a:ext cx="0" cy="32"/>
              </a:xfrm>
              <a:prstGeom prst="line">
                <a:avLst/>
              </a:prstGeom>
              <a:noFill/>
              <a:ln w="9525">
                <a:solidFill>
                  <a:srgbClr val="FF0000"/>
                </a:solidFill>
                <a:round/>
                <a:headEnd type="none" w="sm" len="med"/>
                <a:tailEnd type="none" w="sm" len="med"/>
              </a:ln>
              <a:effectLst/>
            </p:spPr>
            <p:txBody>
              <a:bodyPr/>
              <a:lstStyle/>
              <a:p>
                <a:endParaRPr lang="en-US"/>
              </a:p>
            </p:txBody>
          </p:sp>
          <p:grpSp>
            <p:nvGrpSpPr>
              <p:cNvPr id="905" name="Group 754"/>
              <p:cNvGrpSpPr>
                <a:grpSpLocks/>
              </p:cNvGrpSpPr>
              <p:nvPr/>
            </p:nvGrpSpPr>
            <p:grpSpPr bwMode="auto">
              <a:xfrm>
                <a:off x="3952" y="3222"/>
                <a:ext cx="51" cy="67"/>
                <a:chOff x="3948" y="3222"/>
                <a:chExt cx="51" cy="67"/>
              </a:xfrm>
            </p:grpSpPr>
            <p:sp>
              <p:nvSpPr>
                <p:cNvPr id="907" name="Oval 755"/>
                <p:cNvSpPr>
                  <a:spLocks noChangeArrowheads="1"/>
                </p:cNvSpPr>
                <p:nvPr/>
              </p:nvSpPr>
              <p:spPr bwMode="auto">
                <a:xfrm>
                  <a:off x="3948" y="3222"/>
                  <a:ext cx="51" cy="47"/>
                </a:xfrm>
                <a:prstGeom prst="ellipse">
                  <a:avLst/>
                </a:prstGeom>
                <a:noFill/>
                <a:ln w="9525">
                  <a:solidFill>
                    <a:srgbClr val="FF0000"/>
                  </a:solidFill>
                  <a:round/>
                  <a:headEnd/>
                  <a:tailEnd/>
                </a:ln>
                <a:effectLst/>
              </p:spPr>
              <p:txBody>
                <a:bodyPr/>
                <a:lstStyle/>
                <a:p>
                  <a:endParaRPr lang="en-US"/>
                </a:p>
              </p:txBody>
            </p:sp>
            <p:sp>
              <p:nvSpPr>
                <p:cNvPr id="908" name="Oval 756"/>
                <p:cNvSpPr>
                  <a:spLocks noChangeArrowheads="1"/>
                </p:cNvSpPr>
                <p:nvPr/>
              </p:nvSpPr>
              <p:spPr bwMode="auto">
                <a:xfrm>
                  <a:off x="3948" y="3242"/>
                  <a:ext cx="51" cy="47"/>
                </a:xfrm>
                <a:prstGeom prst="ellipse">
                  <a:avLst/>
                </a:prstGeom>
                <a:noFill/>
                <a:ln w="9525">
                  <a:solidFill>
                    <a:srgbClr val="FF0000"/>
                  </a:solidFill>
                  <a:round/>
                  <a:headEnd/>
                  <a:tailEnd/>
                </a:ln>
                <a:effectLst/>
              </p:spPr>
              <p:txBody>
                <a:bodyPr/>
                <a:lstStyle/>
                <a:p>
                  <a:endParaRPr lang="en-US"/>
                </a:p>
              </p:txBody>
            </p:sp>
          </p:grpSp>
          <p:sp>
            <p:nvSpPr>
              <p:cNvPr id="906" name="Line 757"/>
              <p:cNvSpPr>
                <a:spLocks noChangeShapeType="1"/>
              </p:cNvSpPr>
              <p:nvPr/>
            </p:nvSpPr>
            <p:spPr bwMode="auto">
              <a:xfrm flipV="1">
                <a:off x="3978" y="3090"/>
                <a:ext cx="0" cy="133"/>
              </a:xfrm>
              <a:prstGeom prst="line">
                <a:avLst/>
              </a:prstGeom>
              <a:noFill/>
              <a:ln w="9525">
                <a:solidFill>
                  <a:srgbClr val="FF0000"/>
                </a:solidFill>
                <a:round/>
                <a:headEnd type="none" w="sm" len="med"/>
                <a:tailEnd type="none" w="sm" len="med"/>
              </a:ln>
              <a:effectLst/>
            </p:spPr>
            <p:txBody>
              <a:bodyPr/>
              <a:lstStyle/>
              <a:p>
                <a:endParaRPr lang="en-US"/>
              </a:p>
            </p:txBody>
          </p:sp>
        </p:grpSp>
        <p:sp>
          <p:nvSpPr>
            <p:cNvPr id="719" name="Line 758"/>
            <p:cNvSpPr>
              <a:spLocks noChangeShapeType="1"/>
            </p:cNvSpPr>
            <p:nvPr/>
          </p:nvSpPr>
          <p:spPr bwMode="auto">
            <a:xfrm>
              <a:off x="5808663" y="4906963"/>
              <a:ext cx="98425" cy="1587"/>
            </a:xfrm>
            <a:prstGeom prst="line">
              <a:avLst/>
            </a:prstGeom>
            <a:noFill/>
            <a:ln w="9525">
              <a:solidFill>
                <a:srgbClr val="FF0000"/>
              </a:solidFill>
              <a:round/>
              <a:headEnd type="none" w="sm" len="med"/>
              <a:tailEnd type="none" w="sm" len="med"/>
            </a:ln>
            <a:effectLst/>
          </p:spPr>
          <p:txBody>
            <a:bodyPr/>
            <a:lstStyle/>
            <a:p>
              <a:endParaRPr lang="en-US"/>
            </a:p>
          </p:txBody>
        </p:sp>
        <p:grpSp>
          <p:nvGrpSpPr>
            <p:cNvPr id="720" name="Group 759"/>
            <p:cNvGrpSpPr>
              <a:grpSpLocks/>
            </p:cNvGrpSpPr>
            <p:nvPr/>
          </p:nvGrpSpPr>
          <p:grpSpPr bwMode="auto">
            <a:xfrm>
              <a:off x="5930900" y="5272127"/>
              <a:ext cx="157163" cy="138113"/>
              <a:chOff x="3920" y="3319"/>
              <a:chExt cx="107" cy="87"/>
            </a:xfrm>
          </p:grpSpPr>
          <p:sp>
            <p:nvSpPr>
              <p:cNvPr id="901" name="Freeform 760"/>
              <p:cNvSpPr>
                <a:spLocks/>
              </p:cNvSpPr>
              <p:nvPr/>
            </p:nvSpPr>
            <p:spPr bwMode="auto">
              <a:xfrm>
                <a:off x="3946" y="3344"/>
                <a:ext cx="53" cy="36"/>
              </a:xfrm>
              <a:custGeom>
                <a:avLst/>
                <a:gdLst/>
                <a:ahLst/>
                <a:cxnLst>
                  <a:cxn ang="0">
                    <a:pos x="420" y="9143"/>
                  </a:cxn>
                  <a:cxn ang="0">
                    <a:pos x="839" y="7429"/>
                  </a:cxn>
                  <a:cxn ang="0">
                    <a:pos x="1259" y="5714"/>
                  </a:cxn>
                  <a:cxn ang="0">
                    <a:pos x="1678" y="4000"/>
                  </a:cxn>
                  <a:cxn ang="0">
                    <a:pos x="2098" y="3048"/>
                  </a:cxn>
                  <a:cxn ang="0">
                    <a:pos x="2517" y="1714"/>
                  </a:cxn>
                  <a:cxn ang="0">
                    <a:pos x="2937" y="952"/>
                  </a:cxn>
                  <a:cxn ang="0">
                    <a:pos x="3357" y="0"/>
                  </a:cxn>
                  <a:cxn ang="0">
                    <a:pos x="7273" y="1333"/>
                  </a:cxn>
                  <a:cxn ang="0">
                    <a:pos x="7692" y="2286"/>
                  </a:cxn>
                  <a:cxn ang="0">
                    <a:pos x="8252" y="3048"/>
                  </a:cxn>
                  <a:cxn ang="0">
                    <a:pos x="8671" y="4381"/>
                  </a:cxn>
                  <a:cxn ang="0">
                    <a:pos x="9091" y="4762"/>
                  </a:cxn>
                  <a:cxn ang="0">
                    <a:pos x="9650" y="6095"/>
                  </a:cxn>
                  <a:cxn ang="0">
                    <a:pos x="10070" y="7429"/>
                  </a:cxn>
                  <a:cxn ang="0">
                    <a:pos x="10350" y="9143"/>
                  </a:cxn>
                  <a:cxn ang="0">
                    <a:pos x="10909" y="11048"/>
                  </a:cxn>
                  <a:cxn ang="0">
                    <a:pos x="11329" y="12381"/>
                  </a:cxn>
                  <a:cxn ang="0">
                    <a:pos x="11608" y="13524"/>
                  </a:cxn>
                  <a:cxn ang="0">
                    <a:pos x="12168" y="15810"/>
                  </a:cxn>
                  <a:cxn ang="0">
                    <a:pos x="12587" y="17143"/>
                  </a:cxn>
                  <a:cxn ang="0">
                    <a:pos x="13007" y="17905"/>
                  </a:cxn>
                  <a:cxn ang="0">
                    <a:pos x="13427" y="18857"/>
                  </a:cxn>
                  <a:cxn ang="0">
                    <a:pos x="14825" y="19238"/>
                  </a:cxn>
                  <a:cxn ang="0">
                    <a:pos x="15664" y="19810"/>
                  </a:cxn>
                  <a:cxn ang="0">
                    <a:pos x="16084" y="19238"/>
                  </a:cxn>
                  <a:cxn ang="0">
                    <a:pos x="16503" y="18857"/>
                  </a:cxn>
                  <a:cxn ang="0">
                    <a:pos x="16923" y="17905"/>
                  </a:cxn>
                  <a:cxn ang="0">
                    <a:pos x="17343" y="17143"/>
                  </a:cxn>
                  <a:cxn ang="0">
                    <a:pos x="17762" y="16762"/>
                  </a:cxn>
                  <a:cxn ang="0">
                    <a:pos x="18182" y="15810"/>
                  </a:cxn>
                  <a:cxn ang="0">
                    <a:pos x="18601" y="14857"/>
                  </a:cxn>
                  <a:cxn ang="0">
                    <a:pos x="19021" y="13524"/>
                  </a:cxn>
                  <a:cxn ang="0">
                    <a:pos x="19441" y="8381"/>
                  </a:cxn>
                  <a:cxn ang="0">
                    <a:pos x="19860" y="7429"/>
                  </a:cxn>
                </a:cxnLst>
                <a:rect l="0" t="0" r="r" b="b"/>
                <a:pathLst>
                  <a:path w="20000" h="20000">
                    <a:moveTo>
                      <a:pt x="0" y="10476"/>
                    </a:moveTo>
                    <a:lnTo>
                      <a:pt x="420" y="9143"/>
                    </a:lnTo>
                    <a:lnTo>
                      <a:pt x="839" y="8381"/>
                    </a:lnTo>
                    <a:lnTo>
                      <a:pt x="839" y="7429"/>
                    </a:lnTo>
                    <a:lnTo>
                      <a:pt x="1259" y="7048"/>
                    </a:lnTo>
                    <a:lnTo>
                      <a:pt x="1259" y="5714"/>
                    </a:lnTo>
                    <a:lnTo>
                      <a:pt x="1678" y="4762"/>
                    </a:lnTo>
                    <a:lnTo>
                      <a:pt x="1678" y="4000"/>
                    </a:lnTo>
                    <a:lnTo>
                      <a:pt x="2098" y="4000"/>
                    </a:lnTo>
                    <a:lnTo>
                      <a:pt x="2098" y="3048"/>
                    </a:lnTo>
                    <a:lnTo>
                      <a:pt x="2517" y="2286"/>
                    </a:lnTo>
                    <a:lnTo>
                      <a:pt x="2517" y="1714"/>
                    </a:lnTo>
                    <a:lnTo>
                      <a:pt x="2937" y="1714"/>
                    </a:lnTo>
                    <a:lnTo>
                      <a:pt x="2937" y="952"/>
                    </a:lnTo>
                    <a:lnTo>
                      <a:pt x="3357" y="952"/>
                    </a:lnTo>
                    <a:lnTo>
                      <a:pt x="3357" y="0"/>
                    </a:lnTo>
                    <a:lnTo>
                      <a:pt x="6993" y="0"/>
                    </a:lnTo>
                    <a:lnTo>
                      <a:pt x="7273" y="1333"/>
                    </a:lnTo>
                    <a:lnTo>
                      <a:pt x="7273" y="1714"/>
                    </a:lnTo>
                    <a:lnTo>
                      <a:pt x="7692" y="2286"/>
                    </a:lnTo>
                    <a:lnTo>
                      <a:pt x="7692" y="3048"/>
                    </a:lnTo>
                    <a:lnTo>
                      <a:pt x="8252" y="3048"/>
                    </a:lnTo>
                    <a:lnTo>
                      <a:pt x="8252" y="4000"/>
                    </a:lnTo>
                    <a:lnTo>
                      <a:pt x="8671" y="4381"/>
                    </a:lnTo>
                    <a:lnTo>
                      <a:pt x="8671" y="4762"/>
                    </a:lnTo>
                    <a:lnTo>
                      <a:pt x="9091" y="4762"/>
                    </a:lnTo>
                    <a:lnTo>
                      <a:pt x="9091" y="6095"/>
                    </a:lnTo>
                    <a:lnTo>
                      <a:pt x="9650" y="6095"/>
                    </a:lnTo>
                    <a:lnTo>
                      <a:pt x="9650" y="7048"/>
                    </a:lnTo>
                    <a:lnTo>
                      <a:pt x="10070" y="7429"/>
                    </a:lnTo>
                    <a:lnTo>
                      <a:pt x="10070" y="8762"/>
                    </a:lnTo>
                    <a:lnTo>
                      <a:pt x="10350" y="9143"/>
                    </a:lnTo>
                    <a:lnTo>
                      <a:pt x="10350" y="11048"/>
                    </a:lnTo>
                    <a:lnTo>
                      <a:pt x="10909" y="11048"/>
                    </a:lnTo>
                    <a:lnTo>
                      <a:pt x="10909" y="12381"/>
                    </a:lnTo>
                    <a:lnTo>
                      <a:pt x="11329" y="12381"/>
                    </a:lnTo>
                    <a:lnTo>
                      <a:pt x="11329" y="13524"/>
                    </a:lnTo>
                    <a:lnTo>
                      <a:pt x="11608" y="13524"/>
                    </a:lnTo>
                    <a:lnTo>
                      <a:pt x="11608" y="14857"/>
                    </a:lnTo>
                    <a:lnTo>
                      <a:pt x="12168" y="15810"/>
                    </a:lnTo>
                    <a:lnTo>
                      <a:pt x="12168" y="17143"/>
                    </a:lnTo>
                    <a:lnTo>
                      <a:pt x="12587" y="17143"/>
                    </a:lnTo>
                    <a:lnTo>
                      <a:pt x="12587" y="17905"/>
                    </a:lnTo>
                    <a:lnTo>
                      <a:pt x="13007" y="17905"/>
                    </a:lnTo>
                    <a:lnTo>
                      <a:pt x="13007" y="18476"/>
                    </a:lnTo>
                    <a:lnTo>
                      <a:pt x="13427" y="18857"/>
                    </a:lnTo>
                    <a:lnTo>
                      <a:pt x="13986" y="19238"/>
                    </a:lnTo>
                    <a:lnTo>
                      <a:pt x="14825" y="19238"/>
                    </a:lnTo>
                    <a:lnTo>
                      <a:pt x="15105" y="19810"/>
                    </a:lnTo>
                    <a:lnTo>
                      <a:pt x="15664" y="19810"/>
                    </a:lnTo>
                    <a:lnTo>
                      <a:pt x="15664" y="19238"/>
                    </a:lnTo>
                    <a:lnTo>
                      <a:pt x="16084" y="19238"/>
                    </a:lnTo>
                    <a:lnTo>
                      <a:pt x="16084" y="18857"/>
                    </a:lnTo>
                    <a:lnTo>
                      <a:pt x="16503" y="18857"/>
                    </a:lnTo>
                    <a:lnTo>
                      <a:pt x="16503" y="18476"/>
                    </a:lnTo>
                    <a:lnTo>
                      <a:pt x="16923" y="17905"/>
                    </a:lnTo>
                    <a:lnTo>
                      <a:pt x="17343" y="17905"/>
                    </a:lnTo>
                    <a:lnTo>
                      <a:pt x="17343" y="17143"/>
                    </a:lnTo>
                    <a:lnTo>
                      <a:pt x="17762" y="17143"/>
                    </a:lnTo>
                    <a:lnTo>
                      <a:pt x="17762" y="16762"/>
                    </a:lnTo>
                    <a:lnTo>
                      <a:pt x="18182" y="16190"/>
                    </a:lnTo>
                    <a:lnTo>
                      <a:pt x="18182" y="15810"/>
                    </a:lnTo>
                    <a:lnTo>
                      <a:pt x="18601" y="15810"/>
                    </a:lnTo>
                    <a:lnTo>
                      <a:pt x="18601" y="14857"/>
                    </a:lnTo>
                    <a:lnTo>
                      <a:pt x="19021" y="14476"/>
                    </a:lnTo>
                    <a:lnTo>
                      <a:pt x="19021" y="13524"/>
                    </a:lnTo>
                    <a:lnTo>
                      <a:pt x="19441" y="13524"/>
                    </a:lnTo>
                    <a:lnTo>
                      <a:pt x="19441" y="8381"/>
                    </a:lnTo>
                    <a:lnTo>
                      <a:pt x="19860" y="8381"/>
                    </a:lnTo>
                    <a:lnTo>
                      <a:pt x="19860" y="7429"/>
                    </a:lnTo>
                  </a:path>
                </a:pathLst>
              </a:custGeom>
              <a:noFill/>
              <a:ln w="12700" cap="flat">
                <a:solidFill>
                  <a:srgbClr val="FF0000"/>
                </a:solidFill>
                <a:prstDash val="solid"/>
                <a:round/>
                <a:headEnd type="none" w="sm" len="med"/>
                <a:tailEnd type="none" w="sm" len="med"/>
              </a:ln>
              <a:effectLst/>
            </p:spPr>
            <p:txBody>
              <a:bodyPr/>
              <a:lstStyle/>
              <a:p>
                <a:endParaRPr lang="en-US"/>
              </a:p>
            </p:txBody>
          </p:sp>
          <p:sp>
            <p:nvSpPr>
              <p:cNvPr id="902" name="Oval 761"/>
              <p:cNvSpPr>
                <a:spLocks noChangeArrowheads="1"/>
              </p:cNvSpPr>
              <p:nvPr/>
            </p:nvSpPr>
            <p:spPr bwMode="auto">
              <a:xfrm>
                <a:off x="3920" y="3319"/>
                <a:ext cx="107" cy="87"/>
              </a:xfrm>
              <a:prstGeom prst="ellipse">
                <a:avLst/>
              </a:prstGeom>
              <a:noFill/>
              <a:ln w="12700">
                <a:solidFill>
                  <a:srgbClr val="FF0000"/>
                </a:solidFill>
                <a:round/>
                <a:headEnd/>
                <a:tailEnd/>
              </a:ln>
              <a:effectLst/>
            </p:spPr>
            <p:txBody>
              <a:bodyPr/>
              <a:lstStyle/>
              <a:p>
                <a:endParaRPr lang="en-US"/>
              </a:p>
            </p:txBody>
          </p:sp>
        </p:grpSp>
        <p:sp>
          <p:nvSpPr>
            <p:cNvPr id="721" name="Line 762"/>
            <p:cNvSpPr>
              <a:spLocks noChangeShapeType="1"/>
            </p:cNvSpPr>
            <p:nvPr/>
          </p:nvSpPr>
          <p:spPr bwMode="auto">
            <a:xfrm>
              <a:off x="6008688" y="5222875"/>
              <a:ext cx="0" cy="50800"/>
            </a:xfrm>
            <a:prstGeom prst="line">
              <a:avLst/>
            </a:prstGeom>
            <a:noFill/>
            <a:ln w="9525">
              <a:solidFill>
                <a:srgbClr val="FF0000"/>
              </a:solidFill>
              <a:round/>
              <a:headEnd type="none" w="sm" len="med"/>
              <a:tailEnd type="none" w="sm" len="med"/>
            </a:ln>
            <a:effectLst/>
          </p:spPr>
          <p:txBody>
            <a:bodyPr/>
            <a:lstStyle/>
            <a:p>
              <a:endParaRPr lang="en-US"/>
            </a:p>
          </p:txBody>
        </p:sp>
        <p:grpSp>
          <p:nvGrpSpPr>
            <p:cNvPr id="722" name="Group 763"/>
            <p:cNvGrpSpPr>
              <a:grpSpLocks/>
            </p:cNvGrpSpPr>
            <p:nvPr/>
          </p:nvGrpSpPr>
          <p:grpSpPr bwMode="auto">
            <a:xfrm>
              <a:off x="5967413" y="5118100"/>
              <a:ext cx="74612" cy="106363"/>
              <a:chOff x="3948" y="3222"/>
              <a:chExt cx="51" cy="67"/>
            </a:xfrm>
          </p:grpSpPr>
          <p:sp>
            <p:nvSpPr>
              <p:cNvPr id="899" name="Oval 764"/>
              <p:cNvSpPr>
                <a:spLocks noChangeArrowheads="1"/>
              </p:cNvSpPr>
              <p:nvPr/>
            </p:nvSpPr>
            <p:spPr bwMode="auto">
              <a:xfrm>
                <a:off x="3948" y="3222"/>
                <a:ext cx="51" cy="47"/>
              </a:xfrm>
              <a:prstGeom prst="ellipse">
                <a:avLst/>
              </a:prstGeom>
              <a:noFill/>
              <a:ln w="9525">
                <a:solidFill>
                  <a:srgbClr val="FF0000"/>
                </a:solidFill>
                <a:round/>
                <a:headEnd/>
                <a:tailEnd/>
              </a:ln>
              <a:effectLst/>
            </p:spPr>
            <p:txBody>
              <a:bodyPr/>
              <a:lstStyle/>
              <a:p>
                <a:endParaRPr lang="en-US"/>
              </a:p>
            </p:txBody>
          </p:sp>
          <p:sp>
            <p:nvSpPr>
              <p:cNvPr id="900" name="Oval 765"/>
              <p:cNvSpPr>
                <a:spLocks noChangeArrowheads="1"/>
              </p:cNvSpPr>
              <p:nvPr/>
            </p:nvSpPr>
            <p:spPr bwMode="auto">
              <a:xfrm>
                <a:off x="3948" y="3242"/>
                <a:ext cx="51" cy="47"/>
              </a:xfrm>
              <a:prstGeom prst="ellipse">
                <a:avLst/>
              </a:prstGeom>
              <a:noFill/>
              <a:ln w="9525">
                <a:solidFill>
                  <a:srgbClr val="FF0000"/>
                </a:solidFill>
                <a:round/>
                <a:headEnd/>
                <a:tailEnd/>
              </a:ln>
              <a:effectLst/>
            </p:spPr>
            <p:txBody>
              <a:bodyPr/>
              <a:lstStyle/>
              <a:p>
                <a:endParaRPr lang="en-US"/>
              </a:p>
            </p:txBody>
          </p:sp>
        </p:grpSp>
        <p:sp>
          <p:nvSpPr>
            <p:cNvPr id="723" name="Line 766"/>
            <p:cNvSpPr>
              <a:spLocks noChangeShapeType="1"/>
            </p:cNvSpPr>
            <p:nvPr/>
          </p:nvSpPr>
          <p:spPr bwMode="auto">
            <a:xfrm flipV="1">
              <a:off x="6005513" y="4908550"/>
              <a:ext cx="0" cy="211138"/>
            </a:xfrm>
            <a:prstGeom prst="line">
              <a:avLst/>
            </a:prstGeom>
            <a:noFill/>
            <a:ln w="9525">
              <a:solidFill>
                <a:srgbClr val="FF0000"/>
              </a:solidFill>
              <a:round/>
              <a:headEnd type="none" w="sm" len="med"/>
              <a:tailEnd type="none" w="sm" len="med"/>
            </a:ln>
            <a:effectLst/>
          </p:spPr>
          <p:txBody>
            <a:bodyPr/>
            <a:lstStyle/>
            <a:p>
              <a:endParaRPr lang="en-US"/>
            </a:p>
          </p:txBody>
        </p:sp>
        <p:sp>
          <p:nvSpPr>
            <p:cNvPr id="724" name="Line 767"/>
            <p:cNvSpPr>
              <a:spLocks noChangeShapeType="1"/>
            </p:cNvSpPr>
            <p:nvPr/>
          </p:nvSpPr>
          <p:spPr bwMode="auto">
            <a:xfrm>
              <a:off x="6008688" y="4910138"/>
              <a:ext cx="66675" cy="1587"/>
            </a:xfrm>
            <a:prstGeom prst="line">
              <a:avLst/>
            </a:prstGeom>
            <a:noFill/>
            <a:ln w="9525">
              <a:solidFill>
                <a:srgbClr val="FF0000"/>
              </a:solidFill>
              <a:round/>
              <a:headEnd type="none" w="sm" len="med"/>
              <a:tailEnd type="none" w="sm" len="med"/>
            </a:ln>
            <a:effectLst/>
          </p:spPr>
          <p:txBody>
            <a:bodyPr/>
            <a:lstStyle/>
            <a:p>
              <a:endParaRPr lang="en-US"/>
            </a:p>
          </p:txBody>
        </p:sp>
        <p:sp>
          <p:nvSpPr>
            <p:cNvPr id="725" name="Line 768"/>
            <p:cNvSpPr>
              <a:spLocks noChangeShapeType="1"/>
            </p:cNvSpPr>
            <p:nvPr/>
          </p:nvSpPr>
          <p:spPr bwMode="auto">
            <a:xfrm>
              <a:off x="6156325" y="4908550"/>
              <a:ext cx="69850" cy="1588"/>
            </a:xfrm>
            <a:prstGeom prst="line">
              <a:avLst/>
            </a:prstGeom>
            <a:noFill/>
            <a:ln w="9525">
              <a:solidFill>
                <a:srgbClr val="FF0000"/>
              </a:solidFill>
              <a:round/>
              <a:headEnd type="none" w="sm" len="med"/>
              <a:tailEnd type="none" w="sm" len="med"/>
            </a:ln>
            <a:effectLst/>
          </p:spPr>
          <p:txBody>
            <a:bodyPr/>
            <a:lstStyle/>
            <a:p>
              <a:endParaRPr lang="en-US"/>
            </a:p>
          </p:txBody>
        </p:sp>
        <p:sp>
          <p:nvSpPr>
            <p:cNvPr id="726" name="Line 769"/>
            <p:cNvSpPr>
              <a:spLocks noChangeShapeType="1"/>
            </p:cNvSpPr>
            <p:nvPr/>
          </p:nvSpPr>
          <p:spPr bwMode="auto">
            <a:xfrm>
              <a:off x="7062788" y="4641850"/>
              <a:ext cx="506412" cy="1588"/>
            </a:xfrm>
            <a:prstGeom prst="line">
              <a:avLst/>
            </a:prstGeom>
            <a:noFill/>
            <a:ln w="25400">
              <a:solidFill>
                <a:srgbClr val="FF0000"/>
              </a:solidFill>
              <a:round/>
              <a:headEnd type="none" w="sm" len="med"/>
              <a:tailEnd type="none" w="sm" len="med"/>
            </a:ln>
            <a:effectLst/>
          </p:spPr>
          <p:txBody>
            <a:bodyPr/>
            <a:lstStyle/>
            <a:p>
              <a:endParaRPr lang="en-US"/>
            </a:p>
          </p:txBody>
        </p:sp>
        <p:sp>
          <p:nvSpPr>
            <p:cNvPr id="727" name="Line 770"/>
            <p:cNvSpPr>
              <a:spLocks noChangeShapeType="1"/>
            </p:cNvSpPr>
            <p:nvPr/>
          </p:nvSpPr>
          <p:spPr bwMode="auto">
            <a:xfrm>
              <a:off x="7248525" y="459422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728" name="Rectangle 771"/>
            <p:cNvSpPr>
              <a:spLocks noChangeArrowheads="1"/>
            </p:cNvSpPr>
            <p:nvPr/>
          </p:nvSpPr>
          <p:spPr bwMode="auto">
            <a:xfrm>
              <a:off x="7232650" y="4533900"/>
              <a:ext cx="36513" cy="65088"/>
            </a:xfrm>
            <a:prstGeom prst="rect">
              <a:avLst/>
            </a:prstGeom>
            <a:solidFill>
              <a:srgbClr val="FF0000"/>
            </a:solidFill>
            <a:ln w="9525">
              <a:solidFill>
                <a:srgbClr val="FF0000"/>
              </a:solidFill>
              <a:miter lim="800000"/>
              <a:headEnd/>
              <a:tailEnd/>
            </a:ln>
            <a:effectLst/>
          </p:spPr>
          <p:txBody>
            <a:bodyPr/>
            <a:lstStyle/>
            <a:p>
              <a:endParaRPr lang="en-US"/>
            </a:p>
          </p:txBody>
        </p:sp>
        <p:sp>
          <p:nvSpPr>
            <p:cNvPr id="729" name="Line 772"/>
            <p:cNvSpPr>
              <a:spLocks noChangeShapeType="1"/>
            </p:cNvSpPr>
            <p:nvPr/>
          </p:nvSpPr>
          <p:spPr bwMode="auto">
            <a:xfrm>
              <a:off x="7137400" y="459422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730" name="Line 773"/>
            <p:cNvSpPr>
              <a:spLocks noChangeShapeType="1"/>
            </p:cNvSpPr>
            <p:nvPr/>
          </p:nvSpPr>
          <p:spPr bwMode="auto">
            <a:xfrm>
              <a:off x="7137400" y="4486275"/>
              <a:ext cx="0" cy="52388"/>
            </a:xfrm>
            <a:prstGeom prst="line">
              <a:avLst/>
            </a:prstGeom>
            <a:noFill/>
            <a:ln w="9525">
              <a:solidFill>
                <a:srgbClr val="FF0000"/>
              </a:solidFill>
              <a:round/>
              <a:headEnd type="none" w="sm" len="med"/>
              <a:tailEnd type="none" w="sm" len="med"/>
            </a:ln>
            <a:effectLst/>
          </p:spPr>
          <p:txBody>
            <a:bodyPr/>
            <a:lstStyle/>
            <a:p>
              <a:endParaRPr lang="en-US"/>
            </a:p>
          </p:txBody>
        </p:sp>
        <p:sp>
          <p:nvSpPr>
            <p:cNvPr id="731" name="Rectangle 774"/>
            <p:cNvSpPr>
              <a:spLocks noChangeArrowheads="1"/>
            </p:cNvSpPr>
            <p:nvPr/>
          </p:nvSpPr>
          <p:spPr bwMode="auto">
            <a:xfrm>
              <a:off x="7118350" y="4527550"/>
              <a:ext cx="42863" cy="65088"/>
            </a:xfrm>
            <a:prstGeom prst="rect">
              <a:avLst/>
            </a:prstGeom>
            <a:solidFill>
              <a:srgbClr val="FF0000"/>
            </a:solidFill>
            <a:ln w="9525">
              <a:solidFill>
                <a:srgbClr val="FF0000"/>
              </a:solidFill>
              <a:miter lim="800000"/>
              <a:headEnd/>
              <a:tailEnd/>
            </a:ln>
            <a:effectLst/>
          </p:spPr>
          <p:txBody>
            <a:bodyPr/>
            <a:lstStyle/>
            <a:p>
              <a:endParaRPr lang="en-US"/>
            </a:p>
          </p:txBody>
        </p:sp>
        <p:sp>
          <p:nvSpPr>
            <p:cNvPr id="732" name="Line 775"/>
            <p:cNvSpPr>
              <a:spLocks noChangeShapeType="1"/>
            </p:cNvSpPr>
            <p:nvPr/>
          </p:nvSpPr>
          <p:spPr bwMode="auto">
            <a:xfrm>
              <a:off x="7318375" y="4741863"/>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733" name="Line 776"/>
            <p:cNvSpPr>
              <a:spLocks noChangeShapeType="1"/>
            </p:cNvSpPr>
            <p:nvPr/>
          </p:nvSpPr>
          <p:spPr bwMode="auto">
            <a:xfrm>
              <a:off x="7318375" y="4646613"/>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734" name="Rectangle 777"/>
            <p:cNvSpPr>
              <a:spLocks noChangeArrowheads="1"/>
            </p:cNvSpPr>
            <p:nvPr/>
          </p:nvSpPr>
          <p:spPr bwMode="auto">
            <a:xfrm>
              <a:off x="7296150" y="4684713"/>
              <a:ext cx="41275"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735" name="Oval 778"/>
            <p:cNvSpPr>
              <a:spLocks noChangeArrowheads="1"/>
            </p:cNvSpPr>
            <p:nvPr/>
          </p:nvSpPr>
          <p:spPr bwMode="auto">
            <a:xfrm>
              <a:off x="7262813" y="4789488"/>
              <a:ext cx="111125" cy="73025"/>
            </a:xfrm>
            <a:prstGeom prst="ellipse">
              <a:avLst/>
            </a:prstGeom>
            <a:noFill/>
            <a:ln w="9525">
              <a:solidFill>
                <a:srgbClr val="FF0000"/>
              </a:solidFill>
              <a:round/>
              <a:headEnd/>
              <a:tailEnd/>
            </a:ln>
            <a:effectLst/>
          </p:spPr>
          <p:txBody>
            <a:bodyPr/>
            <a:lstStyle/>
            <a:p>
              <a:endParaRPr lang="en-US"/>
            </a:p>
          </p:txBody>
        </p:sp>
        <p:sp>
          <p:nvSpPr>
            <p:cNvPr id="736" name="Oval 779"/>
            <p:cNvSpPr>
              <a:spLocks noChangeArrowheads="1"/>
            </p:cNvSpPr>
            <p:nvPr/>
          </p:nvSpPr>
          <p:spPr bwMode="auto">
            <a:xfrm>
              <a:off x="7262813" y="4821238"/>
              <a:ext cx="111125" cy="74612"/>
            </a:xfrm>
            <a:prstGeom prst="ellipse">
              <a:avLst/>
            </a:prstGeom>
            <a:noFill/>
            <a:ln w="9525">
              <a:solidFill>
                <a:srgbClr val="0000FF"/>
              </a:solidFill>
              <a:round/>
              <a:headEnd/>
              <a:tailEnd/>
            </a:ln>
            <a:effectLst/>
          </p:spPr>
          <p:txBody>
            <a:bodyPr/>
            <a:lstStyle/>
            <a:p>
              <a:endParaRPr lang="en-US"/>
            </a:p>
          </p:txBody>
        </p:sp>
        <p:sp>
          <p:nvSpPr>
            <p:cNvPr id="737" name="Line 780"/>
            <p:cNvSpPr>
              <a:spLocks noChangeShapeType="1"/>
            </p:cNvSpPr>
            <p:nvPr/>
          </p:nvSpPr>
          <p:spPr bwMode="auto">
            <a:xfrm>
              <a:off x="7318375" y="4983163"/>
              <a:ext cx="0" cy="49212"/>
            </a:xfrm>
            <a:prstGeom prst="line">
              <a:avLst/>
            </a:prstGeom>
            <a:noFill/>
            <a:ln w="9525">
              <a:solidFill>
                <a:srgbClr val="0000FF"/>
              </a:solidFill>
              <a:round/>
              <a:headEnd type="none" w="sm" len="med"/>
              <a:tailEnd type="none" w="sm" len="med"/>
            </a:ln>
            <a:effectLst/>
          </p:spPr>
          <p:txBody>
            <a:bodyPr/>
            <a:lstStyle/>
            <a:p>
              <a:endParaRPr lang="en-US"/>
            </a:p>
          </p:txBody>
        </p:sp>
        <p:sp>
          <p:nvSpPr>
            <p:cNvPr id="738" name="Line 781"/>
            <p:cNvSpPr>
              <a:spLocks noChangeShapeType="1"/>
            </p:cNvSpPr>
            <p:nvPr/>
          </p:nvSpPr>
          <p:spPr bwMode="auto">
            <a:xfrm>
              <a:off x="7318375" y="4902200"/>
              <a:ext cx="0" cy="49213"/>
            </a:xfrm>
            <a:prstGeom prst="line">
              <a:avLst/>
            </a:prstGeom>
            <a:noFill/>
            <a:ln w="9525">
              <a:solidFill>
                <a:srgbClr val="0000FF"/>
              </a:solidFill>
              <a:round/>
              <a:headEnd type="none" w="sm" len="med"/>
              <a:tailEnd type="none" w="sm" len="med"/>
            </a:ln>
            <a:effectLst/>
          </p:spPr>
          <p:txBody>
            <a:bodyPr/>
            <a:lstStyle/>
            <a:p>
              <a:endParaRPr lang="en-US"/>
            </a:p>
          </p:txBody>
        </p:sp>
        <p:sp>
          <p:nvSpPr>
            <p:cNvPr id="739" name="Rectangle 782"/>
            <p:cNvSpPr>
              <a:spLocks noChangeArrowheads="1"/>
            </p:cNvSpPr>
            <p:nvPr/>
          </p:nvSpPr>
          <p:spPr bwMode="auto">
            <a:xfrm>
              <a:off x="7296150" y="4926013"/>
              <a:ext cx="41275" cy="66675"/>
            </a:xfrm>
            <a:prstGeom prst="rect">
              <a:avLst/>
            </a:prstGeom>
            <a:solidFill>
              <a:srgbClr val="0000FF"/>
            </a:solidFill>
            <a:ln w="9525">
              <a:solidFill>
                <a:srgbClr val="0000FF"/>
              </a:solidFill>
              <a:miter lim="800000"/>
              <a:headEnd/>
              <a:tailEnd/>
            </a:ln>
            <a:effectLst/>
          </p:spPr>
          <p:txBody>
            <a:bodyPr/>
            <a:lstStyle/>
            <a:p>
              <a:endParaRPr lang="en-US"/>
            </a:p>
          </p:txBody>
        </p:sp>
        <p:sp>
          <p:nvSpPr>
            <p:cNvPr id="740" name="Line 783"/>
            <p:cNvSpPr>
              <a:spLocks noChangeShapeType="1"/>
            </p:cNvSpPr>
            <p:nvPr/>
          </p:nvSpPr>
          <p:spPr bwMode="auto">
            <a:xfrm>
              <a:off x="7254875" y="5030788"/>
              <a:ext cx="149225" cy="1587"/>
            </a:xfrm>
            <a:prstGeom prst="line">
              <a:avLst/>
            </a:prstGeom>
            <a:noFill/>
            <a:ln w="25400">
              <a:solidFill>
                <a:srgbClr val="0000FF"/>
              </a:solidFill>
              <a:round/>
              <a:headEnd type="none" w="sm" len="med"/>
              <a:tailEnd type="none" w="sm" len="med"/>
            </a:ln>
            <a:effectLst/>
          </p:spPr>
          <p:txBody>
            <a:bodyPr/>
            <a:lstStyle/>
            <a:p>
              <a:endParaRPr lang="en-US"/>
            </a:p>
          </p:txBody>
        </p:sp>
        <p:sp>
          <p:nvSpPr>
            <p:cNvPr id="741" name="Rectangle 784"/>
            <p:cNvSpPr>
              <a:spLocks noChangeArrowheads="1"/>
            </p:cNvSpPr>
            <p:nvPr/>
          </p:nvSpPr>
          <p:spPr bwMode="auto">
            <a:xfrm>
              <a:off x="7086600" y="4191000"/>
              <a:ext cx="471488" cy="228600"/>
            </a:xfrm>
            <a:prstGeom prst="rect">
              <a:avLst/>
            </a:prstGeom>
            <a:noFill/>
            <a:ln w="9525">
              <a:noFill/>
              <a:miter lim="800000"/>
              <a:headEnd/>
              <a:tailEnd/>
            </a:ln>
            <a:effectLst/>
          </p:spPr>
          <p:txBody>
            <a:bodyPr lIns="12092" tIns="12092" rIns="12092" bIns="12092"/>
            <a:lstStyle/>
            <a:p>
              <a:pPr defTabSz="869950" eaLnBrk="0" hangingPunct="0"/>
              <a:r>
                <a:rPr lang="en-US" sz="1100">
                  <a:latin typeface="Arial Narrow" pitchFamily="34" charset="0"/>
                </a:rPr>
                <a:t>KLJAO</a:t>
              </a:r>
              <a:endParaRPr lang="en-US" sz="1100"/>
            </a:p>
          </p:txBody>
        </p:sp>
        <p:sp>
          <p:nvSpPr>
            <p:cNvPr id="742" name="Line 785"/>
            <p:cNvSpPr>
              <a:spLocks noChangeShapeType="1"/>
            </p:cNvSpPr>
            <p:nvPr/>
          </p:nvSpPr>
          <p:spPr bwMode="auto">
            <a:xfrm>
              <a:off x="7313613" y="5027613"/>
              <a:ext cx="0" cy="217487"/>
            </a:xfrm>
            <a:prstGeom prst="line">
              <a:avLst/>
            </a:prstGeom>
            <a:noFill/>
            <a:ln w="9525">
              <a:solidFill>
                <a:srgbClr val="0000FF"/>
              </a:solidFill>
              <a:round/>
              <a:headEnd type="none" w="sm" len="med"/>
              <a:tailEnd type="triangle" w="sm" len="med"/>
            </a:ln>
            <a:effectLst/>
          </p:spPr>
          <p:txBody>
            <a:bodyPr/>
            <a:lstStyle/>
            <a:p>
              <a:endParaRPr lang="en-US"/>
            </a:p>
          </p:txBody>
        </p:sp>
        <p:sp>
          <p:nvSpPr>
            <p:cNvPr id="743" name="Rectangle 786"/>
            <p:cNvSpPr>
              <a:spLocks noChangeArrowheads="1"/>
            </p:cNvSpPr>
            <p:nvPr/>
          </p:nvSpPr>
          <p:spPr bwMode="auto">
            <a:xfrm>
              <a:off x="6858000" y="4800600"/>
              <a:ext cx="393700" cy="119063"/>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20 MVA</a:t>
              </a:r>
            </a:p>
          </p:txBody>
        </p:sp>
        <p:sp>
          <p:nvSpPr>
            <p:cNvPr id="744" name="Rectangle 787"/>
            <p:cNvSpPr>
              <a:spLocks noChangeArrowheads="1"/>
            </p:cNvSpPr>
            <p:nvPr/>
          </p:nvSpPr>
          <p:spPr bwMode="auto">
            <a:xfrm>
              <a:off x="6858000" y="5029200"/>
              <a:ext cx="361950" cy="141288"/>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20 KV</a:t>
              </a:r>
              <a:endParaRPr lang="en-US" sz="1100"/>
            </a:p>
          </p:txBody>
        </p:sp>
        <p:sp>
          <p:nvSpPr>
            <p:cNvPr id="745" name="Line 788"/>
            <p:cNvSpPr>
              <a:spLocks noChangeShapeType="1"/>
            </p:cNvSpPr>
            <p:nvPr/>
          </p:nvSpPr>
          <p:spPr bwMode="auto">
            <a:xfrm>
              <a:off x="5159375" y="1562100"/>
              <a:ext cx="593725" cy="0"/>
            </a:xfrm>
            <a:prstGeom prst="line">
              <a:avLst/>
            </a:prstGeom>
            <a:noFill/>
            <a:ln w="9525">
              <a:solidFill>
                <a:srgbClr val="FF0000"/>
              </a:solidFill>
              <a:round/>
              <a:headEnd type="none" w="sm" len="med"/>
              <a:tailEnd type="none" w="sm" len="med"/>
            </a:ln>
            <a:effectLst/>
          </p:spPr>
          <p:txBody>
            <a:bodyPr/>
            <a:lstStyle/>
            <a:p>
              <a:endParaRPr lang="en-US"/>
            </a:p>
          </p:txBody>
        </p:sp>
        <p:sp>
          <p:nvSpPr>
            <p:cNvPr id="746" name="Line 789"/>
            <p:cNvSpPr>
              <a:spLocks noChangeShapeType="1"/>
            </p:cNvSpPr>
            <p:nvPr/>
          </p:nvSpPr>
          <p:spPr bwMode="auto">
            <a:xfrm flipV="1">
              <a:off x="6677025" y="4483100"/>
              <a:ext cx="1588" cy="414338"/>
            </a:xfrm>
            <a:prstGeom prst="line">
              <a:avLst/>
            </a:prstGeom>
            <a:noFill/>
            <a:ln w="9525">
              <a:solidFill>
                <a:srgbClr val="FF0000"/>
              </a:solidFill>
              <a:round/>
              <a:headEnd type="none" w="sm" len="med"/>
              <a:tailEnd type="none" w="sm" len="med"/>
            </a:ln>
            <a:effectLst/>
          </p:spPr>
          <p:txBody>
            <a:bodyPr/>
            <a:lstStyle/>
            <a:p>
              <a:endParaRPr lang="en-US"/>
            </a:p>
          </p:txBody>
        </p:sp>
        <p:sp>
          <p:nvSpPr>
            <p:cNvPr id="747" name="Line 790"/>
            <p:cNvSpPr>
              <a:spLocks noChangeShapeType="1"/>
            </p:cNvSpPr>
            <p:nvPr/>
          </p:nvSpPr>
          <p:spPr bwMode="auto">
            <a:xfrm>
              <a:off x="6342063" y="4768850"/>
              <a:ext cx="227012" cy="1588"/>
            </a:xfrm>
            <a:prstGeom prst="line">
              <a:avLst/>
            </a:prstGeom>
            <a:noFill/>
            <a:ln w="9525">
              <a:solidFill>
                <a:srgbClr val="FF0000"/>
              </a:solidFill>
              <a:round/>
              <a:headEnd type="none" w="sm" len="med"/>
              <a:tailEnd type="none" w="sm" len="med"/>
            </a:ln>
            <a:effectLst/>
          </p:spPr>
          <p:txBody>
            <a:bodyPr/>
            <a:lstStyle/>
            <a:p>
              <a:endParaRPr lang="en-US"/>
            </a:p>
          </p:txBody>
        </p:sp>
        <p:sp>
          <p:nvSpPr>
            <p:cNvPr id="748" name="Line 791"/>
            <p:cNvSpPr>
              <a:spLocks noChangeShapeType="1"/>
            </p:cNvSpPr>
            <p:nvPr/>
          </p:nvSpPr>
          <p:spPr bwMode="auto">
            <a:xfrm>
              <a:off x="6559550" y="4394200"/>
              <a:ext cx="684213" cy="1588"/>
            </a:xfrm>
            <a:prstGeom prst="line">
              <a:avLst/>
            </a:prstGeom>
            <a:noFill/>
            <a:ln w="9525">
              <a:solidFill>
                <a:srgbClr val="FF0000"/>
              </a:solidFill>
              <a:round/>
              <a:headEnd type="none" w="sm" len="med"/>
              <a:tailEnd type="none" w="sm" len="med"/>
            </a:ln>
            <a:effectLst/>
          </p:spPr>
          <p:txBody>
            <a:bodyPr/>
            <a:lstStyle/>
            <a:p>
              <a:endParaRPr lang="en-US"/>
            </a:p>
          </p:txBody>
        </p:sp>
        <p:sp>
          <p:nvSpPr>
            <p:cNvPr id="749" name="Line 792"/>
            <p:cNvSpPr>
              <a:spLocks noChangeShapeType="1"/>
            </p:cNvSpPr>
            <p:nvPr/>
          </p:nvSpPr>
          <p:spPr bwMode="auto">
            <a:xfrm flipV="1">
              <a:off x="6559550" y="4394200"/>
              <a:ext cx="6350" cy="374650"/>
            </a:xfrm>
            <a:prstGeom prst="line">
              <a:avLst/>
            </a:prstGeom>
            <a:noFill/>
            <a:ln w="9525">
              <a:solidFill>
                <a:srgbClr val="FF0000"/>
              </a:solidFill>
              <a:round/>
              <a:headEnd type="none" w="sm" len="med"/>
              <a:tailEnd type="none" w="sm" len="med"/>
            </a:ln>
            <a:effectLst/>
          </p:spPr>
          <p:txBody>
            <a:bodyPr/>
            <a:lstStyle/>
            <a:p>
              <a:endParaRPr lang="en-US"/>
            </a:p>
          </p:txBody>
        </p:sp>
        <p:sp>
          <p:nvSpPr>
            <p:cNvPr id="750" name="Line 793"/>
            <p:cNvSpPr>
              <a:spLocks noChangeShapeType="1"/>
            </p:cNvSpPr>
            <p:nvPr/>
          </p:nvSpPr>
          <p:spPr bwMode="auto">
            <a:xfrm>
              <a:off x="6677025" y="4483100"/>
              <a:ext cx="461963" cy="1588"/>
            </a:xfrm>
            <a:prstGeom prst="line">
              <a:avLst/>
            </a:prstGeom>
            <a:noFill/>
            <a:ln w="9525">
              <a:solidFill>
                <a:srgbClr val="FF0000"/>
              </a:solidFill>
              <a:round/>
              <a:headEnd type="none" w="sm" len="med"/>
              <a:tailEnd type="none" w="sm" len="med"/>
            </a:ln>
            <a:effectLst/>
          </p:spPr>
          <p:txBody>
            <a:bodyPr/>
            <a:lstStyle/>
            <a:p>
              <a:endParaRPr lang="en-US"/>
            </a:p>
          </p:txBody>
        </p:sp>
        <p:sp>
          <p:nvSpPr>
            <p:cNvPr id="751" name="Line 794"/>
            <p:cNvSpPr>
              <a:spLocks noChangeShapeType="1"/>
            </p:cNvSpPr>
            <p:nvPr/>
          </p:nvSpPr>
          <p:spPr bwMode="auto">
            <a:xfrm>
              <a:off x="7781925" y="4637088"/>
              <a:ext cx="555625" cy="3175"/>
            </a:xfrm>
            <a:prstGeom prst="line">
              <a:avLst/>
            </a:prstGeom>
            <a:noFill/>
            <a:ln w="25400">
              <a:solidFill>
                <a:srgbClr val="FF0000"/>
              </a:solidFill>
              <a:round/>
              <a:headEnd type="none" w="sm" len="med"/>
              <a:tailEnd type="none" w="sm" len="med"/>
            </a:ln>
            <a:effectLst/>
          </p:spPr>
          <p:txBody>
            <a:bodyPr/>
            <a:lstStyle/>
            <a:p>
              <a:endParaRPr lang="en-US"/>
            </a:p>
          </p:txBody>
        </p:sp>
        <p:sp>
          <p:nvSpPr>
            <p:cNvPr id="752" name="Line 795"/>
            <p:cNvSpPr>
              <a:spLocks noChangeShapeType="1"/>
            </p:cNvSpPr>
            <p:nvPr/>
          </p:nvSpPr>
          <p:spPr bwMode="auto">
            <a:xfrm>
              <a:off x="8102600" y="459105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753" name="Rectangle 796"/>
            <p:cNvSpPr>
              <a:spLocks noChangeArrowheads="1"/>
            </p:cNvSpPr>
            <p:nvPr/>
          </p:nvSpPr>
          <p:spPr bwMode="auto">
            <a:xfrm>
              <a:off x="8086725" y="4530725"/>
              <a:ext cx="39688" cy="65088"/>
            </a:xfrm>
            <a:prstGeom prst="rect">
              <a:avLst/>
            </a:prstGeom>
            <a:solidFill>
              <a:srgbClr val="FF0000"/>
            </a:solidFill>
            <a:ln w="9525">
              <a:solidFill>
                <a:srgbClr val="FF0000"/>
              </a:solidFill>
              <a:miter lim="800000"/>
              <a:headEnd/>
              <a:tailEnd/>
            </a:ln>
            <a:effectLst/>
          </p:spPr>
          <p:txBody>
            <a:bodyPr/>
            <a:lstStyle/>
            <a:p>
              <a:endParaRPr lang="en-US"/>
            </a:p>
          </p:txBody>
        </p:sp>
        <p:sp>
          <p:nvSpPr>
            <p:cNvPr id="754" name="Line 797"/>
            <p:cNvSpPr>
              <a:spLocks noChangeShapeType="1"/>
            </p:cNvSpPr>
            <p:nvPr/>
          </p:nvSpPr>
          <p:spPr bwMode="auto">
            <a:xfrm>
              <a:off x="7993063" y="459105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755" name="Line 798"/>
            <p:cNvSpPr>
              <a:spLocks noChangeShapeType="1"/>
            </p:cNvSpPr>
            <p:nvPr/>
          </p:nvSpPr>
          <p:spPr bwMode="auto">
            <a:xfrm>
              <a:off x="7993063" y="4483100"/>
              <a:ext cx="0" cy="52388"/>
            </a:xfrm>
            <a:prstGeom prst="line">
              <a:avLst/>
            </a:prstGeom>
            <a:noFill/>
            <a:ln w="9525">
              <a:solidFill>
                <a:srgbClr val="FF0000"/>
              </a:solidFill>
              <a:round/>
              <a:headEnd type="none" w="sm" len="med"/>
              <a:tailEnd type="none" w="sm" len="med"/>
            </a:ln>
            <a:effectLst/>
          </p:spPr>
          <p:txBody>
            <a:bodyPr/>
            <a:lstStyle/>
            <a:p>
              <a:endParaRPr lang="en-US"/>
            </a:p>
          </p:txBody>
        </p:sp>
        <p:sp>
          <p:nvSpPr>
            <p:cNvPr id="756" name="Rectangle 799"/>
            <p:cNvSpPr>
              <a:spLocks noChangeArrowheads="1"/>
            </p:cNvSpPr>
            <p:nvPr/>
          </p:nvSpPr>
          <p:spPr bwMode="auto">
            <a:xfrm>
              <a:off x="7972425" y="4524375"/>
              <a:ext cx="42863" cy="65088"/>
            </a:xfrm>
            <a:prstGeom prst="rect">
              <a:avLst/>
            </a:prstGeom>
            <a:solidFill>
              <a:srgbClr val="FF0000"/>
            </a:solidFill>
            <a:ln w="9525">
              <a:solidFill>
                <a:srgbClr val="FF0000"/>
              </a:solidFill>
              <a:miter lim="800000"/>
              <a:headEnd/>
              <a:tailEnd/>
            </a:ln>
            <a:effectLst/>
          </p:spPr>
          <p:txBody>
            <a:bodyPr/>
            <a:lstStyle/>
            <a:p>
              <a:endParaRPr lang="en-US"/>
            </a:p>
          </p:txBody>
        </p:sp>
        <p:sp>
          <p:nvSpPr>
            <p:cNvPr id="757" name="Line 800"/>
            <p:cNvSpPr>
              <a:spLocks noChangeShapeType="1"/>
            </p:cNvSpPr>
            <p:nvPr/>
          </p:nvSpPr>
          <p:spPr bwMode="auto">
            <a:xfrm>
              <a:off x="7832725" y="4738688"/>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758" name="Line 801"/>
            <p:cNvSpPr>
              <a:spLocks noChangeShapeType="1"/>
            </p:cNvSpPr>
            <p:nvPr/>
          </p:nvSpPr>
          <p:spPr bwMode="auto">
            <a:xfrm>
              <a:off x="7831138" y="4660900"/>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759" name="Rectangle 802"/>
            <p:cNvSpPr>
              <a:spLocks noChangeArrowheads="1"/>
            </p:cNvSpPr>
            <p:nvPr/>
          </p:nvSpPr>
          <p:spPr bwMode="auto">
            <a:xfrm>
              <a:off x="7812088" y="4687888"/>
              <a:ext cx="39687"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760" name="Oval 803"/>
            <p:cNvSpPr>
              <a:spLocks noChangeArrowheads="1"/>
            </p:cNvSpPr>
            <p:nvPr/>
          </p:nvSpPr>
          <p:spPr bwMode="auto">
            <a:xfrm>
              <a:off x="7777163" y="4786313"/>
              <a:ext cx="115887" cy="73025"/>
            </a:xfrm>
            <a:prstGeom prst="ellipse">
              <a:avLst/>
            </a:prstGeom>
            <a:noFill/>
            <a:ln w="9525">
              <a:solidFill>
                <a:srgbClr val="FF0000"/>
              </a:solidFill>
              <a:round/>
              <a:headEnd/>
              <a:tailEnd/>
            </a:ln>
            <a:effectLst/>
          </p:spPr>
          <p:txBody>
            <a:bodyPr/>
            <a:lstStyle/>
            <a:p>
              <a:endParaRPr lang="en-US"/>
            </a:p>
          </p:txBody>
        </p:sp>
        <p:sp>
          <p:nvSpPr>
            <p:cNvPr id="761" name="Oval 804"/>
            <p:cNvSpPr>
              <a:spLocks noChangeArrowheads="1"/>
            </p:cNvSpPr>
            <p:nvPr/>
          </p:nvSpPr>
          <p:spPr bwMode="auto">
            <a:xfrm>
              <a:off x="7777163" y="4818063"/>
              <a:ext cx="115887" cy="74612"/>
            </a:xfrm>
            <a:prstGeom prst="ellipse">
              <a:avLst/>
            </a:prstGeom>
            <a:noFill/>
            <a:ln w="9525">
              <a:solidFill>
                <a:srgbClr val="0000FF"/>
              </a:solidFill>
              <a:round/>
              <a:headEnd/>
              <a:tailEnd/>
            </a:ln>
            <a:effectLst/>
          </p:spPr>
          <p:txBody>
            <a:bodyPr/>
            <a:lstStyle/>
            <a:p>
              <a:endParaRPr lang="en-US"/>
            </a:p>
          </p:txBody>
        </p:sp>
        <p:sp>
          <p:nvSpPr>
            <p:cNvPr id="762" name="Line 805"/>
            <p:cNvSpPr>
              <a:spLocks noChangeShapeType="1"/>
            </p:cNvSpPr>
            <p:nvPr/>
          </p:nvSpPr>
          <p:spPr bwMode="auto">
            <a:xfrm>
              <a:off x="7832725" y="4979988"/>
              <a:ext cx="0" cy="49212"/>
            </a:xfrm>
            <a:prstGeom prst="line">
              <a:avLst/>
            </a:prstGeom>
            <a:noFill/>
            <a:ln w="9525">
              <a:solidFill>
                <a:srgbClr val="0000FF"/>
              </a:solidFill>
              <a:round/>
              <a:headEnd type="none" w="sm" len="med"/>
              <a:tailEnd type="none" w="sm" len="med"/>
            </a:ln>
            <a:effectLst/>
          </p:spPr>
          <p:txBody>
            <a:bodyPr/>
            <a:lstStyle/>
            <a:p>
              <a:endParaRPr lang="en-US"/>
            </a:p>
          </p:txBody>
        </p:sp>
        <p:sp>
          <p:nvSpPr>
            <p:cNvPr id="763" name="Line 806"/>
            <p:cNvSpPr>
              <a:spLocks noChangeShapeType="1"/>
            </p:cNvSpPr>
            <p:nvPr/>
          </p:nvSpPr>
          <p:spPr bwMode="auto">
            <a:xfrm>
              <a:off x="7832725" y="4899025"/>
              <a:ext cx="0" cy="49213"/>
            </a:xfrm>
            <a:prstGeom prst="line">
              <a:avLst/>
            </a:prstGeom>
            <a:noFill/>
            <a:ln w="9525">
              <a:solidFill>
                <a:srgbClr val="0000FF"/>
              </a:solidFill>
              <a:round/>
              <a:headEnd type="none" w="sm" len="med"/>
              <a:tailEnd type="none" w="sm" len="med"/>
            </a:ln>
            <a:effectLst/>
          </p:spPr>
          <p:txBody>
            <a:bodyPr/>
            <a:lstStyle/>
            <a:p>
              <a:endParaRPr lang="en-US"/>
            </a:p>
          </p:txBody>
        </p:sp>
        <p:sp>
          <p:nvSpPr>
            <p:cNvPr id="764" name="Rectangle 807"/>
            <p:cNvSpPr>
              <a:spLocks noChangeArrowheads="1"/>
            </p:cNvSpPr>
            <p:nvPr/>
          </p:nvSpPr>
          <p:spPr bwMode="auto">
            <a:xfrm>
              <a:off x="7812088" y="4922838"/>
              <a:ext cx="39687" cy="66675"/>
            </a:xfrm>
            <a:prstGeom prst="rect">
              <a:avLst/>
            </a:prstGeom>
            <a:solidFill>
              <a:srgbClr val="0000FF"/>
            </a:solidFill>
            <a:ln w="9525">
              <a:solidFill>
                <a:srgbClr val="0000FF"/>
              </a:solidFill>
              <a:miter lim="800000"/>
              <a:headEnd/>
              <a:tailEnd/>
            </a:ln>
            <a:effectLst/>
          </p:spPr>
          <p:txBody>
            <a:bodyPr/>
            <a:lstStyle/>
            <a:p>
              <a:endParaRPr lang="en-US"/>
            </a:p>
          </p:txBody>
        </p:sp>
        <p:sp>
          <p:nvSpPr>
            <p:cNvPr id="765" name="Line 808"/>
            <p:cNvSpPr>
              <a:spLocks noChangeShapeType="1"/>
            </p:cNvSpPr>
            <p:nvPr/>
          </p:nvSpPr>
          <p:spPr bwMode="auto">
            <a:xfrm>
              <a:off x="7772400" y="5027613"/>
              <a:ext cx="142875" cy="1587"/>
            </a:xfrm>
            <a:prstGeom prst="line">
              <a:avLst/>
            </a:prstGeom>
            <a:noFill/>
            <a:ln w="25400">
              <a:solidFill>
                <a:srgbClr val="0000FF"/>
              </a:solidFill>
              <a:round/>
              <a:headEnd type="none" w="sm" len="med"/>
              <a:tailEnd type="none" w="sm" len="med"/>
            </a:ln>
            <a:effectLst/>
          </p:spPr>
          <p:txBody>
            <a:bodyPr/>
            <a:lstStyle/>
            <a:p>
              <a:endParaRPr lang="en-US"/>
            </a:p>
          </p:txBody>
        </p:sp>
        <p:sp>
          <p:nvSpPr>
            <p:cNvPr id="766" name="Line 809"/>
            <p:cNvSpPr>
              <a:spLocks noChangeShapeType="1"/>
            </p:cNvSpPr>
            <p:nvPr/>
          </p:nvSpPr>
          <p:spPr bwMode="auto">
            <a:xfrm>
              <a:off x="7827963" y="5024438"/>
              <a:ext cx="0" cy="147637"/>
            </a:xfrm>
            <a:prstGeom prst="line">
              <a:avLst/>
            </a:prstGeom>
            <a:noFill/>
            <a:ln w="9525">
              <a:solidFill>
                <a:srgbClr val="0000FF"/>
              </a:solidFill>
              <a:round/>
              <a:headEnd type="none" w="sm" len="med"/>
              <a:tailEnd type="triangle" w="sm" len="med"/>
            </a:ln>
            <a:effectLst/>
          </p:spPr>
          <p:txBody>
            <a:bodyPr/>
            <a:lstStyle/>
            <a:p>
              <a:endParaRPr lang="en-US"/>
            </a:p>
          </p:txBody>
        </p:sp>
        <p:sp>
          <p:nvSpPr>
            <p:cNvPr id="767" name="Rectangle 810"/>
            <p:cNvSpPr>
              <a:spLocks noChangeArrowheads="1"/>
            </p:cNvSpPr>
            <p:nvPr/>
          </p:nvSpPr>
          <p:spPr bwMode="auto">
            <a:xfrm>
              <a:off x="7467600" y="4852988"/>
              <a:ext cx="349250" cy="176212"/>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30 MVA</a:t>
              </a:r>
            </a:p>
          </p:txBody>
        </p:sp>
        <p:sp>
          <p:nvSpPr>
            <p:cNvPr id="768" name="Line 811"/>
            <p:cNvSpPr>
              <a:spLocks noChangeShapeType="1"/>
            </p:cNvSpPr>
            <p:nvPr/>
          </p:nvSpPr>
          <p:spPr bwMode="auto">
            <a:xfrm>
              <a:off x="7486650" y="459105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769" name="Rectangle 812"/>
            <p:cNvSpPr>
              <a:spLocks noChangeArrowheads="1"/>
            </p:cNvSpPr>
            <p:nvPr/>
          </p:nvSpPr>
          <p:spPr bwMode="auto">
            <a:xfrm>
              <a:off x="7469188" y="4530725"/>
              <a:ext cx="39687" cy="65088"/>
            </a:xfrm>
            <a:prstGeom prst="rect">
              <a:avLst/>
            </a:prstGeom>
            <a:solidFill>
              <a:srgbClr val="FF0000"/>
            </a:solidFill>
            <a:ln w="9525">
              <a:solidFill>
                <a:srgbClr val="FF0000"/>
              </a:solidFill>
              <a:miter lim="800000"/>
              <a:headEnd/>
              <a:tailEnd/>
            </a:ln>
            <a:effectLst/>
          </p:spPr>
          <p:txBody>
            <a:bodyPr/>
            <a:lstStyle/>
            <a:p>
              <a:endParaRPr lang="en-US"/>
            </a:p>
          </p:txBody>
        </p:sp>
        <p:sp>
          <p:nvSpPr>
            <p:cNvPr id="770" name="Line 813"/>
            <p:cNvSpPr>
              <a:spLocks noChangeShapeType="1"/>
            </p:cNvSpPr>
            <p:nvPr/>
          </p:nvSpPr>
          <p:spPr bwMode="auto">
            <a:xfrm>
              <a:off x="7373938" y="459105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771" name="Line 814"/>
            <p:cNvSpPr>
              <a:spLocks noChangeShapeType="1"/>
            </p:cNvSpPr>
            <p:nvPr/>
          </p:nvSpPr>
          <p:spPr bwMode="auto">
            <a:xfrm>
              <a:off x="7373938" y="4394200"/>
              <a:ext cx="0" cy="141288"/>
            </a:xfrm>
            <a:prstGeom prst="line">
              <a:avLst/>
            </a:prstGeom>
            <a:noFill/>
            <a:ln w="9525">
              <a:solidFill>
                <a:srgbClr val="FF0000"/>
              </a:solidFill>
              <a:round/>
              <a:headEnd type="none" w="sm" len="med"/>
              <a:tailEnd type="none" w="sm" len="med"/>
            </a:ln>
            <a:effectLst/>
          </p:spPr>
          <p:txBody>
            <a:bodyPr/>
            <a:lstStyle/>
            <a:p>
              <a:endParaRPr lang="en-US"/>
            </a:p>
          </p:txBody>
        </p:sp>
        <p:sp>
          <p:nvSpPr>
            <p:cNvPr id="772" name="Rectangle 815"/>
            <p:cNvSpPr>
              <a:spLocks noChangeArrowheads="1"/>
            </p:cNvSpPr>
            <p:nvPr/>
          </p:nvSpPr>
          <p:spPr bwMode="auto">
            <a:xfrm>
              <a:off x="7356475" y="4524375"/>
              <a:ext cx="42863" cy="65088"/>
            </a:xfrm>
            <a:prstGeom prst="rect">
              <a:avLst/>
            </a:prstGeom>
            <a:solidFill>
              <a:srgbClr val="FF0000"/>
            </a:solidFill>
            <a:ln w="9525">
              <a:solidFill>
                <a:srgbClr val="FF0000"/>
              </a:solidFill>
              <a:miter lim="800000"/>
              <a:headEnd/>
              <a:tailEnd/>
            </a:ln>
            <a:effectLst/>
          </p:spPr>
          <p:txBody>
            <a:bodyPr/>
            <a:lstStyle/>
            <a:p>
              <a:endParaRPr lang="en-US"/>
            </a:p>
          </p:txBody>
        </p:sp>
        <p:sp>
          <p:nvSpPr>
            <p:cNvPr id="773" name="Line 816"/>
            <p:cNvSpPr>
              <a:spLocks noChangeShapeType="1"/>
            </p:cNvSpPr>
            <p:nvPr/>
          </p:nvSpPr>
          <p:spPr bwMode="auto">
            <a:xfrm>
              <a:off x="7486650" y="4489450"/>
              <a:ext cx="0" cy="52388"/>
            </a:xfrm>
            <a:prstGeom prst="line">
              <a:avLst/>
            </a:prstGeom>
            <a:noFill/>
            <a:ln w="9525">
              <a:solidFill>
                <a:srgbClr val="FF0000"/>
              </a:solidFill>
              <a:round/>
              <a:headEnd type="none" w="sm" len="med"/>
              <a:tailEnd type="none" w="sm" len="med"/>
            </a:ln>
            <a:effectLst/>
          </p:spPr>
          <p:txBody>
            <a:bodyPr/>
            <a:lstStyle/>
            <a:p>
              <a:endParaRPr lang="en-US"/>
            </a:p>
          </p:txBody>
        </p:sp>
        <p:sp>
          <p:nvSpPr>
            <p:cNvPr id="774" name="Line 817"/>
            <p:cNvSpPr>
              <a:spLocks noChangeShapeType="1"/>
            </p:cNvSpPr>
            <p:nvPr/>
          </p:nvSpPr>
          <p:spPr bwMode="auto">
            <a:xfrm>
              <a:off x="7489825" y="4481513"/>
              <a:ext cx="511175" cy="1587"/>
            </a:xfrm>
            <a:prstGeom prst="line">
              <a:avLst/>
            </a:prstGeom>
            <a:noFill/>
            <a:ln w="9525">
              <a:solidFill>
                <a:srgbClr val="FF0000"/>
              </a:solidFill>
              <a:round/>
              <a:headEnd type="none" w="sm" len="med"/>
              <a:tailEnd type="none" w="sm" len="med"/>
            </a:ln>
            <a:effectLst/>
          </p:spPr>
          <p:txBody>
            <a:bodyPr/>
            <a:lstStyle/>
            <a:p>
              <a:endParaRPr lang="en-US"/>
            </a:p>
          </p:txBody>
        </p:sp>
        <p:sp>
          <p:nvSpPr>
            <p:cNvPr id="775" name="Line 818"/>
            <p:cNvSpPr>
              <a:spLocks noChangeShapeType="1"/>
            </p:cNvSpPr>
            <p:nvPr/>
          </p:nvSpPr>
          <p:spPr bwMode="auto">
            <a:xfrm>
              <a:off x="8102600" y="4400550"/>
              <a:ext cx="0" cy="141288"/>
            </a:xfrm>
            <a:prstGeom prst="line">
              <a:avLst/>
            </a:prstGeom>
            <a:noFill/>
            <a:ln w="9525">
              <a:solidFill>
                <a:srgbClr val="FF0000"/>
              </a:solidFill>
              <a:round/>
              <a:headEnd type="none" w="sm" len="med"/>
              <a:tailEnd type="none" w="sm" len="med"/>
            </a:ln>
            <a:effectLst/>
          </p:spPr>
          <p:txBody>
            <a:bodyPr/>
            <a:lstStyle/>
            <a:p>
              <a:endParaRPr lang="en-US"/>
            </a:p>
          </p:txBody>
        </p:sp>
        <p:sp>
          <p:nvSpPr>
            <p:cNvPr id="776" name="Line 819"/>
            <p:cNvSpPr>
              <a:spLocks noChangeShapeType="1"/>
            </p:cNvSpPr>
            <p:nvPr/>
          </p:nvSpPr>
          <p:spPr bwMode="auto">
            <a:xfrm>
              <a:off x="7378700" y="4379913"/>
              <a:ext cx="723900" cy="3175"/>
            </a:xfrm>
            <a:prstGeom prst="line">
              <a:avLst/>
            </a:prstGeom>
            <a:noFill/>
            <a:ln w="9525">
              <a:solidFill>
                <a:srgbClr val="FF0000"/>
              </a:solidFill>
              <a:round/>
              <a:headEnd type="none" w="sm" len="med"/>
              <a:tailEnd type="none" w="sm" len="med"/>
            </a:ln>
            <a:effectLst/>
          </p:spPr>
          <p:txBody>
            <a:bodyPr/>
            <a:lstStyle/>
            <a:p>
              <a:endParaRPr lang="en-US"/>
            </a:p>
          </p:txBody>
        </p:sp>
        <p:sp>
          <p:nvSpPr>
            <p:cNvPr id="777" name="Line 820"/>
            <p:cNvSpPr>
              <a:spLocks noChangeShapeType="1"/>
            </p:cNvSpPr>
            <p:nvPr/>
          </p:nvSpPr>
          <p:spPr bwMode="auto">
            <a:xfrm>
              <a:off x="7913688" y="5594350"/>
              <a:ext cx="468312" cy="1588"/>
            </a:xfrm>
            <a:prstGeom prst="line">
              <a:avLst/>
            </a:prstGeom>
            <a:noFill/>
            <a:ln w="25400">
              <a:solidFill>
                <a:srgbClr val="FF0000"/>
              </a:solidFill>
              <a:round/>
              <a:headEnd type="none" w="sm" len="med"/>
              <a:tailEnd type="none" w="sm" len="med"/>
            </a:ln>
            <a:effectLst/>
          </p:spPr>
          <p:txBody>
            <a:bodyPr/>
            <a:lstStyle/>
            <a:p>
              <a:endParaRPr lang="en-US"/>
            </a:p>
          </p:txBody>
        </p:sp>
        <p:sp>
          <p:nvSpPr>
            <p:cNvPr id="778" name="Line 821"/>
            <p:cNvSpPr>
              <a:spLocks noChangeShapeType="1"/>
            </p:cNvSpPr>
            <p:nvPr/>
          </p:nvSpPr>
          <p:spPr bwMode="auto">
            <a:xfrm>
              <a:off x="8102600" y="554672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779" name="Rectangle 822"/>
            <p:cNvSpPr>
              <a:spLocks noChangeArrowheads="1"/>
            </p:cNvSpPr>
            <p:nvPr/>
          </p:nvSpPr>
          <p:spPr bwMode="auto">
            <a:xfrm>
              <a:off x="8083550" y="5480050"/>
              <a:ext cx="44450" cy="65088"/>
            </a:xfrm>
            <a:prstGeom prst="rect">
              <a:avLst/>
            </a:prstGeom>
            <a:solidFill>
              <a:srgbClr val="FF0000"/>
            </a:solidFill>
            <a:ln w="9525">
              <a:solidFill>
                <a:srgbClr val="FF0000"/>
              </a:solidFill>
              <a:miter lim="800000"/>
              <a:headEnd/>
              <a:tailEnd/>
            </a:ln>
            <a:effectLst/>
          </p:spPr>
          <p:txBody>
            <a:bodyPr/>
            <a:lstStyle/>
            <a:p>
              <a:endParaRPr lang="en-US"/>
            </a:p>
          </p:txBody>
        </p:sp>
        <p:sp>
          <p:nvSpPr>
            <p:cNvPr id="780" name="Line 823"/>
            <p:cNvSpPr>
              <a:spLocks noChangeShapeType="1"/>
            </p:cNvSpPr>
            <p:nvPr/>
          </p:nvSpPr>
          <p:spPr bwMode="auto">
            <a:xfrm>
              <a:off x="8001000" y="554672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781" name="Line 824"/>
            <p:cNvSpPr>
              <a:spLocks noChangeShapeType="1"/>
            </p:cNvSpPr>
            <p:nvPr/>
          </p:nvSpPr>
          <p:spPr bwMode="auto">
            <a:xfrm>
              <a:off x="8001000" y="4638675"/>
              <a:ext cx="4763" cy="852488"/>
            </a:xfrm>
            <a:prstGeom prst="line">
              <a:avLst/>
            </a:prstGeom>
            <a:noFill/>
            <a:ln w="9525">
              <a:solidFill>
                <a:srgbClr val="FF0000"/>
              </a:solidFill>
              <a:round/>
              <a:headEnd type="none" w="sm" len="med"/>
              <a:tailEnd type="none" w="sm" len="med"/>
            </a:ln>
            <a:effectLst/>
          </p:spPr>
          <p:txBody>
            <a:bodyPr/>
            <a:lstStyle/>
            <a:p>
              <a:endParaRPr lang="en-US"/>
            </a:p>
          </p:txBody>
        </p:sp>
        <p:sp>
          <p:nvSpPr>
            <p:cNvPr id="782" name="Rectangle 825"/>
            <p:cNvSpPr>
              <a:spLocks noChangeArrowheads="1"/>
            </p:cNvSpPr>
            <p:nvPr/>
          </p:nvSpPr>
          <p:spPr bwMode="auto">
            <a:xfrm>
              <a:off x="7988300" y="5480050"/>
              <a:ext cx="42863" cy="65088"/>
            </a:xfrm>
            <a:prstGeom prst="rect">
              <a:avLst/>
            </a:prstGeom>
            <a:solidFill>
              <a:srgbClr val="FF0000"/>
            </a:solidFill>
            <a:ln w="9525">
              <a:solidFill>
                <a:srgbClr val="FF0000"/>
              </a:solidFill>
              <a:miter lim="800000"/>
              <a:headEnd/>
              <a:tailEnd/>
            </a:ln>
            <a:effectLst/>
          </p:spPr>
          <p:txBody>
            <a:bodyPr/>
            <a:lstStyle/>
            <a:p>
              <a:endParaRPr lang="en-US"/>
            </a:p>
          </p:txBody>
        </p:sp>
        <p:sp>
          <p:nvSpPr>
            <p:cNvPr id="783" name="Line 826"/>
            <p:cNvSpPr>
              <a:spLocks noChangeShapeType="1"/>
            </p:cNvSpPr>
            <p:nvPr/>
          </p:nvSpPr>
          <p:spPr bwMode="auto">
            <a:xfrm>
              <a:off x="8061325" y="5694363"/>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784" name="Line 827"/>
            <p:cNvSpPr>
              <a:spLocks noChangeShapeType="1"/>
            </p:cNvSpPr>
            <p:nvPr/>
          </p:nvSpPr>
          <p:spPr bwMode="auto">
            <a:xfrm>
              <a:off x="8061325" y="5599113"/>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785" name="Rectangle 828"/>
            <p:cNvSpPr>
              <a:spLocks noChangeArrowheads="1"/>
            </p:cNvSpPr>
            <p:nvPr/>
          </p:nvSpPr>
          <p:spPr bwMode="auto">
            <a:xfrm>
              <a:off x="8037513" y="5637213"/>
              <a:ext cx="41275"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786" name="Oval 829"/>
            <p:cNvSpPr>
              <a:spLocks noChangeArrowheads="1"/>
            </p:cNvSpPr>
            <p:nvPr/>
          </p:nvSpPr>
          <p:spPr bwMode="auto">
            <a:xfrm>
              <a:off x="8004175" y="5741988"/>
              <a:ext cx="114300" cy="73025"/>
            </a:xfrm>
            <a:prstGeom prst="ellipse">
              <a:avLst/>
            </a:prstGeom>
            <a:noFill/>
            <a:ln w="9525">
              <a:solidFill>
                <a:srgbClr val="FF0000"/>
              </a:solidFill>
              <a:round/>
              <a:headEnd/>
              <a:tailEnd/>
            </a:ln>
            <a:effectLst/>
          </p:spPr>
          <p:txBody>
            <a:bodyPr/>
            <a:lstStyle/>
            <a:p>
              <a:endParaRPr lang="en-US"/>
            </a:p>
          </p:txBody>
        </p:sp>
        <p:sp>
          <p:nvSpPr>
            <p:cNvPr id="787" name="Oval 830"/>
            <p:cNvSpPr>
              <a:spLocks noChangeArrowheads="1"/>
            </p:cNvSpPr>
            <p:nvPr/>
          </p:nvSpPr>
          <p:spPr bwMode="auto">
            <a:xfrm>
              <a:off x="8004175" y="5773738"/>
              <a:ext cx="114300" cy="74612"/>
            </a:xfrm>
            <a:prstGeom prst="ellipse">
              <a:avLst/>
            </a:prstGeom>
            <a:noFill/>
            <a:ln w="9525">
              <a:solidFill>
                <a:srgbClr val="0000FF"/>
              </a:solidFill>
              <a:round/>
              <a:headEnd/>
              <a:tailEnd/>
            </a:ln>
            <a:effectLst/>
          </p:spPr>
          <p:txBody>
            <a:bodyPr/>
            <a:lstStyle/>
            <a:p>
              <a:endParaRPr lang="en-US"/>
            </a:p>
          </p:txBody>
        </p:sp>
        <p:sp>
          <p:nvSpPr>
            <p:cNvPr id="788" name="Line 831"/>
            <p:cNvSpPr>
              <a:spLocks noChangeShapeType="1"/>
            </p:cNvSpPr>
            <p:nvPr/>
          </p:nvSpPr>
          <p:spPr bwMode="auto">
            <a:xfrm>
              <a:off x="8061325" y="5935663"/>
              <a:ext cx="0" cy="49212"/>
            </a:xfrm>
            <a:prstGeom prst="line">
              <a:avLst/>
            </a:prstGeom>
            <a:noFill/>
            <a:ln w="9525">
              <a:solidFill>
                <a:srgbClr val="0000FF"/>
              </a:solidFill>
              <a:round/>
              <a:headEnd type="none" w="sm" len="med"/>
              <a:tailEnd type="none" w="sm" len="med"/>
            </a:ln>
            <a:effectLst/>
          </p:spPr>
          <p:txBody>
            <a:bodyPr/>
            <a:lstStyle/>
            <a:p>
              <a:endParaRPr lang="en-US"/>
            </a:p>
          </p:txBody>
        </p:sp>
        <p:sp>
          <p:nvSpPr>
            <p:cNvPr id="789" name="Line 832"/>
            <p:cNvSpPr>
              <a:spLocks noChangeShapeType="1"/>
            </p:cNvSpPr>
            <p:nvPr/>
          </p:nvSpPr>
          <p:spPr bwMode="auto">
            <a:xfrm>
              <a:off x="8061325" y="5854700"/>
              <a:ext cx="0" cy="49213"/>
            </a:xfrm>
            <a:prstGeom prst="line">
              <a:avLst/>
            </a:prstGeom>
            <a:noFill/>
            <a:ln w="9525">
              <a:solidFill>
                <a:srgbClr val="0000FF"/>
              </a:solidFill>
              <a:round/>
              <a:headEnd type="none" w="sm" len="med"/>
              <a:tailEnd type="none" w="sm" len="med"/>
            </a:ln>
            <a:effectLst/>
          </p:spPr>
          <p:txBody>
            <a:bodyPr/>
            <a:lstStyle/>
            <a:p>
              <a:endParaRPr lang="en-US"/>
            </a:p>
          </p:txBody>
        </p:sp>
        <p:sp>
          <p:nvSpPr>
            <p:cNvPr id="790" name="Rectangle 833"/>
            <p:cNvSpPr>
              <a:spLocks noChangeArrowheads="1"/>
            </p:cNvSpPr>
            <p:nvPr/>
          </p:nvSpPr>
          <p:spPr bwMode="auto">
            <a:xfrm>
              <a:off x="8037513" y="5878513"/>
              <a:ext cx="41275" cy="66675"/>
            </a:xfrm>
            <a:prstGeom prst="rect">
              <a:avLst/>
            </a:prstGeom>
            <a:solidFill>
              <a:srgbClr val="0000FF"/>
            </a:solidFill>
            <a:ln w="9525">
              <a:solidFill>
                <a:srgbClr val="0000FF"/>
              </a:solidFill>
              <a:miter lim="800000"/>
              <a:headEnd/>
              <a:tailEnd/>
            </a:ln>
            <a:effectLst/>
          </p:spPr>
          <p:txBody>
            <a:bodyPr/>
            <a:lstStyle/>
            <a:p>
              <a:endParaRPr lang="en-US"/>
            </a:p>
          </p:txBody>
        </p:sp>
        <p:sp>
          <p:nvSpPr>
            <p:cNvPr id="791" name="Line 834"/>
            <p:cNvSpPr>
              <a:spLocks noChangeShapeType="1"/>
            </p:cNvSpPr>
            <p:nvPr/>
          </p:nvSpPr>
          <p:spPr bwMode="auto">
            <a:xfrm>
              <a:off x="7996238" y="5983288"/>
              <a:ext cx="147637" cy="1587"/>
            </a:xfrm>
            <a:prstGeom prst="line">
              <a:avLst/>
            </a:prstGeom>
            <a:noFill/>
            <a:ln w="25400">
              <a:solidFill>
                <a:srgbClr val="0000FF"/>
              </a:solidFill>
              <a:round/>
              <a:headEnd type="none" w="sm" len="med"/>
              <a:tailEnd type="none" w="sm" len="med"/>
            </a:ln>
            <a:effectLst/>
          </p:spPr>
          <p:txBody>
            <a:bodyPr/>
            <a:lstStyle/>
            <a:p>
              <a:endParaRPr lang="en-US"/>
            </a:p>
          </p:txBody>
        </p:sp>
        <p:sp>
          <p:nvSpPr>
            <p:cNvPr id="792" name="Line 835"/>
            <p:cNvSpPr>
              <a:spLocks noChangeShapeType="1"/>
            </p:cNvSpPr>
            <p:nvPr/>
          </p:nvSpPr>
          <p:spPr bwMode="auto">
            <a:xfrm>
              <a:off x="8056563" y="5980113"/>
              <a:ext cx="0" cy="141287"/>
            </a:xfrm>
            <a:prstGeom prst="line">
              <a:avLst/>
            </a:prstGeom>
            <a:noFill/>
            <a:ln w="9525">
              <a:solidFill>
                <a:srgbClr val="0000FF"/>
              </a:solidFill>
              <a:round/>
              <a:headEnd type="none" w="sm" len="med"/>
              <a:tailEnd type="triangle" w="sm" len="med"/>
            </a:ln>
            <a:effectLst/>
          </p:spPr>
          <p:txBody>
            <a:bodyPr/>
            <a:lstStyle/>
            <a:p>
              <a:endParaRPr lang="en-US"/>
            </a:p>
          </p:txBody>
        </p:sp>
        <p:sp>
          <p:nvSpPr>
            <p:cNvPr id="793" name="Rectangle 836"/>
            <p:cNvSpPr>
              <a:spLocks noChangeArrowheads="1"/>
            </p:cNvSpPr>
            <p:nvPr/>
          </p:nvSpPr>
          <p:spPr bwMode="auto">
            <a:xfrm>
              <a:off x="8154988" y="5715000"/>
              <a:ext cx="349250" cy="176213"/>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30 MVA</a:t>
              </a:r>
            </a:p>
          </p:txBody>
        </p:sp>
        <p:sp>
          <p:nvSpPr>
            <p:cNvPr id="794" name="Rectangle 837"/>
            <p:cNvSpPr>
              <a:spLocks noChangeArrowheads="1"/>
            </p:cNvSpPr>
            <p:nvPr/>
          </p:nvSpPr>
          <p:spPr bwMode="auto">
            <a:xfrm>
              <a:off x="8083550" y="4705350"/>
              <a:ext cx="44450" cy="65088"/>
            </a:xfrm>
            <a:prstGeom prst="rect">
              <a:avLst/>
            </a:prstGeom>
            <a:solidFill>
              <a:srgbClr val="FF0000"/>
            </a:solidFill>
            <a:ln w="9525">
              <a:solidFill>
                <a:srgbClr val="FF0000"/>
              </a:solidFill>
              <a:miter lim="800000"/>
              <a:headEnd/>
              <a:tailEnd/>
            </a:ln>
            <a:effectLst/>
          </p:spPr>
          <p:txBody>
            <a:bodyPr/>
            <a:lstStyle/>
            <a:p>
              <a:endParaRPr lang="en-US"/>
            </a:p>
          </p:txBody>
        </p:sp>
        <p:sp>
          <p:nvSpPr>
            <p:cNvPr id="795" name="Rectangle 838"/>
            <p:cNvSpPr>
              <a:spLocks noChangeArrowheads="1"/>
            </p:cNvSpPr>
            <p:nvPr/>
          </p:nvSpPr>
          <p:spPr bwMode="auto">
            <a:xfrm>
              <a:off x="7975600" y="4705350"/>
              <a:ext cx="42863" cy="65088"/>
            </a:xfrm>
            <a:prstGeom prst="rect">
              <a:avLst/>
            </a:prstGeom>
            <a:solidFill>
              <a:srgbClr val="FF0000"/>
            </a:solidFill>
            <a:ln w="9525">
              <a:solidFill>
                <a:srgbClr val="FF0000"/>
              </a:solidFill>
              <a:miter lim="800000"/>
              <a:headEnd/>
              <a:tailEnd/>
            </a:ln>
            <a:effectLst/>
          </p:spPr>
          <p:txBody>
            <a:bodyPr/>
            <a:lstStyle/>
            <a:p>
              <a:endParaRPr lang="en-US"/>
            </a:p>
          </p:txBody>
        </p:sp>
        <p:sp>
          <p:nvSpPr>
            <p:cNvPr id="796" name="Rectangle 839"/>
            <p:cNvSpPr>
              <a:spLocks noChangeArrowheads="1"/>
            </p:cNvSpPr>
            <p:nvPr/>
          </p:nvSpPr>
          <p:spPr bwMode="auto">
            <a:xfrm>
              <a:off x="6705600" y="4572000"/>
              <a:ext cx="363538" cy="131763"/>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150 KV</a:t>
              </a:r>
            </a:p>
          </p:txBody>
        </p:sp>
        <p:sp>
          <p:nvSpPr>
            <p:cNvPr id="797" name="Rectangle 840"/>
            <p:cNvSpPr>
              <a:spLocks noChangeArrowheads="1"/>
            </p:cNvSpPr>
            <p:nvPr/>
          </p:nvSpPr>
          <p:spPr bwMode="auto">
            <a:xfrm>
              <a:off x="7467600" y="5410200"/>
              <a:ext cx="361950" cy="131763"/>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150 KV</a:t>
              </a:r>
            </a:p>
          </p:txBody>
        </p:sp>
        <p:sp>
          <p:nvSpPr>
            <p:cNvPr id="798" name="Rectangle 841"/>
            <p:cNvSpPr>
              <a:spLocks noChangeArrowheads="1"/>
            </p:cNvSpPr>
            <p:nvPr/>
          </p:nvSpPr>
          <p:spPr bwMode="auto">
            <a:xfrm>
              <a:off x="7924800" y="4191000"/>
              <a:ext cx="542925" cy="228600"/>
            </a:xfrm>
            <a:prstGeom prst="rect">
              <a:avLst/>
            </a:prstGeom>
            <a:noFill/>
            <a:ln w="9525">
              <a:noFill/>
              <a:miter lim="800000"/>
              <a:headEnd/>
              <a:tailEnd/>
            </a:ln>
            <a:effectLst/>
          </p:spPr>
          <p:txBody>
            <a:bodyPr lIns="12092" tIns="12092" rIns="12092" bIns="12092"/>
            <a:lstStyle/>
            <a:p>
              <a:pPr defTabSz="869950" eaLnBrk="0" hangingPunct="0"/>
              <a:r>
                <a:rPr lang="en-US" sz="1100">
                  <a:latin typeface="Arial Narrow" pitchFamily="34" charset="0"/>
                </a:rPr>
                <a:t>MRBNG</a:t>
              </a:r>
              <a:endParaRPr lang="en-US" sz="1100"/>
            </a:p>
          </p:txBody>
        </p:sp>
        <p:sp>
          <p:nvSpPr>
            <p:cNvPr id="799" name="Rectangle 842"/>
            <p:cNvSpPr>
              <a:spLocks noChangeArrowheads="1"/>
            </p:cNvSpPr>
            <p:nvPr/>
          </p:nvSpPr>
          <p:spPr bwMode="auto">
            <a:xfrm>
              <a:off x="7207250" y="5638800"/>
              <a:ext cx="565150" cy="228600"/>
            </a:xfrm>
            <a:prstGeom prst="rect">
              <a:avLst/>
            </a:prstGeom>
            <a:noFill/>
            <a:ln w="9525">
              <a:noFill/>
              <a:miter lim="800000"/>
              <a:headEnd/>
              <a:tailEnd/>
            </a:ln>
            <a:effectLst/>
          </p:spPr>
          <p:txBody>
            <a:bodyPr lIns="12092" tIns="12092" rIns="12092" bIns="12092"/>
            <a:lstStyle/>
            <a:p>
              <a:pPr defTabSz="869950" eaLnBrk="0" hangingPunct="0"/>
              <a:r>
                <a:rPr lang="en-US" sz="1100">
                  <a:latin typeface="Arial Narrow" pitchFamily="34" charset="0"/>
                </a:rPr>
                <a:t>BANGKO</a:t>
              </a:r>
              <a:endParaRPr lang="en-US" sz="1100"/>
            </a:p>
          </p:txBody>
        </p:sp>
        <p:sp>
          <p:nvSpPr>
            <p:cNvPr id="800" name="Line 843"/>
            <p:cNvSpPr>
              <a:spLocks noChangeShapeType="1"/>
            </p:cNvSpPr>
            <p:nvPr/>
          </p:nvSpPr>
          <p:spPr bwMode="auto">
            <a:xfrm>
              <a:off x="8112125" y="4640263"/>
              <a:ext cx="0" cy="852487"/>
            </a:xfrm>
            <a:prstGeom prst="line">
              <a:avLst/>
            </a:prstGeom>
            <a:noFill/>
            <a:ln w="9525">
              <a:solidFill>
                <a:srgbClr val="FF0000"/>
              </a:solidFill>
              <a:round/>
              <a:headEnd type="none" w="sm" len="med"/>
              <a:tailEnd type="none" w="sm" len="med"/>
            </a:ln>
            <a:effectLst/>
          </p:spPr>
          <p:txBody>
            <a:bodyPr/>
            <a:lstStyle/>
            <a:p>
              <a:endParaRPr lang="en-US"/>
            </a:p>
          </p:txBody>
        </p:sp>
        <p:sp>
          <p:nvSpPr>
            <p:cNvPr id="801" name="Line 845"/>
            <p:cNvSpPr>
              <a:spLocks noChangeShapeType="1"/>
            </p:cNvSpPr>
            <p:nvPr/>
          </p:nvSpPr>
          <p:spPr bwMode="auto">
            <a:xfrm>
              <a:off x="6342063" y="4978400"/>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802" name="Line 846"/>
            <p:cNvSpPr>
              <a:spLocks noChangeShapeType="1"/>
            </p:cNvSpPr>
            <p:nvPr/>
          </p:nvSpPr>
          <p:spPr bwMode="auto">
            <a:xfrm>
              <a:off x="6342063" y="464820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803" name="Rectangle 847"/>
            <p:cNvSpPr>
              <a:spLocks noChangeArrowheads="1"/>
            </p:cNvSpPr>
            <p:nvPr/>
          </p:nvSpPr>
          <p:spPr bwMode="auto">
            <a:xfrm>
              <a:off x="6326188" y="4687888"/>
              <a:ext cx="33337" cy="33337"/>
            </a:xfrm>
            <a:prstGeom prst="rect">
              <a:avLst/>
            </a:prstGeom>
            <a:solidFill>
              <a:srgbClr val="FF0000"/>
            </a:solidFill>
            <a:ln w="9525">
              <a:solidFill>
                <a:srgbClr val="FF0000"/>
              </a:solidFill>
              <a:miter lim="800000"/>
              <a:headEnd/>
              <a:tailEnd/>
            </a:ln>
            <a:effectLst/>
          </p:spPr>
          <p:txBody>
            <a:bodyPr/>
            <a:lstStyle/>
            <a:p>
              <a:endParaRPr lang="en-US"/>
            </a:p>
          </p:txBody>
        </p:sp>
        <p:sp>
          <p:nvSpPr>
            <p:cNvPr id="804" name="Line 848"/>
            <p:cNvSpPr>
              <a:spLocks noChangeShapeType="1"/>
            </p:cNvSpPr>
            <p:nvPr/>
          </p:nvSpPr>
          <p:spPr bwMode="auto">
            <a:xfrm>
              <a:off x="6342063" y="4849813"/>
              <a:ext cx="0" cy="98425"/>
            </a:xfrm>
            <a:prstGeom prst="line">
              <a:avLst/>
            </a:prstGeom>
            <a:noFill/>
            <a:ln w="9525">
              <a:solidFill>
                <a:srgbClr val="FF0000"/>
              </a:solidFill>
              <a:round/>
              <a:headEnd type="none" w="sm" len="med"/>
              <a:tailEnd type="none" w="sm" len="med"/>
            </a:ln>
            <a:effectLst/>
          </p:spPr>
          <p:txBody>
            <a:bodyPr/>
            <a:lstStyle/>
            <a:p>
              <a:endParaRPr lang="en-US"/>
            </a:p>
          </p:txBody>
        </p:sp>
        <p:sp>
          <p:nvSpPr>
            <p:cNvPr id="805" name="Rectangle 849"/>
            <p:cNvSpPr>
              <a:spLocks noChangeArrowheads="1"/>
            </p:cNvSpPr>
            <p:nvPr/>
          </p:nvSpPr>
          <p:spPr bwMode="auto">
            <a:xfrm>
              <a:off x="6326188" y="4937125"/>
              <a:ext cx="33337" cy="34925"/>
            </a:xfrm>
            <a:prstGeom prst="rect">
              <a:avLst/>
            </a:prstGeom>
            <a:solidFill>
              <a:srgbClr val="FF0000"/>
            </a:solidFill>
            <a:ln w="9525">
              <a:solidFill>
                <a:srgbClr val="FF0000"/>
              </a:solidFill>
              <a:miter lim="800000"/>
              <a:headEnd/>
              <a:tailEnd/>
            </a:ln>
            <a:effectLst/>
          </p:spPr>
          <p:txBody>
            <a:bodyPr/>
            <a:lstStyle/>
            <a:p>
              <a:endParaRPr lang="en-US"/>
            </a:p>
          </p:txBody>
        </p:sp>
        <p:sp>
          <p:nvSpPr>
            <p:cNvPr id="806" name="Line 850"/>
            <p:cNvSpPr>
              <a:spLocks noChangeShapeType="1"/>
            </p:cNvSpPr>
            <p:nvPr/>
          </p:nvSpPr>
          <p:spPr bwMode="auto">
            <a:xfrm>
              <a:off x="6342063" y="4729163"/>
              <a:ext cx="0" cy="71437"/>
            </a:xfrm>
            <a:prstGeom prst="line">
              <a:avLst/>
            </a:prstGeom>
            <a:noFill/>
            <a:ln w="9525">
              <a:solidFill>
                <a:srgbClr val="FF0000"/>
              </a:solidFill>
              <a:round/>
              <a:headEnd type="none" w="sm" len="med"/>
              <a:tailEnd type="none" w="sm" len="med"/>
            </a:ln>
            <a:effectLst/>
          </p:spPr>
          <p:txBody>
            <a:bodyPr/>
            <a:lstStyle/>
            <a:p>
              <a:endParaRPr lang="en-US"/>
            </a:p>
          </p:txBody>
        </p:sp>
        <p:sp>
          <p:nvSpPr>
            <p:cNvPr id="807" name="Rectangle 851"/>
            <p:cNvSpPr>
              <a:spLocks noChangeArrowheads="1"/>
            </p:cNvSpPr>
            <p:nvPr/>
          </p:nvSpPr>
          <p:spPr bwMode="auto">
            <a:xfrm>
              <a:off x="6326188" y="4810125"/>
              <a:ext cx="33337" cy="33338"/>
            </a:xfrm>
            <a:prstGeom prst="rect">
              <a:avLst/>
            </a:prstGeom>
            <a:solidFill>
              <a:srgbClr val="FF0000"/>
            </a:solidFill>
            <a:ln w="9525">
              <a:solidFill>
                <a:srgbClr val="FF0000"/>
              </a:solidFill>
              <a:miter lim="800000"/>
              <a:headEnd/>
              <a:tailEnd/>
            </a:ln>
            <a:effectLst/>
          </p:spPr>
          <p:txBody>
            <a:bodyPr/>
            <a:lstStyle/>
            <a:p>
              <a:endParaRPr lang="en-US"/>
            </a:p>
          </p:txBody>
        </p:sp>
        <p:sp>
          <p:nvSpPr>
            <p:cNvPr id="808" name="Line 852"/>
            <p:cNvSpPr>
              <a:spLocks noChangeShapeType="1"/>
            </p:cNvSpPr>
            <p:nvPr/>
          </p:nvSpPr>
          <p:spPr bwMode="auto">
            <a:xfrm>
              <a:off x="7248525" y="4397375"/>
              <a:ext cx="0" cy="141288"/>
            </a:xfrm>
            <a:prstGeom prst="line">
              <a:avLst/>
            </a:prstGeom>
            <a:noFill/>
            <a:ln w="9525">
              <a:solidFill>
                <a:srgbClr val="FF0000"/>
              </a:solidFill>
              <a:round/>
              <a:headEnd type="none" w="sm" len="med"/>
              <a:tailEnd type="none" w="sm" len="med"/>
            </a:ln>
            <a:effectLst/>
          </p:spPr>
          <p:txBody>
            <a:bodyPr/>
            <a:lstStyle/>
            <a:p>
              <a:endParaRPr lang="en-US"/>
            </a:p>
          </p:txBody>
        </p:sp>
        <p:sp>
          <p:nvSpPr>
            <p:cNvPr id="809" name="Line 860"/>
            <p:cNvSpPr>
              <a:spLocks noChangeShapeType="1"/>
            </p:cNvSpPr>
            <p:nvPr/>
          </p:nvSpPr>
          <p:spPr bwMode="auto">
            <a:xfrm flipV="1">
              <a:off x="8599488" y="4648200"/>
              <a:ext cx="493712" cy="6350"/>
            </a:xfrm>
            <a:prstGeom prst="line">
              <a:avLst/>
            </a:prstGeom>
            <a:noFill/>
            <a:ln w="25400">
              <a:solidFill>
                <a:srgbClr val="FF0000"/>
              </a:solidFill>
              <a:round/>
              <a:headEnd type="none" w="sm" len="med"/>
              <a:tailEnd type="none" w="sm" len="med"/>
            </a:ln>
            <a:effectLst/>
          </p:spPr>
          <p:txBody>
            <a:bodyPr/>
            <a:lstStyle/>
            <a:p>
              <a:endParaRPr lang="en-US"/>
            </a:p>
          </p:txBody>
        </p:sp>
        <p:sp>
          <p:nvSpPr>
            <p:cNvPr id="810" name="Line 861"/>
            <p:cNvSpPr>
              <a:spLocks noChangeShapeType="1"/>
            </p:cNvSpPr>
            <p:nvPr/>
          </p:nvSpPr>
          <p:spPr bwMode="auto">
            <a:xfrm>
              <a:off x="8850313" y="460692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811" name="Rectangle 862"/>
            <p:cNvSpPr>
              <a:spLocks noChangeArrowheads="1"/>
            </p:cNvSpPr>
            <p:nvPr/>
          </p:nvSpPr>
          <p:spPr bwMode="auto">
            <a:xfrm>
              <a:off x="8831263" y="4540250"/>
              <a:ext cx="44450" cy="65088"/>
            </a:xfrm>
            <a:prstGeom prst="rect">
              <a:avLst/>
            </a:prstGeom>
            <a:solidFill>
              <a:srgbClr val="FF0000"/>
            </a:solidFill>
            <a:ln w="9525">
              <a:solidFill>
                <a:srgbClr val="FF0000"/>
              </a:solidFill>
              <a:miter lim="800000"/>
              <a:headEnd/>
              <a:tailEnd/>
            </a:ln>
            <a:effectLst/>
          </p:spPr>
          <p:txBody>
            <a:bodyPr/>
            <a:lstStyle/>
            <a:p>
              <a:endParaRPr lang="en-US"/>
            </a:p>
          </p:txBody>
        </p:sp>
        <p:sp>
          <p:nvSpPr>
            <p:cNvPr id="812" name="Line 863"/>
            <p:cNvSpPr>
              <a:spLocks noChangeShapeType="1"/>
            </p:cNvSpPr>
            <p:nvPr/>
          </p:nvSpPr>
          <p:spPr bwMode="auto">
            <a:xfrm>
              <a:off x="8736013" y="460692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813" name="Rectangle 864"/>
            <p:cNvSpPr>
              <a:spLocks noChangeArrowheads="1"/>
            </p:cNvSpPr>
            <p:nvPr/>
          </p:nvSpPr>
          <p:spPr bwMode="auto">
            <a:xfrm>
              <a:off x="8710613" y="4540250"/>
              <a:ext cx="42862" cy="65088"/>
            </a:xfrm>
            <a:prstGeom prst="rect">
              <a:avLst/>
            </a:prstGeom>
            <a:solidFill>
              <a:srgbClr val="FF0000"/>
            </a:solidFill>
            <a:ln w="9525">
              <a:solidFill>
                <a:srgbClr val="FF0000"/>
              </a:solidFill>
              <a:miter lim="800000"/>
              <a:headEnd/>
              <a:tailEnd/>
            </a:ln>
            <a:effectLst/>
          </p:spPr>
          <p:txBody>
            <a:bodyPr/>
            <a:lstStyle/>
            <a:p>
              <a:endParaRPr lang="id-ID"/>
            </a:p>
          </p:txBody>
        </p:sp>
        <p:sp>
          <p:nvSpPr>
            <p:cNvPr id="814" name="Line 865"/>
            <p:cNvSpPr>
              <a:spLocks noChangeShapeType="1"/>
            </p:cNvSpPr>
            <p:nvPr/>
          </p:nvSpPr>
          <p:spPr bwMode="auto">
            <a:xfrm>
              <a:off x="8809038" y="4754563"/>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815" name="Line 866"/>
            <p:cNvSpPr>
              <a:spLocks noChangeShapeType="1"/>
            </p:cNvSpPr>
            <p:nvPr/>
          </p:nvSpPr>
          <p:spPr bwMode="auto">
            <a:xfrm>
              <a:off x="8809038" y="4659313"/>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816" name="Rectangle 867"/>
            <p:cNvSpPr>
              <a:spLocks noChangeArrowheads="1"/>
            </p:cNvSpPr>
            <p:nvPr/>
          </p:nvSpPr>
          <p:spPr bwMode="auto">
            <a:xfrm>
              <a:off x="8785225" y="4697413"/>
              <a:ext cx="41275"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817" name="Oval 868"/>
            <p:cNvSpPr>
              <a:spLocks noChangeArrowheads="1"/>
            </p:cNvSpPr>
            <p:nvPr/>
          </p:nvSpPr>
          <p:spPr bwMode="auto">
            <a:xfrm>
              <a:off x="8751888" y="4802188"/>
              <a:ext cx="114300" cy="73025"/>
            </a:xfrm>
            <a:prstGeom prst="ellipse">
              <a:avLst/>
            </a:prstGeom>
            <a:noFill/>
            <a:ln w="9525">
              <a:solidFill>
                <a:srgbClr val="FF0000"/>
              </a:solidFill>
              <a:round/>
              <a:headEnd/>
              <a:tailEnd/>
            </a:ln>
            <a:effectLst/>
          </p:spPr>
          <p:txBody>
            <a:bodyPr/>
            <a:lstStyle/>
            <a:p>
              <a:endParaRPr lang="en-US"/>
            </a:p>
          </p:txBody>
        </p:sp>
        <p:sp>
          <p:nvSpPr>
            <p:cNvPr id="818" name="Oval 869"/>
            <p:cNvSpPr>
              <a:spLocks noChangeArrowheads="1"/>
            </p:cNvSpPr>
            <p:nvPr/>
          </p:nvSpPr>
          <p:spPr bwMode="auto">
            <a:xfrm>
              <a:off x="8751888" y="4833938"/>
              <a:ext cx="114300" cy="74612"/>
            </a:xfrm>
            <a:prstGeom prst="ellipse">
              <a:avLst/>
            </a:prstGeom>
            <a:noFill/>
            <a:ln w="9525">
              <a:solidFill>
                <a:srgbClr val="0000FF"/>
              </a:solidFill>
              <a:round/>
              <a:headEnd/>
              <a:tailEnd/>
            </a:ln>
            <a:effectLst/>
          </p:spPr>
          <p:txBody>
            <a:bodyPr/>
            <a:lstStyle/>
            <a:p>
              <a:endParaRPr lang="en-US"/>
            </a:p>
          </p:txBody>
        </p:sp>
        <p:sp>
          <p:nvSpPr>
            <p:cNvPr id="819" name="Line 870"/>
            <p:cNvSpPr>
              <a:spLocks noChangeShapeType="1"/>
            </p:cNvSpPr>
            <p:nvPr/>
          </p:nvSpPr>
          <p:spPr bwMode="auto">
            <a:xfrm>
              <a:off x="8809038" y="4995863"/>
              <a:ext cx="0" cy="49212"/>
            </a:xfrm>
            <a:prstGeom prst="line">
              <a:avLst/>
            </a:prstGeom>
            <a:noFill/>
            <a:ln w="9525">
              <a:solidFill>
                <a:srgbClr val="0000FF"/>
              </a:solidFill>
              <a:round/>
              <a:headEnd type="none" w="sm" len="med"/>
              <a:tailEnd type="none" w="sm" len="med"/>
            </a:ln>
            <a:effectLst/>
          </p:spPr>
          <p:txBody>
            <a:bodyPr/>
            <a:lstStyle/>
            <a:p>
              <a:endParaRPr lang="en-US"/>
            </a:p>
          </p:txBody>
        </p:sp>
        <p:sp>
          <p:nvSpPr>
            <p:cNvPr id="820" name="Line 871"/>
            <p:cNvSpPr>
              <a:spLocks noChangeShapeType="1"/>
            </p:cNvSpPr>
            <p:nvPr/>
          </p:nvSpPr>
          <p:spPr bwMode="auto">
            <a:xfrm>
              <a:off x="8809038" y="4914900"/>
              <a:ext cx="0" cy="49213"/>
            </a:xfrm>
            <a:prstGeom prst="line">
              <a:avLst/>
            </a:prstGeom>
            <a:noFill/>
            <a:ln w="9525">
              <a:solidFill>
                <a:srgbClr val="0000FF"/>
              </a:solidFill>
              <a:round/>
              <a:headEnd type="none" w="sm" len="med"/>
              <a:tailEnd type="none" w="sm" len="med"/>
            </a:ln>
            <a:effectLst/>
          </p:spPr>
          <p:txBody>
            <a:bodyPr/>
            <a:lstStyle/>
            <a:p>
              <a:endParaRPr lang="en-US"/>
            </a:p>
          </p:txBody>
        </p:sp>
        <p:sp>
          <p:nvSpPr>
            <p:cNvPr id="821" name="Rectangle 872"/>
            <p:cNvSpPr>
              <a:spLocks noChangeArrowheads="1"/>
            </p:cNvSpPr>
            <p:nvPr/>
          </p:nvSpPr>
          <p:spPr bwMode="auto">
            <a:xfrm>
              <a:off x="8785225" y="4938713"/>
              <a:ext cx="41275" cy="66675"/>
            </a:xfrm>
            <a:prstGeom prst="rect">
              <a:avLst/>
            </a:prstGeom>
            <a:solidFill>
              <a:srgbClr val="0000FF"/>
            </a:solidFill>
            <a:ln w="9525">
              <a:solidFill>
                <a:srgbClr val="0000FF"/>
              </a:solidFill>
              <a:miter lim="800000"/>
              <a:headEnd/>
              <a:tailEnd/>
            </a:ln>
            <a:effectLst/>
          </p:spPr>
          <p:txBody>
            <a:bodyPr/>
            <a:lstStyle/>
            <a:p>
              <a:endParaRPr lang="en-US"/>
            </a:p>
          </p:txBody>
        </p:sp>
        <p:sp>
          <p:nvSpPr>
            <p:cNvPr id="822" name="Line 873"/>
            <p:cNvSpPr>
              <a:spLocks noChangeShapeType="1"/>
            </p:cNvSpPr>
            <p:nvPr/>
          </p:nvSpPr>
          <p:spPr bwMode="auto">
            <a:xfrm>
              <a:off x="8743950" y="5043488"/>
              <a:ext cx="147638" cy="1587"/>
            </a:xfrm>
            <a:prstGeom prst="line">
              <a:avLst/>
            </a:prstGeom>
            <a:noFill/>
            <a:ln w="25400">
              <a:solidFill>
                <a:srgbClr val="0000FF"/>
              </a:solidFill>
              <a:round/>
              <a:headEnd type="none" w="sm" len="med"/>
              <a:tailEnd type="none" w="sm" len="med"/>
            </a:ln>
            <a:effectLst/>
          </p:spPr>
          <p:txBody>
            <a:bodyPr/>
            <a:lstStyle/>
            <a:p>
              <a:endParaRPr lang="en-US"/>
            </a:p>
          </p:txBody>
        </p:sp>
        <p:sp>
          <p:nvSpPr>
            <p:cNvPr id="823" name="Line 874"/>
            <p:cNvSpPr>
              <a:spLocks noChangeShapeType="1"/>
            </p:cNvSpPr>
            <p:nvPr/>
          </p:nvSpPr>
          <p:spPr bwMode="auto">
            <a:xfrm>
              <a:off x="8804275" y="5040313"/>
              <a:ext cx="0" cy="141287"/>
            </a:xfrm>
            <a:prstGeom prst="line">
              <a:avLst/>
            </a:prstGeom>
            <a:noFill/>
            <a:ln w="9525">
              <a:solidFill>
                <a:srgbClr val="0000FF"/>
              </a:solidFill>
              <a:round/>
              <a:headEnd type="none" w="sm" len="med"/>
              <a:tailEnd type="triangle" w="sm" len="med"/>
            </a:ln>
            <a:effectLst/>
          </p:spPr>
          <p:txBody>
            <a:bodyPr/>
            <a:lstStyle/>
            <a:p>
              <a:endParaRPr lang="en-US"/>
            </a:p>
          </p:txBody>
        </p:sp>
        <p:sp>
          <p:nvSpPr>
            <p:cNvPr id="824" name="Rectangle 875"/>
            <p:cNvSpPr>
              <a:spLocks noChangeArrowheads="1"/>
            </p:cNvSpPr>
            <p:nvPr/>
          </p:nvSpPr>
          <p:spPr bwMode="auto">
            <a:xfrm>
              <a:off x="8382000" y="4876800"/>
              <a:ext cx="349250" cy="177800"/>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30 MVA</a:t>
              </a:r>
            </a:p>
          </p:txBody>
        </p:sp>
        <p:sp>
          <p:nvSpPr>
            <p:cNvPr id="825" name="Rectangle 876"/>
            <p:cNvSpPr>
              <a:spLocks noChangeArrowheads="1"/>
            </p:cNvSpPr>
            <p:nvPr/>
          </p:nvSpPr>
          <p:spPr bwMode="auto">
            <a:xfrm>
              <a:off x="8382000" y="4495800"/>
              <a:ext cx="361950" cy="131763"/>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150 KV</a:t>
              </a:r>
            </a:p>
          </p:txBody>
        </p:sp>
        <p:sp>
          <p:nvSpPr>
            <p:cNvPr id="826" name="Rectangle 877"/>
            <p:cNvSpPr>
              <a:spLocks noChangeArrowheads="1"/>
            </p:cNvSpPr>
            <p:nvPr/>
          </p:nvSpPr>
          <p:spPr bwMode="auto">
            <a:xfrm>
              <a:off x="8305800" y="4648200"/>
              <a:ext cx="565150" cy="228600"/>
            </a:xfrm>
            <a:prstGeom prst="rect">
              <a:avLst/>
            </a:prstGeom>
            <a:noFill/>
            <a:ln w="9525">
              <a:noFill/>
              <a:miter lim="800000"/>
              <a:headEnd/>
              <a:tailEnd/>
            </a:ln>
            <a:effectLst/>
          </p:spPr>
          <p:txBody>
            <a:bodyPr lIns="12092" tIns="12092" rIns="12092" bIns="12092"/>
            <a:lstStyle/>
            <a:p>
              <a:pPr defTabSz="869950" eaLnBrk="0" hangingPunct="0"/>
              <a:r>
                <a:rPr lang="en-US" sz="1100" dirty="0">
                  <a:latin typeface="Arial Narrow" pitchFamily="34" charset="0"/>
                </a:rPr>
                <a:t>AURDR</a:t>
              </a:r>
              <a:endParaRPr lang="en-US" sz="1100" dirty="0"/>
            </a:p>
          </p:txBody>
        </p:sp>
        <p:sp>
          <p:nvSpPr>
            <p:cNvPr id="827" name="Line 879"/>
            <p:cNvSpPr>
              <a:spLocks noChangeShapeType="1"/>
            </p:cNvSpPr>
            <p:nvPr/>
          </p:nvSpPr>
          <p:spPr bwMode="auto">
            <a:xfrm>
              <a:off x="8224838" y="4394200"/>
              <a:ext cx="612775" cy="0"/>
            </a:xfrm>
            <a:prstGeom prst="line">
              <a:avLst/>
            </a:prstGeom>
            <a:noFill/>
            <a:ln w="9525">
              <a:solidFill>
                <a:srgbClr val="FF0000"/>
              </a:solidFill>
              <a:round/>
              <a:headEnd type="none" w="sm" len="med"/>
              <a:tailEnd type="none" w="sm" len="med"/>
            </a:ln>
            <a:effectLst/>
          </p:spPr>
          <p:txBody>
            <a:bodyPr/>
            <a:lstStyle/>
            <a:p>
              <a:endParaRPr lang="en-US"/>
            </a:p>
          </p:txBody>
        </p:sp>
        <p:sp>
          <p:nvSpPr>
            <p:cNvPr id="828" name="Line 880"/>
            <p:cNvSpPr>
              <a:spLocks noChangeShapeType="1"/>
            </p:cNvSpPr>
            <p:nvPr/>
          </p:nvSpPr>
          <p:spPr bwMode="auto">
            <a:xfrm>
              <a:off x="8216900" y="4586288"/>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829" name="Rectangle 881"/>
            <p:cNvSpPr>
              <a:spLocks noChangeArrowheads="1"/>
            </p:cNvSpPr>
            <p:nvPr/>
          </p:nvSpPr>
          <p:spPr bwMode="auto">
            <a:xfrm>
              <a:off x="8201025" y="4525963"/>
              <a:ext cx="39688"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830" name="Line 882"/>
            <p:cNvSpPr>
              <a:spLocks noChangeShapeType="1"/>
            </p:cNvSpPr>
            <p:nvPr/>
          </p:nvSpPr>
          <p:spPr bwMode="auto">
            <a:xfrm>
              <a:off x="8216900" y="4395788"/>
              <a:ext cx="0" cy="141287"/>
            </a:xfrm>
            <a:prstGeom prst="line">
              <a:avLst/>
            </a:prstGeom>
            <a:noFill/>
            <a:ln w="9525">
              <a:solidFill>
                <a:srgbClr val="FF0000"/>
              </a:solidFill>
              <a:round/>
              <a:headEnd type="none" w="sm" len="med"/>
              <a:tailEnd type="none" w="sm" len="med"/>
            </a:ln>
            <a:effectLst/>
          </p:spPr>
          <p:txBody>
            <a:bodyPr/>
            <a:lstStyle/>
            <a:p>
              <a:endParaRPr lang="en-US"/>
            </a:p>
          </p:txBody>
        </p:sp>
        <p:sp>
          <p:nvSpPr>
            <p:cNvPr id="831" name="Line 884"/>
            <p:cNvSpPr>
              <a:spLocks noChangeShapeType="1"/>
            </p:cNvSpPr>
            <p:nvPr/>
          </p:nvSpPr>
          <p:spPr bwMode="auto">
            <a:xfrm>
              <a:off x="8731250" y="4483100"/>
              <a:ext cx="0" cy="52388"/>
            </a:xfrm>
            <a:prstGeom prst="line">
              <a:avLst/>
            </a:prstGeom>
            <a:noFill/>
            <a:ln w="9525">
              <a:solidFill>
                <a:srgbClr val="FF0000"/>
              </a:solidFill>
              <a:round/>
              <a:headEnd type="none" w="sm" len="med"/>
              <a:tailEnd type="none" w="sm" len="med"/>
            </a:ln>
            <a:effectLst/>
          </p:spPr>
          <p:txBody>
            <a:bodyPr/>
            <a:lstStyle/>
            <a:p>
              <a:endParaRPr lang="en-US"/>
            </a:p>
          </p:txBody>
        </p:sp>
        <p:sp>
          <p:nvSpPr>
            <p:cNvPr id="832" name="Line 886"/>
            <p:cNvSpPr>
              <a:spLocks noChangeShapeType="1"/>
            </p:cNvSpPr>
            <p:nvPr/>
          </p:nvSpPr>
          <p:spPr bwMode="auto">
            <a:xfrm>
              <a:off x="8310563" y="4559300"/>
              <a:ext cx="0" cy="52388"/>
            </a:xfrm>
            <a:prstGeom prst="line">
              <a:avLst/>
            </a:prstGeom>
            <a:noFill/>
            <a:ln w="9525">
              <a:solidFill>
                <a:srgbClr val="FF0000"/>
              </a:solidFill>
              <a:round/>
              <a:headEnd type="none" w="sm" len="med"/>
              <a:tailEnd type="none" w="sm" len="med"/>
            </a:ln>
            <a:effectLst/>
          </p:spPr>
          <p:txBody>
            <a:bodyPr/>
            <a:lstStyle/>
            <a:p>
              <a:endParaRPr lang="en-US"/>
            </a:p>
          </p:txBody>
        </p:sp>
        <p:sp>
          <p:nvSpPr>
            <p:cNvPr id="833" name="Rectangle 887"/>
            <p:cNvSpPr>
              <a:spLocks noChangeArrowheads="1"/>
            </p:cNvSpPr>
            <p:nvPr/>
          </p:nvSpPr>
          <p:spPr bwMode="auto">
            <a:xfrm>
              <a:off x="8289925" y="4524375"/>
              <a:ext cx="42863" cy="65088"/>
            </a:xfrm>
            <a:prstGeom prst="rect">
              <a:avLst/>
            </a:prstGeom>
            <a:solidFill>
              <a:srgbClr val="FF0000"/>
            </a:solidFill>
            <a:ln w="9525">
              <a:solidFill>
                <a:srgbClr val="FF0000"/>
              </a:solidFill>
              <a:miter lim="800000"/>
              <a:headEnd/>
              <a:tailEnd/>
            </a:ln>
            <a:effectLst/>
          </p:spPr>
          <p:txBody>
            <a:bodyPr/>
            <a:lstStyle/>
            <a:p>
              <a:endParaRPr lang="en-US"/>
            </a:p>
          </p:txBody>
        </p:sp>
        <p:sp>
          <p:nvSpPr>
            <p:cNvPr id="834" name="Line 888"/>
            <p:cNvSpPr>
              <a:spLocks noChangeShapeType="1"/>
            </p:cNvSpPr>
            <p:nvPr/>
          </p:nvSpPr>
          <p:spPr bwMode="auto">
            <a:xfrm>
              <a:off x="8305800" y="4470400"/>
              <a:ext cx="0" cy="52388"/>
            </a:xfrm>
            <a:prstGeom prst="line">
              <a:avLst/>
            </a:prstGeom>
            <a:noFill/>
            <a:ln w="9525">
              <a:solidFill>
                <a:srgbClr val="FF0000"/>
              </a:solidFill>
              <a:round/>
              <a:headEnd type="none" w="sm" len="med"/>
              <a:tailEnd type="none" w="sm" len="med"/>
            </a:ln>
            <a:effectLst/>
          </p:spPr>
          <p:txBody>
            <a:bodyPr/>
            <a:lstStyle/>
            <a:p>
              <a:endParaRPr lang="en-US"/>
            </a:p>
          </p:txBody>
        </p:sp>
        <p:sp>
          <p:nvSpPr>
            <p:cNvPr id="835" name="Line 889"/>
            <p:cNvSpPr>
              <a:spLocks noChangeShapeType="1"/>
            </p:cNvSpPr>
            <p:nvPr/>
          </p:nvSpPr>
          <p:spPr bwMode="auto">
            <a:xfrm>
              <a:off x="8308975" y="4470400"/>
              <a:ext cx="403225" cy="0"/>
            </a:xfrm>
            <a:prstGeom prst="line">
              <a:avLst/>
            </a:prstGeom>
            <a:noFill/>
            <a:ln w="9525">
              <a:solidFill>
                <a:srgbClr val="FF0000"/>
              </a:solidFill>
              <a:round/>
              <a:headEnd type="none" w="sm" len="med"/>
              <a:tailEnd type="none" w="sm" len="med"/>
            </a:ln>
            <a:effectLst/>
          </p:spPr>
          <p:txBody>
            <a:bodyPr/>
            <a:lstStyle/>
            <a:p>
              <a:endParaRPr lang="en-US"/>
            </a:p>
          </p:txBody>
        </p:sp>
        <p:sp>
          <p:nvSpPr>
            <p:cNvPr id="836" name="Line 890"/>
            <p:cNvSpPr>
              <a:spLocks noChangeShapeType="1"/>
            </p:cNvSpPr>
            <p:nvPr/>
          </p:nvSpPr>
          <p:spPr bwMode="auto">
            <a:xfrm>
              <a:off x="8845550" y="4394200"/>
              <a:ext cx="0" cy="141288"/>
            </a:xfrm>
            <a:prstGeom prst="line">
              <a:avLst/>
            </a:prstGeom>
            <a:noFill/>
            <a:ln w="9525">
              <a:solidFill>
                <a:srgbClr val="FF0000"/>
              </a:solidFill>
              <a:round/>
              <a:headEnd type="none" w="sm" len="med"/>
              <a:tailEnd type="none" w="sm" len="med"/>
            </a:ln>
            <a:effectLst/>
          </p:spPr>
          <p:txBody>
            <a:bodyPr/>
            <a:lstStyle/>
            <a:p>
              <a:endParaRPr lang="en-US"/>
            </a:p>
          </p:txBody>
        </p:sp>
        <p:sp>
          <p:nvSpPr>
            <p:cNvPr id="837" name="Line 892"/>
            <p:cNvSpPr>
              <a:spLocks noChangeShapeType="1"/>
            </p:cNvSpPr>
            <p:nvPr/>
          </p:nvSpPr>
          <p:spPr bwMode="auto">
            <a:xfrm>
              <a:off x="8305800" y="5422900"/>
              <a:ext cx="317500" cy="0"/>
            </a:xfrm>
            <a:prstGeom prst="line">
              <a:avLst/>
            </a:prstGeom>
            <a:noFill/>
            <a:ln w="9525">
              <a:solidFill>
                <a:srgbClr val="FF0000"/>
              </a:solidFill>
              <a:round/>
              <a:headEnd type="none" w="sm" len="med"/>
              <a:tailEnd type="none" w="sm" len="med"/>
            </a:ln>
            <a:effectLst/>
          </p:spPr>
          <p:txBody>
            <a:bodyPr/>
            <a:lstStyle/>
            <a:p>
              <a:endParaRPr lang="en-US"/>
            </a:p>
          </p:txBody>
        </p:sp>
        <p:sp>
          <p:nvSpPr>
            <p:cNvPr id="838" name="Line 893"/>
            <p:cNvSpPr>
              <a:spLocks noChangeShapeType="1"/>
            </p:cNvSpPr>
            <p:nvPr/>
          </p:nvSpPr>
          <p:spPr bwMode="auto">
            <a:xfrm>
              <a:off x="8220075" y="5551488"/>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839" name="Rectangle 894"/>
            <p:cNvSpPr>
              <a:spLocks noChangeArrowheads="1"/>
            </p:cNvSpPr>
            <p:nvPr/>
          </p:nvSpPr>
          <p:spPr bwMode="auto">
            <a:xfrm>
              <a:off x="8204200" y="5491163"/>
              <a:ext cx="39688"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840" name="Line 895"/>
            <p:cNvSpPr>
              <a:spLocks noChangeShapeType="1"/>
            </p:cNvSpPr>
            <p:nvPr/>
          </p:nvSpPr>
          <p:spPr bwMode="auto">
            <a:xfrm>
              <a:off x="8220075" y="5348288"/>
              <a:ext cx="0" cy="141287"/>
            </a:xfrm>
            <a:prstGeom prst="line">
              <a:avLst/>
            </a:prstGeom>
            <a:noFill/>
            <a:ln w="9525">
              <a:solidFill>
                <a:srgbClr val="FF0000"/>
              </a:solidFill>
              <a:round/>
              <a:headEnd type="none" w="sm" len="med"/>
              <a:tailEnd type="none" w="sm" len="med"/>
            </a:ln>
            <a:effectLst/>
          </p:spPr>
          <p:txBody>
            <a:bodyPr/>
            <a:lstStyle/>
            <a:p>
              <a:endParaRPr lang="en-US"/>
            </a:p>
          </p:txBody>
        </p:sp>
        <p:sp>
          <p:nvSpPr>
            <p:cNvPr id="841" name="Line 896"/>
            <p:cNvSpPr>
              <a:spLocks noChangeShapeType="1"/>
            </p:cNvSpPr>
            <p:nvPr/>
          </p:nvSpPr>
          <p:spPr bwMode="auto">
            <a:xfrm>
              <a:off x="8313738" y="5524500"/>
              <a:ext cx="0" cy="52388"/>
            </a:xfrm>
            <a:prstGeom prst="line">
              <a:avLst/>
            </a:prstGeom>
            <a:noFill/>
            <a:ln w="9525">
              <a:solidFill>
                <a:srgbClr val="FF0000"/>
              </a:solidFill>
              <a:round/>
              <a:headEnd type="none" w="sm" len="med"/>
              <a:tailEnd type="none" w="sm" len="med"/>
            </a:ln>
            <a:effectLst/>
          </p:spPr>
          <p:txBody>
            <a:bodyPr/>
            <a:lstStyle/>
            <a:p>
              <a:endParaRPr lang="en-US"/>
            </a:p>
          </p:txBody>
        </p:sp>
        <p:sp>
          <p:nvSpPr>
            <p:cNvPr id="842" name="Rectangle 897"/>
            <p:cNvSpPr>
              <a:spLocks noChangeArrowheads="1"/>
            </p:cNvSpPr>
            <p:nvPr/>
          </p:nvSpPr>
          <p:spPr bwMode="auto">
            <a:xfrm>
              <a:off x="8293100" y="5489575"/>
              <a:ext cx="42863" cy="65088"/>
            </a:xfrm>
            <a:prstGeom prst="rect">
              <a:avLst/>
            </a:prstGeom>
            <a:solidFill>
              <a:srgbClr val="FF0000"/>
            </a:solidFill>
            <a:ln w="9525">
              <a:solidFill>
                <a:srgbClr val="FF0000"/>
              </a:solidFill>
              <a:miter lim="800000"/>
              <a:headEnd/>
              <a:tailEnd/>
            </a:ln>
            <a:effectLst/>
          </p:spPr>
          <p:txBody>
            <a:bodyPr/>
            <a:lstStyle/>
            <a:p>
              <a:endParaRPr lang="en-US"/>
            </a:p>
          </p:txBody>
        </p:sp>
        <p:sp>
          <p:nvSpPr>
            <p:cNvPr id="843" name="Line 898"/>
            <p:cNvSpPr>
              <a:spLocks noChangeShapeType="1"/>
            </p:cNvSpPr>
            <p:nvPr/>
          </p:nvSpPr>
          <p:spPr bwMode="auto">
            <a:xfrm>
              <a:off x="8308975" y="5435600"/>
              <a:ext cx="0" cy="52388"/>
            </a:xfrm>
            <a:prstGeom prst="line">
              <a:avLst/>
            </a:prstGeom>
            <a:noFill/>
            <a:ln w="9525">
              <a:solidFill>
                <a:srgbClr val="FF0000"/>
              </a:solidFill>
              <a:round/>
              <a:headEnd type="none" w="sm" len="med"/>
              <a:tailEnd type="none" w="sm" len="med"/>
            </a:ln>
            <a:effectLst/>
          </p:spPr>
          <p:txBody>
            <a:bodyPr/>
            <a:lstStyle/>
            <a:p>
              <a:endParaRPr lang="en-US"/>
            </a:p>
          </p:txBody>
        </p:sp>
        <p:sp>
          <p:nvSpPr>
            <p:cNvPr id="844" name="Line 899"/>
            <p:cNvSpPr>
              <a:spLocks noChangeShapeType="1"/>
            </p:cNvSpPr>
            <p:nvPr/>
          </p:nvSpPr>
          <p:spPr bwMode="auto">
            <a:xfrm>
              <a:off x="8229600" y="5334000"/>
              <a:ext cx="403225" cy="0"/>
            </a:xfrm>
            <a:prstGeom prst="line">
              <a:avLst/>
            </a:prstGeom>
            <a:noFill/>
            <a:ln w="9525">
              <a:solidFill>
                <a:srgbClr val="FF0000"/>
              </a:solidFill>
              <a:round/>
              <a:headEnd type="none" w="sm" len="med"/>
              <a:tailEnd type="none" w="sm" len="med"/>
            </a:ln>
            <a:effectLst/>
          </p:spPr>
          <p:txBody>
            <a:bodyPr/>
            <a:lstStyle/>
            <a:p>
              <a:endParaRPr lang="en-US"/>
            </a:p>
          </p:txBody>
        </p:sp>
        <p:sp>
          <p:nvSpPr>
            <p:cNvPr id="845" name="Line 900"/>
            <p:cNvSpPr>
              <a:spLocks noChangeShapeType="1"/>
            </p:cNvSpPr>
            <p:nvPr/>
          </p:nvSpPr>
          <p:spPr bwMode="auto">
            <a:xfrm>
              <a:off x="8559800" y="5334000"/>
              <a:ext cx="76200" cy="0"/>
            </a:xfrm>
            <a:prstGeom prst="line">
              <a:avLst/>
            </a:prstGeom>
            <a:noFill/>
            <a:ln w="9525">
              <a:solidFill>
                <a:srgbClr val="FF0000"/>
              </a:solidFill>
              <a:round/>
              <a:headEnd/>
              <a:tailEnd type="triangle" w="med" len="med"/>
            </a:ln>
            <a:effectLst/>
          </p:spPr>
          <p:txBody>
            <a:bodyPr/>
            <a:lstStyle/>
            <a:p>
              <a:endParaRPr lang="en-US"/>
            </a:p>
          </p:txBody>
        </p:sp>
        <p:sp>
          <p:nvSpPr>
            <p:cNvPr id="846" name="Line 901"/>
            <p:cNvSpPr>
              <a:spLocks noChangeShapeType="1"/>
            </p:cNvSpPr>
            <p:nvPr/>
          </p:nvSpPr>
          <p:spPr bwMode="auto">
            <a:xfrm>
              <a:off x="8559800" y="5422900"/>
              <a:ext cx="76200" cy="0"/>
            </a:xfrm>
            <a:prstGeom prst="line">
              <a:avLst/>
            </a:prstGeom>
            <a:noFill/>
            <a:ln w="9525">
              <a:solidFill>
                <a:srgbClr val="FF0000"/>
              </a:solidFill>
              <a:round/>
              <a:headEnd/>
              <a:tailEnd type="triangle" w="med" len="med"/>
            </a:ln>
            <a:effectLst/>
          </p:spPr>
          <p:txBody>
            <a:bodyPr/>
            <a:lstStyle/>
            <a:p>
              <a:endParaRPr lang="en-US"/>
            </a:p>
          </p:txBody>
        </p:sp>
        <p:sp>
          <p:nvSpPr>
            <p:cNvPr id="847" name="Rectangle 902"/>
            <p:cNvSpPr>
              <a:spLocks noChangeArrowheads="1"/>
            </p:cNvSpPr>
            <p:nvPr/>
          </p:nvSpPr>
          <p:spPr bwMode="auto">
            <a:xfrm>
              <a:off x="8578850" y="5486400"/>
              <a:ext cx="565150" cy="228600"/>
            </a:xfrm>
            <a:prstGeom prst="rect">
              <a:avLst/>
            </a:prstGeom>
            <a:noFill/>
            <a:ln w="9525">
              <a:noFill/>
              <a:miter lim="800000"/>
              <a:headEnd/>
              <a:tailEnd/>
            </a:ln>
            <a:effectLst/>
          </p:spPr>
          <p:txBody>
            <a:bodyPr lIns="12092" tIns="12092" rIns="12092" bIns="12092"/>
            <a:lstStyle/>
            <a:p>
              <a:pPr defTabSz="869950" eaLnBrk="0" hangingPunct="0"/>
              <a:r>
                <a:rPr lang="en-US" sz="1100">
                  <a:latin typeface="Arial Narrow" pitchFamily="34" charset="0"/>
                </a:rPr>
                <a:t>LLGAU</a:t>
              </a:r>
              <a:endParaRPr lang="en-US" sz="1100"/>
            </a:p>
          </p:txBody>
        </p:sp>
        <p:sp>
          <p:nvSpPr>
            <p:cNvPr id="848" name="Line 903"/>
            <p:cNvSpPr>
              <a:spLocks noChangeShapeType="1"/>
            </p:cNvSpPr>
            <p:nvPr/>
          </p:nvSpPr>
          <p:spPr bwMode="auto">
            <a:xfrm>
              <a:off x="7708900" y="3668713"/>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849" name="Line 904"/>
            <p:cNvSpPr>
              <a:spLocks noChangeShapeType="1"/>
            </p:cNvSpPr>
            <p:nvPr/>
          </p:nvSpPr>
          <p:spPr bwMode="auto">
            <a:xfrm>
              <a:off x="7708900" y="3589338"/>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850" name="Rectangle 905"/>
            <p:cNvSpPr>
              <a:spLocks noChangeArrowheads="1"/>
            </p:cNvSpPr>
            <p:nvPr/>
          </p:nvSpPr>
          <p:spPr bwMode="auto">
            <a:xfrm>
              <a:off x="7685088" y="3613150"/>
              <a:ext cx="41275" cy="66675"/>
            </a:xfrm>
            <a:prstGeom prst="rect">
              <a:avLst/>
            </a:prstGeom>
            <a:solidFill>
              <a:srgbClr val="FF0000"/>
            </a:solidFill>
            <a:ln w="9525">
              <a:solidFill>
                <a:srgbClr val="FF0000"/>
              </a:solidFill>
              <a:miter lim="800000"/>
              <a:headEnd/>
              <a:tailEnd/>
            </a:ln>
            <a:effectLst/>
          </p:spPr>
          <p:txBody>
            <a:bodyPr/>
            <a:lstStyle/>
            <a:p>
              <a:endParaRPr lang="en-US"/>
            </a:p>
          </p:txBody>
        </p:sp>
        <p:sp>
          <p:nvSpPr>
            <p:cNvPr id="851" name="Oval 906"/>
            <p:cNvSpPr>
              <a:spLocks noChangeArrowheads="1"/>
            </p:cNvSpPr>
            <p:nvPr/>
          </p:nvSpPr>
          <p:spPr bwMode="auto">
            <a:xfrm>
              <a:off x="7651750" y="3717925"/>
              <a:ext cx="114300" cy="74613"/>
            </a:xfrm>
            <a:prstGeom prst="ellipse">
              <a:avLst/>
            </a:prstGeom>
            <a:noFill/>
            <a:ln w="9525">
              <a:solidFill>
                <a:srgbClr val="FF0000"/>
              </a:solidFill>
              <a:round/>
              <a:headEnd/>
              <a:tailEnd/>
            </a:ln>
            <a:effectLst/>
          </p:spPr>
          <p:txBody>
            <a:bodyPr/>
            <a:lstStyle/>
            <a:p>
              <a:endParaRPr lang="en-US"/>
            </a:p>
          </p:txBody>
        </p:sp>
        <p:sp>
          <p:nvSpPr>
            <p:cNvPr id="852" name="Oval 907"/>
            <p:cNvSpPr>
              <a:spLocks noChangeArrowheads="1"/>
            </p:cNvSpPr>
            <p:nvPr/>
          </p:nvSpPr>
          <p:spPr bwMode="auto">
            <a:xfrm>
              <a:off x="7651750" y="3751263"/>
              <a:ext cx="114300" cy="73025"/>
            </a:xfrm>
            <a:prstGeom prst="ellipse">
              <a:avLst/>
            </a:prstGeom>
            <a:noFill/>
            <a:ln w="9525">
              <a:solidFill>
                <a:srgbClr val="0000FF"/>
              </a:solidFill>
              <a:round/>
              <a:headEnd/>
              <a:tailEnd/>
            </a:ln>
            <a:effectLst/>
          </p:spPr>
          <p:txBody>
            <a:bodyPr/>
            <a:lstStyle/>
            <a:p>
              <a:endParaRPr lang="en-US"/>
            </a:p>
          </p:txBody>
        </p:sp>
        <p:sp>
          <p:nvSpPr>
            <p:cNvPr id="853" name="Line 908"/>
            <p:cNvSpPr>
              <a:spLocks noChangeShapeType="1"/>
            </p:cNvSpPr>
            <p:nvPr/>
          </p:nvSpPr>
          <p:spPr bwMode="auto">
            <a:xfrm>
              <a:off x="7708900" y="3911600"/>
              <a:ext cx="0" cy="50800"/>
            </a:xfrm>
            <a:prstGeom prst="line">
              <a:avLst/>
            </a:prstGeom>
            <a:noFill/>
            <a:ln w="9525">
              <a:solidFill>
                <a:srgbClr val="0000FF"/>
              </a:solidFill>
              <a:round/>
              <a:headEnd type="none" w="sm" len="med"/>
              <a:tailEnd type="none" w="sm" len="med"/>
            </a:ln>
            <a:effectLst/>
          </p:spPr>
          <p:txBody>
            <a:bodyPr/>
            <a:lstStyle/>
            <a:p>
              <a:endParaRPr lang="en-US"/>
            </a:p>
          </p:txBody>
        </p:sp>
        <p:sp>
          <p:nvSpPr>
            <p:cNvPr id="854" name="Line 909"/>
            <p:cNvSpPr>
              <a:spLocks noChangeShapeType="1"/>
            </p:cNvSpPr>
            <p:nvPr/>
          </p:nvSpPr>
          <p:spPr bwMode="auto">
            <a:xfrm>
              <a:off x="7708900" y="3830638"/>
              <a:ext cx="0" cy="49212"/>
            </a:xfrm>
            <a:prstGeom prst="line">
              <a:avLst/>
            </a:prstGeom>
            <a:noFill/>
            <a:ln w="9525">
              <a:solidFill>
                <a:srgbClr val="0000FF"/>
              </a:solidFill>
              <a:round/>
              <a:headEnd type="none" w="sm" len="med"/>
              <a:tailEnd type="none" w="sm" len="med"/>
            </a:ln>
            <a:effectLst/>
          </p:spPr>
          <p:txBody>
            <a:bodyPr/>
            <a:lstStyle/>
            <a:p>
              <a:endParaRPr lang="en-US"/>
            </a:p>
          </p:txBody>
        </p:sp>
        <p:sp>
          <p:nvSpPr>
            <p:cNvPr id="855" name="Rectangle 910"/>
            <p:cNvSpPr>
              <a:spLocks noChangeArrowheads="1"/>
            </p:cNvSpPr>
            <p:nvPr/>
          </p:nvSpPr>
          <p:spPr bwMode="auto">
            <a:xfrm>
              <a:off x="7685088" y="3856038"/>
              <a:ext cx="41275" cy="65087"/>
            </a:xfrm>
            <a:prstGeom prst="rect">
              <a:avLst/>
            </a:prstGeom>
            <a:solidFill>
              <a:srgbClr val="0000FF"/>
            </a:solidFill>
            <a:ln w="9525">
              <a:solidFill>
                <a:srgbClr val="0000FF"/>
              </a:solidFill>
              <a:miter lim="800000"/>
              <a:headEnd/>
              <a:tailEnd/>
            </a:ln>
            <a:effectLst/>
          </p:spPr>
          <p:txBody>
            <a:bodyPr/>
            <a:lstStyle/>
            <a:p>
              <a:endParaRPr lang="en-US"/>
            </a:p>
          </p:txBody>
        </p:sp>
        <p:sp>
          <p:nvSpPr>
            <p:cNvPr id="856" name="Line 911"/>
            <p:cNvSpPr>
              <a:spLocks noChangeShapeType="1"/>
            </p:cNvSpPr>
            <p:nvPr/>
          </p:nvSpPr>
          <p:spPr bwMode="auto">
            <a:xfrm>
              <a:off x="7642225" y="3960813"/>
              <a:ext cx="149225" cy="1587"/>
            </a:xfrm>
            <a:prstGeom prst="line">
              <a:avLst/>
            </a:prstGeom>
            <a:noFill/>
            <a:ln w="25400">
              <a:solidFill>
                <a:srgbClr val="0000FF"/>
              </a:solidFill>
              <a:round/>
              <a:headEnd type="none" w="sm" len="med"/>
              <a:tailEnd type="none" w="sm" len="med"/>
            </a:ln>
            <a:effectLst/>
          </p:spPr>
          <p:txBody>
            <a:bodyPr/>
            <a:lstStyle/>
            <a:p>
              <a:endParaRPr lang="en-US"/>
            </a:p>
          </p:txBody>
        </p:sp>
        <p:sp>
          <p:nvSpPr>
            <p:cNvPr id="857" name="Line 912"/>
            <p:cNvSpPr>
              <a:spLocks noChangeShapeType="1"/>
            </p:cNvSpPr>
            <p:nvPr/>
          </p:nvSpPr>
          <p:spPr bwMode="auto">
            <a:xfrm flipV="1">
              <a:off x="7466013" y="3463925"/>
              <a:ext cx="458787" cy="4763"/>
            </a:xfrm>
            <a:prstGeom prst="line">
              <a:avLst/>
            </a:prstGeom>
            <a:noFill/>
            <a:ln w="25400">
              <a:solidFill>
                <a:srgbClr val="FF0000"/>
              </a:solidFill>
              <a:round/>
              <a:headEnd type="none" w="sm" len="med"/>
              <a:tailEnd type="none" w="sm" len="med"/>
            </a:ln>
            <a:effectLst/>
          </p:spPr>
          <p:txBody>
            <a:bodyPr/>
            <a:lstStyle/>
            <a:p>
              <a:endParaRPr lang="en-US"/>
            </a:p>
          </p:txBody>
        </p:sp>
        <p:sp>
          <p:nvSpPr>
            <p:cNvPr id="858" name="Line 913"/>
            <p:cNvSpPr>
              <a:spLocks noChangeShapeType="1"/>
            </p:cNvSpPr>
            <p:nvPr/>
          </p:nvSpPr>
          <p:spPr bwMode="auto">
            <a:xfrm>
              <a:off x="7561263" y="353377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859" name="Line 914"/>
            <p:cNvSpPr>
              <a:spLocks noChangeShapeType="1"/>
            </p:cNvSpPr>
            <p:nvPr/>
          </p:nvSpPr>
          <p:spPr bwMode="auto">
            <a:xfrm>
              <a:off x="7561263" y="3468688"/>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860" name="Rectangle 915"/>
            <p:cNvSpPr>
              <a:spLocks noChangeArrowheads="1"/>
            </p:cNvSpPr>
            <p:nvPr/>
          </p:nvSpPr>
          <p:spPr bwMode="auto">
            <a:xfrm>
              <a:off x="7545388" y="3508375"/>
              <a:ext cx="30162" cy="34925"/>
            </a:xfrm>
            <a:prstGeom prst="rect">
              <a:avLst/>
            </a:prstGeom>
            <a:solidFill>
              <a:srgbClr val="FF0000"/>
            </a:solidFill>
            <a:ln w="9525">
              <a:solidFill>
                <a:srgbClr val="FF0000"/>
              </a:solidFill>
              <a:miter lim="800000"/>
              <a:headEnd/>
              <a:tailEnd/>
            </a:ln>
            <a:effectLst/>
          </p:spPr>
          <p:txBody>
            <a:bodyPr/>
            <a:lstStyle/>
            <a:p>
              <a:endParaRPr lang="en-US"/>
            </a:p>
          </p:txBody>
        </p:sp>
        <p:sp>
          <p:nvSpPr>
            <p:cNvPr id="861" name="Line 916"/>
            <p:cNvSpPr>
              <a:spLocks noChangeShapeType="1"/>
            </p:cNvSpPr>
            <p:nvPr/>
          </p:nvSpPr>
          <p:spPr bwMode="auto">
            <a:xfrm>
              <a:off x="7566025" y="3330575"/>
              <a:ext cx="0" cy="163513"/>
            </a:xfrm>
            <a:prstGeom prst="line">
              <a:avLst/>
            </a:prstGeom>
            <a:noFill/>
            <a:ln w="9525">
              <a:solidFill>
                <a:srgbClr val="FF0000"/>
              </a:solidFill>
              <a:round/>
              <a:headEnd type="none" w="sm" len="med"/>
              <a:tailEnd type="none" w="sm" len="med"/>
            </a:ln>
            <a:effectLst/>
          </p:spPr>
          <p:txBody>
            <a:bodyPr/>
            <a:lstStyle/>
            <a:p>
              <a:endParaRPr lang="en-US"/>
            </a:p>
          </p:txBody>
        </p:sp>
        <p:sp>
          <p:nvSpPr>
            <p:cNvPr id="862" name="Rectangle 917"/>
            <p:cNvSpPr>
              <a:spLocks noChangeArrowheads="1"/>
            </p:cNvSpPr>
            <p:nvPr/>
          </p:nvSpPr>
          <p:spPr bwMode="auto">
            <a:xfrm>
              <a:off x="7535863" y="3351213"/>
              <a:ext cx="46037"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863" name="Line 918"/>
            <p:cNvSpPr>
              <a:spLocks noChangeShapeType="1"/>
            </p:cNvSpPr>
            <p:nvPr/>
          </p:nvSpPr>
          <p:spPr bwMode="auto">
            <a:xfrm>
              <a:off x="7466013" y="3581400"/>
              <a:ext cx="449262" cy="1588"/>
            </a:xfrm>
            <a:prstGeom prst="line">
              <a:avLst/>
            </a:prstGeom>
            <a:noFill/>
            <a:ln w="25400">
              <a:solidFill>
                <a:srgbClr val="FF0000"/>
              </a:solidFill>
              <a:round/>
              <a:headEnd type="none" w="sm" len="med"/>
              <a:tailEnd type="none" w="sm" len="med"/>
            </a:ln>
            <a:effectLst/>
          </p:spPr>
          <p:txBody>
            <a:bodyPr/>
            <a:lstStyle/>
            <a:p>
              <a:endParaRPr lang="en-US"/>
            </a:p>
          </p:txBody>
        </p:sp>
        <p:sp>
          <p:nvSpPr>
            <p:cNvPr id="864" name="Rectangle 919"/>
            <p:cNvSpPr>
              <a:spLocks noChangeArrowheads="1"/>
            </p:cNvSpPr>
            <p:nvPr/>
          </p:nvSpPr>
          <p:spPr bwMode="auto">
            <a:xfrm>
              <a:off x="7239000" y="3733800"/>
              <a:ext cx="330200" cy="117475"/>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10 MVA</a:t>
              </a:r>
              <a:endParaRPr lang="en-US" sz="1100"/>
            </a:p>
          </p:txBody>
        </p:sp>
        <p:sp>
          <p:nvSpPr>
            <p:cNvPr id="865" name="Rectangle 920"/>
            <p:cNvSpPr>
              <a:spLocks noChangeArrowheads="1"/>
            </p:cNvSpPr>
            <p:nvPr/>
          </p:nvSpPr>
          <p:spPr bwMode="auto">
            <a:xfrm>
              <a:off x="7086600" y="3581400"/>
              <a:ext cx="493713" cy="160338"/>
            </a:xfrm>
            <a:prstGeom prst="rect">
              <a:avLst/>
            </a:prstGeom>
            <a:noFill/>
            <a:ln w="9525">
              <a:noFill/>
              <a:miter lim="800000"/>
              <a:headEnd/>
              <a:tailEnd/>
            </a:ln>
            <a:effectLst/>
          </p:spPr>
          <p:txBody>
            <a:bodyPr lIns="12092" tIns="12092" rIns="12092" bIns="12092"/>
            <a:lstStyle/>
            <a:p>
              <a:pPr defTabSz="869950" eaLnBrk="0" hangingPunct="0"/>
              <a:r>
                <a:rPr lang="en-US" sz="1100">
                  <a:latin typeface="Arial Narrow" pitchFamily="34" charset="0"/>
                </a:rPr>
                <a:t>BBATU</a:t>
              </a:r>
              <a:endParaRPr lang="en-US" sz="1100"/>
            </a:p>
          </p:txBody>
        </p:sp>
        <p:sp>
          <p:nvSpPr>
            <p:cNvPr id="866" name="Line 921"/>
            <p:cNvSpPr>
              <a:spLocks noChangeShapeType="1"/>
            </p:cNvSpPr>
            <p:nvPr/>
          </p:nvSpPr>
          <p:spPr bwMode="auto">
            <a:xfrm>
              <a:off x="7561263" y="3162300"/>
              <a:ext cx="0" cy="163513"/>
            </a:xfrm>
            <a:prstGeom prst="line">
              <a:avLst/>
            </a:prstGeom>
            <a:noFill/>
            <a:ln w="9525">
              <a:solidFill>
                <a:srgbClr val="FF0000"/>
              </a:solidFill>
              <a:round/>
              <a:headEnd type="none" w="sm" len="med"/>
              <a:tailEnd type="none" w="sm" len="med"/>
            </a:ln>
            <a:effectLst/>
          </p:spPr>
          <p:txBody>
            <a:bodyPr/>
            <a:lstStyle/>
            <a:p>
              <a:endParaRPr lang="en-US"/>
            </a:p>
          </p:txBody>
        </p:sp>
        <p:sp>
          <p:nvSpPr>
            <p:cNvPr id="867" name="Rectangle 922"/>
            <p:cNvSpPr>
              <a:spLocks noChangeArrowheads="1"/>
            </p:cNvSpPr>
            <p:nvPr/>
          </p:nvSpPr>
          <p:spPr bwMode="auto">
            <a:xfrm>
              <a:off x="7543800" y="3122613"/>
              <a:ext cx="46038"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868" name="Line 923"/>
            <p:cNvSpPr>
              <a:spLocks noChangeShapeType="1"/>
            </p:cNvSpPr>
            <p:nvPr/>
          </p:nvSpPr>
          <p:spPr bwMode="auto">
            <a:xfrm>
              <a:off x="7556500" y="3038475"/>
              <a:ext cx="0" cy="163513"/>
            </a:xfrm>
            <a:prstGeom prst="line">
              <a:avLst/>
            </a:prstGeom>
            <a:noFill/>
            <a:ln w="9525">
              <a:solidFill>
                <a:srgbClr val="FF0000"/>
              </a:solidFill>
              <a:round/>
              <a:headEnd type="none" w="sm" len="med"/>
              <a:tailEnd type="none" w="sm" len="med"/>
            </a:ln>
            <a:effectLst/>
          </p:spPr>
          <p:txBody>
            <a:bodyPr/>
            <a:lstStyle/>
            <a:p>
              <a:endParaRPr lang="en-US"/>
            </a:p>
          </p:txBody>
        </p:sp>
        <p:sp>
          <p:nvSpPr>
            <p:cNvPr id="869" name="Line 938"/>
            <p:cNvSpPr>
              <a:spLocks noChangeShapeType="1"/>
            </p:cNvSpPr>
            <p:nvPr/>
          </p:nvSpPr>
          <p:spPr bwMode="auto">
            <a:xfrm>
              <a:off x="8818563" y="3633788"/>
              <a:ext cx="0"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870" name="Line 939"/>
            <p:cNvSpPr>
              <a:spLocks noChangeShapeType="1"/>
            </p:cNvSpPr>
            <p:nvPr/>
          </p:nvSpPr>
          <p:spPr bwMode="auto">
            <a:xfrm>
              <a:off x="8818563" y="3554413"/>
              <a:ext cx="0" cy="49212"/>
            </a:xfrm>
            <a:prstGeom prst="line">
              <a:avLst/>
            </a:prstGeom>
            <a:noFill/>
            <a:ln w="9525">
              <a:solidFill>
                <a:srgbClr val="FF0000"/>
              </a:solidFill>
              <a:round/>
              <a:headEnd type="none" w="sm" len="med"/>
              <a:tailEnd type="none" w="sm" len="med"/>
            </a:ln>
            <a:effectLst/>
          </p:spPr>
          <p:txBody>
            <a:bodyPr/>
            <a:lstStyle/>
            <a:p>
              <a:endParaRPr lang="en-US"/>
            </a:p>
          </p:txBody>
        </p:sp>
        <p:sp>
          <p:nvSpPr>
            <p:cNvPr id="871" name="Oval 941"/>
            <p:cNvSpPr>
              <a:spLocks noChangeArrowheads="1"/>
            </p:cNvSpPr>
            <p:nvPr/>
          </p:nvSpPr>
          <p:spPr bwMode="auto">
            <a:xfrm>
              <a:off x="8761413" y="3683000"/>
              <a:ext cx="114300" cy="74613"/>
            </a:xfrm>
            <a:prstGeom prst="ellipse">
              <a:avLst/>
            </a:prstGeom>
            <a:noFill/>
            <a:ln w="9525">
              <a:solidFill>
                <a:srgbClr val="FF0000"/>
              </a:solidFill>
              <a:round/>
              <a:headEnd/>
              <a:tailEnd/>
            </a:ln>
            <a:effectLst/>
          </p:spPr>
          <p:txBody>
            <a:bodyPr/>
            <a:lstStyle/>
            <a:p>
              <a:endParaRPr lang="en-US"/>
            </a:p>
          </p:txBody>
        </p:sp>
        <p:sp>
          <p:nvSpPr>
            <p:cNvPr id="872" name="Oval 942"/>
            <p:cNvSpPr>
              <a:spLocks noChangeArrowheads="1"/>
            </p:cNvSpPr>
            <p:nvPr/>
          </p:nvSpPr>
          <p:spPr bwMode="auto">
            <a:xfrm>
              <a:off x="8761413" y="3716338"/>
              <a:ext cx="114300" cy="73025"/>
            </a:xfrm>
            <a:prstGeom prst="ellipse">
              <a:avLst/>
            </a:prstGeom>
            <a:noFill/>
            <a:ln w="9525">
              <a:solidFill>
                <a:srgbClr val="0000FF"/>
              </a:solidFill>
              <a:round/>
              <a:headEnd/>
              <a:tailEnd/>
            </a:ln>
            <a:effectLst/>
          </p:spPr>
          <p:txBody>
            <a:bodyPr/>
            <a:lstStyle/>
            <a:p>
              <a:endParaRPr lang="en-US"/>
            </a:p>
          </p:txBody>
        </p:sp>
        <p:sp>
          <p:nvSpPr>
            <p:cNvPr id="873" name="Line 943"/>
            <p:cNvSpPr>
              <a:spLocks noChangeShapeType="1"/>
            </p:cNvSpPr>
            <p:nvPr/>
          </p:nvSpPr>
          <p:spPr bwMode="auto">
            <a:xfrm>
              <a:off x="8818563" y="3889375"/>
              <a:ext cx="0" cy="50800"/>
            </a:xfrm>
            <a:prstGeom prst="line">
              <a:avLst/>
            </a:prstGeom>
            <a:noFill/>
            <a:ln w="9525">
              <a:solidFill>
                <a:srgbClr val="0000FF"/>
              </a:solidFill>
              <a:round/>
              <a:headEnd type="none" w="sm" len="med"/>
              <a:tailEnd type="none" w="sm" len="med"/>
            </a:ln>
            <a:effectLst/>
          </p:spPr>
          <p:txBody>
            <a:bodyPr/>
            <a:lstStyle/>
            <a:p>
              <a:endParaRPr lang="en-US"/>
            </a:p>
          </p:txBody>
        </p:sp>
        <p:sp>
          <p:nvSpPr>
            <p:cNvPr id="874" name="Line 944"/>
            <p:cNvSpPr>
              <a:spLocks noChangeShapeType="1"/>
            </p:cNvSpPr>
            <p:nvPr/>
          </p:nvSpPr>
          <p:spPr bwMode="auto">
            <a:xfrm>
              <a:off x="8818563" y="3795713"/>
              <a:ext cx="0" cy="49212"/>
            </a:xfrm>
            <a:prstGeom prst="line">
              <a:avLst/>
            </a:prstGeom>
            <a:noFill/>
            <a:ln w="9525">
              <a:solidFill>
                <a:srgbClr val="0000FF"/>
              </a:solidFill>
              <a:round/>
              <a:headEnd type="none" w="sm" len="med"/>
              <a:tailEnd type="none" w="sm" len="med"/>
            </a:ln>
            <a:effectLst/>
          </p:spPr>
          <p:txBody>
            <a:bodyPr/>
            <a:lstStyle/>
            <a:p>
              <a:endParaRPr lang="en-US"/>
            </a:p>
          </p:txBody>
        </p:sp>
        <p:sp>
          <p:nvSpPr>
            <p:cNvPr id="875" name="Rectangle 945"/>
            <p:cNvSpPr>
              <a:spLocks noChangeArrowheads="1"/>
            </p:cNvSpPr>
            <p:nvPr/>
          </p:nvSpPr>
          <p:spPr bwMode="auto">
            <a:xfrm>
              <a:off x="8794750" y="3821113"/>
              <a:ext cx="41275" cy="65087"/>
            </a:xfrm>
            <a:prstGeom prst="rect">
              <a:avLst/>
            </a:prstGeom>
            <a:solidFill>
              <a:srgbClr val="0000FF"/>
            </a:solidFill>
            <a:ln w="9525">
              <a:solidFill>
                <a:srgbClr val="0000FF"/>
              </a:solidFill>
              <a:miter lim="800000"/>
              <a:headEnd/>
              <a:tailEnd/>
            </a:ln>
            <a:effectLst/>
          </p:spPr>
          <p:txBody>
            <a:bodyPr/>
            <a:lstStyle/>
            <a:p>
              <a:endParaRPr lang="en-US"/>
            </a:p>
          </p:txBody>
        </p:sp>
        <p:sp>
          <p:nvSpPr>
            <p:cNvPr id="876" name="Line 953"/>
            <p:cNvSpPr>
              <a:spLocks noChangeShapeType="1"/>
            </p:cNvSpPr>
            <p:nvPr/>
          </p:nvSpPr>
          <p:spPr bwMode="auto">
            <a:xfrm>
              <a:off x="8575675" y="3546475"/>
              <a:ext cx="449263" cy="1588"/>
            </a:xfrm>
            <a:prstGeom prst="line">
              <a:avLst/>
            </a:prstGeom>
            <a:noFill/>
            <a:ln w="25400">
              <a:solidFill>
                <a:srgbClr val="FF0000"/>
              </a:solidFill>
              <a:round/>
              <a:headEnd type="none" w="sm" len="med"/>
              <a:tailEnd type="none" w="sm" len="med"/>
            </a:ln>
            <a:effectLst/>
          </p:spPr>
          <p:txBody>
            <a:bodyPr/>
            <a:lstStyle/>
            <a:p>
              <a:endParaRPr lang="en-US"/>
            </a:p>
          </p:txBody>
        </p:sp>
        <p:sp>
          <p:nvSpPr>
            <p:cNvPr id="877" name="Rectangle 954"/>
            <p:cNvSpPr>
              <a:spLocks noChangeArrowheads="1"/>
            </p:cNvSpPr>
            <p:nvPr/>
          </p:nvSpPr>
          <p:spPr bwMode="auto">
            <a:xfrm>
              <a:off x="8369300" y="3708400"/>
              <a:ext cx="406400" cy="117475"/>
            </a:xfrm>
            <a:prstGeom prst="rect">
              <a:avLst/>
            </a:prstGeom>
            <a:noFill/>
            <a:ln w="9525">
              <a:noFill/>
              <a:miter lim="800000"/>
              <a:headEnd/>
              <a:tailEnd/>
            </a:ln>
            <a:effectLst/>
          </p:spPr>
          <p:txBody>
            <a:bodyPr lIns="12092" tIns="12092" rIns="12092" bIns="12092"/>
            <a:lstStyle/>
            <a:p>
              <a:pPr defTabSz="869950" eaLnBrk="0" hangingPunct="0"/>
              <a:r>
                <a:rPr lang="en-US" sz="800">
                  <a:latin typeface="Arial Narrow" pitchFamily="34" charset="0"/>
                </a:rPr>
                <a:t>2*60 MVA</a:t>
              </a:r>
              <a:endParaRPr lang="en-US" sz="1100"/>
            </a:p>
          </p:txBody>
        </p:sp>
        <p:sp>
          <p:nvSpPr>
            <p:cNvPr id="878" name="Line 955"/>
            <p:cNvSpPr>
              <a:spLocks noChangeShapeType="1"/>
            </p:cNvSpPr>
            <p:nvPr/>
          </p:nvSpPr>
          <p:spPr bwMode="auto">
            <a:xfrm>
              <a:off x="8974138" y="3683000"/>
              <a:ext cx="0" cy="874713"/>
            </a:xfrm>
            <a:prstGeom prst="line">
              <a:avLst/>
            </a:prstGeom>
            <a:noFill/>
            <a:ln w="9525">
              <a:solidFill>
                <a:srgbClr val="FF0000"/>
              </a:solidFill>
              <a:round/>
              <a:headEnd type="none" w="sm" len="med"/>
              <a:tailEnd type="none" w="sm" len="med"/>
            </a:ln>
            <a:effectLst/>
          </p:spPr>
          <p:txBody>
            <a:bodyPr/>
            <a:lstStyle/>
            <a:p>
              <a:endParaRPr lang="en-US"/>
            </a:p>
          </p:txBody>
        </p:sp>
        <p:sp>
          <p:nvSpPr>
            <p:cNvPr id="879" name="Rectangle 956"/>
            <p:cNvSpPr>
              <a:spLocks noChangeArrowheads="1"/>
            </p:cNvSpPr>
            <p:nvPr/>
          </p:nvSpPr>
          <p:spPr bwMode="auto">
            <a:xfrm>
              <a:off x="8940800" y="3608388"/>
              <a:ext cx="46038"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880" name="Rectangle 957"/>
            <p:cNvSpPr>
              <a:spLocks noChangeArrowheads="1"/>
            </p:cNvSpPr>
            <p:nvPr/>
          </p:nvSpPr>
          <p:spPr bwMode="auto">
            <a:xfrm>
              <a:off x="8953500" y="4532313"/>
              <a:ext cx="46038" cy="65087"/>
            </a:xfrm>
            <a:prstGeom prst="rect">
              <a:avLst/>
            </a:prstGeom>
            <a:solidFill>
              <a:srgbClr val="FF0000"/>
            </a:solidFill>
            <a:ln w="9525">
              <a:solidFill>
                <a:srgbClr val="FF0000"/>
              </a:solidFill>
              <a:miter lim="800000"/>
              <a:headEnd/>
              <a:tailEnd/>
            </a:ln>
            <a:effectLst/>
          </p:spPr>
          <p:txBody>
            <a:bodyPr/>
            <a:lstStyle/>
            <a:p>
              <a:endParaRPr lang="id-ID"/>
            </a:p>
          </p:txBody>
        </p:sp>
        <p:sp>
          <p:nvSpPr>
            <p:cNvPr id="881" name="Line 958"/>
            <p:cNvSpPr>
              <a:spLocks noChangeShapeType="1"/>
            </p:cNvSpPr>
            <p:nvPr/>
          </p:nvSpPr>
          <p:spPr bwMode="auto">
            <a:xfrm>
              <a:off x="8966200" y="3559175"/>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882" name="Line 959"/>
            <p:cNvSpPr>
              <a:spLocks noChangeShapeType="1"/>
            </p:cNvSpPr>
            <p:nvPr/>
          </p:nvSpPr>
          <p:spPr bwMode="auto">
            <a:xfrm>
              <a:off x="8966200" y="458470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883" name="Line 961"/>
            <p:cNvSpPr>
              <a:spLocks noChangeShapeType="1"/>
            </p:cNvSpPr>
            <p:nvPr/>
          </p:nvSpPr>
          <p:spPr bwMode="auto">
            <a:xfrm>
              <a:off x="8496300" y="3943350"/>
              <a:ext cx="393700" cy="4763"/>
            </a:xfrm>
            <a:prstGeom prst="line">
              <a:avLst/>
            </a:prstGeom>
            <a:noFill/>
            <a:ln w="25400">
              <a:solidFill>
                <a:srgbClr val="0000FF"/>
              </a:solidFill>
              <a:round/>
              <a:headEnd type="none" w="sm" len="med"/>
              <a:tailEnd type="none" w="sm" len="med"/>
            </a:ln>
            <a:effectLst/>
          </p:spPr>
          <p:txBody>
            <a:bodyPr/>
            <a:lstStyle/>
            <a:p>
              <a:endParaRPr lang="en-US"/>
            </a:p>
          </p:txBody>
        </p:sp>
        <p:sp>
          <p:nvSpPr>
            <p:cNvPr id="884" name="Line 962"/>
            <p:cNvSpPr>
              <a:spLocks noChangeShapeType="1"/>
            </p:cNvSpPr>
            <p:nvPr/>
          </p:nvSpPr>
          <p:spPr bwMode="auto">
            <a:xfrm>
              <a:off x="8567738" y="4057650"/>
              <a:ext cx="0" cy="47625"/>
            </a:xfrm>
            <a:prstGeom prst="line">
              <a:avLst/>
            </a:prstGeom>
            <a:noFill/>
            <a:ln w="9525">
              <a:solidFill>
                <a:srgbClr val="0000FF"/>
              </a:solidFill>
              <a:round/>
              <a:headEnd type="none" w="sm" len="med"/>
              <a:tailEnd type="none" w="sm" len="med"/>
            </a:ln>
            <a:effectLst/>
          </p:spPr>
          <p:txBody>
            <a:bodyPr/>
            <a:lstStyle/>
            <a:p>
              <a:endParaRPr lang="en-US"/>
            </a:p>
          </p:txBody>
        </p:sp>
        <p:sp>
          <p:nvSpPr>
            <p:cNvPr id="885" name="Line 963"/>
            <p:cNvSpPr>
              <a:spLocks noChangeShapeType="1"/>
            </p:cNvSpPr>
            <p:nvPr/>
          </p:nvSpPr>
          <p:spPr bwMode="auto">
            <a:xfrm>
              <a:off x="8567738" y="3952875"/>
              <a:ext cx="0" cy="47625"/>
            </a:xfrm>
            <a:prstGeom prst="line">
              <a:avLst/>
            </a:prstGeom>
            <a:noFill/>
            <a:ln w="9525">
              <a:solidFill>
                <a:srgbClr val="0000FF"/>
              </a:solidFill>
              <a:round/>
              <a:headEnd type="none" w="sm" len="med"/>
              <a:tailEnd type="none" w="sm" len="med"/>
            </a:ln>
            <a:effectLst/>
          </p:spPr>
          <p:txBody>
            <a:bodyPr/>
            <a:lstStyle/>
            <a:p>
              <a:endParaRPr lang="en-US"/>
            </a:p>
          </p:txBody>
        </p:sp>
        <p:sp>
          <p:nvSpPr>
            <p:cNvPr id="886" name="Rectangle 964"/>
            <p:cNvSpPr>
              <a:spLocks noChangeArrowheads="1"/>
            </p:cNvSpPr>
            <p:nvPr/>
          </p:nvSpPr>
          <p:spPr bwMode="auto">
            <a:xfrm>
              <a:off x="8545513" y="4000500"/>
              <a:ext cx="38100" cy="65088"/>
            </a:xfrm>
            <a:prstGeom prst="rect">
              <a:avLst/>
            </a:prstGeom>
            <a:solidFill>
              <a:srgbClr val="0000FF"/>
            </a:solidFill>
            <a:ln w="9525">
              <a:solidFill>
                <a:srgbClr val="0000FF"/>
              </a:solidFill>
              <a:miter lim="800000"/>
              <a:headEnd/>
              <a:tailEnd/>
            </a:ln>
            <a:effectLst/>
          </p:spPr>
          <p:txBody>
            <a:bodyPr/>
            <a:lstStyle/>
            <a:p>
              <a:endParaRPr lang="en-US"/>
            </a:p>
          </p:txBody>
        </p:sp>
        <p:sp>
          <p:nvSpPr>
            <p:cNvPr id="887" name="Freeform 965"/>
            <p:cNvSpPr>
              <a:spLocks/>
            </p:cNvSpPr>
            <p:nvPr/>
          </p:nvSpPr>
          <p:spPr bwMode="auto">
            <a:xfrm>
              <a:off x="8529638" y="4144963"/>
              <a:ext cx="79375" cy="57150"/>
            </a:xfrm>
            <a:custGeom>
              <a:avLst/>
              <a:gdLst/>
              <a:ahLst/>
              <a:cxnLst>
                <a:cxn ang="0">
                  <a:pos x="420" y="9143"/>
                </a:cxn>
                <a:cxn ang="0">
                  <a:pos x="839" y="7429"/>
                </a:cxn>
                <a:cxn ang="0">
                  <a:pos x="1259" y="5714"/>
                </a:cxn>
                <a:cxn ang="0">
                  <a:pos x="1678" y="4000"/>
                </a:cxn>
                <a:cxn ang="0">
                  <a:pos x="2098" y="3048"/>
                </a:cxn>
                <a:cxn ang="0">
                  <a:pos x="2517" y="1714"/>
                </a:cxn>
                <a:cxn ang="0">
                  <a:pos x="2937" y="952"/>
                </a:cxn>
                <a:cxn ang="0">
                  <a:pos x="3357" y="0"/>
                </a:cxn>
                <a:cxn ang="0">
                  <a:pos x="7273" y="1333"/>
                </a:cxn>
                <a:cxn ang="0">
                  <a:pos x="7692" y="2286"/>
                </a:cxn>
                <a:cxn ang="0">
                  <a:pos x="8252" y="3048"/>
                </a:cxn>
                <a:cxn ang="0">
                  <a:pos x="8671" y="4381"/>
                </a:cxn>
                <a:cxn ang="0">
                  <a:pos x="9091" y="4762"/>
                </a:cxn>
                <a:cxn ang="0">
                  <a:pos x="9650" y="6095"/>
                </a:cxn>
                <a:cxn ang="0">
                  <a:pos x="10070" y="7429"/>
                </a:cxn>
                <a:cxn ang="0">
                  <a:pos x="10350" y="9143"/>
                </a:cxn>
                <a:cxn ang="0">
                  <a:pos x="10909" y="11048"/>
                </a:cxn>
                <a:cxn ang="0">
                  <a:pos x="11329" y="12381"/>
                </a:cxn>
                <a:cxn ang="0">
                  <a:pos x="11608" y="13524"/>
                </a:cxn>
                <a:cxn ang="0">
                  <a:pos x="12168" y="15810"/>
                </a:cxn>
                <a:cxn ang="0">
                  <a:pos x="12587" y="17143"/>
                </a:cxn>
                <a:cxn ang="0">
                  <a:pos x="13007" y="17905"/>
                </a:cxn>
                <a:cxn ang="0">
                  <a:pos x="13427" y="18857"/>
                </a:cxn>
                <a:cxn ang="0">
                  <a:pos x="14825" y="19238"/>
                </a:cxn>
                <a:cxn ang="0">
                  <a:pos x="15664" y="19810"/>
                </a:cxn>
                <a:cxn ang="0">
                  <a:pos x="16084" y="19238"/>
                </a:cxn>
                <a:cxn ang="0">
                  <a:pos x="16503" y="18857"/>
                </a:cxn>
                <a:cxn ang="0">
                  <a:pos x="16923" y="17905"/>
                </a:cxn>
                <a:cxn ang="0">
                  <a:pos x="17343" y="17143"/>
                </a:cxn>
                <a:cxn ang="0">
                  <a:pos x="17762" y="16762"/>
                </a:cxn>
                <a:cxn ang="0">
                  <a:pos x="18182" y="15810"/>
                </a:cxn>
                <a:cxn ang="0">
                  <a:pos x="18601" y="14857"/>
                </a:cxn>
                <a:cxn ang="0">
                  <a:pos x="19021" y="13524"/>
                </a:cxn>
                <a:cxn ang="0">
                  <a:pos x="19441" y="8381"/>
                </a:cxn>
                <a:cxn ang="0">
                  <a:pos x="19860" y="7429"/>
                </a:cxn>
              </a:cxnLst>
              <a:rect l="0" t="0" r="r" b="b"/>
              <a:pathLst>
                <a:path w="20000" h="20000">
                  <a:moveTo>
                    <a:pt x="0" y="10476"/>
                  </a:moveTo>
                  <a:lnTo>
                    <a:pt x="420" y="9143"/>
                  </a:lnTo>
                  <a:lnTo>
                    <a:pt x="839" y="8381"/>
                  </a:lnTo>
                  <a:lnTo>
                    <a:pt x="839" y="7429"/>
                  </a:lnTo>
                  <a:lnTo>
                    <a:pt x="1259" y="7048"/>
                  </a:lnTo>
                  <a:lnTo>
                    <a:pt x="1259" y="5714"/>
                  </a:lnTo>
                  <a:lnTo>
                    <a:pt x="1678" y="4762"/>
                  </a:lnTo>
                  <a:lnTo>
                    <a:pt x="1678" y="4000"/>
                  </a:lnTo>
                  <a:lnTo>
                    <a:pt x="2098" y="4000"/>
                  </a:lnTo>
                  <a:lnTo>
                    <a:pt x="2098" y="3048"/>
                  </a:lnTo>
                  <a:lnTo>
                    <a:pt x="2517" y="2286"/>
                  </a:lnTo>
                  <a:lnTo>
                    <a:pt x="2517" y="1714"/>
                  </a:lnTo>
                  <a:lnTo>
                    <a:pt x="2937" y="1714"/>
                  </a:lnTo>
                  <a:lnTo>
                    <a:pt x="2937" y="952"/>
                  </a:lnTo>
                  <a:lnTo>
                    <a:pt x="3357" y="952"/>
                  </a:lnTo>
                  <a:lnTo>
                    <a:pt x="3357" y="0"/>
                  </a:lnTo>
                  <a:lnTo>
                    <a:pt x="6993" y="0"/>
                  </a:lnTo>
                  <a:lnTo>
                    <a:pt x="7273" y="1333"/>
                  </a:lnTo>
                  <a:lnTo>
                    <a:pt x="7273" y="1714"/>
                  </a:lnTo>
                  <a:lnTo>
                    <a:pt x="7692" y="2286"/>
                  </a:lnTo>
                  <a:lnTo>
                    <a:pt x="7692" y="3048"/>
                  </a:lnTo>
                  <a:lnTo>
                    <a:pt x="8252" y="3048"/>
                  </a:lnTo>
                  <a:lnTo>
                    <a:pt x="8252" y="4000"/>
                  </a:lnTo>
                  <a:lnTo>
                    <a:pt x="8671" y="4381"/>
                  </a:lnTo>
                  <a:lnTo>
                    <a:pt x="8671" y="4762"/>
                  </a:lnTo>
                  <a:lnTo>
                    <a:pt x="9091" y="4762"/>
                  </a:lnTo>
                  <a:lnTo>
                    <a:pt x="9091" y="6095"/>
                  </a:lnTo>
                  <a:lnTo>
                    <a:pt x="9650" y="6095"/>
                  </a:lnTo>
                  <a:lnTo>
                    <a:pt x="9650" y="7048"/>
                  </a:lnTo>
                  <a:lnTo>
                    <a:pt x="10070" y="7429"/>
                  </a:lnTo>
                  <a:lnTo>
                    <a:pt x="10070" y="8762"/>
                  </a:lnTo>
                  <a:lnTo>
                    <a:pt x="10350" y="9143"/>
                  </a:lnTo>
                  <a:lnTo>
                    <a:pt x="10350" y="11048"/>
                  </a:lnTo>
                  <a:lnTo>
                    <a:pt x="10909" y="11048"/>
                  </a:lnTo>
                  <a:lnTo>
                    <a:pt x="10909" y="12381"/>
                  </a:lnTo>
                  <a:lnTo>
                    <a:pt x="11329" y="12381"/>
                  </a:lnTo>
                  <a:lnTo>
                    <a:pt x="11329" y="13524"/>
                  </a:lnTo>
                  <a:lnTo>
                    <a:pt x="11608" y="13524"/>
                  </a:lnTo>
                  <a:lnTo>
                    <a:pt x="11608" y="14857"/>
                  </a:lnTo>
                  <a:lnTo>
                    <a:pt x="12168" y="15810"/>
                  </a:lnTo>
                  <a:lnTo>
                    <a:pt x="12168" y="17143"/>
                  </a:lnTo>
                  <a:lnTo>
                    <a:pt x="12587" y="17143"/>
                  </a:lnTo>
                  <a:lnTo>
                    <a:pt x="12587" y="17905"/>
                  </a:lnTo>
                  <a:lnTo>
                    <a:pt x="13007" y="17905"/>
                  </a:lnTo>
                  <a:lnTo>
                    <a:pt x="13007" y="18476"/>
                  </a:lnTo>
                  <a:lnTo>
                    <a:pt x="13427" y="18857"/>
                  </a:lnTo>
                  <a:lnTo>
                    <a:pt x="13986" y="19238"/>
                  </a:lnTo>
                  <a:lnTo>
                    <a:pt x="14825" y="19238"/>
                  </a:lnTo>
                  <a:lnTo>
                    <a:pt x="15105" y="19810"/>
                  </a:lnTo>
                  <a:lnTo>
                    <a:pt x="15664" y="19810"/>
                  </a:lnTo>
                  <a:lnTo>
                    <a:pt x="15664" y="19238"/>
                  </a:lnTo>
                  <a:lnTo>
                    <a:pt x="16084" y="19238"/>
                  </a:lnTo>
                  <a:lnTo>
                    <a:pt x="16084" y="18857"/>
                  </a:lnTo>
                  <a:lnTo>
                    <a:pt x="16503" y="18857"/>
                  </a:lnTo>
                  <a:lnTo>
                    <a:pt x="16503" y="18476"/>
                  </a:lnTo>
                  <a:lnTo>
                    <a:pt x="16923" y="17905"/>
                  </a:lnTo>
                  <a:lnTo>
                    <a:pt x="17343" y="17905"/>
                  </a:lnTo>
                  <a:lnTo>
                    <a:pt x="17343" y="17143"/>
                  </a:lnTo>
                  <a:lnTo>
                    <a:pt x="17762" y="17143"/>
                  </a:lnTo>
                  <a:lnTo>
                    <a:pt x="17762" y="16762"/>
                  </a:lnTo>
                  <a:lnTo>
                    <a:pt x="18182" y="16190"/>
                  </a:lnTo>
                  <a:lnTo>
                    <a:pt x="18182" y="15810"/>
                  </a:lnTo>
                  <a:lnTo>
                    <a:pt x="18601" y="15810"/>
                  </a:lnTo>
                  <a:lnTo>
                    <a:pt x="18601" y="14857"/>
                  </a:lnTo>
                  <a:lnTo>
                    <a:pt x="19021" y="14476"/>
                  </a:lnTo>
                  <a:lnTo>
                    <a:pt x="19021" y="13524"/>
                  </a:lnTo>
                  <a:lnTo>
                    <a:pt x="19441" y="13524"/>
                  </a:lnTo>
                  <a:lnTo>
                    <a:pt x="19441" y="8381"/>
                  </a:lnTo>
                  <a:lnTo>
                    <a:pt x="19860" y="8381"/>
                  </a:lnTo>
                  <a:lnTo>
                    <a:pt x="19860" y="7429"/>
                  </a:lnTo>
                </a:path>
              </a:pathLst>
            </a:custGeom>
            <a:solidFill>
              <a:srgbClr val="0000FF"/>
            </a:solidFill>
            <a:ln w="12700" cap="flat">
              <a:solidFill>
                <a:srgbClr val="0000FF"/>
              </a:solidFill>
              <a:prstDash val="solid"/>
              <a:round/>
              <a:headEnd type="none" w="sm" len="med"/>
              <a:tailEnd type="none" w="sm" len="med"/>
            </a:ln>
            <a:effectLst/>
          </p:spPr>
          <p:txBody>
            <a:bodyPr/>
            <a:lstStyle/>
            <a:p>
              <a:endParaRPr lang="en-US"/>
            </a:p>
          </p:txBody>
        </p:sp>
        <p:sp>
          <p:nvSpPr>
            <p:cNvPr id="888" name="Oval 966"/>
            <p:cNvSpPr>
              <a:spLocks noChangeArrowheads="1"/>
            </p:cNvSpPr>
            <p:nvPr/>
          </p:nvSpPr>
          <p:spPr bwMode="auto">
            <a:xfrm>
              <a:off x="8496300" y="4105275"/>
              <a:ext cx="153988" cy="136525"/>
            </a:xfrm>
            <a:prstGeom prst="ellipse">
              <a:avLst/>
            </a:prstGeom>
            <a:noFill/>
            <a:ln w="12700">
              <a:solidFill>
                <a:srgbClr val="0000FF"/>
              </a:solidFill>
              <a:round/>
              <a:headEnd/>
              <a:tailEnd/>
            </a:ln>
            <a:effectLst/>
          </p:spPr>
          <p:txBody>
            <a:bodyPr/>
            <a:lstStyle/>
            <a:p>
              <a:endParaRPr lang="en-US"/>
            </a:p>
          </p:txBody>
        </p:sp>
        <p:sp>
          <p:nvSpPr>
            <p:cNvPr id="889" name="Line 967"/>
            <p:cNvSpPr>
              <a:spLocks noChangeShapeType="1"/>
            </p:cNvSpPr>
            <p:nvPr/>
          </p:nvSpPr>
          <p:spPr bwMode="auto">
            <a:xfrm>
              <a:off x="8820150" y="4068763"/>
              <a:ext cx="1588" cy="115887"/>
            </a:xfrm>
            <a:prstGeom prst="line">
              <a:avLst/>
            </a:prstGeom>
            <a:noFill/>
            <a:ln w="9525">
              <a:solidFill>
                <a:srgbClr val="0000FF"/>
              </a:solidFill>
              <a:round/>
              <a:headEnd type="none" w="sm" len="med"/>
              <a:tailEnd type="triangle" w="sm" len="med"/>
            </a:ln>
            <a:effectLst/>
          </p:spPr>
          <p:txBody>
            <a:bodyPr/>
            <a:lstStyle/>
            <a:p>
              <a:endParaRPr lang="en-US"/>
            </a:p>
          </p:txBody>
        </p:sp>
        <p:sp>
          <p:nvSpPr>
            <p:cNvPr id="890" name="Line 968"/>
            <p:cNvSpPr>
              <a:spLocks noChangeShapeType="1"/>
            </p:cNvSpPr>
            <p:nvPr/>
          </p:nvSpPr>
          <p:spPr bwMode="auto">
            <a:xfrm>
              <a:off x="8820150" y="3963988"/>
              <a:ext cx="0" cy="47625"/>
            </a:xfrm>
            <a:prstGeom prst="line">
              <a:avLst/>
            </a:prstGeom>
            <a:noFill/>
            <a:ln w="9525">
              <a:solidFill>
                <a:srgbClr val="0000FF"/>
              </a:solidFill>
              <a:round/>
              <a:headEnd type="none" w="sm" len="med"/>
              <a:tailEnd type="none" w="sm" len="med"/>
            </a:ln>
            <a:effectLst/>
          </p:spPr>
          <p:txBody>
            <a:bodyPr/>
            <a:lstStyle/>
            <a:p>
              <a:endParaRPr lang="en-US"/>
            </a:p>
          </p:txBody>
        </p:sp>
        <p:sp>
          <p:nvSpPr>
            <p:cNvPr id="891" name="Rectangle 969"/>
            <p:cNvSpPr>
              <a:spLocks noChangeArrowheads="1"/>
            </p:cNvSpPr>
            <p:nvPr/>
          </p:nvSpPr>
          <p:spPr bwMode="auto">
            <a:xfrm>
              <a:off x="8797925" y="3989388"/>
              <a:ext cx="38100" cy="65087"/>
            </a:xfrm>
            <a:prstGeom prst="rect">
              <a:avLst/>
            </a:prstGeom>
            <a:solidFill>
              <a:srgbClr val="0000FF"/>
            </a:solidFill>
            <a:ln w="9525">
              <a:solidFill>
                <a:srgbClr val="0000FF"/>
              </a:solidFill>
              <a:miter lim="800000"/>
              <a:headEnd/>
              <a:tailEnd/>
            </a:ln>
            <a:effectLst/>
          </p:spPr>
          <p:txBody>
            <a:bodyPr/>
            <a:lstStyle/>
            <a:p>
              <a:endParaRPr lang="en-US"/>
            </a:p>
          </p:txBody>
        </p:sp>
        <p:sp>
          <p:nvSpPr>
            <p:cNvPr id="892" name="Line 970"/>
            <p:cNvSpPr>
              <a:spLocks noChangeShapeType="1"/>
            </p:cNvSpPr>
            <p:nvPr/>
          </p:nvSpPr>
          <p:spPr bwMode="auto">
            <a:xfrm>
              <a:off x="8605838" y="3495675"/>
              <a:ext cx="1587" cy="50800"/>
            </a:xfrm>
            <a:prstGeom prst="line">
              <a:avLst/>
            </a:prstGeom>
            <a:noFill/>
            <a:ln w="9525">
              <a:solidFill>
                <a:srgbClr val="FF0000"/>
              </a:solidFill>
              <a:round/>
              <a:headEnd type="none" w="sm" len="med"/>
              <a:tailEnd type="none" w="sm" len="med"/>
            </a:ln>
            <a:effectLst/>
          </p:spPr>
          <p:txBody>
            <a:bodyPr/>
            <a:lstStyle/>
            <a:p>
              <a:endParaRPr lang="en-US"/>
            </a:p>
          </p:txBody>
        </p:sp>
        <p:sp>
          <p:nvSpPr>
            <p:cNvPr id="893" name="Rectangle 971"/>
            <p:cNvSpPr>
              <a:spLocks noChangeArrowheads="1"/>
            </p:cNvSpPr>
            <p:nvPr/>
          </p:nvSpPr>
          <p:spPr bwMode="auto">
            <a:xfrm>
              <a:off x="8578850" y="3427413"/>
              <a:ext cx="42863"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894" name="Freeform 972"/>
            <p:cNvSpPr>
              <a:spLocks/>
            </p:cNvSpPr>
            <p:nvPr/>
          </p:nvSpPr>
          <p:spPr bwMode="auto">
            <a:xfrm>
              <a:off x="8566150" y="3276600"/>
              <a:ext cx="80963" cy="57150"/>
            </a:xfrm>
            <a:custGeom>
              <a:avLst/>
              <a:gdLst/>
              <a:ahLst/>
              <a:cxnLst>
                <a:cxn ang="0">
                  <a:pos x="420" y="9143"/>
                </a:cxn>
                <a:cxn ang="0">
                  <a:pos x="839" y="7429"/>
                </a:cxn>
                <a:cxn ang="0">
                  <a:pos x="1259" y="5714"/>
                </a:cxn>
                <a:cxn ang="0">
                  <a:pos x="1678" y="4000"/>
                </a:cxn>
                <a:cxn ang="0">
                  <a:pos x="2098" y="3048"/>
                </a:cxn>
                <a:cxn ang="0">
                  <a:pos x="2517" y="1714"/>
                </a:cxn>
                <a:cxn ang="0">
                  <a:pos x="2937" y="952"/>
                </a:cxn>
                <a:cxn ang="0">
                  <a:pos x="3357" y="0"/>
                </a:cxn>
                <a:cxn ang="0">
                  <a:pos x="7273" y="1333"/>
                </a:cxn>
                <a:cxn ang="0">
                  <a:pos x="7692" y="2286"/>
                </a:cxn>
                <a:cxn ang="0">
                  <a:pos x="8252" y="3048"/>
                </a:cxn>
                <a:cxn ang="0">
                  <a:pos x="8671" y="4381"/>
                </a:cxn>
                <a:cxn ang="0">
                  <a:pos x="9091" y="4762"/>
                </a:cxn>
                <a:cxn ang="0">
                  <a:pos x="9650" y="6095"/>
                </a:cxn>
                <a:cxn ang="0">
                  <a:pos x="10070" y="7429"/>
                </a:cxn>
                <a:cxn ang="0">
                  <a:pos x="10350" y="9143"/>
                </a:cxn>
                <a:cxn ang="0">
                  <a:pos x="10909" y="11048"/>
                </a:cxn>
                <a:cxn ang="0">
                  <a:pos x="11329" y="12381"/>
                </a:cxn>
                <a:cxn ang="0">
                  <a:pos x="11608" y="13524"/>
                </a:cxn>
                <a:cxn ang="0">
                  <a:pos x="12168" y="15810"/>
                </a:cxn>
                <a:cxn ang="0">
                  <a:pos x="12587" y="17143"/>
                </a:cxn>
                <a:cxn ang="0">
                  <a:pos x="13007" y="17905"/>
                </a:cxn>
                <a:cxn ang="0">
                  <a:pos x="13427" y="18857"/>
                </a:cxn>
                <a:cxn ang="0">
                  <a:pos x="14825" y="19238"/>
                </a:cxn>
                <a:cxn ang="0">
                  <a:pos x="15664" y="19810"/>
                </a:cxn>
                <a:cxn ang="0">
                  <a:pos x="16084" y="19238"/>
                </a:cxn>
                <a:cxn ang="0">
                  <a:pos x="16503" y="18857"/>
                </a:cxn>
                <a:cxn ang="0">
                  <a:pos x="16923" y="17905"/>
                </a:cxn>
                <a:cxn ang="0">
                  <a:pos x="17343" y="17143"/>
                </a:cxn>
                <a:cxn ang="0">
                  <a:pos x="17762" y="16762"/>
                </a:cxn>
                <a:cxn ang="0">
                  <a:pos x="18182" y="15810"/>
                </a:cxn>
                <a:cxn ang="0">
                  <a:pos x="18601" y="14857"/>
                </a:cxn>
                <a:cxn ang="0">
                  <a:pos x="19021" y="13524"/>
                </a:cxn>
                <a:cxn ang="0">
                  <a:pos x="19441" y="8381"/>
                </a:cxn>
                <a:cxn ang="0">
                  <a:pos x="19860" y="7429"/>
                </a:cxn>
              </a:cxnLst>
              <a:rect l="0" t="0" r="r" b="b"/>
              <a:pathLst>
                <a:path w="20000" h="20000">
                  <a:moveTo>
                    <a:pt x="0" y="10476"/>
                  </a:moveTo>
                  <a:lnTo>
                    <a:pt x="420" y="9143"/>
                  </a:lnTo>
                  <a:lnTo>
                    <a:pt x="839" y="8381"/>
                  </a:lnTo>
                  <a:lnTo>
                    <a:pt x="839" y="7429"/>
                  </a:lnTo>
                  <a:lnTo>
                    <a:pt x="1259" y="7048"/>
                  </a:lnTo>
                  <a:lnTo>
                    <a:pt x="1259" y="5714"/>
                  </a:lnTo>
                  <a:lnTo>
                    <a:pt x="1678" y="4762"/>
                  </a:lnTo>
                  <a:lnTo>
                    <a:pt x="1678" y="4000"/>
                  </a:lnTo>
                  <a:lnTo>
                    <a:pt x="2098" y="4000"/>
                  </a:lnTo>
                  <a:lnTo>
                    <a:pt x="2098" y="3048"/>
                  </a:lnTo>
                  <a:lnTo>
                    <a:pt x="2517" y="2286"/>
                  </a:lnTo>
                  <a:lnTo>
                    <a:pt x="2517" y="1714"/>
                  </a:lnTo>
                  <a:lnTo>
                    <a:pt x="2937" y="1714"/>
                  </a:lnTo>
                  <a:lnTo>
                    <a:pt x="2937" y="952"/>
                  </a:lnTo>
                  <a:lnTo>
                    <a:pt x="3357" y="952"/>
                  </a:lnTo>
                  <a:lnTo>
                    <a:pt x="3357" y="0"/>
                  </a:lnTo>
                  <a:lnTo>
                    <a:pt x="6993" y="0"/>
                  </a:lnTo>
                  <a:lnTo>
                    <a:pt x="7273" y="1333"/>
                  </a:lnTo>
                  <a:lnTo>
                    <a:pt x="7273" y="1714"/>
                  </a:lnTo>
                  <a:lnTo>
                    <a:pt x="7692" y="2286"/>
                  </a:lnTo>
                  <a:lnTo>
                    <a:pt x="7692" y="3048"/>
                  </a:lnTo>
                  <a:lnTo>
                    <a:pt x="8252" y="3048"/>
                  </a:lnTo>
                  <a:lnTo>
                    <a:pt x="8252" y="4000"/>
                  </a:lnTo>
                  <a:lnTo>
                    <a:pt x="8671" y="4381"/>
                  </a:lnTo>
                  <a:lnTo>
                    <a:pt x="8671" y="4762"/>
                  </a:lnTo>
                  <a:lnTo>
                    <a:pt x="9091" y="4762"/>
                  </a:lnTo>
                  <a:lnTo>
                    <a:pt x="9091" y="6095"/>
                  </a:lnTo>
                  <a:lnTo>
                    <a:pt x="9650" y="6095"/>
                  </a:lnTo>
                  <a:lnTo>
                    <a:pt x="9650" y="7048"/>
                  </a:lnTo>
                  <a:lnTo>
                    <a:pt x="10070" y="7429"/>
                  </a:lnTo>
                  <a:lnTo>
                    <a:pt x="10070" y="8762"/>
                  </a:lnTo>
                  <a:lnTo>
                    <a:pt x="10350" y="9143"/>
                  </a:lnTo>
                  <a:lnTo>
                    <a:pt x="10350" y="11048"/>
                  </a:lnTo>
                  <a:lnTo>
                    <a:pt x="10909" y="11048"/>
                  </a:lnTo>
                  <a:lnTo>
                    <a:pt x="10909" y="12381"/>
                  </a:lnTo>
                  <a:lnTo>
                    <a:pt x="11329" y="12381"/>
                  </a:lnTo>
                  <a:lnTo>
                    <a:pt x="11329" y="13524"/>
                  </a:lnTo>
                  <a:lnTo>
                    <a:pt x="11608" y="13524"/>
                  </a:lnTo>
                  <a:lnTo>
                    <a:pt x="11608" y="14857"/>
                  </a:lnTo>
                  <a:lnTo>
                    <a:pt x="12168" y="15810"/>
                  </a:lnTo>
                  <a:lnTo>
                    <a:pt x="12168" y="17143"/>
                  </a:lnTo>
                  <a:lnTo>
                    <a:pt x="12587" y="17143"/>
                  </a:lnTo>
                  <a:lnTo>
                    <a:pt x="12587" y="17905"/>
                  </a:lnTo>
                  <a:lnTo>
                    <a:pt x="13007" y="17905"/>
                  </a:lnTo>
                  <a:lnTo>
                    <a:pt x="13007" y="18476"/>
                  </a:lnTo>
                  <a:lnTo>
                    <a:pt x="13427" y="18857"/>
                  </a:lnTo>
                  <a:lnTo>
                    <a:pt x="13986" y="19238"/>
                  </a:lnTo>
                  <a:lnTo>
                    <a:pt x="14825" y="19238"/>
                  </a:lnTo>
                  <a:lnTo>
                    <a:pt x="15105" y="19810"/>
                  </a:lnTo>
                  <a:lnTo>
                    <a:pt x="15664" y="19810"/>
                  </a:lnTo>
                  <a:lnTo>
                    <a:pt x="15664" y="19238"/>
                  </a:lnTo>
                  <a:lnTo>
                    <a:pt x="16084" y="19238"/>
                  </a:lnTo>
                  <a:lnTo>
                    <a:pt x="16084" y="18857"/>
                  </a:lnTo>
                  <a:lnTo>
                    <a:pt x="16503" y="18857"/>
                  </a:lnTo>
                  <a:lnTo>
                    <a:pt x="16503" y="18476"/>
                  </a:lnTo>
                  <a:lnTo>
                    <a:pt x="16923" y="17905"/>
                  </a:lnTo>
                  <a:lnTo>
                    <a:pt x="17343" y="17905"/>
                  </a:lnTo>
                  <a:lnTo>
                    <a:pt x="17343" y="17143"/>
                  </a:lnTo>
                  <a:lnTo>
                    <a:pt x="17762" y="17143"/>
                  </a:lnTo>
                  <a:lnTo>
                    <a:pt x="17762" y="16762"/>
                  </a:lnTo>
                  <a:lnTo>
                    <a:pt x="18182" y="16190"/>
                  </a:lnTo>
                  <a:lnTo>
                    <a:pt x="18182" y="15810"/>
                  </a:lnTo>
                  <a:lnTo>
                    <a:pt x="18601" y="15810"/>
                  </a:lnTo>
                  <a:lnTo>
                    <a:pt x="18601" y="14857"/>
                  </a:lnTo>
                  <a:lnTo>
                    <a:pt x="19021" y="14476"/>
                  </a:lnTo>
                  <a:lnTo>
                    <a:pt x="19021" y="13524"/>
                  </a:lnTo>
                  <a:lnTo>
                    <a:pt x="19441" y="13524"/>
                  </a:lnTo>
                  <a:lnTo>
                    <a:pt x="19441" y="8381"/>
                  </a:lnTo>
                  <a:lnTo>
                    <a:pt x="19860" y="8381"/>
                  </a:lnTo>
                  <a:lnTo>
                    <a:pt x="19860" y="7429"/>
                  </a:lnTo>
                </a:path>
              </a:pathLst>
            </a:custGeom>
            <a:noFill/>
            <a:ln w="12700" cap="flat">
              <a:solidFill>
                <a:srgbClr val="FF0000"/>
              </a:solidFill>
              <a:prstDash val="solid"/>
              <a:round/>
              <a:headEnd type="none" w="sm" len="med"/>
              <a:tailEnd type="none" w="sm" len="med"/>
            </a:ln>
            <a:effectLst/>
          </p:spPr>
          <p:txBody>
            <a:bodyPr/>
            <a:lstStyle/>
            <a:p>
              <a:endParaRPr lang="en-US"/>
            </a:p>
          </p:txBody>
        </p:sp>
        <p:sp>
          <p:nvSpPr>
            <p:cNvPr id="895" name="Oval 973"/>
            <p:cNvSpPr>
              <a:spLocks noChangeArrowheads="1"/>
            </p:cNvSpPr>
            <p:nvPr/>
          </p:nvSpPr>
          <p:spPr bwMode="auto">
            <a:xfrm>
              <a:off x="8532813" y="3240088"/>
              <a:ext cx="153987" cy="138112"/>
            </a:xfrm>
            <a:prstGeom prst="ellipse">
              <a:avLst/>
            </a:prstGeom>
            <a:noFill/>
            <a:ln w="12700">
              <a:solidFill>
                <a:srgbClr val="FF0000"/>
              </a:solidFill>
              <a:round/>
              <a:headEnd/>
              <a:tailEnd/>
            </a:ln>
            <a:effectLst/>
          </p:spPr>
          <p:txBody>
            <a:bodyPr/>
            <a:lstStyle/>
            <a:p>
              <a:endParaRPr lang="en-US"/>
            </a:p>
          </p:txBody>
        </p:sp>
        <p:sp>
          <p:nvSpPr>
            <p:cNvPr id="896" name="Rectangle 974"/>
            <p:cNvSpPr>
              <a:spLocks noChangeArrowheads="1"/>
            </p:cNvSpPr>
            <p:nvPr/>
          </p:nvSpPr>
          <p:spPr bwMode="auto">
            <a:xfrm>
              <a:off x="8788400" y="3582988"/>
              <a:ext cx="46038" cy="65087"/>
            </a:xfrm>
            <a:prstGeom prst="rect">
              <a:avLst/>
            </a:prstGeom>
            <a:solidFill>
              <a:srgbClr val="FF0000"/>
            </a:solidFill>
            <a:ln w="9525">
              <a:solidFill>
                <a:srgbClr val="FF0000"/>
              </a:solidFill>
              <a:miter lim="800000"/>
              <a:headEnd/>
              <a:tailEnd/>
            </a:ln>
            <a:effectLst/>
          </p:spPr>
          <p:txBody>
            <a:bodyPr/>
            <a:lstStyle/>
            <a:p>
              <a:endParaRPr lang="en-US"/>
            </a:p>
          </p:txBody>
        </p:sp>
        <p:sp>
          <p:nvSpPr>
            <p:cNvPr id="897" name="Line 975"/>
            <p:cNvSpPr>
              <a:spLocks noChangeShapeType="1"/>
            </p:cNvSpPr>
            <p:nvPr/>
          </p:nvSpPr>
          <p:spPr bwMode="auto">
            <a:xfrm>
              <a:off x="9118600" y="4737100"/>
              <a:ext cx="0" cy="49213"/>
            </a:xfrm>
            <a:prstGeom prst="line">
              <a:avLst/>
            </a:prstGeom>
            <a:noFill/>
            <a:ln w="9525">
              <a:solidFill>
                <a:srgbClr val="FF0000"/>
              </a:solidFill>
              <a:round/>
              <a:headEnd type="none" w="sm" len="med"/>
              <a:tailEnd type="none" w="sm" len="med"/>
            </a:ln>
            <a:effectLst/>
          </p:spPr>
          <p:txBody>
            <a:bodyPr/>
            <a:lstStyle/>
            <a:p>
              <a:endParaRPr lang="en-US"/>
            </a:p>
          </p:txBody>
        </p:sp>
        <p:sp>
          <p:nvSpPr>
            <p:cNvPr id="898" name="Line 976"/>
            <p:cNvSpPr>
              <a:spLocks noChangeShapeType="1"/>
            </p:cNvSpPr>
            <p:nvPr/>
          </p:nvSpPr>
          <p:spPr bwMode="auto">
            <a:xfrm>
              <a:off x="8597900" y="3365500"/>
              <a:ext cx="1588" cy="49213"/>
            </a:xfrm>
            <a:prstGeom prst="line">
              <a:avLst/>
            </a:prstGeom>
            <a:noFill/>
            <a:ln w="9525">
              <a:solidFill>
                <a:srgbClr val="FF0000"/>
              </a:solidFill>
              <a:round/>
              <a:headEnd type="none" w="sm" len="med"/>
              <a:tailEnd type="none" w="sm" len="me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381000"/>
            <a:ext cx="6480236" cy="646331"/>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a:ln>
            <a:solidFill>
              <a:schemeClr val="tx1"/>
            </a:solidFill>
          </a:ln>
        </p:spPr>
        <p:txBody>
          <a:bodyPr wrap="none">
            <a:spAutoFit/>
          </a:bodyPr>
          <a:lstStyle/>
          <a:p>
            <a:r>
              <a:rPr lang="en-US" sz="3600" b="1" dirty="0" err="1" smtClean="0"/>
              <a:t>Trafo</a:t>
            </a:r>
            <a:r>
              <a:rPr lang="en-US" sz="3600" b="1" dirty="0" smtClean="0"/>
              <a:t> </a:t>
            </a:r>
            <a:r>
              <a:rPr lang="en-US" sz="3600" b="1" dirty="0" err="1" smtClean="0"/>
              <a:t>Utama</a:t>
            </a:r>
            <a:r>
              <a:rPr lang="en-US" sz="3600" b="1" dirty="0" smtClean="0"/>
              <a:t> ( Main Transformer)</a:t>
            </a:r>
            <a:endParaRPr lang="en-US" sz="3600" b="1" dirty="0"/>
          </a:p>
        </p:txBody>
      </p:sp>
      <p:pic>
        <p:nvPicPr>
          <p:cNvPr id="9218" name="Picture 2"/>
          <p:cNvPicPr>
            <a:picLocks noChangeAspect="1" noChangeArrowheads="1"/>
          </p:cNvPicPr>
          <p:nvPr/>
        </p:nvPicPr>
        <p:blipFill>
          <a:blip r:embed="rId2"/>
          <a:srcRect/>
          <a:stretch>
            <a:fillRect/>
          </a:stretch>
        </p:blipFill>
        <p:spPr bwMode="auto">
          <a:xfrm>
            <a:off x="457200" y="1447800"/>
            <a:ext cx="8382000" cy="4724400"/>
          </a:xfrm>
          <a:prstGeom prst="rect">
            <a:avLst/>
          </a:prstGeom>
          <a:noFill/>
          <a:ln w="9525">
            <a:noFill/>
            <a:miter lim="800000"/>
            <a:headEnd/>
            <a:tailEnd/>
          </a:ln>
          <a:effectLst/>
        </p:spPr>
      </p:pic>
      <p:sp>
        <p:nvSpPr>
          <p:cNvPr id="5" name="TextBox 4"/>
          <p:cNvSpPr txBox="1"/>
          <p:nvPr/>
        </p:nvSpPr>
        <p:spPr>
          <a:xfrm>
            <a:off x="2743200" y="6172200"/>
            <a:ext cx="2832827" cy="523220"/>
          </a:xfrm>
          <a:prstGeom prst="rect">
            <a:avLst/>
          </a:prstGeom>
          <a:noFill/>
        </p:spPr>
        <p:txBody>
          <a:bodyPr wrap="none" rtlCol="0">
            <a:spAutoFit/>
          </a:bodyPr>
          <a:lstStyle/>
          <a:p>
            <a:r>
              <a:rPr lang="en-US" sz="2800" b="1" dirty="0" err="1" smtClean="0"/>
              <a:t>Trafo</a:t>
            </a:r>
            <a:r>
              <a:rPr lang="en-US" sz="2800" b="1" dirty="0" smtClean="0"/>
              <a:t> 11,8/150 kV</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 calcmode="lin" valueType="num">
                                      <p:cBhvr additive="base">
                                        <p:cTn id="13" dur="500" fill="hold"/>
                                        <p:tgtEl>
                                          <p:spTgt spid="9218"/>
                                        </p:tgtEl>
                                        <p:attrNameLst>
                                          <p:attrName>ppt_x</p:attrName>
                                        </p:attrNameLst>
                                      </p:cBhvr>
                                      <p:tavLst>
                                        <p:tav tm="0">
                                          <p:val>
                                            <p:strVal val="#ppt_x"/>
                                          </p:val>
                                        </p:tav>
                                        <p:tav tm="100000">
                                          <p:val>
                                            <p:strVal val="#ppt_x"/>
                                          </p:val>
                                        </p:tav>
                                      </p:tavLst>
                                    </p:anim>
                                    <p:anim calcmode="lin" valueType="num">
                                      <p:cBhvr additive="base">
                                        <p:cTn id="14"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1145.jpg"/>
          <p:cNvPicPr>
            <a:picLocks noChangeAspect="1"/>
          </p:cNvPicPr>
          <p:nvPr/>
        </p:nvPicPr>
        <p:blipFill>
          <a:blip r:embed="rId2" cstate="print"/>
          <a:srcRect l="19298" t="32749" r="22806" b="6432"/>
          <a:stretch>
            <a:fillRect/>
          </a:stretch>
        </p:blipFill>
        <p:spPr>
          <a:xfrm>
            <a:off x="457200" y="1219200"/>
            <a:ext cx="8382000" cy="5410200"/>
          </a:xfrm>
          <a:prstGeom prst="rect">
            <a:avLst/>
          </a:prstGeom>
          <a:ln cmpd="sng">
            <a:solidFill>
              <a:schemeClr val="bg1">
                <a:alpha val="92000"/>
              </a:schemeClr>
            </a:solidFill>
          </a:ln>
          <a:effectLst>
            <a:innerShdw blurRad="368300" dist="152400">
              <a:prstClr val="black"/>
            </a:innerShdw>
          </a:effectLst>
        </p:spPr>
      </p:pic>
      <p:sp>
        <p:nvSpPr>
          <p:cNvPr id="5" name="Rectangle 4"/>
          <p:cNvSpPr/>
          <p:nvPr/>
        </p:nvSpPr>
        <p:spPr>
          <a:xfrm>
            <a:off x="990600" y="304800"/>
            <a:ext cx="6480236" cy="646331"/>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a:ln>
            <a:solidFill>
              <a:schemeClr val="tx1"/>
            </a:solidFill>
          </a:ln>
        </p:spPr>
        <p:txBody>
          <a:bodyPr wrap="none">
            <a:spAutoFit/>
          </a:bodyPr>
          <a:lstStyle/>
          <a:p>
            <a:r>
              <a:rPr lang="en-US" sz="3600" b="1" dirty="0" err="1" smtClean="0"/>
              <a:t>Trafo</a:t>
            </a:r>
            <a:r>
              <a:rPr lang="en-US" sz="3600" b="1" dirty="0" smtClean="0"/>
              <a:t> </a:t>
            </a:r>
            <a:r>
              <a:rPr lang="en-US" sz="3600" b="1" dirty="0" err="1" smtClean="0"/>
              <a:t>Utama</a:t>
            </a:r>
            <a:r>
              <a:rPr lang="en-US" sz="3600" b="1" dirty="0" smtClean="0"/>
              <a:t> ( Main Transformer)</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90600"/>
            <a:ext cx="8686800" cy="5632311"/>
          </a:xfrm>
          <a:prstGeom prst="rect">
            <a:avLst/>
          </a:prstGeom>
        </p:spPr>
        <p:txBody>
          <a:bodyPr wrap="square">
            <a:spAutoFit/>
          </a:bodyPr>
          <a:lstStyle/>
          <a:p>
            <a:pPr marL="465138" indent="-465138">
              <a:buFont typeface="Wingdings" pitchFamily="2" charset="2"/>
              <a:buChar char="q"/>
            </a:pPr>
            <a:r>
              <a:rPr lang="en-US" sz="2400" b="1" i="1" dirty="0" smtClean="0">
                <a:latin typeface="Tahoma" pitchFamily="34" charset="0"/>
                <a:ea typeface="Tahoma" pitchFamily="34" charset="0"/>
                <a:cs typeface="Tahoma" pitchFamily="34" charset="0"/>
              </a:rPr>
              <a:t>Switch </a:t>
            </a:r>
            <a:r>
              <a:rPr lang="en-US" sz="2400" b="1" i="1" dirty="0">
                <a:latin typeface="Tahoma" pitchFamily="34" charset="0"/>
                <a:ea typeface="Tahoma" pitchFamily="34" charset="0"/>
                <a:cs typeface="Tahoma" pitchFamily="34" charset="0"/>
              </a:rPr>
              <a:t>yard </a:t>
            </a:r>
            <a:r>
              <a:rPr lang="en-US" sz="2400" dirty="0" err="1">
                <a:latin typeface="Tahoma" pitchFamily="34" charset="0"/>
                <a:ea typeface="Tahoma" pitchFamily="34" charset="0"/>
                <a:cs typeface="Tahoma" pitchFamily="34" charset="0"/>
              </a:rPr>
              <a:t>adalah</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perangkat</a:t>
            </a:r>
            <a:r>
              <a:rPr lang="en-US" sz="2400" dirty="0">
                <a:latin typeface="Tahoma" pitchFamily="34" charset="0"/>
                <a:ea typeface="Tahoma" pitchFamily="34" charset="0"/>
                <a:cs typeface="Tahoma" pitchFamily="34" charset="0"/>
              </a:rPr>
              <a:t> yang </a:t>
            </a:r>
            <a:r>
              <a:rPr lang="en-US" sz="2400" dirty="0" err="1">
                <a:latin typeface="Tahoma" pitchFamily="34" charset="0"/>
                <a:ea typeface="Tahoma" pitchFamily="34" charset="0"/>
                <a:cs typeface="Tahoma" pitchFamily="34" charset="0"/>
              </a:rPr>
              <a:t>berfungsi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sebagai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pemutus</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penghubung</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aliran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listrik</a:t>
            </a:r>
            <a:r>
              <a:rPr lang="en-US" sz="2400" dirty="0">
                <a:latin typeface="Tahoma" pitchFamily="34" charset="0"/>
                <a:ea typeface="Tahoma" pitchFamily="34" charset="0"/>
                <a:cs typeface="Tahoma" pitchFamily="34" charset="0"/>
              </a:rPr>
              <a:t> yang </a:t>
            </a:r>
            <a:r>
              <a:rPr lang="en-US" sz="2400" dirty="0" err="1">
                <a:latin typeface="Tahoma" pitchFamily="34" charset="0"/>
                <a:ea typeface="Tahoma" pitchFamily="34" charset="0"/>
                <a:cs typeface="Tahoma" pitchFamily="34" charset="0"/>
              </a:rPr>
              <a:t>berada</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wilayah</a:t>
            </a:r>
            <a:r>
              <a:rPr lang="en-US" sz="2400" dirty="0">
                <a:latin typeface="Tahoma" pitchFamily="34" charset="0"/>
                <a:ea typeface="Tahoma" pitchFamily="34" charset="0"/>
                <a:cs typeface="Tahoma" pitchFamily="34" charset="0"/>
              </a:rPr>
              <a:t> PLTP </a:t>
            </a:r>
            <a:r>
              <a:rPr lang="en-US" sz="2400" dirty="0" err="1">
                <a:latin typeface="Tahoma" pitchFamily="34" charset="0"/>
                <a:ea typeface="Tahoma" pitchFamily="34" charset="0"/>
                <a:cs typeface="Tahoma" pitchFamily="34" charset="0"/>
              </a:rPr>
              <a:t>maupun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aliran</a:t>
            </a:r>
            <a:r>
              <a:rPr lang="en-US" sz="2400" dirty="0">
                <a:latin typeface="Tahoma" pitchFamily="34" charset="0"/>
                <a:ea typeface="Tahoma" pitchFamily="34" charset="0"/>
                <a:cs typeface="Tahoma" pitchFamily="34" charset="0"/>
              </a:rPr>
              <a:t> yang </a:t>
            </a:r>
            <a:r>
              <a:rPr lang="en-US" sz="2400" dirty="0" err="1">
                <a:latin typeface="Tahoma" pitchFamily="34" charset="0"/>
                <a:ea typeface="Tahoma" pitchFamily="34" charset="0"/>
                <a:cs typeface="Tahoma" pitchFamily="34" charset="0"/>
              </a:rPr>
              <a:t>akan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didistribusikan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melalui</a:t>
            </a:r>
            <a:r>
              <a:rPr lang="en-US" sz="2400" dirty="0">
                <a:latin typeface="Tahoma" pitchFamily="34" charset="0"/>
                <a:ea typeface="Tahoma" pitchFamily="34" charset="0"/>
                <a:cs typeface="Tahoma" pitchFamily="34" charset="0"/>
              </a:rPr>
              <a:t> system inter </a:t>
            </a:r>
            <a:r>
              <a:rPr lang="en-US" sz="2400" dirty="0" err="1">
                <a:latin typeface="Tahoma" pitchFamily="34" charset="0"/>
                <a:ea typeface="Tahoma" pitchFamily="34" charset="0"/>
                <a:cs typeface="Tahoma" pitchFamily="34" charset="0"/>
              </a:rPr>
              <a:t>koneksi</a:t>
            </a:r>
            <a:r>
              <a:rPr lang="en-US" sz="2400" dirty="0">
                <a:latin typeface="Tahoma" pitchFamily="34" charset="0"/>
                <a:ea typeface="Tahoma" pitchFamily="34" charset="0"/>
                <a:cs typeface="Tahoma" pitchFamily="34" charset="0"/>
              </a:rPr>
              <a:t> </a:t>
            </a:r>
            <a:endParaRPr lang="en-US" sz="2400" dirty="0" smtClean="0">
              <a:latin typeface="Tahoma" pitchFamily="34" charset="0"/>
              <a:ea typeface="Tahoma" pitchFamily="34" charset="0"/>
              <a:cs typeface="Tahoma" pitchFamily="34" charset="0"/>
            </a:endParaRPr>
          </a:p>
          <a:p>
            <a:pPr marL="465138" indent="-465138">
              <a:buFont typeface="Wingdings" pitchFamily="2" charset="2"/>
              <a:buChar char="q"/>
            </a:pPr>
            <a:endParaRPr lang="en-US" sz="2400" dirty="0" smtClean="0">
              <a:latin typeface="Tahoma" pitchFamily="34" charset="0"/>
              <a:ea typeface="Tahoma" pitchFamily="34" charset="0"/>
              <a:cs typeface="Tahoma" pitchFamily="34" charset="0"/>
            </a:endParaRPr>
          </a:p>
          <a:p>
            <a:pPr marL="465138" indent="-465138">
              <a:buFont typeface="Wingdings" pitchFamily="2" charset="2"/>
              <a:buChar char="q"/>
            </a:pPr>
            <a:r>
              <a:rPr lang="en-US" sz="2400" b="1" i="1" dirty="0" smtClean="0">
                <a:latin typeface="Tahoma" pitchFamily="34" charset="0"/>
                <a:ea typeface="Tahoma" pitchFamily="34" charset="0"/>
                <a:cs typeface="Tahoma" pitchFamily="34" charset="0"/>
              </a:rPr>
              <a:t>Switch yard </a:t>
            </a:r>
            <a:r>
              <a:rPr lang="id-ID" sz="2400" dirty="0" smtClean="0">
                <a:latin typeface="Tahoma" pitchFamily="34" charset="0"/>
                <a:ea typeface="Tahoma" pitchFamily="34" charset="0"/>
                <a:cs typeface="Tahoma" pitchFamily="34" charset="0"/>
                <a:sym typeface="Webdings" pitchFamily="18" charset="2"/>
              </a:rPr>
              <a:t>Adalah bagian dari gardu induk yang dijadikan sebagai tempat peletakan komponen utama gardu induk.</a:t>
            </a:r>
            <a:endParaRPr lang="en-US" sz="2400" dirty="0" smtClean="0">
              <a:latin typeface="Tahoma" pitchFamily="34" charset="0"/>
              <a:ea typeface="Tahoma" pitchFamily="34" charset="0"/>
              <a:cs typeface="Tahoma" pitchFamily="34" charset="0"/>
              <a:sym typeface="Webdings" pitchFamily="18" charset="2"/>
            </a:endParaRPr>
          </a:p>
          <a:p>
            <a:pPr marL="465138" indent="-465138">
              <a:buFont typeface="Wingdings" pitchFamily="2" charset="2"/>
              <a:buChar char="q"/>
            </a:pPr>
            <a:endParaRPr lang="en-US" sz="2400" i="1" dirty="0" smtClean="0">
              <a:latin typeface="Tahoma" pitchFamily="34" charset="0"/>
              <a:ea typeface="Tahoma" pitchFamily="34" charset="0"/>
              <a:cs typeface="Tahoma" pitchFamily="34" charset="0"/>
              <a:sym typeface="Webdings" pitchFamily="18" charset="2"/>
            </a:endParaRPr>
          </a:p>
          <a:p>
            <a:pPr marL="465138" indent="-465138">
              <a:buFont typeface="Wingdings" pitchFamily="2" charset="2"/>
              <a:buChar char="q"/>
            </a:pPr>
            <a:r>
              <a:rPr lang="en-US" sz="2400" b="1" i="1" dirty="0">
                <a:latin typeface="Tahoma" pitchFamily="34" charset="0"/>
                <a:ea typeface="Tahoma" pitchFamily="34" charset="0"/>
                <a:cs typeface="Tahoma" pitchFamily="34" charset="0"/>
                <a:sym typeface="Webdings" pitchFamily="18" charset="2"/>
              </a:rPr>
              <a:t>S</a:t>
            </a:r>
            <a:r>
              <a:rPr lang="id-ID" sz="2400" b="1" i="1" dirty="0" smtClean="0">
                <a:latin typeface="Tahoma" pitchFamily="34" charset="0"/>
                <a:ea typeface="Tahoma" pitchFamily="34" charset="0"/>
                <a:cs typeface="Tahoma" pitchFamily="34" charset="0"/>
                <a:sym typeface="Webdings" pitchFamily="18" charset="2"/>
              </a:rPr>
              <a:t>witch yard</a:t>
            </a:r>
            <a:r>
              <a:rPr lang="en-US" sz="2400" b="1" i="1" dirty="0" smtClean="0">
                <a:latin typeface="Tahoma" pitchFamily="34" charset="0"/>
                <a:ea typeface="Tahoma" pitchFamily="34" charset="0"/>
                <a:cs typeface="Tahoma" pitchFamily="34" charset="0"/>
                <a:sym typeface="Webdings" pitchFamily="18" charset="2"/>
              </a:rPr>
              <a:t> </a:t>
            </a:r>
            <a:r>
              <a:rPr lang="en-US" sz="2400" dirty="0" err="1" smtClean="0">
                <a:latin typeface="Tahoma" pitchFamily="34" charset="0"/>
                <a:ea typeface="Tahoma" pitchFamily="34" charset="0"/>
                <a:cs typeface="Tahoma" pitchFamily="34" charset="0"/>
                <a:sym typeface="Webdings" pitchFamily="18" charset="2"/>
              </a:rPr>
              <a:t>merupakan</a:t>
            </a:r>
            <a:r>
              <a:rPr lang="en-US" sz="2400" dirty="0" smtClean="0">
                <a:latin typeface="Tahoma" pitchFamily="34" charset="0"/>
                <a:ea typeface="Tahoma" pitchFamily="34" charset="0"/>
                <a:cs typeface="Tahoma" pitchFamily="34" charset="0"/>
                <a:sym typeface="Webdings" pitchFamily="18" charset="2"/>
              </a:rPr>
              <a:t> </a:t>
            </a:r>
            <a:r>
              <a:rPr lang="en-US" sz="2400" dirty="0" err="1" smtClean="0">
                <a:latin typeface="Tahoma" pitchFamily="34" charset="0"/>
                <a:ea typeface="Tahoma" pitchFamily="34" charset="0"/>
                <a:cs typeface="Tahoma" pitchFamily="34" charset="0"/>
                <a:sym typeface="Webdings" pitchFamily="18" charset="2"/>
              </a:rPr>
              <a:t>gardu</a:t>
            </a:r>
            <a:r>
              <a:rPr lang="en-US" sz="2400" dirty="0" smtClean="0">
                <a:latin typeface="Tahoma" pitchFamily="34" charset="0"/>
                <a:ea typeface="Tahoma" pitchFamily="34" charset="0"/>
                <a:cs typeface="Tahoma" pitchFamily="34" charset="0"/>
                <a:sym typeface="Webdings" pitchFamily="18" charset="2"/>
              </a:rPr>
              <a:t> </a:t>
            </a:r>
            <a:r>
              <a:rPr lang="en-US" sz="2400" dirty="0" err="1" smtClean="0">
                <a:latin typeface="Tahoma" pitchFamily="34" charset="0"/>
                <a:ea typeface="Tahoma" pitchFamily="34" charset="0"/>
                <a:cs typeface="Tahoma" pitchFamily="34" charset="0"/>
                <a:sym typeface="Webdings" pitchFamily="18" charset="2"/>
              </a:rPr>
              <a:t>induk</a:t>
            </a:r>
            <a:r>
              <a:rPr lang="en-US" sz="2400" dirty="0" smtClean="0">
                <a:latin typeface="Tahoma" pitchFamily="34" charset="0"/>
                <a:ea typeface="Tahoma" pitchFamily="34" charset="0"/>
                <a:cs typeface="Tahoma" pitchFamily="34" charset="0"/>
                <a:sym typeface="Webdings" pitchFamily="18" charset="2"/>
              </a:rPr>
              <a:t> </a:t>
            </a:r>
            <a:r>
              <a:rPr lang="en-US" sz="2400" dirty="0" err="1" smtClean="0">
                <a:latin typeface="Tahoma" pitchFamily="34" charset="0"/>
                <a:ea typeface="Tahoma" pitchFamily="34" charset="0"/>
                <a:cs typeface="Tahoma" pitchFamily="34" charset="0"/>
                <a:sym typeface="Webdings" pitchFamily="18" charset="2"/>
              </a:rPr>
              <a:t>pembangkit</a:t>
            </a:r>
            <a:r>
              <a:rPr lang="en-US" sz="2400" dirty="0" smtClean="0">
                <a:latin typeface="Tahoma" pitchFamily="34" charset="0"/>
                <a:ea typeface="Tahoma" pitchFamily="34" charset="0"/>
                <a:cs typeface="Tahoma" pitchFamily="34" charset="0"/>
                <a:sym typeface="Webdings" pitchFamily="18" charset="2"/>
              </a:rPr>
              <a:t> / </a:t>
            </a:r>
            <a:r>
              <a:rPr lang="en-US" sz="2400" dirty="0" err="1" smtClean="0">
                <a:latin typeface="Tahoma" pitchFamily="34" charset="0"/>
                <a:ea typeface="Tahoma" pitchFamily="34" charset="0"/>
                <a:cs typeface="Tahoma" pitchFamily="34" charset="0"/>
                <a:sym typeface="Webdings" pitchFamily="18" charset="2"/>
              </a:rPr>
              <a:t>penaik</a:t>
            </a:r>
            <a:r>
              <a:rPr lang="en-US" sz="2400" dirty="0" smtClean="0">
                <a:latin typeface="Tahoma" pitchFamily="34" charset="0"/>
                <a:ea typeface="Tahoma" pitchFamily="34" charset="0"/>
                <a:cs typeface="Tahoma" pitchFamily="34" charset="0"/>
                <a:sym typeface="Webdings" pitchFamily="18" charset="2"/>
              </a:rPr>
              <a:t> </a:t>
            </a:r>
            <a:r>
              <a:rPr lang="en-US" sz="2400" dirty="0" err="1" smtClean="0">
                <a:latin typeface="Tahoma" pitchFamily="34" charset="0"/>
                <a:ea typeface="Tahoma" pitchFamily="34" charset="0"/>
                <a:cs typeface="Tahoma" pitchFamily="34" charset="0"/>
                <a:sym typeface="Webdings" pitchFamily="18" charset="2"/>
              </a:rPr>
              <a:t>tegangan</a:t>
            </a:r>
            <a:r>
              <a:rPr lang="en-US" sz="2400" dirty="0" smtClean="0">
                <a:latin typeface="Tahoma" pitchFamily="34" charset="0"/>
                <a:ea typeface="Tahoma" pitchFamily="34" charset="0"/>
                <a:cs typeface="Tahoma" pitchFamily="34" charset="0"/>
                <a:sym typeface="Webdings" pitchFamily="18" charset="2"/>
              </a:rPr>
              <a:t> </a:t>
            </a:r>
            <a:r>
              <a:rPr lang="en-US" sz="2400" dirty="0" err="1" smtClean="0">
                <a:latin typeface="Tahoma" pitchFamily="34" charset="0"/>
                <a:ea typeface="Tahoma" pitchFamily="34" charset="0"/>
                <a:cs typeface="Tahoma" pitchFamily="34" charset="0"/>
                <a:sym typeface="Webdings" pitchFamily="18" charset="2"/>
              </a:rPr>
              <a:t>dimana</a:t>
            </a:r>
            <a:r>
              <a:rPr lang="en-US" sz="2400" dirty="0" smtClean="0">
                <a:latin typeface="Tahoma" pitchFamily="34" charset="0"/>
                <a:ea typeface="Tahoma" pitchFamily="34" charset="0"/>
                <a:cs typeface="Tahoma" pitchFamily="34" charset="0"/>
                <a:sym typeface="Webdings" pitchFamily="18" charset="2"/>
              </a:rPr>
              <a:t> </a:t>
            </a:r>
            <a:r>
              <a:rPr lang="id-ID" sz="2400" dirty="0" smtClean="0">
                <a:latin typeface="Tahoma" pitchFamily="34" charset="0"/>
                <a:ea typeface="Tahoma" pitchFamily="34" charset="0"/>
                <a:cs typeface="Tahoma" pitchFamily="34" charset="0"/>
                <a:sym typeface="Webdings" pitchFamily="18" charset="2"/>
              </a:rPr>
              <a:t>komponen utama gardu induk terpasang di area terbuka</a:t>
            </a:r>
            <a:r>
              <a:rPr lang="en-US" sz="2400" dirty="0">
                <a:latin typeface="Tahoma" pitchFamily="34" charset="0"/>
                <a:ea typeface="Tahoma" pitchFamily="34" charset="0"/>
                <a:cs typeface="Tahoma" pitchFamily="34" charset="0"/>
                <a:sym typeface="Webdings" pitchFamily="18" charset="2"/>
              </a:rPr>
              <a:t> </a:t>
            </a:r>
            <a:r>
              <a:rPr lang="en-US" sz="2400" dirty="0" err="1" smtClean="0">
                <a:latin typeface="Tahoma" pitchFamily="34" charset="0"/>
                <a:ea typeface="Tahoma" pitchFamily="34" charset="0"/>
                <a:cs typeface="Tahoma" pitchFamily="34" charset="0"/>
                <a:sym typeface="Webdings" pitchFamily="18" charset="2"/>
              </a:rPr>
              <a:t>atau</a:t>
            </a:r>
            <a:r>
              <a:rPr lang="en-US" sz="2400" dirty="0" smtClean="0">
                <a:latin typeface="Tahoma" pitchFamily="34" charset="0"/>
                <a:ea typeface="Tahoma" pitchFamily="34" charset="0"/>
                <a:cs typeface="Tahoma" pitchFamily="34" charset="0"/>
                <a:sym typeface="Webdings" pitchFamily="18" charset="2"/>
              </a:rPr>
              <a:t> </a:t>
            </a:r>
            <a:r>
              <a:rPr lang="en-US" sz="2400" dirty="0" err="1" smtClean="0">
                <a:latin typeface="Tahoma" pitchFamily="34" charset="0"/>
                <a:ea typeface="Tahoma" pitchFamily="34" charset="0"/>
                <a:cs typeface="Tahoma" pitchFamily="34" charset="0"/>
                <a:sym typeface="Webdings" pitchFamily="18" charset="2"/>
              </a:rPr>
              <a:t>lahan</a:t>
            </a:r>
            <a:r>
              <a:rPr lang="en-US" sz="2400" dirty="0" smtClean="0">
                <a:latin typeface="Tahoma" pitchFamily="34" charset="0"/>
                <a:ea typeface="Tahoma" pitchFamily="34" charset="0"/>
                <a:cs typeface="Tahoma" pitchFamily="34" charset="0"/>
                <a:sym typeface="Webdings" pitchFamily="18" charset="2"/>
              </a:rPr>
              <a:t> </a:t>
            </a:r>
            <a:r>
              <a:rPr lang="id-ID" sz="2400" dirty="0" smtClean="0">
                <a:latin typeface="Tahoma" pitchFamily="34" charset="0"/>
                <a:ea typeface="Tahoma" pitchFamily="34" charset="0"/>
                <a:cs typeface="Tahoma" pitchFamily="34" charset="0"/>
                <a:sym typeface="Webdings" pitchFamily="18" charset="2"/>
              </a:rPr>
              <a:t>yang luas</a:t>
            </a:r>
            <a:endParaRPr lang="en-US" sz="2400" dirty="0" smtClean="0">
              <a:latin typeface="Tahoma" pitchFamily="34" charset="0"/>
              <a:ea typeface="Tahoma" pitchFamily="34" charset="0"/>
              <a:cs typeface="Tahoma" pitchFamily="34" charset="0"/>
              <a:sym typeface="Webdings" pitchFamily="18" charset="2"/>
            </a:endParaRPr>
          </a:p>
          <a:p>
            <a:pPr marL="465138" indent="-465138">
              <a:buFont typeface="Wingdings" pitchFamily="2" charset="2"/>
              <a:buChar char="q"/>
            </a:pPr>
            <a:endParaRPr lang="en-US" sz="2400" dirty="0" smtClean="0">
              <a:latin typeface="Tahoma" pitchFamily="34" charset="0"/>
              <a:ea typeface="Tahoma" pitchFamily="34" charset="0"/>
              <a:cs typeface="Tahoma" pitchFamily="34" charset="0"/>
              <a:sym typeface="Webdings" pitchFamily="18" charset="2"/>
            </a:endParaRPr>
          </a:p>
          <a:p>
            <a:pPr marL="465138" indent="-465138">
              <a:buFont typeface="Wingdings" pitchFamily="2" charset="2"/>
              <a:buChar char="q"/>
            </a:pPr>
            <a:r>
              <a:rPr lang="en-US" sz="2400" b="1" i="1" dirty="0" smtClean="0">
                <a:latin typeface="Tahoma" pitchFamily="34" charset="0"/>
                <a:ea typeface="Tahoma" pitchFamily="34" charset="0"/>
                <a:cs typeface="Tahoma" pitchFamily="34" charset="0"/>
                <a:sym typeface="Webdings" pitchFamily="18" charset="2"/>
              </a:rPr>
              <a:t>S</a:t>
            </a:r>
            <a:r>
              <a:rPr lang="id-ID" sz="2400" b="1" i="1" dirty="0" smtClean="0">
                <a:latin typeface="Tahoma" pitchFamily="34" charset="0"/>
                <a:ea typeface="Tahoma" pitchFamily="34" charset="0"/>
                <a:cs typeface="Tahoma" pitchFamily="34" charset="0"/>
                <a:sym typeface="Webdings" pitchFamily="18" charset="2"/>
              </a:rPr>
              <a:t>witch yard</a:t>
            </a:r>
            <a:r>
              <a:rPr lang="en-US" sz="2400" b="1" i="1" dirty="0" smtClean="0">
                <a:latin typeface="Tahoma" pitchFamily="34" charset="0"/>
                <a:ea typeface="Tahoma" pitchFamily="34" charset="0"/>
                <a:cs typeface="Tahoma" pitchFamily="34" charset="0"/>
                <a:sym typeface="Webdings" pitchFamily="18" charset="2"/>
              </a:rPr>
              <a:t> </a:t>
            </a:r>
            <a:r>
              <a:rPr lang="en-US" sz="2400" dirty="0" err="1" smtClean="0">
                <a:latin typeface="Tahoma" pitchFamily="34" charset="0"/>
                <a:ea typeface="Tahoma" pitchFamily="34" charset="0"/>
                <a:cs typeface="Tahoma" pitchFamily="34" charset="0"/>
                <a:sym typeface="Webdings" pitchFamily="18" charset="2"/>
              </a:rPr>
              <a:t>diperuntukkan</a:t>
            </a:r>
            <a:r>
              <a:rPr lang="en-US" sz="2400" dirty="0" smtClean="0">
                <a:latin typeface="Tahoma" pitchFamily="34" charset="0"/>
                <a:ea typeface="Tahoma" pitchFamily="34" charset="0"/>
                <a:cs typeface="Tahoma" pitchFamily="34" charset="0"/>
                <a:sym typeface="Webdings" pitchFamily="18" charset="2"/>
              </a:rPr>
              <a:t> </a:t>
            </a:r>
            <a:r>
              <a:rPr lang="en-US" sz="2400" dirty="0" err="1" smtClean="0">
                <a:latin typeface="Tahoma" pitchFamily="34" charset="0"/>
                <a:ea typeface="Tahoma" pitchFamily="34" charset="0"/>
                <a:cs typeface="Tahoma" pitchFamily="34" charset="0"/>
                <a:sym typeface="Webdings" pitchFamily="18" charset="2"/>
              </a:rPr>
              <a:t>untuk</a:t>
            </a:r>
            <a:r>
              <a:rPr lang="en-US" sz="2400" dirty="0" smtClean="0">
                <a:latin typeface="Tahoma" pitchFamily="34" charset="0"/>
                <a:ea typeface="Tahoma" pitchFamily="34" charset="0"/>
                <a:cs typeface="Tahoma" pitchFamily="34" charset="0"/>
                <a:sym typeface="Webdings" pitchFamily="18" charset="2"/>
              </a:rPr>
              <a:t> GI. </a:t>
            </a:r>
            <a:r>
              <a:rPr lang="en-US" sz="2400" dirty="0" err="1" smtClean="0">
                <a:latin typeface="Tahoma" pitchFamily="34" charset="0"/>
                <a:ea typeface="Tahoma" pitchFamily="34" charset="0"/>
                <a:cs typeface="Tahoma" pitchFamily="34" charset="0"/>
                <a:sym typeface="Webdings" pitchFamily="18" charset="2"/>
              </a:rPr>
              <a:t>Konvensional</a:t>
            </a:r>
            <a:r>
              <a:rPr lang="en-US" sz="2400" dirty="0" smtClean="0">
                <a:latin typeface="Tahoma" pitchFamily="34" charset="0"/>
                <a:ea typeface="Tahoma" pitchFamily="34" charset="0"/>
                <a:cs typeface="Tahoma" pitchFamily="34" charset="0"/>
                <a:sym typeface="Webdings" pitchFamily="18" charset="2"/>
              </a:rPr>
              <a:t> (</a:t>
            </a:r>
            <a:r>
              <a:rPr lang="en-US" sz="2400" dirty="0" err="1" smtClean="0">
                <a:latin typeface="Tahoma" pitchFamily="34" charset="0"/>
                <a:ea typeface="Tahoma" pitchFamily="34" charset="0"/>
                <a:cs typeface="Tahoma" pitchFamily="34" charset="0"/>
                <a:sym typeface="Webdings" pitchFamily="18" charset="2"/>
              </a:rPr>
              <a:t>jenis</a:t>
            </a:r>
            <a:r>
              <a:rPr lang="en-US" sz="2400" dirty="0" smtClean="0">
                <a:latin typeface="Tahoma" pitchFamily="34" charset="0"/>
                <a:ea typeface="Tahoma" pitchFamily="34" charset="0"/>
                <a:cs typeface="Tahoma" pitchFamily="34" charset="0"/>
                <a:sym typeface="Webdings" pitchFamily="18" charset="2"/>
              </a:rPr>
              <a:t> </a:t>
            </a:r>
            <a:r>
              <a:rPr lang="en-US" sz="2400" dirty="0" err="1" smtClean="0">
                <a:latin typeface="Tahoma" pitchFamily="34" charset="0"/>
                <a:ea typeface="Tahoma" pitchFamily="34" charset="0"/>
                <a:cs typeface="Tahoma" pitchFamily="34" charset="0"/>
                <a:sym typeface="Webdings" pitchFamily="18" charset="2"/>
              </a:rPr>
              <a:t>pasangan</a:t>
            </a:r>
            <a:r>
              <a:rPr lang="en-US" sz="2400" dirty="0" smtClean="0">
                <a:latin typeface="Tahoma" pitchFamily="34" charset="0"/>
                <a:ea typeface="Tahoma" pitchFamily="34" charset="0"/>
                <a:cs typeface="Tahoma" pitchFamily="34" charset="0"/>
                <a:sym typeface="Webdings" pitchFamily="18" charset="2"/>
              </a:rPr>
              <a:t> </a:t>
            </a:r>
            <a:r>
              <a:rPr lang="en-US" sz="2400" dirty="0" err="1" smtClean="0">
                <a:latin typeface="Tahoma" pitchFamily="34" charset="0"/>
                <a:ea typeface="Tahoma" pitchFamily="34" charset="0"/>
                <a:cs typeface="Tahoma" pitchFamily="34" charset="0"/>
                <a:sym typeface="Webdings" pitchFamily="18" charset="2"/>
              </a:rPr>
              <a:t>luar</a:t>
            </a:r>
            <a:r>
              <a:rPr lang="en-US" sz="2400" dirty="0" smtClean="0">
                <a:latin typeface="Tahoma" pitchFamily="34" charset="0"/>
                <a:ea typeface="Tahoma" pitchFamily="34" charset="0"/>
                <a:cs typeface="Tahoma" pitchFamily="34" charset="0"/>
                <a:sym typeface="Webdings" pitchFamily="18" charset="2"/>
              </a:rPr>
              <a:t>)</a:t>
            </a:r>
            <a:endParaRPr lang="en-US" sz="2400" dirty="0">
              <a:latin typeface="Tahoma" pitchFamily="34" charset="0"/>
              <a:ea typeface="Tahoma" pitchFamily="34" charset="0"/>
              <a:cs typeface="Tahoma" pitchFamily="34" charset="0"/>
            </a:endParaRPr>
          </a:p>
        </p:txBody>
      </p:sp>
      <p:sp>
        <p:nvSpPr>
          <p:cNvPr id="3" name="Rectangle 2"/>
          <p:cNvSpPr/>
          <p:nvPr/>
        </p:nvSpPr>
        <p:spPr>
          <a:xfrm>
            <a:off x="2362200" y="228600"/>
            <a:ext cx="2967479" cy="646331"/>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t="100000" r="100000"/>
            </a:path>
            <a:tileRect l="-100000" b="-100000"/>
          </a:gradFill>
          <a:ln>
            <a:solidFill>
              <a:schemeClr val="tx1"/>
            </a:solidFill>
          </a:ln>
        </p:spPr>
        <p:txBody>
          <a:bodyPr wrap="none">
            <a:spAutoFit/>
          </a:bodyPr>
          <a:lstStyle/>
          <a:p>
            <a:r>
              <a:rPr lang="en-US" sz="3600" b="1" dirty="0" smtClean="0">
                <a:latin typeface="Tahoma" pitchFamily="34" charset="0"/>
                <a:ea typeface="Tahoma" pitchFamily="34" charset="0"/>
                <a:cs typeface="Tahoma" pitchFamily="34" charset="0"/>
              </a:rPr>
              <a:t>Switch Yard</a:t>
            </a:r>
            <a:endParaRPr lang="en-US" sz="36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2967479" cy="646331"/>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t="100000" r="100000"/>
            </a:path>
            <a:tileRect l="-100000" b="-100000"/>
          </a:gradFill>
          <a:ln>
            <a:solidFill>
              <a:schemeClr val="tx1"/>
            </a:solidFill>
          </a:ln>
        </p:spPr>
        <p:txBody>
          <a:bodyPr wrap="none">
            <a:spAutoFit/>
          </a:bodyPr>
          <a:lstStyle/>
          <a:p>
            <a:r>
              <a:rPr lang="en-US" sz="3600" b="1" dirty="0" smtClean="0">
                <a:latin typeface="Tahoma" pitchFamily="34" charset="0"/>
                <a:ea typeface="Tahoma" pitchFamily="34" charset="0"/>
                <a:cs typeface="Tahoma" pitchFamily="34" charset="0"/>
              </a:rPr>
              <a:t>Switch Yard</a:t>
            </a:r>
            <a:endParaRPr lang="en-US" sz="3600" b="1" dirty="0">
              <a:latin typeface="Tahoma" pitchFamily="34" charset="0"/>
              <a:ea typeface="Tahoma" pitchFamily="34" charset="0"/>
              <a:cs typeface="Tahoma" pitchFamily="34" charset="0"/>
            </a:endParaRPr>
          </a:p>
        </p:txBody>
      </p:sp>
      <p:pic>
        <p:nvPicPr>
          <p:cNvPr id="4" name="Picture 5" descr="1"/>
          <p:cNvPicPr>
            <a:picLocks noChangeAspect="1" noChangeArrowheads="1"/>
          </p:cNvPicPr>
          <p:nvPr/>
        </p:nvPicPr>
        <p:blipFill>
          <a:blip r:embed="rId2"/>
          <a:srcRect/>
          <a:stretch>
            <a:fillRect/>
          </a:stretch>
        </p:blipFill>
        <p:spPr bwMode="auto">
          <a:xfrm>
            <a:off x="228600" y="990600"/>
            <a:ext cx="8686800" cy="5410200"/>
          </a:xfrm>
          <a:prstGeom prst="rect">
            <a:avLst/>
          </a:prstGeom>
          <a:noFill/>
          <a:ln w="9525">
            <a:noFill/>
            <a:miter lim="800000"/>
            <a:headEnd/>
            <a:tailEnd/>
          </a:ln>
        </p:spPr>
      </p:pic>
      <p:sp>
        <p:nvSpPr>
          <p:cNvPr id="5" name="Bent Arrow 4"/>
          <p:cNvSpPr/>
          <p:nvPr/>
        </p:nvSpPr>
        <p:spPr>
          <a:xfrm rot="5400000">
            <a:off x="3130578" y="450822"/>
            <a:ext cx="1721092" cy="158144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685800" y="349449"/>
          <a:ext cx="7619993" cy="6001803"/>
        </p:xfrm>
        <a:graphic>
          <a:graphicData uri="http://schemas.openxmlformats.org/drawingml/2006/table">
            <a:tbl>
              <a:tblPr/>
              <a:tblGrid>
                <a:gridCol w="1953863"/>
                <a:gridCol w="314785"/>
                <a:gridCol w="314785"/>
                <a:gridCol w="314785"/>
                <a:gridCol w="302182"/>
                <a:gridCol w="327388"/>
                <a:gridCol w="314785"/>
                <a:gridCol w="314785"/>
                <a:gridCol w="314785"/>
                <a:gridCol w="314785"/>
                <a:gridCol w="314785"/>
                <a:gridCol w="314785"/>
                <a:gridCol w="314785"/>
                <a:gridCol w="314785"/>
                <a:gridCol w="314785"/>
                <a:gridCol w="314785"/>
                <a:gridCol w="314785"/>
                <a:gridCol w="314785"/>
                <a:gridCol w="314785"/>
              </a:tblGrid>
              <a:tr h="338593">
                <a:tc rowSpan="3">
                  <a:txBody>
                    <a:bodyPr/>
                    <a:lstStyle/>
                    <a:p>
                      <a:pPr algn="ctr" fontAlgn="ctr"/>
                      <a:r>
                        <a:rPr lang="en-US" sz="1800" b="1" i="0" u="none" strike="noStrike" dirty="0" err="1" smtClean="0">
                          <a:solidFill>
                            <a:srgbClr val="000000"/>
                          </a:solidFill>
                          <a:latin typeface="Tahoma" pitchFamily="34" charset="0"/>
                          <a:ea typeface="Tahoma" pitchFamily="34" charset="0"/>
                          <a:cs typeface="Tahoma" pitchFamily="34" charset="0"/>
                        </a:rPr>
                        <a:t>Sumber</a:t>
                      </a:r>
                      <a:r>
                        <a:rPr lang="en-US" sz="1800" b="1" i="0" u="none" strike="noStrike" dirty="0" smtClean="0">
                          <a:solidFill>
                            <a:srgbClr val="000000"/>
                          </a:solidFill>
                          <a:latin typeface="Tahoma" pitchFamily="34" charset="0"/>
                          <a:ea typeface="Tahoma" pitchFamily="34" charset="0"/>
                          <a:cs typeface="Tahoma" pitchFamily="34" charset="0"/>
                        </a:rPr>
                        <a:t> </a:t>
                      </a:r>
                      <a:r>
                        <a:rPr lang="en-US" sz="1800" b="1" i="0" u="none" strike="noStrike" dirty="0" err="1">
                          <a:solidFill>
                            <a:srgbClr val="000000"/>
                          </a:solidFill>
                          <a:latin typeface="Tahoma" pitchFamily="34" charset="0"/>
                          <a:ea typeface="Tahoma" pitchFamily="34" charset="0"/>
                          <a:cs typeface="Tahoma" pitchFamily="34" charset="0"/>
                        </a:rPr>
                        <a:t>daya</a:t>
                      </a:r>
                      <a:r>
                        <a:rPr lang="en-US" sz="1800" b="1" i="0" u="none" strike="noStrike" dirty="0">
                          <a:solidFill>
                            <a:srgbClr val="000000"/>
                          </a:solidFill>
                          <a:latin typeface="Tahoma" pitchFamily="34" charset="0"/>
                          <a:ea typeface="Tahoma" pitchFamily="34" charset="0"/>
                          <a:cs typeface="Tahoma" pitchFamily="34" charset="0"/>
                        </a:rPr>
                        <a:t>         </a:t>
                      </a:r>
                      <a:r>
                        <a:rPr lang="en-US" sz="1800" b="1" i="0" u="none" strike="noStrike" dirty="0" err="1">
                          <a:solidFill>
                            <a:srgbClr val="000000"/>
                          </a:solidFill>
                          <a:latin typeface="Tahoma" pitchFamily="34" charset="0"/>
                          <a:ea typeface="Tahoma" pitchFamily="34" charset="0"/>
                          <a:cs typeface="Tahoma" pitchFamily="34" charset="0"/>
                        </a:rPr>
                        <a:t>energi</a:t>
                      </a:r>
                      <a:r>
                        <a:rPr lang="en-US" sz="1800" b="1" i="0" u="none" strike="noStrike" dirty="0">
                          <a:solidFill>
                            <a:srgbClr val="000000"/>
                          </a:solidFill>
                          <a:latin typeface="Tahoma" pitchFamily="34" charset="0"/>
                          <a:ea typeface="Tahoma" pitchFamily="34" charset="0"/>
                          <a:cs typeface="Tahoma" pitchFamily="34" charset="0"/>
                        </a:rPr>
                        <a:t> yang        </a:t>
                      </a:r>
                      <a:r>
                        <a:rPr lang="en-US" sz="1800" b="1" i="0" u="none" strike="noStrike" dirty="0" err="1">
                          <a:solidFill>
                            <a:srgbClr val="000000"/>
                          </a:solidFill>
                          <a:latin typeface="Tahoma" pitchFamily="34" charset="0"/>
                          <a:ea typeface="Tahoma" pitchFamily="34" charset="0"/>
                          <a:cs typeface="Tahoma" pitchFamily="34" charset="0"/>
                        </a:rPr>
                        <a:t>tersedia</a:t>
                      </a:r>
                      <a:r>
                        <a:rPr lang="en-US" sz="1800" b="1" i="0" u="none" strike="noStrike" dirty="0">
                          <a:solidFill>
                            <a:srgbClr val="000000"/>
                          </a:solidFill>
                          <a:latin typeface="Tahoma" pitchFamily="34" charset="0"/>
                          <a:ea typeface="Tahoma" pitchFamily="34" charset="0"/>
                          <a:cs typeface="Tahoma" pitchFamily="34" charset="0"/>
                        </a:rPr>
                        <a:t> </a:t>
                      </a:r>
                      <a:r>
                        <a:rPr lang="en-US" sz="1800" b="1" i="0" u="none" strike="noStrike" dirty="0" err="1">
                          <a:solidFill>
                            <a:srgbClr val="000000"/>
                          </a:solidFill>
                          <a:latin typeface="Tahoma" pitchFamily="34" charset="0"/>
                          <a:ea typeface="Tahoma" pitchFamily="34" charset="0"/>
                          <a:cs typeface="Tahoma" pitchFamily="34" charset="0"/>
                        </a:rPr>
                        <a:t>di</a:t>
                      </a:r>
                      <a:r>
                        <a:rPr lang="en-US" sz="1800" b="1" i="0" u="none" strike="noStrike" dirty="0">
                          <a:solidFill>
                            <a:srgbClr val="000000"/>
                          </a:solidFill>
                          <a:latin typeface="Tahoma" pitchFamily="34" charset="0"/>
                          <a:ea typeface="Tahoma" pitchFamily="34" charset="0"/>
                          <a:cs typeface="Tahoma" pitchFamily="34" charset="0"/>
                        </a:rPr>
                        <a:t>                </a:t>
                      </a:r>
                      <a:r>
                        <a:rPr lang="en-US" sz="1800" b="1" i="0" u="none" strike="noStrike" dirty="0" err="1">
                          <a:solidFill>
                            <a:srgbClr val="000000"/>
                          </a:solidFill>
                          <a:latin typeface="Tahoma" pitchFamily="34" charset="0"/>
                          <a:ea typeface="Tahoma" pitchFamily="34" charset="0"/>
                          <a:cs typeface="Tahoma" pitchFamily="34" charset="0"/>
                        </a:rPr>
                        <a:t>Bumi</a:t>
                      </a:r>
                      <a:endParaRPr lang="en-US" sz="1800" b="1" i="0" u="none" strike="noStrike" dirty="0">
                        <a:solidFill>
                          <a:srgbClr val="000000"/>
                        </a:solidFill>
                        <a:latin typeface="Tahoma" pitchFamily="34" charset="0"/>
                        <a:ea typeface="Tahoma" pitchFamily="34" charset="0"/>
                        <a:cs typeface="Tahoma" pitchFamily="34" charset="0"/>
                      </a:endParaRP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4">
                  <a:txBody>
                    <a:bodyPr/>
                    <a:lstStyle/>
                    <a:p>
                      <a:pPr algn="ctr" fontAlgn="ctr"/>
                      <a:r>
                        <a:rPr lang="en-US" sz="1800" b="1" i="0" u="none" strike="noStrike" dirty="0" err="1">
                          <a:solidFill>
                            <a:srgbClr val="000000"/>
                          </a:solidFill>
                          <a:latin typeface="Arial Narrow" pitchFamily="34" charset="0"/>
                        </a:rPr>
                        <a:t>Lokasi</a:t>
                      </a:r>
                      <a:endParaRPr lang="en-US" sz="1800" b="1" i="0" u="none" strike="noStrike" dirty="0">
                        <a:solidFill>
                          <a:srgbClr val="000000"/>
                        </a:solidFill>
                        <a:latin typeface="Arial Narrow" pitchFamily="34" charset="0"/>
                      </a:endParaRP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11">
                  <a:txBody>
                    <a:bodyPr/>
                    <a:lstStyle/>
                    <a:p>
                      <a:pPr algn="ctr" fontAlgn="ctr"/>
                      <a:r>
                        <a:rPr lang="en-US" sz="1800" b="1" i="0" u="none" strike="noStrike" dirty="0" err="1">
                          <a:solidFill>
                            <a:srgbClr val="000000"/>
                          </a:solidFill>
                          <a:latin typeface="Arial Narrow" pitchFamily="34" charset="0"/>
                        </a:rPr>
                        <a:t>Dengan</a:t>
                      </a:r>
                      <a:r>
                        <a:rPr lang="en-US" sz="1800" b="1" i="0" u="none" strike="noStrike" dirty="0">
                          <a:solidFill>
                            <a:srgbClr val="000000"/>
                          </a:solidFill>
                          <a:latin typeface="Arial Narrow" pitchFamily="34" charset="0"/>
                        </a:rPr>
                        <a:t> </a:t>
                      </a:r>
                      <a:r>
                        <a:rPr lang="en-US" sz="1800" b="1" i="0" u="none" strike="noStrike" dirty="0" err="1">
                          <a:solidFill>
                            <a:srgbClr val="000000"/>
                          </a:solidFill>
                          <a:latin typeface="Arial Narrow" pitchFamily="34" charset="0"/>
                        </a:rPr>
                        <a:t>Bantuan</a:t>
                      </a:r>
                      <a:endParaRPr lang="en-US" sz="1800" b="1" i="0" u="none" strike="noStrike" dirty="0">
                        <a:solidFill>
                          <a:srgbClr val="000000"/>
                        </a:solidFill>
                        <a:latin typeface="Arial Narrow" pitchFamily="34" charset="0"/>
                      </a:endParaRP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3">
                  <a:txBody>
                    <a:bodyPr/>
                    <a:lstStyle/>
                    <a:p>
                      <a:pPr algn="ctr" fontAlgn="ctr"/>
                      <a:r>
                        <a:rPr lang="en-US" sz="1800" b="1" i="0" u="none" strike="noStrike" dirty="0" err="1">
                          <a:solidFill>
                            <a:srgbClr val="000000"/>
                          </a:solidFill>
                          <a:latin typeface="Arial Narrow" pitchFamily="34" charset="0"/>
                        </a:rPr>
                        <a:t>Proses</a:t>
                      </a:r>
                      <a:r>
                        <a:rPr lang="en-US" sz="1800" b="1" i="0" u="none" strike="noStrike" dirty="0">
                          <a:solidFill>
                            <a:srgbClr val="000000"/>
                          </a:solidFill>
                          <a:latin typeface="Arial Narrow" pitchFamily="34" charset="0"/>
                        </a:rPr>
                        <a:t>        </a:t>
                      </a:r>
                      <a:r>
                        <a:rPr lang="en-US" sz="1800" b="1" i="0" u="none" strike="noStrike" dirty="0" err="1">
                          <a:solidFill>
                            <a:srgbClr val="000000"/>
                          </a:solidFill>
                          <a:latin typeface="Arial Narrow" pitchFamily="34" charset="0"/>
                        </a:rPr>
                        <a:t>Utama</a:t>
                      </a:r>
                      <a:endParaRPr lang="en-US" sz="1800" b="1" i="0" u="none" strike="noStrike" dirty="0">
                        <a:solidFill>
                          <a:srgbClr val="000000"/>
                        </a:solidFill>
                        <a:latin typeface="Arial Narrow" pitchFamily="34" charset="0"/>
                      </a:endParaRP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rowSpan="2" hMerge="1">
                  <a:txBody>
                    <a:bodyPr/>
                    <a:lstStyle/>
                    <a:p>
                      <a:endParaRPr lang="en-US"/>
                    </a:p>
                  </a:txBody>
                  <a:tcPr/>
                </a:tc>
                <a:tc rowSpan="2" hMerge="1">
                  <a:txBody>
                    <a:bodyPr/>
                    <a:lstStyle/>
                    <a:p>
                      <a:endParaRPr lang="en-US"/>
                    </a:p>
                  </a:txBody>
                  <a:tcPr/>
                </a:tc>
              </a:tr>
              <a:tr h="373706">
                <a:tc vMerge="1">
                  <a:txBody>
                    <a:bodyPr/>
                    <a:lstStyle/>
                    <a:p>
                      <a:endParaRPr lang="en-US"/>
                    </a:p>
                  </a:txBody>
                  <a:tcPr/>
                </a:tc>
                <a:tc rowSpan="2">
                  <a:txBody>
                    <a:bodyPr/>
                    <a:lstStyle/>
                    <a:p>
                      <a:pPr algn="l" fontAlgn="b"/>
                      <a:r>
                        <a:rPr lang="en-US" sz="1800" b="0" i="0" u="none" strike="noStrike" dirty="0" err="1">
                          <a:solidFill>
                            <a:srgbClr val="000000"/>
                          </a:solidFill>
                          <a:latin typeface="Arial Narrow" pitchFamily="34" charset="0"/>
                        </a:rPr>
                        <a:t>Angkasa</a:t>
                      </a:r>
                      <a:endParaRPr lang="en-US" sz="1800" b="0" i="0" u="none" strike="noStrike" dirty="0">
                        <a:solidFill>
                          <a:srgbClr val="000000"/>
                        </a:solidFill>
                        <a:latin typeface="Arial Narrow" pitchFamily="34" charset="0"/>
                      </a:endParaRPr>
                    </a:p>
                  </a:txBody>
                  <a:tcPr marL="8800" marR="8800" marT="88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b"/>
                      <a:r>
                        <a:rPr lang="en-US" sz="1800" b="0" i="0" u="none" strike="noStrike" dirty="0" err="1">
                          <a:solidFill>
                            <a:srgbClr val="000000"/>
                          </a:solidFill>
                          <a:latin typeface="Arial Narrow" pitchFamily="34" charset="0"/>
                        </a:rPr>
                        <a:t>Atmosfir</a:t>
                      </a:r>
                      <a:endParaRPr lang="en-US" sz="1800" b="0" i="0" u="none" strike="noStrike" dirty="0">
                        <a:solidFill>
                          <a:srgbClr val="000000"/>
                        </a:solidFill>
                        <a:latin typeface="Arial Narrow" pitchFamily="34" charset="0"/>
                      </a:endParaRPr>
                    </a:p>
                  </a:txBody>
                  <a:tcPr marL="8800" marR="8800" marT="88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800" b="1" i="0" u="none" strike="noStrike" dirty="0" err="1">
                          <a:solidFill>
                            <a:srgbClr val="000000"/>
                          </a:solidFill>
                          <a:latin typeface="Arial Narrow" pitchFamily="34" charset="0"/>
                        </a:rPr>
                        <a:t>Bumi</a:t>
                      </a:r>
                      <a:endParaRPr lang="en-US" sz="1800" b="1" i="0" u="none" strike="noStrike" dirty="0">
                        <a:solidFill>
                          <a:srgbClr val="000000"/>
                        </a:solidFill>
                        <a:latin typeface="Arial Narrow" pitchFamily="34" charset="0"/>
                      </a:endParaRP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gridSpan="8">
                  <a:txBody>
                    <a:bodyPr/>
                    <a:lstStyle/>
                    <a:p>
                      <a:pPr algn="ctr" fontAlgn="ctr"/>
                      <a:r>
                        <a:rPr lang="en-US" sz="1800" b="1" i="0" u="none" strike="noStrike" dirty="0" err="1">
                          <a:solidFill>
                            <a:srgbClr val="000000"/>
                          </a:solidFill>
                          <a:latin typeface="Arial Narrow" pitchFamily="34" charset="0"/>
                        </a:rPr>
                        <a:t>Bumi</a:t>
                      </a:r>
                      <a:endParaRPr lang="en-US" sz="1800" b="1" i="0" u="none" strike="noStrike" dirty="0">
                        <a:solidFill>
                          <a:srgbClr val="000000"/>
                        </a:solidFill>
                        <a:latin typeface="Arial Narrow" pitchFamily="34" charset="0"/>
                      </a:endParaRP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800" b="0" i="0" u="none" strike="noStrike" dirty="0" err="1">
                          <a:solidFill>
                            <a:srgbClr val="000000"/>
                          </a:solidFill>
                          <a:latin typeface="Arial Narrow" pitchFamily="34" charset="0"/>
                        </a:rPr>
                        <a:t>Bulan</a:t>
                      </a:r>
                      <a:r>
                        <a:rPr lang="en-US" sz="1800" b="0" i="0" u="none" strike="noStrike" dirty="0">
                          <a:solidFill>
                            <a:srgbClr val="000000"/>
                          </a:solidFill>
                          <a:latin typeface="Arial Narrow" pitchFamily="34" charset="0"/>
                        </a:rPr>
                        <a:t>          </a:t>
                      </a:r>
                    </a:p>
                  </a:txBody>
                  <a:tcPr marL="8800" marR="8800" marT="88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800" b="0" i="0" u="none" strike="noStrike" dirty="0">
                          <a:solidFill>
                            <a:srgbClr val="000000"/>
                          </a:solidFill>
                          <a:latin typeface="Arial Narrow" pitchFamily="34" charset="0"/>
                        </a:rPr>
                        <a:t>Mata            </a:t>
                      </a:r>
                      <a:r>
                        <a:rPr lang="en-US" sz="1800" b="0" i="0" u="none" strike="noStrike" dirty="0" err="1">
                          <a:solidFill>
                            <a:srgbClr val="000000"/>
                          </a:solidFill>
                          <a:latin typeface="Arial Narrow" pitchFamily="34" charset="0"/>
                        </a:rPr>
                        <a:t>hari</a:t>
                      </a:r>
                      <a:endParaRPr lang="en-US" sz="1800" b="0" i="0" u="none" strike="noStrike" dirty="0">
                        <a:solidFill>
                          <a:srgbClr val="000000"/>
                        </a:solidFill>
                        <a:latin typeface="Arial Narrow" pitchFamily="34" charset="0"/>
                      </a:endParaRP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119291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800" b="1" i="0" u="none" strike="noStrike" dirty="0">
                          <a:solidFill>
                            <a:srgbClr val="000000"/>
                          </a:solidFill>
                          <a:latin typeface="Arial Narrow" pitchFamily="34" charset="0"/>
                        </a:rPr>
                        <a:t>Tanah</a:t>
                      </a:r>
                    </a:p>
                  </a:txBody>
                  <a:tcPr marL="8800" marR="8800" marT="88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1800" b="0" i="0" u="none" strike="noStrike" dirty="0">
                          <a:solidFill>
                            <a:srgbClr val="000000"/>
                          </a:solidFill>
                          <a:latin typeface="Arial Narrow" pitchFamily="34" charset="0"/>
                        </a:rPr>
                        <a:t>Air</a:t>
                      </a:r>
                    </a:p>
                  </a:txBody>
                  <a:tcPr marL="8800" marR="8800" marT="88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err="1">
                          <a:solidFill>
                            <a:srgbClr val="000000"/>
                          </a:solidFill>
                          <a:latin typeface="Arial Narrow" pitchFamily="34" charset="0"/>
                        </a:rPr>
                        <a:t>Grafitasi</a:t>
                      </a:r>
                      <a:endParaRPr lang="en-US" sz="1800" b="0" i="0" u="none" strike="noStrike" dirty="0">
                        <a:solidFill>
                          <a:srgbClr val="000000"/>
                        </a:solidFill>
                        <a:latin typeface="Arial Narrow" pitchFamily="34" charset="0"/>
                      </a:endParaRPr>
                    </a:p>
                  </a:txBody>
                  <a:tcPr marL="8800" marR="8800" marT="88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err="1">
                          <a:solidFill>
                            <a:srgbClr val="000000"/>
                          </a:solidFill>
                          <a:latin typeface="Arial Narrow" pitchFamily="34" charset="0"/>
                        </a:rPr>
                        <a:t>Rotasi</a:t>
                      </a:r>
                      <a:endParaRPr lang="en-US" sz="1800" b="0" i="0" u="none" strike="noStrike" dirty="0">
                        <a:solidFill>
                          <a:srgbClr val="000000"/>
                        </a:solidFill>
                        <a:latin typeface="Arial Narrow" pitchFamily="34" charset="0"/>
                      </a:endParaRPr>
                    </a:p>
                  </a:txBody>
                  <a:tcPr marL="8800" marR="8800" marT="88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Arial Narrow" pitchFamily="34" charset="0"/>
                        </a:rPr>
                        <a:t>Magma</a:t>
                      </a:r>
                    </a:p>
                  </a:txBody>
                  <a:tcPr marL="8800" marR="8800" marT="88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US" sz="1800" b="0" i="0" u="none" strike="noStrike" dirty="0" err="1">
                          <a:solidFill>
                            <a:srgbClr val="000000"/>
                          </a:solidFill>
                          <a:latin typeface="Arial Narrow" pitchFamily="34" charset="0"/>
                        </a:rPr>
                        <a:t>Organik</a:t>
                      </a:r>
                      <a:endParaRPr lang="en-US" sz="1800" b="0" i="0" u="none" strike="noStrike" dirty="0">
                        <a:solidFill>
                          <a:srgbClr val="000000"/>
                        </a:solidFill>
                        <a:latin typeface="Arial Narrow" pitchFamily="34" charset="0"/>
                      </a:endParaRPr>
                    </a:p>
                  </a:txBody>
                  <a:tcPr marL="8800" marR="8800" marT="88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Arial Narrow" pitchFamily="34" charset="0"/>
                        </a:rPr>
                        <a:t>Kimia</a:t>
                      </a:r>
                    </a:p>
                  </a:txBody>
                  <a:tcPr marL="8800" marR="8800" marT="88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err="1">
                          <a:solidFill>
                            <a:srgbClr val="000000"/>
                          </a:solidFill>
                          <a:latin typeface="Arial Narrow" pitchFamily="34" charset="0"/>
                        </a:rPr>
                        <a:t>Reaksi</a:t>
                      </a:r>
                      <a:r>
                        <a:rPr lang="en-US" sz="1800" b="0" i="0" u="none" strike="noStrike" dirty="0">
                          <a:solidFill>
                            <a:srgbClr val="000000"/>
                          </a:solidFill>
                          <a:latin typeface="Arial Narrow" pitchFamily="34" charset="0"/>
                        </a:rPr>
                        <a:t> </a:t>
                      </a:r>
                      <a:r>
                        <a:rPr lang="en-US" sz="1800" b="0" i="0" u="none" strike="noStrike" dirty="0" err="1" smtClean="0">
                          <a:solidFill>
                            <a:srgbClr val="000000"/>
                          </a:solidFill>
                          <a:latin typeface="Arial Narrow" pitchFamily="34" charset="0"/>
                        </a:rPr>
                        <a:t>Merial</a:t>
                      </a:r>
                      <a:endParaRPr lang="en-US" sz="1800" b="0" i="0" u="none" strike="noStrike" dirty="0">
                        <a:solidFill>
                          <a:srgbClr val="000000"/>
                        </a:solidFill>
                        <a:latin typeface="Arial Narrow" pitchFamily="34" charset="0"/>
                      </a:endParaRPr>
                    </a:p>
                  </a:txBody>
                  <a:tcPr marL="8800" marR="8800" marT="88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Arial Narrow" pitchFamily="34" charset="0"/>
                        </a:rPr>
                        <a:t>Air</a:t>
                      </a:r>
                    </a:p>
                  </a:txBody>
                  <a:tcPr marL="8800" marR="8800" marT="88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fontAlgn="b"/>
                      <a:r>
                        <a:rPr lang="en-US" sz="1800" b="0" i="0" u="none" strike="noStrike" dirty="0" err="1">
                          <a:solidFill>
                            <a:srgbClr val="000000"/>
                          </a:solidFill>
                          <a:latin typeface="Arial Narrow" pitchFamily="34" charset="0"/>
                        </a:rPr>
                        <a:t>Udara</a:t>
                      </a:r>
                      <a:endParaRPr lang="en-US" sz="1800" b="0" i="0" u="none" strike="noStrike" dirty="0">
                        <a:solidFill>
                          <a:srgbClr val="000000"/>
                        </a:solidFill>
                        <a:latin typeface="Arial Narrow" pitchFamily="34" charset="0"/>
                      </a:endParaRPr>
                    </a:p>
                  </a:txBody>
                  <a:tcPr marL="8800" marR="8800" marT="88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err="1">
                          <a:solidFill>
                            <a:srgbClr val="000000"/>
                          </a:solidFill>
                          <a:latin typeface="Arial Narrow" pitchFamily="34" charset="0"/>
                        </a:rPr>
                        <a:t>Grafitasi</a:t>
                      </a:r>
                      <a:endParaRPr lang="en-US" sz="1800" b="0" i="0" u="none" strike="noStrike" dirty="0">
                        <a:solidFill>
                          <a:srgbClr val="000000"/>
                        </a:solidFill>
                        <a:latin typeface="Arial Narrow" pitchFamily="34" charset="0"/>
                      </a:endParaRPr>
                    </a:p>
                  </a:txBody>
                  <a:tcPr marL="8800" marR="8800" marT="88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err="1">
                          <a:solidFill>
                            <a:srgbClr val="000000"/>
                          </a:solidFill>
                          <a:latin typeface="Arial Narrow" pitchFamily="34" charset="0"/>
                        </a:rPr>
                        <a:t>Grafitasi</a:t>
                      </a:r>
                      <a:endParaRPr lang="en-US" sz="1800" b="0" i="0" u="none" strike="noStrike" dirty="0">
                        <a:solidFill>
                          <a:srgbClr val="000000"/>
                        </a:solidFill>
                        <a:latin typeface="Arial Narrow" pitchFamily="34" charset="0"/>
                      </a:endParaRPr>
                    </a:p>
                  </a:txBody>
                  <a:tcPr marL="8800" marR="8800" marT="88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err="1">
                          <a:solidFill>
                            <a:srgbClr val="000000"/>
                          </a:solidFill>
                          <a:latin typeface="Arial Narrow" pitchFamily="34" charset="0"/>
                        </a:rPr>
                        <a:t>Radiasi</a:t>
                      </a:r>
                      <a:endParaRPr lang="en-US" sz="1800" b="0" i="0" u="none" strike="noStrike" dirty="0">
                        <a:solidFill>
                          <a:srgbClr val="000000"/>
                        </a:solidFill>
                        <a:latin typeface="Arial Narrow" pitchFamily="34" charset="0"/>
                      </a:endParaRPr>
                    </a:p>
                  </a:txBody>
                  <a:tcPr marL="8800" marR="8800" marT="88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err="1">
                          <a:solidFill>
                            <a:srgbClr val="000000"/>
                          </a:solidFill>
                          <a:latin typeface="Arial Narrow" pitchFamily="34" charset="0"/>
                        </a:rPr>
                        <a:t>Mekanikal</a:t>
                      </a:r>
                      <a:r>
                        <a:rPr lang="en-US" sz="1800" b="0" i="0" u="none" strike="noStrike" dirty="0">
                          <a:solidFill>
                            <a:srgbClr val="000000"/>
                          </a:solidFill>
                          <a:latin typeface="Arial Narrow" pitchFamily="34" charset="0"/>
                        </a:rPr>
                        <a:t> </a:t>
                      </a:r>
                    </a:p>
                  </a:txBody>
                  <a:tcPr marL="8800" marR="8800" marT="88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err="1">
                          <a:solidFill>
                            <a:srgbClr val="000000"/>
                          </a:solidFill>
                          <a:latin typeface="Arial Narrow" pitchFamily="34" charset="0"/>
                        </a:rPr>
                        <a:t>Panas</a:t>
                      </a:r>
                      <a:endParaRPr lang="en-US" sz="1800" b="1" i="0" u="none" strike="noStrike" dirty="0">
                        <a:solidFill>
                          <a:srgbClr val="000000"/>
                        </a:solidFill>
                        <a:latin typeface="Arial Narrow" pitchFamily="34" charset="0"/>
                      </a:endParaRPr>
                    </a:p>
                  </a:txBody>
                  <a:tcPr marL="8800" marR="8800" marT="88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800" b="1" i="0" u="none" strike="noStrike" dirty="0" err="1">
                          <a:solidFill>
                            <a:srgbClr val="000000"/>
                          </a:solidFill>
                          <a:latin typeface="Arial Narrow" pitchFamily="34" charset="0"/>
                        </a:rPr>
                        <a:t>Listrik</a:t>
                      </a:r>
                      <a:endParaRPr lang="en-US" sz="1800" b="1" i="0" u="none" strike="noStrike" dirty="0">
                        <a:solidFill>
                          <a:srgbClr val="000000"/>
                        </a:solidFill>
                        <a:latin typeface="Arial Narrow" pitchFamily="34" charset="0"/>
                      </a:endParaRPr>
                    </a:p>
                  </a:txBody>
                  <a:tcPr marL="8800" marR="8800" marT="88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r h="300972">
                <a:tc>
                  <a:txBody>
                    <a:bodyPr/>
                    <a:lstStyle/>
                    <a:p>
                      <a:pPr algn="l" fontAlgn="b"/>
                      <a:r>
                        <a:rPr lang="en-US" sz="1800" b="0" i="0" u="none" strike="noStrike" dirty="0" smtClean="0">
                          <a:solidFill>
                            <a:srgbClr val="000000"/>
                          </a:solidFill>
                          <a:latin typeface="Arial Narrow" pitchFamily="34" charset="0"/>
                        </a:rPr>
                        <a:t>   Bio </a:t>
                      </a:r>
                      <a:r>
                        <a:rPr lang="en-US" sz="1800" b="0" i="0" u="none" strike="noStrike" dirty="0">
                          <a:solidFill>
                            <a:srgbClr val="000000"/>
                          </a:solidFill>
                          <a:latin typeface="Arial Narrow" pitchFamily="34" charset="0"/>
                        </a:rPr>
                        <a:t>Massa</a:t>
                      </a:r>
                    </a:p>
                  </a:txBody>
                  <a:tcPr marL="8800" marR="8800" marT="8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r h="300972">
                <a:tc>
                  <a:txBody>
                    <a:bodyPr/>
                    <a:lstStyle/>
                    <a:p>
                      <a:pPr algn="l" fontAlgn="b"/>
                      <a:r>
                        <a:rPr lang="en-US" sz="1800" b="0" i="0" u="none" strike="noStrike" dirty="0" smtClean="0">
                          <a:solidFill>
                            <a:srgbClr val="000000"/>
                          </a:solidFill>
                          <a:latin typeface="Arial Narrow" pitchFamily="34" charset="0"/>
                        </a:rPr>
                        <a:t>   </a:t>
                      </a:r>
                      <a:r>
                        <a:rPr lang="en-US" sz="1800" b="0" i="0" u="none" strike="noStrike" dirty="0" err="1" smtClean="0">
                          <a:solidFill>
                            <a:srgbClr val="000000"/>
                          </a:solidFill>
                          <a:latin typeface="Arial Narrow" pitchFamily="34" charset="0"/>
                        </a:rPr>
                        <a:t>Angin</a:t>
                      </a:r>
                      <a:endParaRPr lang="en-US" sz="1800" b="0" i="0" u="none" strike="noStrike" dirty="0">
                        <a:solidFill>
                          <a:srgbClr val="000000"/>
                        </a:solidFill>
                        <a:latin typeface="Arial Narrow" pitchFamily="34" charset="0"/>
                      </a:endParaRPr>
                    </a:p>
                  </a:txBody>
                  <a:tcPr marL="8800" marR="8800" marT="8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r h="300972">
                <a:tc>
                  <a:txBody>
                    <a:bodyPr/>
                    <a:lstStyle/>
                    <a:p>
                      <a:pPr algn="l" fontAlgn="b"/>
                      <a:r>
                        <a:rPr lang="en-US" sz="1800" b="0" i="0" u="none" strike="noStrike" dirty="0" smtClean="0">
                          <a:solidFill>
                            <a:srgbClr val="000000"/>
                          </a:solidFill>
                          <a:latin typeface="Arial Narrow" pitchFamily="34" charset="0"/>
                        </a:rPr>
                        <a:t>   Air</a:t>
                      </a:r>
                      <a:endParaRPr lang="en-US" sz="1800" b="0" i="0" u="none" strike="noStrike" dirty="0">
                        <a:solidFill>
                          <a:srgbClr val="000000"/>
                        </a:solidFill>
                        <a:latin typeface="Arial Narrow" pitchFamily="34" charset="0"/>
                      </a:endParaRPr>
                    </a:p>
                  </a:txBody>
                  <a:tcPr marL="8800" marR="8800" marT="8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r h="300972">
                <a:tc>
                  <a:txBody>
                    <a:bodyPr/>
                    <a:lstStyle/>
                    <a:p>
                      <a:pPr algn="l" fontAlgn="b"/>
                      <a:r>
                        <a:rPr lang="en-US" sz="1800" b="0" i="0" u="none" strike="noStrike" dirty="0" smtClean="0">
                          <a:solidFill>
                            <a:srgbClr val="000000"/>
                          </a:solidFill>
                          <a:latin typeface="Arial Narrow" pitchFamily="34" charset="0"/>
                        </a:rPr>
                        <a:t>   </a:t>
                      </a:r>
                      <a:r>
                        <a:rPr lang="en-US" sz="1800" b="0" i="0" u="none" strike="noStrike" dirty="0" err="1" smtClean="0">
                          <a:solidFill>
                            <a:srgbClr val="000000"/>
                          </a:solidFill>
                          <a:latin typeface="Arial Narrow" pitchFamily="34" charset="0"/>
                        </a:rPr>
                        <a:t>Batu</a:t>
                      </a:r>
                      <a:r>
                        <a:rPr lang="en-US" sz="1800" b="0" i="0" u="none" strike="noStrike" dirty="0" smtClean="0">
                          <a:solidFill>
                            <a:srgbClr val="000000"/>
                          </a:solidFill>
                          <a:latin typeface="Arial Narrow" pitchFamily="34" charset="0"/>
                        </a:rPr>
                        <a:t> </a:t>
                      </a:r>
                      <a:r>
                        <a:rPr lang="en-US" sz="1800" b="0" i="0" u="none" strike="noStrike" dirty="0" err="1">
                          <a:solidFill>
                            <a:srgbClr val="000000"/>
                          </a:solidFill>
                          <a:latin typeface="Arial Narrow" pitchFamily="34" charset="0"/>
                        </a:rPr>
                        <a:t>bara</a:t>
                      </a:r>
                      <a:endParaRPr lang="en-US" sz="1800" b="0" i="0" u="none" strike="noStrike" dirty="0">
                        <a:solidFill>
                          <a:srgbClr val="000000"/>
                        </a:solidFill>
                        <a:latin typeface="Arial Narrow" pitchFamily="34" charset="0"/>
                      </a:endParaRPr>
                    </a:p>
                  </a:txBody>
                  <a:tcPr marL="8800" marR="8800" marT="8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r h="300972">
                <a:tc>
                  <a:txBody>
                    <a:bodyPr/>
                    <a:lstStyle/>
                    <a:p>
                      <a:pPr algn="l" fontAlgn="b"/>
                      <a:r>
                        <a:rPr lang="en-US" sz="1800" b="0" i="0" u="none" strike="noStrike" dirty="0" smtClean="0">
                          <a:solidFill>
                            <a:srgbClr val="000000"/>
                          </a:solidFill>
                          <a:latin typeface="Arial Narrow" pitchFamily="34" charset="0"/>
                        </a:rPr>
                        <a:t>   </a:t>
                      </a:r>
                      <a:r>
                        <a:rPr lang="en-US" sz="1800" b="0" i="0" u="none" strike="noStrike" dirty="0" err="1" smtClean="0">
                          <a:solidFill>
                            <a:srgbClr val="000000"/>
                          </a:solidFill>
                          <a:latin typeface="Arial Narrow" pitchFamily="34" charset="0"/>
                        </a:rPr>
                        <a:t>Minyak</a:t>
                      </a:r>
                      <a:r>
                        <a:rPr lang="en-US" sz="1800" b="0" i="0" u="none" strike="noStrike" dirty="0">
                          <a:solidFill>
                            <a:srgbClr val="000000"/>
                          </a:solidFill>
                          <a:latin typeface="Arial Narrow" pitchFamily="34" charset="0"/>
                        </a:rPr>
                        <a:t>&amp; gas </a:t>
                      </a:r>
                      <a:r>
                        <a:rPr lang="en-US" sz="1800" b="0" i="0" u="none" strike="noStrike" dirty="0" err="1">
                          <a:solidFill>
                            <a:srgbClr val="000000"/>
                          </a:solidFill>
                          <a:latin typeface="Arial Narrow" pitchFamily="34" charset="0"/>
                        </a:rPr>
                        <a:t>bumi</a:t>
                      </a:r>
                      <a:endParaRPr lang="en-US" sz="1800" b="0" i="0" u="none" strike="noStrike" dirty="0">
                        <a:solidFill>
                          <a:srgbClr val="000000"/>
                        </a:solidFill>
                        <a:latin typeface="Arial Narrow" pitchFamily="34" charset="0"/>
                      </a:endParaRPr>
                    </a:p>
                  </a:txBody>
                  <a:tcPr marL="8800" marR="8800" marT="8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r h="319040">
                <a:tc>
                  <a:txBody>
                    <a:bodyPr/>
                    <a:lstStyle/>
                    <a:p>
                      <a:pPr algn="l" fontAlgn="b"/>
                      <a:r>
                        <a:rPr lang="en-US" sz="1800" b="1" i="0" u="none" strike="noStrike" dirty="0" smtClean="0">
                          <a:solidFill>
                            <a:srgbClr val="000000"/>
                          </a:solidFill>
                          <a:latin typeface="Arial Narrow" pitchFamily="34" charset="0"/>
                        </a:rPr>
                        <a:t>  </a:t>
                      </a:r>
                      <a:r>
                        <a:rPr lang="en-US" sz="1800" b="1" i="0" u="none" strike="noStrike" baseline="0" dirty="0" smtClean="0">
                          <a:solidFill>
                            <a:srgbClr val="000000"/>
                          </a:solidFill>
                          <a:latin typeface="Arial Narrow" pitchFamily="34" charset="0"/>
                        </a:rPr>
                        <a:t> </a:t>
                      </a:r>
                      <a:r>
                        <a:rPr lang="en-US" sz="1800" b="1" i="0" u="none" strike="noStrike" dirty="0" err="1" smtClean="0">
                          <a:solidFill>
                            <a:srgbClr val="000000"/>
                          </a:solidFill>
                          <a:latin typeface="Arial Narrow" pitchFamily="34" charset="0"/>
                        </a:rPr>
                        <a:t>Panas</a:t>
                      </a:r>
                      <a:r>
                        <a:rPr lang="en-US" sz="1800" b="1" i="0" u="none" strike="noStrike" dirty="0" smtClean="0">
                          <a:solidFill>
                            <a:srgbClr val="000000"/>
                          </a:solidFill>
                          <a:latin typeface="Arial Narrow" pitchFamily="34" charset="0"/>
                        </a:rPr>
                        <a:t> </a:t>
                      </a:r>
                      <a:r>
                        <a:rPr lang="en-US" sz="1800" b="1" i="0" u="none" strike="noStrike" dirty="0" err="1">
                          <a:solidFill>
                            <a:srgbClr val="000000"/>
                          </a:solidFill>
                          <a:latin typeface="Arial Narrow" pitchFamily="34" charset="0"/>
                        </a:rPr>
                        <a:t>Bumi</a:t>
                      </a:r>
                      <a:endParaRPr lang="en-US" sz="1800" b="1" i="0" u="none" strike="noStrike" dirty="0">
                        <a:solidFill>
                          <a:srgbClr val="000000"/>
                        </a:solidFill>
                        <a:latin typeface="Arial Narrow" pitchFamily="34" charset="0"/>
                      </a:endParaRPr>
                    </a:p>
                  </a:txBody>
                  <a:tcPr marL="8800" marR="8800" marT="8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r h="300972">
                <a:tc>
                  <a:txBody>
                    <a:bodyPr/>
                    <a:lstStyle/>
                    <a:p>
                      <a:pPr algn="l" fontAlgn="b"/>
                      <a:r>
                        <a:rPr lang="en-US" sz="1800" b="0" i="0" u="none" strike="noStrike" dirty="0" smtClean="0">
                          <a:solidFill>
                            <a:srgbClr val="000000"/>
                          </a:solidFill>
                          <a:latin typeface="Arial Narrow" pitchFamily="34" charset="0"/>
                        </a:rPr>
                        <a:t>   </a:t>
                      </a:r>
                      <a:r>
                        <a:rPr lang="en-US" sz="1800" b="0" i="0" u="none" strike="noStrike" dirty="0" err="1" smtClean="0">
                          <a:solidFill>
                            <a:srgbClr val="000000"/>
                          </a:solidFill>
                          <a:latin typeface="Arial Narrow" pitchFamily="34" charset="0"/>
                        </a:rPr>
                        <a:t>Nuklir</a:t>
                      </a:r>
                      <a:endParaRPr lang="en-US" sz="1800" b="0" i="0" u="none" strike="noStrike" dirty="0">
                        <a:solidFill>
                          <a:srgbClr val="000000"/>
                        </a:solidFill>
                        <a:latin typeface="Arial Narrow" pitchFamily="34" charset="0"/>
                      </a:endParaRPr>
                    </a:p>
                  </a:txBody>
                  <a:tcPr marL="8800" marR="8800" marT="8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r h="300972">
                <a:tc>
                  <a:txBody>
                    <a:bodyPr/>
                    <a:lstStyle/>
                    <a:p>
                      <a:pPr algn="l" fontAlgn="b"/>
                      <a:r>
                        <a:rPr lang="en-US" sz="1800" b="0" i="0" u="none" strike="noStrike" dirty="0" smtClean="0">
                          <a:solidFill>
                            <a:srgbClr val="000000"/>
                          </a:solidFill>
                          <a:latin typeface="Arial Narrow" pitchFamily="34" charset="0"/>
                        </a:rPr>
                        <a:t>   </a:t>
                      </a:r>
                      <a:r>
                        <a:rPr lang="en-US" sz="1800" b="0" i="0" u="none" strike="noStrike" dirty="0" err="1" smtClean="0">
                          <a:solidFill>
                            <a:srgbClr val="000000"/>
                          </a:solidFill>
                          <a:latin typeface="Arial Narrow" pitchFamily="34" charset="0"/>
                        </a:rPr>
                        <a:t>Radiasi</a:t>
                      </a:r>
                      <a:r>
                        <a:rPr lang="en-US" sz="1800" b="0" i="0" u="none" strike="noStrike" dirty="0" smtClean="0">
                          <a:solidFill>
                            <a:srgbClr val="000000"/>
                          </a:solidFill>
                          <a:latin typeface="Arial Narrow" pitchFamily="34" charset="0"/>
                        </a:rPr>
                        <a:t> </a:t>
                      </a:r>
                      <a:r>
                        <a:rPr lang="en-US" sz="1800" b="0" i="0" u="none" strike="noStrike" dirty="0">
                          <a:solidFill>
                            <a:srgbClr val="000000"/>
                          </a:solidFill>
                          <a:latin typeface="Arial Narrow" pitchFamily="34" charset="0"/>
                        </a:rPr>
                        <a:t>Surya</a:t>
                      </a:r>
                    </a:p>
                  </a:txBody>
                  <a:tcPr marL="8800" marR="8800" marT="8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r h="300972">
                <a:tc>
                  <a:txBody>
                    <a:bodyPr/>
                    <a:lstStyle/>
                    <a:p>
                      <a:pPr algn="l" fontAlgn="b"/>
                      <a:r>
                        <a:rPr lang="en-US" sz="1800" b="0" i="0" u="none" strike="noStrike" dirty="0" smtClean="0">
                          <a:solidFill>
                            <a:srgbClr val="000000"/>
                          </a:solidFill>
                          <a:latin typeface="Arial Narrow" pitchFamily="34" charset="0"/>
                        </a:rPr>
                        <a:t>   </a:t>
                      </a:r>
                      <a:r>
                        <a:rPr lang="en-US" sz="1800" b="0" i="0" u="none" strike="noStrike" dirty="0" err="1" smtClean="0">
                          <a:solidFill>
                            <a:srgbClr val="000000"/>
                          </a:solidFill>
                          <a:latin typeface="Arial Narrow" pitchFamily="34" charset="0"/>
                        </a:rPr>
                        <a:t>Pasang</a:t>
                      </a:r>
                      <a:r>
                        <a:rPr lang="en-US" sz="1800" b="0" i="0" u="none" strike="noStrike" dirty="0" smtClean="0">
                          <a:solidFill>
                            <a:srgbClr val="000000"/>
                          </a:solidFill>
                          <a:latin typeface="Arial Narrow" pitchFamily="34" charset="0"/>
                        </a:rPr>
                        <a:t> </a:t>
                      </a:r>
                      <a:r>
                        <a:rPr lang="en-US" sz="1800" b="0" i="0" u="none" strike="noStrike" dirty="0" err="1">
                          <a:solidFill>
                            <a:srgbClr val="000000"/>
                          </a:solidFill>
                          <a:latin typeface="Arial Narrow" pitchFamily="34" charset="0"/>
                        </a:rPr>
                        <a:t>Surut</a:t>
                      </a:r>
                      <a:endParaRPr lang="en-US" sz="1800" b="0" i="0" u="none" strike="noStrike" dirty="0">
                        <a:solidFill>
                          <a:srgbClr val="000000"/>
                        </a:solidFill>
                        <a:latin typeface="Arial Narrow" pitchFamily="34" charset="0"/>
                      </a:endParaRPr>
                    </a:p>
                  </a:txBody>
                  <a:tcPr marL="8800" marR="8800" marT="8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r h="300972">
                <a:tc>
                  <a:txBody>
                    <a:bodyPr/>
                    <a:lstStyle/>
                    <a:p>
                      <a:pPr algn="l" fontAlgn="b"/>
                      <a:r>
                        <a:rPr lang="en-US" sz="1800" b="0" i="0" u="none" strike="noStrike" dirty="0" smtClean="0">
                          <a:solidFill>
                            <a:srgbClr val="000000"/>
                          </a:solidFill>
                          <a:latin typeface="Arial Narrow" pitchFamily="34" charset="0"/>
                        </a:rPr>
                        <a:t>   </a:t>
                      </a:r>
                      <a:r>
                        <a:rPr lang="en-US" sz="1800" b="0" i="0" u="none" strike="noStrike" dirty="0" err="1" smtClean="0">
                          <a:solidFill>
                            <a:srgbClr val="000000"/>
                          </a:solidFill>
                          <a:latin typeface="Arial Narrow" pitchFamily="34" charset="0"/>
                        </a:rPr>
                        <a:t>Sel</a:t>
                      </a:r>
                      <a:r>
                        <a:rPr lang="en-US" sz="1800" b="0" i="0" u="none" strike="noStrike" dirty="0" smtClean="0">
                          <a:solidFill>
                            <a:srgbClr val="000000"/>
                          </a:solidFill>
                          <a:latin typeface="Arial Narrow" pitchFamily="34" charset="0"/>
                        </a:rPr>
                        <a:t> </a:t>
                      </a:r>
                      <a:r>
                        <a:rPr lang="en-US" sz="1800" b="0" i="0" u="none" strike="noStrike" dirty="0" err="1">
                          <a:solidFill>
                            <a:srgbClr val="000000"/>
                          </a:solidFill>
                          <a:latin typeface="Arial Narrow" pitchFamily="34" charset="0"/>
                        </a:rPr>
                        <a:t>bahan</a:t>
                      </a:r>
                      <a:r>
                        <a:rPr lang="en-US" sz="1800" b="0" i="0" u="none" strike="noStrike" dirty="0">
                          <a:solidFill>
                            <a:srgbClr val="000000"/>
                          </a:solidFill>
                          <a:latin typeface="Arial Narrow" pitchFamily="34" charset="0"/>
                        </a:rPr>
                        <a:t> </a:t>
                      </a:r>
                      <a:r>
                        <a:rPr lang="en-US" sz="1800" b="0" i="0" u="none" strike="noStrike" dirty="0" err="1">
                          <a:solidFill>
                            <a:srgbClr val="000000"/>
                          </a:solidFill>
                          <a:latin typeface="Arial Narrow" pitchFamily="34" charset="0"/>
                        </a:rPr>
                        <a:t>bakar</a:t>
                      </a:r>
                      <a:endParaRPr lang="en-US" sz="1800" b="0" i="0" u="none" strike="noStrike" dirty="0">
                        <a:solidFill>
                          <a:srgbClr val="000000"/>
                        </a:solidFill>
                        <a:latin typeface="Arial Narrow" pitchFamily="34" charset="0"/>
                      </a:endParaRPr>
                    </a:p>
                  </a:txBody>
                  <a:tcPr marL="8800" marR="8800" marT="8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r h="300972">
                <a:tc>
                  <a:txBody>
                    <a:bodyPr/>
                    <a:lstStyle/>
                    <a:p>
                      <a:pPr algn="l" fontAlgn="b"/>
                      <a:r>
                        <a:rPr lang="en-US" sz="1800" b="0" i="0" u="none" strike="noStrike" dirty="0" smtClean="0">
                          <a:solidFill>
                            <a:srgbClr val="000000"/>
                          </a:solidFill>
                          <a:latin typeface="Arial Narrow" pitchFamily="34" charset="0"/>
                        </a:rPr>
                        <a:t>   </a:t>
                      </a:r>
                      <a:r>
                        <a:rPr lang="en-US" sz="1800" b="0" i="0" u="none" strike="noStrike" dirty="0" err="1" smtClean="0">
                          <a:solidFill>
                            <a:srgbClr val="000000"/>
                          </a:solidFill>
                          <a:latin typeface="Arial Narrow" pitchFamily="34" charset="0"/>
                        </a:rPr>
                        <a:t>Panas</a:t>
                      </a:r>
                      <a:r>
                        <a:rPr lang="en-US" sz="1800" b="0" i="0" u="none" strike="noStrike" dirty="0" smtClean="0">
                          <a:solidFill>
                            <a:srgbClr val="000000"/>
                          </a:solidFill>
                          <a:latin typeface="Arial Narrow" pitchFamily="34" charset="0"/>
                        </a:rPr>
                        <a:t> </a:t>
                      </a:r>
                      <a:r>
                        <a:rPr lang="en-US" sz="1800" b="0" i="0" u="none" strike="noStrike" dirty="0" err="1">
                          <a:solidFill>
                            <a:srgbClr val="000000"/>
                          </a:solidFill>
                          <a:latin typeface="Arial Narrow" pitchFamily="34" charset="0"/>
                        </a:rPr>
                        <a:t>laut</a:t>
                      </a:r>
                      <a:endParaRPr lang="en-US" sz="1800" b="0" i="0" u="none" strike="noStrike" dirty="0">
                        <a:solidFill>
                          <a:srgbClr val="000000"/>
                        </a:solidFill>
                        <a:latin typeface="Arial Narrow" pitchFamily="34" charset="0"/>
                      </a:endParaRPr>
                    </a:p>
                  </a:txBody>
                  <a:tcPr marL="8800" marR="8800" marT="8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r h="300972">
                <a:tc>
                  <a:txBody>
                    <a:bodyPr/>
                    <a:lstStyle/>
                    <a:p>
                      <a:pPr algn="l" fontAlgn="b"/>
                      <a:r>
                        <a:rPr lang="en-US" sz="1800" b="0" i="0" u="none" strike="noStrike" dirty="0" smtClean="0">
                          <a:solidFill>
                            <a:srgbClr val="000000"/>
                          </a:solidFill>
                          <a:latin typeface="Arial Narrow" pitchFamily="34" charset="0"/>
                        </a:rPr>
                        <a:t>   </a:t>
                      </a:r>
                      <a:r>
                        <a:rPr lang="en-US" sz="1800" b="0" i="0" u="none" strike="noStrike" dirty="0" err="1" smtClean="0">
                          <a:solidFill>
                            <a:srgbClr val="000000"/>
                          </a:solidFill>
                          <a:latin typeface="Arial Narrow" pitchFamily="34" charset="0"/>
                        </a:rPr>
                        <a:t>Ombak</a:t>
                      </a:r>
                      <a:r>
                        <a:rPr lang="en-US" sz="1800" b="0" i="0" u="none" strike="noStrike" dirty="0" smtClean="0">
                          <a:solidFill>
                            <a:srgbClr val="000000"/>
                          </a:solidFill>
                          <a:latin typeface="Arial Narrow" pitchFamily="34" charset="0"/>
                        </a:rPr>
                        <a:t> </a:t>
                      </a:r>
                      <a:r>
                        <a:rPr lang="en-US" sz="1800" b="0" i="0" u="none" strike="noStrike" dirty="0" err="1">
                          <a:solidFill>
                            <a:srgbClr val="000000"/>
                          </a:solidFill>
                          <a:latin typeface="Arial Narrow" pitchFamily="34" charset="0"/>
                        </a:rPr>
                        <a:t>Laut</a:t>
                      </a:r>
                      <a:endParaRPr lang="en-US" sz="1800" b="0" i="0" u="none" strike="noStrike" dirty="0">
                        <a:solidFill>
                          <a:srgbClr val="000000"/>
                        </a:solidFill>
                        <a:latin typeface="Arial Narrow" pitchFamily="34" charset="0"/>
                      </a:endParaRPr>
                    </a:p>
                  </a:txBody>
                  <a:tcPr marL="8800" marR="8800" marT="8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r h="147888">
                <a:tc>
                  <a:txBody>
                    <a:bodyPr/>
                    <a:lstStyle/>
                    <a:p>
                      <a:pPr algn="l" fontAlgn="b"/>
                      <a:r>
                        <a:rPr lang="en-US" sz="1800" b="0" i="0" u="none" strike="noStrike" dirty="0" smtClean="0">
                          <a:solidFill>
                            <a:srgbClr val="000000"/>
                          </a:solidFill>
                          <a:latin typeface="Arial Narrow" pitchFamily="34" charset="0"/>
                        </a:rPr>
                        <a:t>   </a:t>
                      </a:r>
                      <a:r>
                        <a:rPr lang="en-US" sz="1800" b="0" i="0" u="none" strike="noStrike" dirty="0" err="1" smtClean="0">
                          <a:solidFill>
                            <a:srgbClr val="000000"/>
                          </a:solidFill>
                          <a:latin typeface="Arial Narrow" pitchFamily="34" charset="0"/>
                        </a:rPr>
                        <a:t>Arus</a:t>
                      </a:r>
                      <a:r>
                        <a:rPr lang="en-US" sz="1800" b="0" i="0" u="none" strike="noStrike" dirty="0" smtClean="0">
                          <a:solidFill>
                            <a:srgbClr val="000000"/>
                          </a:solidFill>
                          <a:latin typeface="Arial Narrow" pitchFamily="34" charset="0"/>
                        </a:rPr>
                        <a:t> </a:t>
                      </a:r>
                      <a:r>
                        <a:rPr lang="en-US" sz="1800" b="0" i="0" u="none" strike="noStrike" dirty="0" err="1">
                          <a:solidFill>
                            <a:srgbClr val="000000"/>
                          </a:solidFill>
                          <a:latin typeface="Arial Narrow" pitchFamily="34" charset="0"/>
                        </a:rPr>
                        <a:t>Pancar</a:t>
                      </a:r>
                      <a:endParaRPr lang="en-US" sz="1800" b="0" i="0" u="none" strike="noStrike" dirty="0">
                        <a:solidFill>
                          <a:srgbClr val="000000"/>
                        </a:solidFill>
                        <a:latin typeface="Arial Narrow" pitchFamily="34" charset="0"/>
                      </a:endParaRPr>
                    </a:p>
                  </a:txBody>
                  <a:tcPr marL="8800" marR="8800" marT="8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Narrow" pitchFamily="34" charset="0"/>
                        </a:rPr>
                        <a:t> </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l-GR" sz="1400" b="1" i="0" u="none" strike="noStrike" dirty="0">
                          <a:solidFill>
                            <a:srgbClr val="000000"/>
                          </a:solidFill>
                          <a:latin typeface="Arial Narrow" pitchFamily="34" charset="0"/>
                        </a:rPr>
                        <a:t>Χ</a:t>
                      </a:r>
                    </a:p>
                  </a:txBody>
                  <a:tcPr marL="8800" marR="8800" marT="8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304800" y="1219200"/>
            <a:ext cx="8382000" cy="5410200"/>
          </a:xfrm>
          <a:prstGeom prst="rect">
            <a:avLst/>
          </a:prstGeom>
          <a:noFill/>
          <a:ln w="9525">
            <a:noFill/>
            <a:miter lim="800000"/>
            <a:headEnd/>
            <a:tailEnd/>
          </a:ln>
          <a:effectLst/>
        </p:spPr>
      </p:pic>
      <p:sp>
        <p:nvSpPr>
          <p:cNvPr id="3" name="Rectangle 2"/>
          <p:cNvSpPr/>
          <p:nvPr/>
        </p:nvSpPr>
        <p:spPr>
          <a:xfrm>
            <a:off x="304800" y="304800"/>
            <a:ext cx="2967479" cy="646331"/>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t="100000" r="100000"/>
            </a:path>
            <a:tileRect l="-100000" b="-100000"/>
          </a:gradFill>
          <a:ln>
            <a:solidFill>
              <a:schemeClr val="tx1"/>
            </a:solidFill>
          </a:ln>
        </p:spPr>
        <p:txBody>
          <a:bodyPr wrap="none">
            <a:spAutoFit/>
          </a:bodyPr>
          <a:lstStyle/>
          <a:p>
            <a:r>
              <a:rPr lang="en-US" sz="3600" b="1" dirty="0" smtClean="0">
                <a:latin typeface="Tahoma" pitchFamily="34" charset="0"/>
                <a:ea typeface="Tahoma" pitchFamily="34" charset="0"/>
                <a:cs typeface="Tahoma" pitchFamily="34" charset="0"/>
              </a:rPr>
              <a:t>Switch Yard</a:t>
            </a:r>
            <a:endParaRPr lang="en-US" sz="36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anim calcmode="lin" valueType="num">
                                      <p:cBhvr additive="base">
                                        <p:cTn id="13" dur="500" fill="hold"/>
                                        <p:tgtEl>
                                          <p:spTgt spid="10242"/>
                                        </p:tgtEl>
                                        <p:attrNameLst>
                                          <p:attrName>ppt_x</p:attrName>
                                        </p:attrNameLst>
                                      </p:cBhvr>
                                      <p:tavLst>
                                        <p:tav tm="0">
                                          <p:val>
                                            <p:strVal val="#ppt_x"/>
                                          </p:val>
                                        </p:tav>
                                        <p:tav tm="100000">
                                          <p:val>
                                            <p:strVal val="#ppt_x"/>
                                          </p:val>
                                        </p:tav>
                                      </p:tavLst>
                                    </p:anim>
                                    <p:anim calcmode="lin" valueType="num">
                                      <p:cBhvr additive="base">
                                        <p:cTn id="14"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19200"/>
            <a:ext cx="4572000" cy="4524315"/>
          </a:xfrm>
          <a:prstGeom prst="rect">
            <a:avLst/>
          </a:prstGeom>
        </p:spPr>
        <p:txBody>
          <a:bodyPr wrap="square">
            <a:spAutoFit/>
          </a:bodyPr>
          <a:lstStyle/>
          <a:p>
            <a:pPr marL="404813" indent="-404813">
              <a:buFont typeface="Wingdings" pitchFamily="2" charset="2"/>
              <a:buChar char="q"/>
            </a:pPr>
            <a:r>
              <a:rPr lang="en-US" sz="2400" dirty="0" err="1" smtClean="0">
                <a:latin typeface="Tahoma" pitchFamily="34" charset="0"/>
                <a:ea typeface="Tahoma" pitchFamily="34" charset="0"/>
                <a:cs typeface="Tahoma" pitchFamily="34" charset="0"/>
              </a:rPr>
              <a:t>Kondensor</a:t>
            </a:r>
            <a:r>
              <a:rPr lang="en-US" sz="2400" dirty="0" smtClean="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adalah</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suatu</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alat</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untuk</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mengkondensasikan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uap</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bekas</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dari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turbin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dengan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kondisi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tekanan</a:t>
            </a:r>
            <a:r>
              <a:rPr lang="en-US" sz="2400" dirty="0">
                <a:latin typeface="Tahoma" pitchFamily="34" charset="0"/>
                <a:ea typeface="Tahoma" pitchFamily="34" charset="0"/>
                <a:cs typeface="Tahoma" pitchFamily="34" charset="0"/>
              </a:rPr>
              <a:t> yang </a:t>
            </a:r>
            <a:r>
              <a:rPr lang="en-US" sz="2400" dirty="0" err="1">
                <a:latin typeface="Tahoma" pitchFamily="34" charset="0"/>
                <a:ea typeface="Tahoma" pitchFamily="34" charset="0"/>
                <a:cs typeface="Tahoma" pitchFamily="34" charset="0"/>
              </a:rPr>
              <a:t>hampa</a:t>
            </a:r>
            <a:r>
              <a:rPr lang="en-US" sz="2400" dirty="0" smtClean="0">
                <a:latin typeface="Tahoma" pitchFamily="34" charset="0"/>
                <a:ea typeface="Tahoma" pitchFamily="34" charset="0"/>
                <a:cs typeface="Tahoma" pitchFamily="34" charset="0"/>
              </a:rPr>
              <a:t>.</a:t>
            </a:r>
          </a:p>
          <a:p>
            <a:pPr marL="404813" indent="-404813"/>
            <a:endParaRPr lang="en-US" sz="2400" dirty="0" smtClean="0">
              <a:latin typeface="Tahoma" pitchFamily="34" charset="0"/>
              <a:ea typeface="Tahoma" pitchFamily="34" charset="0"/>
              <a:cs typeface="Tahoma" pitchFamily="34" charset="0"/>
            </a:endParaRPr>
          </a:p>
          <a:p>
            <a:pPr marL="404813" indent="-404813">
              <a:buFont typeface="Wingdings" pitchFamily="2" charset="2"/>
              <a:buChar char="q"/>
            </a:pPr>
            <a:r>
              <a:rPr lang="en-US" sz="2400" dirty="0" err="1" smtClean="0">
                <a:latin typeface="Tahoma" pitchFamily="34" charset="0"/>
                <a:ea typeface="Tahoma" pitchFamily="34" charset="0"/>
                <a:cs typeface="Tahoma" pitchFamily="34" charset="0"/>
              </a:rPr>
              <a:t>Uap</a:t>
            </a:r>
            <a:r>
              <a:rPr lang="en-US" sz="2400" dirty="0" smtClean="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bekas</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dari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turbin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masuk</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dari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sisi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atas</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kondensor</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kemudian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mengalami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kondensasi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sebagai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akibat</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penyerapan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panas</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oleh</a:t>
            </a:r>
            <a:r>
              <a:rPr lang="en-US" sz="2400" dirty="0">
                <a:latin typeface="Tahoma" pitchFamily="34" charset="0"/>
                <a:ea typeface="Tahoma" pitchFamily="34" charset="0"/>
                <a:cs typeface="Tahoma" pitchFamily="34" charset="0"/>
              </a:rPr>
              <a:t> air </a:t>
            </a:r>
            <a:r>
              <a:rPr lang="en-US" sz="2400" dirty="0" err="1">
                <a:latin typeface="Tahoma" pitchFamily="34" charset="0"/>
                <a:ea typeface="Tahoma" pitchFamily="34" charset="0"/>
                <a:cs typeface="Tahoma" pitchFamily="34" charset="0"/>
              </a:rPr>
              <a:t>pendingin</a:t>
            </a:r>
            <a:r>
              <a:rPr lang="en-US" sz="2400" dirty="0">
                <a:latin typeface="Tahoma" pitchFamily="34" charset="0"/>
                <a:ea typeface="Tahoma" pitchFamily="34" charset="0"/>
                <a:cs typeface="Tahoma" pitchFamily="34" charset="0"/>
              </a:rPr>
              <a:t> yang </a:t>
            </a:r>
            <a:r>
              <a:rPr lang="en-US" sz="2400" dirty="0" err="1">
                <a:latin typeface="Tahoma" pitchFamily="34" charset="0"/>
                <a:ea typeface="Tahoma" pitchFamily="34" charset="0"/>
                <a:cs typeface="Tahoma" pitchFamily="34" charset="0"/>
              </a:rPr>
              <a:t>diinjeksikan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melalui</a:t>
            </a:r>
            <a:r>
              <a:rPr lang="en-US" sz="2400" dirty="0">
                <a:latin typeface="Tahoma" pitchFamily="34" charset="0"/>
                <a:ea typeface="Tahoma" pitchFamily="34" charset="0"/>
                <a:cs typeface="Tahoma" pitchFamily="34" charset="0"/>
              </a:rPr>
              <a:t> spray nozzle</a:t>
            </a:r>
          </a:p>
        </p:txBody>
      </p:sp>
      <p:sp>
        <p:nvSpPr>
          <p:cNvPr id="3" name="Rectangle 2"/>
          <p:cNvSpPr/>
          <p:nvPr/>
        </p:nvSpPr>
        <p:spPr>
          <a:xfrm>
            <a:off x="304800" y="228600"/>
            <a:ext cx="2948243" cy="707886"/>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a:ln>
            <a:solidFill>
              <a:schemeClr val="tx1"/>
            </a:solidFill>
          </a:ln>
        </p:spPr>
        <p:txBody>
          <a:bodyPr wrap="none">
            <a:spAutoFit/>
          </a:bodyPr>
          <a:lstStyle/>
          <a:p>
            <a:r>
              <a:rPr lang="en-US" sz="4000" b="1" dirty="0" err="1" smtClean="0">
                <a:latin typeface="Tahoma" pitchFamily="34" charset="0"/>
                <a:ea typeface="Tahoma" pitchFamily="34" charset="0"/>
                <a:cs typeface="Tahoma" pitchFamily="34" charset="0"/>
              </a:rPr>
              <a:t>Kondensor</a:t>
            </a:r>
            <a:endParaRPr lang="en-US" sz="4000" b="1" dirty="0">
              <a:latin typeface="Tahoma" pitchFamily="34" charset="0"/>
              <a:ea typeface="Tahoma" pitchFamily="34" charset="0"/>
              <a:cs typeface="Tahoma" pitchFamily="34" charset="0"/>
            </a:endParaRPr>
          </a:p>
        </p:txBody>
      </p:sp>
      <p:pic>
        <p:nvPicPr>
          <p:cNvPr id="11266" name="Picture 2"/>
          <p:cNvPicPr>
            <a:picLocks noChangeAspect="1" noChangeArrowheads="1"/>
          </p:cNvPicPr>
          <p:nvPr/>
        </p:nvPicPr>
        <p:blipFill>
          <a:blip r:embed="rId2"/>
          <a:srcRect/>
          <a:stretch>
            <a:fillRect/>
          </a:stretch>
        </p:blipFill>
        <p:spPr bwMode="auto">
          <a:xfrm>
            <a:off x="5029200" y="1371600"/>
            <a:ext cx="3657600" cy="4267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66"/>
                                        </p:tgtEl>
                                        <p:attrNameLst>
                                          <p:attrName>style.visibility</p:attrName>
                                        </p:attrNameLst>
                                      </p:cBhvr>
                                      <p:to>
                                        <p:strVal val="visible"/>
                                      </p:to>
                                    </p:set>
                                    <p:anim calcmode="lin" valueType="num">
                                      <p:cBhvr additive="base">
                                        <p:cTn id="25" dur="500" fill="hold"/>
                                        <p:tgtEl>
                                          <p:spTgt spid="11266"/>
                                        </p:tgtEl>
                                        <p:attrNameLst>
                                          <p:attrName>ppt_x</p:attrName>
                                        </p:attrNameLst>
                                      </p:cBhvr>
                                      <p:tavLst>
                                        <p:tav tm="0">
                                          <p:val>
                                            <p:strVal val="#ppt_x"/>
                                          </p:val>
                                        </p:tav>
                                        <p:tav tm="100000">
                                          <p:val>
                                            <p:strVal val="#ppt_x"/>
                                          </p:val>
                                        </p:tav>
                                      </p:tavLst>
                                    </p:anim>
                                    <p:anim calcmode="lin" valueType="num">
                                      <p:cBhvr additive="base">
                                        <p:cTn id="26"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43000"/>
            <a:ext cx="4572000" cy="4893647"/>
          </a:xfrm>
          <a:prstGeom prst="rect">
            <a:avLst/>
          </a:prstGeom>
        </p:spPr>
        <p:txBody>
          <a:bodyPr>
            <a:spAutoFit/>
          </a:bodyPr>
          <a:lstStyle/>
          <a:p>
            <a:r>
              <a:rPr lang="en-US" sz="2400" dirty="0" smtClean="0">
                <a:latin typeface="Tahoma" pitchFamily="34" charset="0"/>
                <a:ea typeface="Tahoma" pitchFamily="34" charset="0"/>
                <a:cs typeface="Tahoma" pitchFamily="34" charset="0"/>
              </a:rPr>
              <a:t>Main Cooling Water Pump </a:t>
            </a:r>
          </a:p>
          <a:p>
            <a:r>
              <a:rPr lang="en-US" sz="2400" dirty="0" smtClean="0">
                <a:latin typeface="Tahoma" pitchFamily="34" charset="0"/>
                <a:ea typeface="Tahoma" pitchFamily="34" charset="0"/>
                <a:cs typeface="Tahoma" pitchFamily="34" charset="0"/>
              </a:rPr>
              <a:t>( </a:t>
            </a:r>
            <a:r>
              <a:rPr lang="en-US" sz="2400" dirty="0">
                <a:latin typeface="Tahoma" pitchFamily="34" charset="0"/>
                <a:ea typeface="Tahoma" pitchFamily="34" charset="0"/>
                <a:cs typeface="Tahoma" pitchFamily="34" charset="0"/>
              </a:rPr>
              <a:t>MCWP ) </a:t>
            </a:r>
            <a:r>
              <a:rPr lang="en-US" sz="2400" dirty="0" err="1">
                <a:latin typeface="Tahoma" pitchFamily="34" charset="0"/>
                <a:ea typeface="Tahoma" pitchFamily="34" charset="0"/>
                <a:cs typeface="Tahoma" pitchFamily="34" charset="0"/>
              </a:rPr>
              <a:t>adalah</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pompa</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pendingin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utama</a:t>
            </a:r>
            <a:r>
              <a:rPr lang="en-US" sz="2400" dirty="0">
                <a:latin typeface="Tahoma" pitchFamily="34" charset="0"/>
                <a:ea typeface="Tahoma" pitchFamily="34" charset="0"/>
                <a:cs typeface="Tahoma" pitchFamily="34" charset="0"/>
              </a:rPr>
              <a:t> yang </a:t>
            </a:r>
            <a:r>
              <a:rPr lang="en-US" sz="2400" dirty="0" err="1">
                <a:latin typeface="Tahoma" pitchFamily="34" charset="0"/>
                <a:ea typeface="Tahoma" pitchFamily="34" charset="0"/>
                <a:cs typeface="Tahoma" pitchFamily="34" charset="0"/>
              </a:rPr>
              <a:t>berfungsi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untuk</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memompakan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airkondensat</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dari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kondensor</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ke</a:t>
            </a:r>
            <a:r>
              <a:rPr lang="en-US" sz="2400" dirty="0">
                <a:latin typeface="Tahoma" pitchFamily="34" charset="0"/>
                <a:ea typeface="Tahoma" pitchFamily="34" charset="0"/>
                <a:cs typeface="Tahoma" pitchFamily="34" charset="0"/>
              </a:rPr>
              <a:t> cooling tower </a:t>
            </a:r>
            <a:r>
              <a:rPr lang="en-US" sz="2400" dirty="0" err="1">
                <a:latin typeface="Tahoma" pitchFamily="34" charset="0"/>
                <a:ea typeface="Tahoma" pitchFamily="34" charset="0"/>
                <a:cs typeface="Tahoma" pitchFamily="34" charset="0"/>
              </a:rPr>
              <a:t>untuk</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kemudian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didinginkan</a:t>
            </a:r>
            <a:r>
              <a:rPr lang="en-US" sz="2400" dirty="0">
                <a:latin typeface="Tahoma" pitchFamily="34" charset="0"/>
                <a:ea typeface="Tahoma" pitchFamily="34" charset="0"/>
                <a:cs typeface="Tahoma" pitchFamily="34" charset="0"/>
              </a:rPr>
              <a:t>. </a:t>
            </a:r>
            <a:endParaRPr lang="en-US" sz="2400" dirty="0" smtClean="0">
              <a:latin typeface="Tahoma" pitchFamily="34" charset="0"/>
              <a:ea typeface="Tahoma" pitchFamily="34" charset="0"/>
              <a:cs typeface="Tahoma" pitchFamily="34" charset="0"/>
            </a:endParaRPr>
          </a:p>
          <a:p>
            <a:r>
              <a:rPr lang="en-US" sz="2400" dirty="0" err="1" smtClean="0">
                <a:latin typeface="Tahoma" pitchFamily="34" charset="0"/>
                <a:ea typeface="Tahoma" pitchFamily="34" charset="0"/>
                <a:cs typeface="Tahoma" pitchFamily="34" charset="0"/>
              </a:rPr>
              <a:t>Jenis</a:t>
            </a:r>
            <a:r>
              <a:rPr lang="en-US" sz="2400" dirty="0" smtClean="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pompa</a:t>
            </a:r>
            <a:r>
              <a:rPr lang="en-US" sz="2400" dirty="0">
                <a:latin typeface="Tahoma" pitchFamily="34" charset="0"/>
                <a:ea typeface="Tahoma" pitchFamily="34" charset="0"/>
                <a:cs typeface="Tahoma" pitchFamily="34" charset="0"/>
              </a:rPr>
              <a:t> yang </a:t>
            </a:r>
            <a:r>
              <a:rPr lang="en-US" sz="2400" dirty="0" err="1">
                <a:latin typeface="Tahoma" pitchFamily="34" charset="0"/>
                <a:ea typeface="Tahoma" pitchFamily="34" charset="0"/>
                <a:cs typeface="Tahoma" pitchFamily="34" charset="0"/>
              </a:rPr>
              <a:t>digunakan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di</a:t>
            </a:r>
            <a:r>
              <a:rPr lang="en-US" sz="2400" dirty="0">
                <a:latin typeface="Tahoma" pitchFamily="34" charset="0"/>
                <a:ea typeface="Tahoma" pitchFamily="34" charset="0"/>
                <a:cs typeface="Tahoma" pitchFamily="34" charset="0"/>
              </a:rPr>
              <a:t> PLTP </a:t>
            </a:r>
            <a:r>
              <a:rPr lang="en-US" sz="2400" dirty="0" err="1">
                <a:latin typeface="Tahoma" pitchFamily="34" charset="0"/>
                <a:ea typeface="Tahoma" pitchFamily="34" charset="0"/>
                <a:cs typeface="Tahoma" pitchFamily="34" charset="0"/>
              </a:rPr>
              <a:t>Kamojang</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adalah</a:t>
            </a:r>
            <a:r>
              <a:rPr lang="en-US" sz="2400" dirty="0">
                <a:latin typeface="Tahoma" pitchFamily="34" charset="0"/>
                <a:ea typeface="Tahoma" pitchFamily="34" charset="0"/>
                <a:cs typeface="Tahoma" pitchFamily="34" charset="0"/>
              </a:rPr>
              <a:t> </a:t>
            </a:r>
            <a:r>
              <a:rPr lang="en-US" sz="2400" dirty="0" smtClean="0">
                <a:latin typeface="Tahoma" pitchFamily="34" charset="0"/>
                <a:ea typeface="Tahoma" pitchFamily="34" charset="0"/>
                <a:cs typeface="Tahoma" pitchFamily="34" charset="0"/>
              </a:rPr>
              <a:t>:</a:t>
            </a:r>
          </a:p>
          <a:p>
            <a:r>
              <a:rPr lang="en-US" sz="2400" i="1" dirty="0" smtClean="0">
                <a:latin typeface="Tahoma" pitchFamily="34" charset="0"/>
                <a:ea typeface="Tahoma" pitchFamily="34" charset="0"/>
                <a:cs typeface="Tahoma" pitchFamily="34" charset="0"/>
              </a:rPr>
              <a:t>Vertical </a:t>
            </a:r>
            <a:r>
              <a:rPr lang="en-US" sz="2400" i="1" dirty="0" err="1">
                <a:latin typeface="Tahoma" pitchFamily="34" charset="0"/>
                <a:ea typeface="Tahoma" pitchFamily="34" charset="0"/>
                <a:cs typeface="Tahoma" pitchFamily="34" charset="0"/>
              </a:rPr>
              <a:t>Barriel</a:t>
            </a:r>
            <a:r>
              <a:rPr lang="en-US" sz="2400" i="1" dirty="0">
                <a:latin typeface="Tahoma" pitchFamily="34" charset="0"/>
                <a:ea typeface="Tahoma" pitchFamily="34" charset="0"/>
                <a:cs typeface="Tahoma" pitchFamily="34" charset="0"/>
              </a:rPr>
              <a:t> type 1 Stage Double Suction Centrifugal </a:t>
            </a:r>
            <a:r>
              <a:rPr lang="en-US" sz="2400" i="1" dirty="0" err="1">
                <a:latin typeface="Tahoma" pitchFamily="34" charset="0"/>
                <a:ea typeface="Tahoma" pitchFamily="34" charset="0"/>
                <a:cs typeface="Tahoma" pitchFamily="34" charset="0"/>
              </a:rPr>
              <a:t>Pamp,dengan</a:t>
            </a:r>
            <a:r>
              <a:rPr lang="en-US" sz="2400" i="1" dirty="0">
                <a:latin typeface="Tahoma" pitchFamily="34" charset="0"/>
                <a:ea typeface="Tahoma" pitchFamily="34" charset="0"/>
                <a:cs typeface="Tahoma" pitchFamily="34" charset="0"/>
              </a:rPr>
              <a:t> </a:t>
            </a:r>
            <a:r>
              <a:rPr lang="en-US" sz="2400" i="1" dirty="0" err="1">
                <a:latin typeface="Tahoma" pitchFamily="34" charset="0"/>
                <a:ea typeface="Tahoma" pitchFamily="34" charset="0"/>
                <a:cs typeface="Tahoma" pitchFamily="34" charset="0"/>
              </a:rPr>
              <a:t>jumlah</a:t>
            </a:r>
            <a:r>
              <a:rPr lang="en-US" sz="2400" i="1" dirty="0">
                <a:latin typeface="Tahoma" pitchFamily="34" charset="0"/>
                <a:ea typeface="Tahoma" pitchFamily="34" charset="0"/>
                <a:cs typeface="Tahoma" pitchFamily="34" charset="0"/>
              </a:rPr>
              <a:t> </a:t>
            </a:r>
            <a:r>
              <a:rPr lang="en-US" sz="2400" i="1" dirty="0" err="1">
                <a:latin typeface="Tahoma" pitchFamily="34" charset="0"/>
                <a:ea typeface="Tahoma" pitchFamily="34" charset="0"/>
                <a:cs typeface="Tahoma" pitchFamily="34" charset="0"/>
              </a:rPr>
              <a:t>dua</a:t>
            </a:r>
            <a:r>
              <a:rPr lang="en-US" sz="2400" i="1" dirty="0">
                <a:latin typeface="Tahoma" pitchFamily="34" charset="0"/>
                <a:ea typeface="Tahoma" pitchFamily="34" charset="0"/>
                <a:cs typeface="Tahoma" pitchFamily="34" charset="0"/>
              </a:rPr>
              <a:t> </a:t>
            </a:r>
            <a:r>
              <a:rPr lang="en-US" sz="2400" i="1" dirty="0" err="1">
                <a:latin typeface="Tahoma" pitchFamily="34" charset="0"/>
                <a:ea typeface="Tahoma" pitchFamily="34" charset="0"/>
                <a:cs typeface="Tahoma" pitchFamily="34" charset="0"/>
              </a:rPr>
              <a:t>buah</a:t>
            </a:r>
            <a:r>
              <a:rPr lang="en-US" sz="2400" i="1" dirty="0">
                <a:latin typeface="Tahoma" pitchFamily="34" charset="0"/>
                <a:ea typeface="Tahoma" pitchFamily="34" charset="0"/>
                <a:cs typeface="Tahoma" pitchFamily="34" charset="0"/>
              </a:rPr>
              <a:t> </a:t>
            </a:r>
            <a:r>
              <a:rPr lang="en-US" sz="2400" i="1" dirty="0" err="1">
                <a:latin typeface="Tahoma" pitchFamily="34" charset="0"/>
                <a:ea typeface="Tahoma" pitchFamily="34" charset="0"/>
                <a:cs typeface="Tahoma" pitchFamily="34" charset="0"/>
              </a:rPr>
              <a:t>pompa</a:t>
            </a:r>
            <a:r>
              <a:rPr lang="en-US" sz="2400" i="1" dirty="0">
                <a:latin typeface="Tahoma" pitchFamily="34" charset="0"/>
                <a:ea typeface="Tahoma" pitchFamily="34" charset="0"/>
                <a:cs typeface="Tahoma" pitchFamily="34" charset="0"/>
              </a:rPr>
              <a:t> </a:t>
            </a:r>
            <a:r>
              <a:rPr lang="en-US" sz="2400" i="1" dirty="0" err="1">
                <a:latin typeface="Tahoma" pitchFamily="34" charset="0"/>
                <a:ea typeface="Tahoma" pitchFamily="34" charset="0"/>
                <a:cs typeface="Tahoma" pitchFamily="34" charset="0"/>
              </a:rPr>
              <a:t>untuk</a:t>
            </a:r>
            <a:r>
              <a:rPr lang="en-US" sz="2400" i="1" dirty="0">
                <a:latin typeface="Tahoma" pitchFamily="34" charset="0"/>
                <a:ea typeface="Tahoma" pitchFamily="34" charset="0"/>
                <a:cs typeface="Tahoma" pitchFamily="34" charset="0"/>
              </a:rPr>
              <a:t> </a:t>
            </a:r>
            <a:r>
              <a:rPr lang="en-US" sz="2400" i="1" dirty="0" err="1">
                <a:latin typeface="Tahoma" pitchFamily="34" charset="0"/>
                <a:ea typeface="Tahoma" pitchFamily="34" charset="0"/>
                <a:cs typeface="Tahoma" pitchFamily="34" charset="0"/>
              </a:rPr>
              <a:t>setiap</a:t>
            </a:r>
            <a:r>
              <a:rPr lang="en-US" sz="2400" i="1" dirty="0">
                <a:latin typeface="Tahoma" pitchFamily="34" charset="0"/>
                <a:ea typeface="Tahoma" pitchFamily="34" charset="0"/>
                <a:cs typeface="Tahoma" pitchFamily="34" charset="0"/>
              </a:rPr>
              <a:t> unit.</a:t>
            </a:r>
            <a:endParaRPr lang="en-US" sz="2400" dirty="0">
              <a:latin typeface="Tahoma" pitchFamily="34" charset="0"/>
              <a:ea typeface="Tahoma" pitchFamily="34" charset="0"/>
              <a:cs typeface="Tahoma" pitchFamily="34" charset="0"/>
            </a:endParaRPr>
          </a:p>
        </p:txBody>
      </p:sp>
      <p:sp>
        <p:nvSpPr>
          <p:cNvPr id="3" name="Rectangle 2"/>
          <p:cNvSpPr/>
          <p:nvPr/>
        </p:nvSpPr>
        <p:spPr>
          <a:xfrm>
            <a:off x="304800" y="228600"/>
            <a:ext cx="8595623" cy="646331"/>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t="100000"/>
            </a:path>
            <a:tileRect r="-100000" b="-100000"/>
          </a:gradFill>
          <a:ln>
            <a:solidFill>
              <a:schemeClr val="tx1"/>
            </a:solidFill>
          </a:ln>
        </p:spPr>
        <p:txBody>
          <a:bodyPr wrap="none">
            <a:spAutoFit/>
          </a:bodyPr>
          <a:lstStyle/>
          <a:p>
            <a:r>
              <a:rPr lang="en-US" sz="3600" b="1" dirty="0" smtClean="0">
                <a:latin typeface="Tahoma" pitchFamily="34" charset="0"/>
                <a:ea typeface="Tahoma" pitchFamily="34" charset="0"/>
                <a:cs typeface="Tahoma" pitchFamily="34" charset="0"/>
              </a:rPr>
              <a:t>Main Cooling Water Pump ((MCWP )</a:t>
            </a:r>
            <a:endParaRPr lang="en-US" sz="3600" b="1" dirty="0">
              <a:latin typeface="Tahoma" pitchFamily="34" charset="0"/>
              <a:ea typeface="Tahoma" pitchFamily="34" charset="0"/>
              <a:cs typeface="Tahoma" pitchFamily="34" charset="0"/>
            </a:endParaRPr>
          </a:p>
        </p:txBody>
      </p:sp>
      <p:pic>
        <p:nvPicPr>
          <p:cNvPr id="12290" name="Picture 2"/>
          <p:cNvPicPr>
            <a:picLocks noChangeAspect="1" noChangeArrowheads="1"/>
          </p:cNvPicPr>
          <p:nvPr/>
        </p:nvPicPr>
        <p:blipFill>
          <a:blip r:embed="rId2"/>
          <a:srcRect/>
          <a:stretch>
            <a:fillRect/>
          </a:stretch>
        </p:blipFill>
        <p:spPr bwMode="auto">
          <a:xfrm>
            <a:off x="4876800" y="1295400"/>
            <a:ext cx="4038600"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3810000" cy="1815882"/>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p>
            <a:r>
              <a:rPr lang="en-US" sz="2800" dirty="0" err="1" smtClean="0">
                <a:solidFill>
                  <a:srgbClr val="FFFF00"/>
                </a:solidFill>
                <a:latin typeface="Tahoma" pitchFamily="34" charset="0"/>
                <a:ea typeface="Tahoma" pitchFamily="34" charset="0"/>
                <a:cs typeface="Tahoma" pitchFamily="34" charset="0"/>
              </a:rPr>
              <a:t>Teknologi</a:t>
            </a:r>
            <a:r>
              <a:rPr lang="en-US" sz="2800" dirty="0" smtClean="0">
                <a:solidFill>
                  <a:srgbClr val="FFFF00"/>
                </a:solidFill>
                <a:latin typeface="Tahoma" pitchFamily="34" charset="0"/>
                <a:ea typeface="Tahoma" pitchFamily="34" charset="0"/>
                <a:cs typeface="Tahoma" pitchFamily="34" charset="0"/>
              </a:rPr>
              <a:t> </a:t>
            </a:r>
            <a:r>
              <a:rPr lang="en-US" sz="2800" dirty="0" err="1" smtClean="0">
                <a:solidFill>
                  <a:srgbClr val="FFFF00"/>
                </a:solidFill>
                <a:latin typeface="Tahoma" pitchFamily="34" charset="0"/>
                <a:ea typeface="Tahoma" pitchFamily="34" charset="0"/>
                <a:cs typeface="Tahoma" pitchFamily="34" charset="0"/>
              </a:rPr>
              <a:t>Pembangkit</a:t>
            </a:r>
            <a:r>
              <a:rPr lang="en-US" sz="2800" dirty="0" smtClean="0">
                <a:solidFill>
                  <a:srgbClr val="FFFF00"/>
                </a:solidFill>
                <a:latin typeface="Tahoma" pitchFamily="34" charset="0"/>
                <a:ea typeface="Tahoma" pitchFamily="34" charset="0"/>
                <a:cs typeface="Tahoma" pitchFamily="34" charset="0"/>
              </a:rPr>
              <a:t> </a:t>
            </a:r>
            <a:r>
              <a:rPr lang="en-US" sz="2800" dirty="0" err="1" smtClean="0">
                <a:solidFill>
                  <a:srgbClr val="FFFF00"/>
                </a:solidFill>
                <a:latin typeface="Tahoma" pitchFamily="34" charset="0"/>
                <a:ea typeface="Tahoma" pitchFamily="34" charset="0"/>
                <a:cs typeface="Tahoma" pitchFamily="34" charset="0"/>
              </a:rPr>
              <a:t>Listrik</a:t>
            </a:r>
            <a:r>
              <a:rPr lang="en-US" sz="2800" dirty="0" smtClean="0">
                <a:solidFill>
                  <a:srgbClr val="FFFF00"/>
                </a:solidFill>
                <a:latin typeface="Tahoma" pitchFamily="34" charset="0"/>
                <a:ea typeface="Tahoma" pitchFamily="34" charset="0"/>
                <a:cs typeface="Tahoma" pitchFamily="34" charset="0"/>
              </a:rPr>
              <a:t> </a:t>
            </a:r>
            <a:r>
              <a:rPr lang="en-US" sz="2800" dirty="0" err="1" smtClean="0">
                <a:solidFill>
                  <a:srgbClr val="FFFF00"/>
                </a:solidFill>
                <a:latin typeface="Tahoma" pitchFamily="34" charset="0"/>
                <a:ea typeface="Tahoma" pitchFamily="34" charset="0"/>
                <a:cs typeface="Tahoma" pitchFamily="34" charset="0"/>
              </a:rPr>
              <a:t>Tenaga</a:t>
            </a:r>
            <a:r>
              <a:rPr lang="en-US" sz="2800" dirty="0" smtClean="0">
                <a:solidFill>
                  <a:srgbClr val="FFFF00"/>
                </a:solidFill>
                <a:latin typeface="Tahoma" pitchFamily="34" charset="0"/>
                <a:ea typeface="Tahoma" pitchFamily="34" charset="0"/>
                <a:cs typeface="Tahoma" pitchFamily="34" charset="0"/>
              </a:rPr>
              <a:t> </a:t>
            </a:r>
            <a:r>
              <a:rPr lang="en-US" sz="2800" dirty="0" err="1" smtClean="0">
                <a:solidFill>
                  <a:srgbClr val="FFFF00"/>
                </a:solidFill>
                <a:latin typeface="Tahoma" pitchFamily="34" charset="0"/>
                <a:ea typeface="Tahoma" pitchFamily="34" charset="0"/>
                <a:cs typeface="Tahoma" pitchFamily="34" charset="0"/>
              </a:rPr>
              <a:t>Panas</a:t>
            </a:r>
            <a:r>
              <a:rPr lang="en-US" sz="2800" dirty="0" smtClean="0">
                <a:solidFill>
                  <a:srgbClr val="FFFF00"/>
                </a:solidFill>
                <a:latin typeface="Tahoma" pitchFamily="34" charset="0"/>
                <a:ea typeface="Tahoma" pitchFamily="34" charset="0"/>
                <a:cs typeface="Tahoma" pitchFamily="34" charset="0"/>
              </a:rPr>
              <a:t> </a:t>
            </a:r>
            <a:r>
              <a:rPr lang="en-US" sz="2800" dirty="0" err="1" smtClean="0">
                <a:solidFill>
                  <a:srgbClr val="FFFF00"/>
                </a:solidFill>
                <a:latin typeface="Tahoma" pitchFamily="34" charset="0"/>
                <a:ea typeface="Tahoma" pitchFamily="34" charset="0"/>
                <a:cs typeface="Tahoma" pitchFamily="34" charset="0"/>
              </a:rPr>
              <a:t>Bumi</a:t>
            </a:r>
            <a:r>
              <a:rPr lang="en-US" sz="2800" dirty="0" smtClean="0">
                <a:solidFill>
                  <a:srgbClr val="FFFF00"/>
                </a:solidFill>
                <a:latin typeface="Tahoma" pitchFamily="34" charset="0"/>
                <a:ea typeface="Tahoma" pitchFamily="34" charset="0"/>
                <a:cs typeface="Tahoma" pitchFamily="34" charset="0"/>
              </a:rPr>
              <a:t> (PLTP) </a:t>
            </a:r>
            <a:r>
              <a:rPr lang="en-US" sz="2800" dirty="0" err="1" smtClean="0">
                <a:solidFill>
                  <a:srgbClr val="FFFF00"/>
                </a:solidFill>
                <a:latin typeface="Tahoma" pitchFamily="34" charset="0"/>
                <a:ea typeface="Tahoma" pitchFamily="34" charset="0"/>
                <a:cs typeface="Tahoma" pitchFamily="34" charset="0"/>
              </a:rPr>
              <a:t>terdiri</a:t>
            </a:r>
            <a:r>
              <a:rPr lang="en-US" sz="2800" dirty="0" smtClean="0">
                <a:solidFill>
                  <a:srgbClr val="FFFF00"/>
                </a:solidFill>
                <a:latin typeface="Tahoma" pitchFamily="34" charset="0"/>
                <a:ea typeface="Tahoma" pitchFamily="34" charset="0"/>
                <a:cs typeface="Tahoma" pitchFamily="34" charset="0"/>
              </a:rPr>
              <a:t> </a:t>
            </a:r>
            <a:r>
              <a:rPr lang="en-US" sz="2800" dirty="0" err="1" smtClean="0">
                <a:solidFill>
                  <a:srgbClr val="FFFF00"/>
                </a:solidFill>
                <a:latin typeface="Tahoma" pitchFamily="34" charset="0"/>
                <a:ea typeface="Tahoma" pitchFamily="34" charset="0"/>
                <a:cs typeface="Tahoma" pitchFamily="34" charset="0"/>
              </a:rPr>
              <a:t>dari</a:t>
            </a:r>
            <a:r>
              <a:rPr lang="en-US" sz="2800" dirty="0" smtClean="0">
                <a:solidFill>
                  <a:srgbClr val="FFFF00"/>
                </a:solidFill>
                <a:latin typeface="Tahoma" pitchFamily="34" charset="0"/>
                <a:ea typeface="Tahoma" pitchFamily="34" charset="0"/>
                <a:cs typeface="Tahoma" pitchFamily="34" charset="0"/>
              </a:rPr>
              <a:t> </a:t>
            </a:r>
            <a:r>
              <a:rPr lang="en-US" sz="2800" dirty="0" err="1" smtClean="0">
                <a:solidFill>
                  <a:srgbClr val="FFFF00"/>
                </a:solidFill>
                <a:latin typeface="Tahoma" pitchFamily="34" charset="0"/>
                <a:ea typeface="Tahoma" pitchFamily="34" charset="0"/>
                <a:cs typeface="Tahoma" pitchFamily="34" charset="0"/>
              </a:rPr>
              <a:t>tiga</a:t>
            </a:r>
            <a:r>
              <a:rPr lang="en-US" sz="2800" dirty="0" smtClean="0">
                <a:solidFill>
                  <a:srgbClr val="FFFF00"/>
                </a:solidFill>
                <a:latin typeface="Tahoma" pitchFamily="34" charset="0"/>
                <a:ea typeface="Tahoma" pitchFamily="34" charset="0"/>
                <a:cs typeface="Tahoma" pitchFamily="34" charset="0"/>
              </a:rPr>
              <a:t> </a:t>
            </a:r>
            <a:r>
              <a:rPr lang="en-US" sz="2800" dirty="0" err="1" smtClean="0">
                <a:solidFill>
                  <a:srgbClr val="FFFF00"/>
                </a:solidFill>
                <a:latin typeface="Tahoma" pitchFamily="34" charset="0"/>
                <a:ea typeface="Tahoma" pitchFamily="34" charset="0"/>
                <a:cs typeface="Tahoma" pitchFamily="34" charset="0"/>
              </a:rPr>
              <a:t>cara</a:t>
            </a:r>
            <a:r>
              <a:rPr lang="en-US" sz="2800" dirty="0" smtClean="0">
                <a:solidFill>
                  <a:srgbClr val="FFFF00"/>
                </a:solidFill>
                <a:latin typeface="Tahoma" pitchFamily="34" charset="0"/>
                <a:ea typeface="Tahoma" pitchFamily="34" charset="0"/>
                <a:cs typeface="Tahoma" pitchFamily="34" charset="0"/>
              </a:rPr>
              <a:t> :</a:t>
            </a:r>
          </a:p>
        </p:txBody>
      </p:sp>
      <p:sp>
        <p:nvSpPr>
          <p:cNvPr id="4" name="Rectangle 3"/>
          <p:cNvSpPr/>
          <p:nvPr/>
        </p:nvSpPr>
        <p:spPr>
          <a:xfrm>
            <a:off x="1752600" y="3200400"/>
            <a:ext cx="6629400" cy="1943481"/>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marL="569913" indent="-569913">
              <a:lnSpc>
                <a:spcPct val="150000"/>
              </a:lnSpc>
              <a:buFont typeface="+mj-lt"/>
              <a:buAutoNum type="arabicPeriod"/>
            </a:pPr>
            <a:r>
              <a:rPr lang="en-US" sz="2800" dirty="0" err="1" smtClean="0">
                <a:solidFill>
                  <a:srgbClr val="FFFF00"/>
                </a:solidFill>
                <a:latin typeface="Tahoma" pitchFamily="34" charset="0"/>
                <a:ea typeface="Tahoma" pitchFamily="34" charset="0"/>
                <a:cs typeface="Tahoma" pitchFamily="34" charset="0"/>
              </a:rPr>
              <a:t>Sistem</a:t>
            </a:r>
            <a:r>
              <a:rPr lang="en-US" sz="2800" dirty="0" smtClean="0">
                <a:solidFill>
                  <a:srgbClr val="FFFF00"/>
                </a:solidFill>
                <a:latin typeface="Tahoma" pitchFamily="34" charset="0"/>
                <a:ea typeface="Tahoma" pitchFamily="34" charset="0"/>
                <a:cs typeface="Tahoma" pitchFamily="34" charset="0"/>
              </a:rPr>
              <a:t> </a:t>
            </a:r>
            <a:r>
              <a:rPr lang="en-US" sz="2800" dirty="0" err="1" smtClean="0">
                <a:solidFill>
                  <a:srgbClr val="FFFF00"/>
                </a:solidFill>
                <a:latin typeface="Tahoma" pitchFamily="34" charset="0"/>
                <a:ea typeface="Tahoma" pitchFamily="34" charset="0"/>
                <a:cs typeface="Tahoma" pitchFamily="34" charset="0"/>
              </a:rPr>
              <a:t>Uap</a:t>
            </a:r>
            <a:r>
              <a:rPr lang="en-US" sz="2800" dirty="0" smtClean="0">
                <a:solidFill>
                  <a:srgbClr val="FFFF00"/>
                </a:solidFill>
                <a:latin typeface="Tahoma" pitchFamily="34" charset="0"/>
                <a:ea typeface="Tahoma" pitchFamily="34" charset="0"/>
                <a:cs typeface="Tahoma" pitchFamily="34" charset="0"/>
              </a:rPr>
              <a:t> </a:t>
            </a:r>
            <a:r>
              <a:rPr lang="en-US" sz="2800" dirty="0" err="1" smtClean="0">
                <a:solidFill>
                  <a:srgbClr val="FFFF00"/>
                </a:solidFill>
                <a:latin typeface="Tahoma" pitchFamily="34" charset="0"/>
                <a:ea typeface="Tahoma" pitchFamily="34" charset="0"/>
                <a:cs typeface="Tahoma" pitchFamily="34" charset="0"/>
              </a:rPr>
              <a:t>kering</a:t>
            </a:r>
            <a:r>
              <a:rPr lang="en-US" sz="2800" dirty="0" smtClean="0">
                <a:solidFill>
                  <a:srgbClr val="FFFF00"/>
                </a:solidFill>
                <a:latin typeface="Tahoma" pitchFamily="34" charset="0"/>
                <a:ea typeface="Tahoma" pitchFamily="34" charset="0"/>
                <a:cs typeface="Tahoma" pitchFamily="34" charset="0"/>
              </a:rPr>
              <a:t> (</a:t>
            </a:r>
            <a:r>
              <a:rPr lang="en-US" sz="2800" b="1" i="1" dirty="0" smtClean="0">
                <a:solidFill>
                  <a:srgbClr val="FFFF00"/>
                </a:solidFill>
                <a:latin typeface="Tahoma" pitchFamily="34" charset="0"/>
                <a:ea typeface="Tahoma" pitchFamily="34" charset="0"/>
                <a:cs typeface="Tahoma" pitchFamily="34" charset="0"/>
              </a:rPr>
              <a:t>Dry </a:t>
            </a:r>
            <a:r>
              <a:rPr lang="en-US" sz="2800" b="1" i="1" dirty="0" err="1" smtClean="0">
                <a:solidFill>
                  <a:srgbClr val="FFFF00"/>
                </a:solidFill>
                <a:latin typeface="Tahoma" pitchFamily="34" charset="0"/>
                <a:ea typeface="Tahoma" pitchFamily="34" charset="0"/>
                <a:cs typeface="Tahoma" pitchFamily="34" charset="0"/>
              </a:rPr>
              <a:t>STteam</a:t>
            </a:r>
            <a:r>
              <a:rPr lang="en-US" sz="2800" i="1" dirty="0" smtClean="0">
                <a:solidFill>
                  <a:srgbClr val="FFFF00"/>
                </a:solidFill>
                <a:latin typeface="Tahoma" pitchFamily="34" charset="0"/>
                <a:ea typeface="Tahoma" pitchFamily="34" charset="0"/>
                <a:cs typeface="Tahoma" pitchFamily="34" charset="0"/>
              </a:rPr>
              <a:t>)</a:t>
            </a:r>
          </a:p>
          <a:p>
            <a:pPr marL="569913" indent="-569913">
              <a:lnSpc>
                <a:spcPct val="150000"/>
              </a:lnSpc>
              <a:buFont typeface="+mj-lt"/>
              <a:buAutoNum type="arabicPeriod"/>
            </a:pPr>
            <a:r>
              <a:rPr lang="en-US" sz="2800" dirty="0" err="1" smtClean="0">
                <a:solidFill>
                  <a:srgbClr val="FFFF00"/>
                </a:solidFill>
                <a:latin typeface="Tahoma" pitchFamily="34" charset="0"/>
                <a:ea typeface="Tahoma" pitchFamily="34" charset="0"/>
                <a:cs typeface="Tahoma" pitchFamily="34" charset="0"/>
              </a:rPr>
              <a:t>Sistem</a:t>
            </a:r>
            <a:r>
              <a:rPr lang="en-US" sz="2800" dirty="0" smtClean="0">
                <a:solidFill>
                  <a:srgbClr val="FFFF00"/>
                </a:solidFill>
                <a:latin typeface="Tahoma" pitchFamily="34" charset="0"/>
                <a:ea typeface="Tahoma" pitchFamily="34" charset="0"/>
                <a:cs typeface="Tahoma" pitchFamily="34" charset="0"/>
              </a:rPr>
              <a:t> </a:t>
            </a:r>
            <a:r>
              <a:rPr lang="en-US" sz="2800" dirty="0" err="1" smtClean="0">
                <a:solidFill>
                  <a:srgbClr val="FFFF00"/>
                </a:solidFill>
                <a:latin typeface="Tahoma" pitchFamily="34" charset="0"/>
                <a:ea typeface="Tahoma" pitchFamily="34" charset="0"/>
                <a:cs typeface="Tahoma" pitchFamily="34" charset="0"/>
              </a:rPr>
              <a:t>Uap</a:t>
            </a:r>
            <a:r>
              <a:rPr lang="en-US" sz="2800" dirty="0" smtClean="0">
                <a:solidFill>
                  <a:srgbClr val="FFFF00"/>
                </a:solidFill>
                <a:latin typeface="Tahoma" pitchFamily="34" charset="0"/>
                <a:ea typeface="Tahoma" pitchFamily="34" charset="0"/>
                <a:cs typeface="Tahoma" pitchFamily="34" charset="0"/>
              </a:rPr>
              <a:t> </a:t>
            </a:r>
            <a:r>
              <a:rPr lang="en-US" sz="2800" dirty="0" err="1" smtClean="0">
                <a:solidFill>
                  <a:srgbClr val="FFFF00"/>
                </a:solidFill>
                <a:latin typeface="Tahoma" pitchFamily="34" charset="0"/>
                <a:ea typeface="Tahoma" pitchFamily="34" charset="0"/>
                <a:cs typeface="Tahoma" pitchFamily="34" charset="0"/>
              </a:rPr>
              <a:t>basah</a:t>
            </a:r>
            <a:r>
              <a:rPr lang="en-US" sz="2800" dirty="0" smtClean="0">
                <a:solidFill>
                  <a:srgbClr val="FFFF00"/>
                </a:solidFill>
                <a:latin typeface="Tahoma" pitchFamily="34" charset="0"/>
                <a:ea typeface="Tahoma" pitchFamily="34" charset="0"/>
                <a:cs typeface="Tahoma" pitchFamily="34" charset="0"/>
              </a:rPr>
              <a:t> </a:t>
            </a:r>
            <a:r>
              <a:rPr lang="en-US" sz="2800" i="1" dirty="0" smtClean="0">
                <a:solidFill>
                  <a:srgbClr val="FFFF00"/>
                </a:solidFill>
                <a:latin typeface="Tahoma" pitchFamily="34" charset="0"/>
                <a:ea typeface="Tahoma" pitchFamily="34" charset="0"/>
                <a:cs typeface="Tahoma" pitchFamily="34" charset="0"/>
              </a:rPr>
              <a:t>(</a:t>
            </a:r>
            <a:r>
              <a:rPr lang="en-US" sz="2800" b="1" i="1" dirty="0" smtClean="0">
                <a:solidFill>
                  <a:srgbClr val="FFFF00"/>
                </a:solidFill>
                <a:latin typeface="Tahoma" pitchFamily="34" charset="0"/>
                <a:ea typeface="Tahoma" pitchFamily="34" charset="0"/>
                <a:cs typeface="Tahoma" pitchFamily="34" charset="0"/>
              </a:rPr>
              <a:t>Flash Steam</a:t>
            </a:r>
            <a:r>
              <a:rPr lang="en-US" sz="2800" i="1" dirty="0" smtClean="0">
                <a:solidFill>
                  <a:srgbClr val="FFFF00"/>
                </a:solidFill>
                <a:latin typeface="Tahoma" pitchFamily="34" charset="0"/>
                <a:ea typeface="Tahoma" pitchFamily="34" charset="0"/>
                <a:cs typeface="Tahoma" pitchFamily="34" charset="0"/>
              </a:rPr>
              <a:t>)</a:t>
            </a:r>
          </a:p>
          <a:p>
            <a:pPr marL="569913" indent="-569913">
              <a:lnSpc>
                <a:spcPct val="150000"/>
              </a:lnSpc>
              <a:buFont typeface="+mj-lt"/>
              <a:buAutoNum type="arabicPeriod"/>
            </a:pPr>
            <a:r>
              <a:rPr lang="en-US" sz="2800" dirty="0" err="1" smtClean="0">
                <a:solidFill>
                  <a:srgbClr val="FFFF00"/>
                </a:solidFill>
                <a:latin typeface="Tahoma" pitchFamily="34" charset="0"/>
                <a:ea typeface="Tahoma" pitchFamily="34" charset="0"/>
                <a:cs typeface="Tahoma" pitchFamily="34" charset="0"/>
              </a:rPr>
              <a:t>Sistem</a:t>
            </a:r>
            <a:r>
              <a:rPr lang="en-US" sz="2800" dirty="0" smtClean="0">
                <a:solidFill>
                  <a:srgbClr val="FFFF00"/>
                </a:solidFill>
                <a:latin typeface="Tahoma" pitchFamily="34" charset="0"/>
                <a:ea typeface="Tahoma" pitchFamily="34" charset="0"/>
                <a:cs typeface="Tahoma" pitchFamily="34" charset="0"/>
              </a:rPr>
              <a:t> </a:t>
            </a:r>
            <a:r>
              <a:rPr lang="en-US" sz="2800" dirty="0" err="1" smtClean="0">
                <a:solidFill>
                  <a:srgbClr val="FFFF00"/>
                </a:solidFill>
                <a:latin typeface="Tahoma" pitchFamily="34" charset="0"/>
                <a:ea typeface="Tahoma" pitchFamily="34" charset="0"/>
                <a:cs typeface="Tahoma" pitchFamily="34" charset="0"/>
              </a:rPr>
              <a:t>Uap</a:t>
            </a:r>
            <a:r>
              <a:rPr lang="en-US" sz="2800" dirty="0" smtClean="0">
                <a:solidFill>
                  <a:srgbClr val="FFFF00"/>
                </a:solidFill>
                <a:latin typeface="Tahoma" pitchFamily="34" charset="0"/>
                <a:ea typeface="Tahoma" pitchFamily="34" charset="0"/>
                <a:cs typeface="Tahoma" pitchFamily="34" charset="0"/>
              </a:rPr>
              <a:t> Air </a:t>
            </a:r>
            <a:r>
              <a:rPr lang="en-US" sz="2800" dirty="0" err="1" smtClean="0">
                <a:solidFill>
                  <a:srgbClr val="FFFF00"/>
                </a:solidFill>
                <a:latin typeface="Tahoma" pitchFamily="34" charset="0"/>
                <a:ea typeface="Tahoma" pitchFamily="34" charset="0"/>
                <a:cs typeface="Tahoma" pitchFamily="34" charset="0"/>
              </a:rPr>
              <a:t>Panas</a:t>
            </a:r>
            <a:r>
              <a:rPr lang="en-US" sz="2800" dirty="0" smtClean="0">
                <a:solidFill>
                  <a:srgbClr val="FFFF00"/>
                </a:solidFill>
                <a:latin typeface="Tahoma" pitchFamily="34" charset="0"/>
                <a:ea typeface="Tahoma" pitchFamily="34" charset="0"/>
                <a:cs typeface="Tahoma" pitchFamily="34" charset="0"/>
              </a:rPr>
              <a:t> (</a:t>
            </a:r>
            <a:r>
              <a:rPr lang="en-US" sz="2800" b="1" i="1" dirty="0" smtClean="0">
                <a:solidFill>
                  <a:srgbClr val="FFFF00"/>
                </a:solidFill>
                <a:latin typeface="Tahoma" pitchFamily="34" charset="0"/>
                <a:ea typeface="Tahoma" pitchFamily="34" charset="0"/>
                <a:cs typeface="Tahoma" pitchFamily="34" charset="0"/>
              </a:rPr>
              <a:t>Binary </a:t>
            </a:r>
            <a:r>
              <a:rPr lang="en-US" sz="2800" b="1" i="1" dirty="0" err="1" smtClean="0">
                <a:solidFill>
                  <a:srgbClr val="FFFF00"/>
                </a:solidFill>
                <a:latin typeface="Tahoma" pitchFamily="34" charset="0"/>
                <a:ea typeface="Tahoma" pitchFamily="34" charset="0"/>
                <a:cs typeface="Tahoma" pitchFamily="34" charset="0"/>
              </a:rPr>
              <a:t>Cicle</a:t>
            </a:r>
            <a:r>
              <a:rPr lang="en-US" sz="2800" dirty="0" smtClean="0">
                <a:solidFill>
                  <a:srgbClr val="FFFF00"/>
                </a:solidFill>
                <a:latin typeface="Tahoma" pitchFamily="34" charset="0"/>
                <a:ea typeface="Tahoma" pitchFamily="34" charset="0"/>
                <a:cs typeface="Tahoma" pitchFamily="34" charset="0"/>
              </a:rPr>
              <a:t>)</a:t>
            </a:r>
          </a:p>
        </p:txBody>
      </p:sp>
      <p:sp>
        <p:nvSpPr>
          <p:cNvPr id="6" name="Bent Arrow 5"/>
          <p:cNvSpPr/>
          <p:nvPr/>
        </p:nvSpPr>
        <p:spPr>
          <a:xfrm rot="5400000">
            <a:off x="4076700" y="1333500"/>
            <a:ext cx="1752600" cy="1371600"/>
          </a:xfrm>
          <a:prstGeom prst="ben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95400"/>
            <a:ext cx="8534400" cy="3970318"/>
          </a:xfrm>
          <a:prstGeom prst="rect">
            <a:avLst/>
          </a:prstGeom>
        </p:spPr>
        <p:txBody>
          <a:bodyPr wrap="square">
            <a:spAutoFit/>
          </a:bodyPr>
          <a:lstStyle/>
          <a:p>
            <a:pPr marL="344488" indent="-344488">
              <a:buFont typeface="Wingdings" pitchFamily="2" charset="2"/>
              <a:buChar char="Ø"/>
            </a:pPr>
            <a:r>
              <a:rPr lang="en-US" sz="2800" dirty="0" smtClean="0">
                <a:latin typeface="Tahoma" pitchFamily="34" charset="0"/>
                <a:ea typeface="Tahoma" pitchFamily="34" charset="0"/>
                <a:cs typeface="Tahoma" pitchFamily="34" charset="0"/>
              </a:rPr>
              <a:t>PLTP </a:t>
            </a:r>
            <a:r>
              <a:rPr lang="en-US" sz="2800" dirty="0" err="1" smtClean="0">
                <a:latin typeface="Tahoma" pitchFamily="34" charset="0"/>
                <a:ea typeface="Tahoma" pitchFamily="34" charset="0"/>
                <a:cs typeface="Tahoma" pitchFamily="34" charset="0"/>
              </a:rPr>
              <a:t>sistem</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uap</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kering</a:t>
            </a:r>
            <a:r>
              <a:rPr lang="en-US" sz="2800" dirty="0" smtClean="0">
                <a:latin typeface="Tahoma" pitchFamily="34" charset="0"/>
                <a:ea typeface="Tahoma" pitchFamily="34" charset="0"/>
                <a:cs typeface="Tahoma" pitchFamily="34" charset="0"/>
              </a:rPr>
              <a:t> (</a:t>
            </a:r>
            <a:r>
              <a:rPr lang="en-US" sz="2800" b="1" i="1" dirty="0" smtClean="0">
                <a:latin typeface="Tahoma" pitchFamily="34" charset="0"/>
                <a:ea typeface="Tahoma" pitchFamily="34" charset="0"/>
                <a:cs typeface="Tahoma" pitchFamily="34" charset="0"/>
              </a:rPr>
              <a:t>dry steam </a:t>
            </a:r>
            <a:r>
              <a:rPr lang="en-US" sz="2800" i="1" dirty="0" smtClean="0">
                <a:latin typeface="Tahoma" pitchFamily="34" charset="0"/>
                <a:ea typeface="Tahoma" pitchFamily="34" charset="0"/>
                <a:cs typeface="Tahoma" pitchFamily="34" charset="0"/>
              </a:rPr>
              <a:t>)</a:t>
            </a:r>
            <a:r>
              <a:rPr lang="en-US" sz="2800" dirty="0" err="1" smtClean="0">
                <a:latin typeface="Tahoma" pitchFamily="34" charset="0"/>
                <a:ea typeface="Tahoma" pitchFamily="34" charset="0"/>
                <a:cs typeface="Tahoma" pitchFamily="34" charset="0"/>
              </a:rPr>
              <a:t>mengambil</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sumber</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uap</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panas</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dari</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bawah</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permukaan</a:t>
            </a:r>
            <a:r>
              <a:rPr lang="en-US" sz="2800" dirty="0" smtClean="0">
                <a:latin typeface="Tahoma" pitchFamily="34" charset="0"/>
                <a:ea typeface="Tahoma" pitchFamily="34" charset="0"/>
                <a:cs typeface="Tahoma" pitchFamily="34" charset="0"/>
              </a:rPr>
              <a:t>. </a:t>
            </a:r>
            <a:endParaRPr lang="en-US" sz="2800" i="1" dirty="0" smtClean="0">
              <a:latin typeface="Tahoma" pitchFamily="34" charset="0"/>
              <a:ea typeface="Tahoma" pitchFamily="34" charset="0"/>
              <a:cs typeface="Tahoma" pitchFamily="34" charset="0"/>
            </a:endParaRPr>
          </a:p>
          <a:p>
            <a:pPr marL="344488" indent="-344488">
              <a:buFont typeface="Wingdings" pitchFamily="2" charset="2"/>
              <a:buChar char="Ø"/>
            </a:pPr>
            <a:r>
              <a:rPr lang="en-US" sz="2800" dirty="0" err="1" smtClean="0">
                <a:latin typeface="Tahoma" pitchFamily="34" charset="0"/>
                <a:ea typeface="Tahoma" pitchFamily="34" charset="0"/>
                <a:cs typeface="Tahoma" pitchFamily="34" charset="0"/>
              </a:rPr>
              <a:t>Sistem</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ini</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dipakai</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jika</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fluida</a:t>
            </a:r>
            <a:r>
              <a:rPr lang="en-US" sz="2800" dirty="0" smtClean="0">
                <a:latin typeface="Tahoma" pitchFamily="34" charset="0"/>
                <a:ea typeface="Tahoma" pitchFamily="34" charset="0"/>
                <a:cs typeface="Tahoma" pitchFamily="34" charset="0"/>
              </a:rPr>
              <a:t> yang </a:t>
            </a:r>
            <a:r>
              <a:rPr lang="en-US" sz="2800" dirty="0" err="1" smtClean="0">
                <a:latin typeface="Tahoma" pitchFamily="34" charset="0"/>
                <a:ea typeface="Tahoma" pitchFamily="34" charset="0"/>
                <a:cs typeface="Tahoma" pitchFamily="34" charset="0"/>
              </a:rPr>
              <a:t>dikeluarkan</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melalui</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sumur</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produksi</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berupa</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fasa</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uap</a:t>
            </a:r>
            <a:r>
              <a:rPr lang="en-US" sz="2800" dirty="0" smtClean="0">
                <a:latin typeface="Tahoma" pitchFamily="34" charset="0"/>
                <a:ea typeface="Tahoma" pitchFamily="34" charset="0"/>
                <a:cs typeface="Tahoma" pitchFamily="34" charset="0"/>
              </a:rPr>
              <a:t>. </a:t>
            </a:r>
          </a:p>
          <a:p>
            <a:pPr marL="344488" indent="-344488">
              <a:buFont typeface="Wingdings" pitchFamily="2" charset="2"/>
              <a:buChar char="Ø"/>
            </a:pPr>
            <a:r>
              <a:rPr lang="en-US" sz="2800" dirty="0" err="1" smtClean="0">
                <a:latin typeface="Tahoma" pitchFamily="34" charset="0"/>
                <a:ea typeface="Tahoma" pitchFamily="34" charset="0"/>
                <a:cs typeface="Tahoma" pitchFamily="34" charset="0"/>
              </a:rPr>
              <a:t>Uap</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tersebut</a:t>
            </a:r>
            <a:r>
              <a:rPr lang="en-US" sz="2800" dirty="0" smtClean="0">
                <a:latin typeface="Tahoma" pitchFamily="34" charset="0"/>
                <a:ea typeface="Tahoma" pitchFamily="34" charset="0"/>
                <a:cs typeface="Tahoma" pitchFamily="34" charset="0"/>
              </a:rPr>
              <a:t> yang </a:t>
            </a:r>
            <a:r>
              <a:rPr lang="en-US" sz="2800" dirty="0" err="1" smtClean="0">
                <a:latin typeface="Tahoma" pitchFamily="34" charset="0"/>
                <a:ea typeface="Tahoma" pitchFamily="34" charset="0"/>
                <a:cs typeface="Tahoma" pitchFamily="34" charset="0"/>
              </a:rPr>
              <a:t>langsung</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dimanfaatkan</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untuk</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memutar</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turbin</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dan</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kemudian</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turbin</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akan</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mengubah</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energi</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panas</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bumi</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menjadi</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energi</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gerak</a:t>
            </a:r>
            <a:r>
              <a:rPr lang="en-US" sz="2800" dirty="0" smtClean="0">
                <a:latin typeface="Tahoma" pitchFamily="34" charset="0"/>
                <a:ea typeface="Tahoma" pitchFamily="34" charset="0"/>
                <a:cs typeface="Tahoma" pitchFamily="34" charset="0"/>
              </a:rPr>
              <a:t> yang </a:t>
            </a:r>
            <a:r>
              <a:rPr lang="en-US" sz="2800" dirty="0" err="1" smtClean="0">
                <a:latin typeface="Tahoma" pitchFamily="34" charset="0"/>
                <a:ea typeface="Tahoma" pitchFamily="34" charset="0"/>
                <a:cs typeface="Tahoma" pitchFamily="34" charset="0"/>
              </a:rPr>
              <a:t>akan</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memutar</a:t>
            </a:r>
            <a:r>
              <a:rPr lang="en-US" sz="2800" dirty="0" smtClean="0">
                <a:latin typeface="Tahoma" pitchFamily="34" charset="0"/>
                <a:ea typeface="Tahoma" pitchFamily="34" charset="0"/>
                <a:cs typeface="Tahoma" pitchFamily="34" charset="0"/>
              </a:rPr>
              <a:t> generator </a:t>
            </a:r>
            <a:r>
              <a:rPr lang="en-US" sz="2800" dirty="0" err="1" smtClean="0">
                <a:latin typeface="Tahoma" pitchFamily="34" charset="0"/>
                <a:ea typeface="Tahoma" pitchFamily="34" charset="0"/>
                <a:cs typeface="Tahoma" pitchFamily="34" charset="0"/>
              </a:rPr>
              <a:t>untuk</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menghasilkan</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energi</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listrik</a:t>
            </a:r>
            <a:r>
              <a:rPr lang="en-US" sz="2800" dirty="0" smtClean="0">
                <a:latin typeface="Tahoma" pitchFamily="34" charset="0"/>
                <a:ea typeface="Tahoma" pitchFamily="34" charset="0"/>
                <a:cs typeface="Tahoma" pitchFamily="34" charset="0"/>
              </a:rPr>
              <a:t>.</a:t>
            </a:r>
          </a:p>
        </p:txBody>
      </p:sp>
      <p:sp>
        <p:nvSpPr>
          <p:cNvPr id="4" name="Rectangle 3"/>
          <p:cNvSpPr/>
          <p:nvPr/>
        </p:nvSpPr>
        <p:spPr>
          <a:xfrm>
            <a:off x="381000" y="152400"/>
            <a:ext cx="7853753" cy="707886"/>
          </a:xfrm>
          <a:prstGeom prst="rect">
            <a:avLst/>
          </a:prstGeom>
        </p:spPr>
        <p:txBody>
          <a:bodyPr wrap="none">
            <a:spAutoFit/>
          </a:bodyPr>
          <a:lstStyle/>
          <a:p>
            <a:pPr marL="854075" indent="-854075"/>
            <a:r>
              <a:rPr lang="en-US" sz="4000" dirty="0" err="1" smtClean="0">
                <a:latin typeface="Tahoma" pitchFamily="34" charset="0"/>
                <a:ea typeface="Tahoma" pitchFamily="34" charset="0"/>
                <a:cs typeface="Tahoma" pitchFamily="34" charset="0"/>
              </a:rPr>
              <a:t>Sistem</a:t>
            </a:r>
            <a:r>
              <a:rPr lang="en-US" sz="4000" dirty="0" smtClean="0">
                <a:latin typeface="Tahoma" pitchFamily="34" charset="0"/>
                <a:ea typeface="Tahoma" pitchFamily="34" charset="0"/>
                <a:cs typeface="Tahoma" pitchFamily="34" charset="0"/>
              </a:rPr>
              <a:t> </a:t>
            </a:r>
            <a:r>
              <a:rPr lang="en-US" sz="4000" dirty="0" err="1" smtClean="0">
                <a:latin typeface="Tahoma" pitchFamily="34" charset="0"/>
                <a:ea typeface="Tahoma" pitchFamily="34" charset="0"/>
                <a:cs typeface="Tahoma" pitchFamily="34" charset="0"/>
              </a:rPr>
              <a:t>Uap</a:t>
            </a:r>
            <a:r>
              <a:rPr lang="en-US" sz="4000" dirty="0" smtClean="0">
                <a:latin typeface="Tahoma" pitchFamily="34" charset="0"/>
                <a:ea typeface="Tahoma" pitchFamily="34" charset="0"/>
                <a:cs typeface="Tahoma" pitchFamily="34" charset="0"/>
              </a:rPr>
              <a:t> </a:t>
            </a:r>
            <a:r>
              <a:rPr lang="en-US" sz="4000" dirty="0" err="1" smtClean="0">
                <a:latin typeface="Tahoma" pitchFamily="34" charset="0"/>
                <a:ea typeface="Tahoma" pitchFamily="34" charset="0"/>
                <a:cs typeface="Tahoma" pitchFamily="34" charset="0"/>
              </a:rPr>
              <a:t>kering</a:t>
            </a:r>
            <a:r>
              <a:rPr lang="en-US" sz="4000" dirty="0" smtClean="0">
                <a:latin typeface="Tahoma" pitchFamily="34" charset="0"/>
                <a:ea typeface="Tahoma" pitchFamily="34" charset="0"/>
                <a:cs typeface="Tahoma" pitchFamily="34" charset="0"/>
              </a:rPr>
              <a:t> (</a:t>
            </a:r>
            <a:r>
              <a:rPr lang="en-US" sz="4000" b="1" i="1" dirty="0" smtClean="0">
                <a:latin typeface="Tahoma" pitchFamily="34" charset="0"/>
                <a:ea typeface="Tahoma" pitchFamily="34" charset="0"/>
                <a:cs typeface="Tahoma" pitchFamily="34" charset="0"/>
              </a:rPr>
              <a:t>Dry </a:t>
            </a:r>
            <a:r>
              <a:rPr lang="en-US" sz="4000" b="1" i="1" dirty="0" err="1" smtClean="0">
                <a:latin typeface="Tahoma" pitchFamily="34" charset="0"/>
                <a:ea typeface="Tahoma" pitchFamily="34" charset="0"/>
                <a:cs typeface="Tahoma" pitchFamily="34" charset="0"/>
              </a:rPr>
              <a:t>STteam</a:t>
            </a:r>
            <a:r>
              <a:rPr lang="en-US" sz="4000" i="1" dirty="0" smtClean="0">
                <a:latin typeface="Tahoma" pitchFamily="34" charset="0"/>
                <a:ea typeface="Tahoma" pitchFamily="34" charset="0"/>
                <a:cs typeface="Tahom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229600" cy="4093428"/>
          </a:xfrm>
          <a:prstGeom prst="rect">
            <a:avLst/>
          </a:prstGeom>
        </p:spPr>
        <p:txBody>
          <a:bodyPr wrap="square">
            <a:spAutoFit/>
          </a:bodyPr>
          <a:lstStyle/>
          <a:p>
            <a:r>
              <a:rPr lang="en-US" sz="2800" b="1" u="sng" dirty="0" err="1" smtClean="0">
                <a:latin typeface="Tahoma" pitchFamily="34" charset="0"/>
                <a:ea typeface="Tahoma" pitchFamily="34" charset="0"/>
                <a:cs typeface="Tahoma" pitchFamily="34" charset="0"/>
              </a:rPr>
              <a:t>Syarat-syarat</a:t>
            </a:r>
            <a:r>
              <a:rPr lang="en-US" sz="2800" b="1" u="sng" dirty="0" smtClean="0">
                <a:latin typeface="Tahoma" pitchFamily="34" charset="0"/>
                <a:ea typeface="Tahoma" pitchFamily="34" charset="0"/>
                <a:cs typeface="Tahoma" pitchFamily="34" charset="0"/>
              </a:rPr>
              <a:t> </a:t>
            </a:r>
            <a:r>
              <a:rPr lang="en-US" sz="2800" b="1" u="sng" dirty="0" smtClean="0"/>
              <a:t>DRY STEAM </a:t>
            </a:r>
            <a:endParaRPr lang="en-US" sz="2800" b="1" u="sng" dirty="0" smtClean="0">
              <a:latin typeface="Tahoma" pitchFamily="34" charset="0"/>
              <a:ea typeface="Tahoma" pitchFamily="34" charset="0"/>
              <a:cs typeface="Tahoma" pitchFamily="34" charset="0"/>
            </a:endParaRPr>
          </a:p>
          <a:p>
            <a:endParaRPr lang="en-US" sz="2800" dirty="0">
              <a:latin typeface="Tahoma" pitchFamily="34" charset="0"/>
              <a:ea typeface="Tahoma" pitchFamily="34" charset="0"/>
              <a:cs typeface="Tahoma" pitchFamily="34" charset="0"/>
            </a:endParaRPr>
          </a:p>
          <a:p>
            <a:pPr marL="749300" indent="-465138">
              <a:buFont typeface="+mj-lt"/>
              <a:buAutoNum type="arabicPeriod"/>
            </a:pPr>
            <a:r>
              <a:rPr lang="en-US" sz="2800" dirty="0" err="1" smtClean="0">
                <a:latin typeface="Tahoma" pitchFamily="34" charset="0"/>
                <a:ea typeface="Tahoma" pitchFamily="34" charset="0"/>
                <a:cs typeface="Tahoma" pitchFamily="34" charset="0"/>
              </a:rPr>
              <a:t>Mempunyaisuhuyangrelativetinggi</a:t>
            </a:r>
            <a:r>
              <a:rPr lang="en-US" sz="2800" dirty="0">
                <a:latin typeface="Tahoma" pitchFamily="34" charset="0"/>
                <a:ea typeface="Tahoma" pitchFamily="34" charset="0"/>
                <a:cs typeface="Tahoma" pitchFamily="34" charset="0"/>
              </a:rPr>
              <a:t>(&gt;2300C)</a:t>
            </a:r>
          </a:p>
          <a:p>
            <a:pPr marL="749300" indent="-465138">
              <a:buFont typeface="+mj-lt"/>
              <a:buAutoNum type="arabicPeriod"/>
            </a:pPr>
            <a:r>
              <a:rPr lang="en-US" sz="2800" dirty="0" err="1" smtClean="0">
                <a:latin typeface="Tahoma" pitchFamily="34" charset="0"/>
                <a:ea typeface="Tahoma" pitchFamily="34" charset="0"/>
                <a:cs typeface="Tahoma" pitchFamily="34" charset="0"/>
              </a:rPr>
              <a:t>Memilikiteakananuapygcukupbesar</a:t>
            </a:r>
            <a:r>
              <a:rPr lang="en-US" sz="2800" dirty="0">
                <a:latin typeface="Tahoma" pitchFamily="34" charset="0"/>
                <a:ea typeface="Tahoma" pitchFamily="34" charset="0"/>
                <a:cs typeface="Tahoma" pitchFamily="34" charset="0"/>
              </a:rPr>
              <a:t>(&gt;3,5atm)</a:t>
            </a:r>
          </a:p>
          <a:p>
            <a:pPr marL="749300" indent="-465138">
              <a:buFont typeface="+mj-lt"/>
              <a:buAutoNum type="arabicPeriod"/>
            </a:pPr>
            <a:r>
              <a:rPr lang="en-US" sz="2800" dirty="0" err="1" smtClean="0">
                <a:latin typeface="Tahoma" pitchFamily="34" charset="0"/>
                <a:ea typeface="Tahoma" pitchFamily="34" charset="0"/>
                <a:cs typeface="Tahoma" pitchFamily="34" charset="0"/>
              </a:rPr>
              <a:t>Memilikivolumeuapygcukupbanyak</a:t>
            </a:r>
            <a:r>
              <a:rPr lang="en-US" sz="2800" dirty="0" smtClean="0">
                <a:latin typeface="Tahoma" pitchFamily="34" charset="0"/>
                <a:ea typeface="Tahoma" pitchFamily="34" charset="0"/>
                <a:cs typeface="Tahoma" pitchFamily="34" charset="0"/>
              </a:rPr>
              <a:t>(10ton/jamatausetara1000kWlistrik</a:t>
            </a:r>
            <a:r>
              <a:rPr lang="en-US" sz="2800" dirty="0">
                <a:latin typeface="Tahoma" pitchFamily="34" charset="0"/>
                <a:ea typeface="Tahoma" pitchFamily="34" charset="0"/>
                <a:cs typeface="Tahoma" pitchFamily="34" charset="0"/>
              </a:rPr>
              <a:t>)</a:t>
            </a:r>
          </a:p>
          <a:p>
            <a:pPr marL="749300" indent="-465138">
              <a:buFont typeface="+mj-lt"/>
              <a:buAutoNum type="arabicPeriod"/>
            </a:pPr>
            <a:r>
              <a:rPr lang="en-US" sz="2800" dirty="0" err="1" smtClean="0">
                <a:latin typeface="Tahoma" pitchFamily="34" charset="0"/>
                <a:ea typeface="Tahoma" pitchFamily="34" charset="0"/>
                <a:cs typeface="Tahoma" pitchFamily="34" charset="0"/>
              </a:rPr>
              <a:t>Letaknyatidakterlaludalamdaripermukaanbumi</a:t>
            </a:r>
            <a:r>
              <a:rPr lang="en-US" sz="2800" dirty="0" smtClean="0">
                <a:latin typeface="Tahoma" pitchFamily="34" charset="0"/>
                <a:ea typeface="Tahoma" pitchFamily="34" charset="0"/>
                <a:cs typeface="Tahoma" pitchFamily="34" charset="0"/>
              </a:rPr>
              <a:t>(maks2500m)</a:t>
            </a:r>
          </a:p>
          <a:p>
            <a:pPr marL="749300" indent="-465138">
              <a:buFont typeface="+mj-lt"/>
              <a:buAutoNum type="arabicPeriod"/>
            </a:pPr>
            <a:r>
              <a:rPr lang="en-US" sz="2800" dirty="0" err="1" smtClean="0">
                <a:latin typeface="Tahoma" pitchFamily="34" charset="0"/>
                <a:ea typeface="Tahoma" pitchFamily="34" charset="0"/>
                <a:cs typeface="Tahoma" pitchFamily="34" charset="0"/>
              </a:rPr>
              <a:t>Fluidanyatidakbersifatkorosif</a:t>
            </a:r>
            <a:endParaRPr lang="en-US" sz="28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219200"/>
            <a:ext cx="8534400" cy="5262979"/>
          </a:xfrm>
          <a:prstGeom prst="rect">
            <a:avLst/>
          </a:prstGeom>
        </p:spPr>
        <p:txBody>
          <a:bodyPr wrap="square">
            <a:spAutoFit/>
          </a:bodyPr>
          <a:lstStyle/>
          <a:p>
            <a:pPr marL="465138" indent="-465138">
              <a:buFont typeface="Wingdings" pitchFamily="2" charset="2"/>
              <a:buChar char="q"/>
            </a:pPr>
            <a:r>
              <a:rPr lang="en-US" sz="2400" dirty="0" smtClean="0">
                <a:latin typeface="Tahoma" pitchFamily="34" charset="0"/>
                <a:ea typeface="Tahoma" pitchFamily="34" charset="0"/>
                <a:cs typeface="Tahoma" pitchFamily="34" charset="0"/>
              </a:rPr>
              <a:t>PLTP </a:t>
            </a:r>
            <a:r>
              <a:rPr lang="en-US" sz="2400" dirty="0" err="1" smtClean="0">
                <a:latin typeface="Tahoma" pitchFamily="34" charset="0"/>
                <a:ea typeface="Tahoma" pitchFamily="34" charset="0"/>
                <a:cs typeface="Tahoma" pitchFamily="34" charset="0"/>
              </a:rPr>
              <a:t>sistem</a:t>
            </a:r>
            <a:r>
              <a:rPr lang="en-US" sz="2400" dirty="0" smtClean="0">
                <a:latin typeface="Tahoma" pitchFamily="34" charset="0"/>
                <a:ea typeface="Tahoma" pitchFamily="34" charset="0"/>
                <a:cs typeface="Tahoma" pitchFamily="34" charset="0"/>
              </a:rPr>
              <a:t> </a:t>
            </a:r>
            <a:r>
              <a:rPr lang="en-US" sz="2400" i="1" dirty="0" smtClean="0">
                <a:latin typeface="Tahoma" pitchFamily="34" charset="0"/>
                <a:ea typeface="Tahoma" pitchFamily="34" charset="0"/>
                <a:cs typeface="Tahoma" pitchFamily="34" charset="0"/>
              </a:rPr>
              <a:t>Flash Steam </a:t>
            </a:r>
            <a:r>
              <a:rPr lang="en-US" sz="2400" i="1" dirty="0" err="1" smtClean="0">
                <a:latin typeface="Tahoma" pitchFamily="34" charset="0"/>
                <a:ea typeface="Tahoma" pitchFamily="34" charset="0"/>
                <a:cs typeface="Tahoma" pitchFamily="34" charset="0"/>
              </a:rPr>
              <a:t>merupakan</a:t>
            </a:r>
            <a:r>
              <a:rPr lang="en-US" sz="2400" i="1" dirty="0" smtClean="0">
                <a:latin typeface="Tahoma" pitchFamily="34" charset="0"/>
                <a:ea typeface="Tahoma" pitchFamily="34" charset="0"/>
                <a:cs typeface="Tahoma" pitchFamily="34" charset="0"/>
              </a:rPr>
              <a:t> PLTP yang paling </a:t>
            </a:r>
            <a:r>
              <a:rPr lang="en-US" sz="2400" i="1" dirty="0" err="1" smtClean="0">
                <a:latin typeface="Tahoma" pitchFamily="34" charset="0"/>
                <a:ea typeface="Tahoma" pitchFamily="34" charset="0"/>
                <a:cs typeface="Tahoma" pitchFamily="34" charset="0"/>
              </a:rPr>
              <a:t>umum</a:t>
            </a:r>
            <a:r>
              <a:rPr lang="en-US" sz="2400" i="1" dirty="0" smtClean="0">
                <a:latin typeface="Tahoma" pitchFamily="34" charset="0"/>
                <a:ea typeface="Tahoma" pitchFamily="34" charset="0"/>
                <a:cs typeface="Tahoma" pitchFamily="34" charset="0"/>
              </a:rPr>
              <a:t> </a:t>
            </a:r>
            <a:r>
              <a:rPr lang="en-US" sz="2400" i="1" dirty="0" err="1" smtClean="0">
                <a:latin typeface="Tahoma" pitchFamily="34" charset="0"/>
                <a:ea typeface="Tahoma" pitchFamily="34" charset="0"/>
                <a:cs typeface="Tahoma" pitchFamily="34" charset="0"/>
              </a:rPr>
              <a:t>digunakan</a:t>
            </a:r>
            <a:r>
              <a:rPr lang="en-US" sz="2400" i="1" dirty="0" smtClean="0">
                <a:latin typeface="Tahoma" pitchFamily="34" charset="0"/>
                <a:ea typeface="Tahoma" pitchFamily="34" charset="0"/>
                <a:cs typeface="Tahoma" pitchFamily="34" charset="0"/>
              </a:rPr>
              <a:t>. </a:t>
            </a:r>
          </a:p>
          <a:p>
            <a:pPr marL="465138" indent="-465138">
              <a:buFont typeface="Wingdings" pitchFamily="2" charset="2"/>
              <a:buChar char="q"/>
            </a:pPr>
            <a:r>
              <a:rPr lang="en-US" sz="2400" dirty="0" err="1" smtClean="0">
                <a:latin typeface="Tahoma" pitchFamily="34" charset="0"/>
                <a:ea typeface="Tahoma" pitchFamily="34" charset="0"/>
                <a:cs typeface="Tahoma" pitchFamily="34" charset="0"/>
              </a:rPr>
              <a:t>Pembangkit</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jenis</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ini</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memanfaatkan</a:t>
            </a:r>
            <a:r>
              <a:rPr lang="en-US" sz="2400" dirty="0" smtClean="0">
                <a:latin typeface="Tahoma" pitchFamily="34" charset="0"/>
                <a:ea typeface="Tahoma" pitchFamily="34" charset="0"/>
                <a:cs typeface="Tahoma" pitchFamily="34" charset="0"/>
              </a:rPr>
              <a:t> reservoir </a:t>
            </a:r>
            <a:r>
              <a:rPr lang="en-US" sz="2400" dirty="0" err="1" smtClean="0">
                <a:latin typeface="Tahoma" pitchFamily="34" charset="0"/>
                <a:ea typeface="Tahoma" pitchFamily="34" charset="0"/>
                <a:cs typeface="Tahoma" pitchFamily="34" charset="0"/>
              </a:rPr>
              <a:t>panas</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bumi</a:t>
            </a:r>
            <a:r>
              <a:rPr lang="en-US" sz="2400" dirty="0" smtClean="0">
                <a:latin typeface="Tahoma" pitchFamily="34" charset="0"/>
                <a:ea typeface="Tahoma" pitchFamily="34" charset="0"/>
                <a:cs typeface="Tahoma" pitchFamily="34" charset="0"/>
              </a:rPr>
              <a:t> yang </a:t>
            </a:r>
            <a:r>
              <a:rPr lang="en-US" sz="2400" dirty="0" err="1" smtClean="0">
                <a:latin typeface="Tahoma" pitchFamily="34" charset="0"/>
                <a:ea typeface="Tahoma" pitchFamily="34" charset="0"/>
                <a:cs typeface="Tahoma" pitchFamily="34" charset="0"/>
              </a:rPr>
              <a:t>berisi</a:t>
            </a:r>
            <a:r>
              <a:rPr lang="en-US" sz="2400" dirty="0" smtClean="0">
                <a:latin typeface="Tahoma" pitchFamily="34" charset="0"/>
                <a:ea typeface="Tahoma" pitchFamily="34" charset="0"/>
                <a:cs typeface="Tahoma" pitchFamily="34" charset="0"/>
              </a:rPr>
              <a:t> air </a:t>
            </a:r>
            <a:r>
              <a:rPr lang="en-US" sz="2400" dirty="0" err="1" smtClean="0">
                <a:latin typeface="Tahoma" pitchFamily="34" charset="0"/>
                <a:ea typeface="Tahoma" pitchFamily="34" charset="0"/>
                <a:cs typeface="Tahoma" pitchFamily="34" charset="0"/>
              </a:rPr>
              <a:t>dengan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temperatur</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lebih</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besar</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dari</a:t>
            </a:r>
            <a:r>
              <a:rPr lang="en-US" sz="2400" dirty="0" smtClean="0">
                <a:latin typeface="Tahoma" pitchFamily="34" charset="0"/>
                <a:ea typeface="Tahoma" pitchFamily="34" charset="0"/>
                <a:cs typeface="Tahoma" pitchFamily="34" charset="0"/>
              </a:rPr>
              <a:t> 182°C. </a:t>
            </a:r>
          </a:p>
          <a:p>
            <a:pPr marL="465138" indent="-465138">
              <a:buFont typeface="Wingdings" pitchFamily="2" charset="2"/>
              <a:buChar char="q"/>
            </a:pPr>
            <a:r>
              <a:rPr lang="en-US" sz="2400" dirty="0" smtClean="0">
                <a:latin typeface="Tahoma" pitchFamily="34" charset="0"/>
                <a:ea typeface="Tahoma" pitchFamily="34" charset="0"/>
                <a:cs typeface="Tahoma" pitchFamily="34" charset="0"/>
              </a:rPr>
              <a:t>Air yang </a:t>
            </a:r>
            <a:r>
              <a:rPr lang="en-US" sz="2400" dirty="0" err="1" smtClean="0">
                <a:latin typeface="Tahoma" pitchFamily="34" charset="0"/>
                <a:ea typeface="Tahoma" pitchFamily="34" charset="0"/>
                <a:cs typeface="Tahoma" pitchFamily="34" charset="0"/>
              </a:rPr>
              <a:t>sangat</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panas</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ini</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dialirkan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ke</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atas</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melalui</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pipa</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sumur</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produksi</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dengan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tekanannya</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sendiri</a:t>
            </a:r>
            <a:r>
              <a:rPr lang="en-US" sz="2400" dirty="0" smtClean="0">
                <a:latin typeface="Tahoma" pitchFamily="34" charset="0"/>
                <a:ea typeface="Tahoma" pitchFamily="34" charset="0"/>
                <a:cs typeface="Tahoma" pitchFamily="34" charset="0"/>
              </a:rPr>
              <a:t>. </a:t>
            </a:r>
          </a:p>
          <a:p>
            <a:pPr marL="465138" indent="-465138">
              <a:buFont typeface="Wingdings" pitchFamily="2" charset="2"/>
              <a:buChar char="q"/>
            </a:pPr>
            <a:r>
              <a:rPr lang="en-US" sz="2400" dirty="0" err="1" smtClean="0">
                <a:latin typeface="Tahoma" pitchFamily="34" charset="0"/>
                <a:ea typeface="Tahoma" pitchFamily="34" charset="0"/>
                <a:cs typeface="Tahoma" pitchFamily="34" charset="0"/>
              </a:rPr>
              <a:t>Karena</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mengalir</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keatas</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tekanannya</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menurun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beberapa</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bagian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dari</a:t>
            </a:r>
            <a:r>
              <a:rPr lang="en-US" sz="2400" dirty="0" smtClean="0">
                <a:latin typeface="Tahoma" pitchFamily="34" charset="0"/>
                <a:ea typeface="Tahoma" pitchFamily="34" charset="0"/>
                <a:cs typeface="Tahoma" pitchFamily="34" charset="0"/>
              </a:rPr>
              <a:t> air </a:t>
            </a:r>
            <a:r>
              <a:rPr lang="en-US" sz="2400" dirty="0" err="1" smtClean="0">
                <a:latin typeface="Tahoma" pitchFamily="34" charset="0"/>
                <a:ea typeface="Tahoma" pitchFamily="34" charset="0"/>
                <a:cs typeface="Tahoma" pitchFamily="34" charset="0"/>
              </a:rPr>
              <a:t>menjadi</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uap</a:t>
            </a:r>
            <a:r>
              <a:rPr lang="en-US" sz="2400" dirty="0" smtClean="0">
                <a:latin typeface="Tahoma" pitchFamily="34" charset="0"/>
                <a:ea typeface="Tahoma" pitchFamily="34" charset="0"/>
                <a:cs typeface="Tahoma" pitchFamily="34" charset="0"/>
              </a:rPr>
              <a:t>. </a:t>
            </a:r>
          </a:p>
          <a:p>
            <a:pPr marL="465138" indent="-465138">
              <a:buFont typeface="Wingdings" pitchFamily="2" charset="2"/>
              <a:buChar char="q"/>
            </a:pPr>
            <a:r>
              <a:rPr lang="en-US" sz="2400" dirty="0" err="1" smtClean="0">
                <a:latin typeface="Tahoma" pitchFamily="34" charset="0"/>
                <a:ea typeface="Tahoma" pitchFamily="34" charset="0"/>
                <a:cs typeface="Tahoma" pitchFamily="34" charset="0"/>
              </a:rPr>
              <a:t>Uap</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ini</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kemudian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dipisahkan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dari</a:t>
            </a:r>
            <a:r>
              <a:rPr lang="en-US" sz="2400" dirty="0" smtClean="0">
                <a:latin typeface="Tahoma" pitchFamily="34" charset="0"/>
                <a:ea typeface="Tahoma" pitchFamily="34" charset="0"/>
                <a:cs typeface="Tahoma" pitchFamily="34" charset="0"/>
              </a:rPr>
              <a:t> air </a:t>
            </a:r>
            <a:r>
              <a:rPr lang="en-US" sz="2400" dirty="0" err="1" smtClean="0">
                <a:latin typeface="Tahoma" pitchFamily="34" charset="0"/>
                <a:ea typeface="Tahoma" pitchFamily="34" charset="0"/>
                <a:cs typeface="Tahoma" pitchFamily="34" charset="0"/>
              </a:rPr>
              <a:t>dan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dialirkan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untuk</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memutar</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turbin</a:t>
            </a:r>
            <a:r>
              <a:rPr lang="en-US" sz="2400" dirty="0" smtClean="0">
                <a:latin typeface="Tahoma" pitchFamily="34" charset="0"/>
                <a:ea typeface="Tahoma" pitchFamily="34" charset="0"/>
                <a:cs typeface="Tahoma" pitchFamily="34" charset="0"/>
              </a:rPr>
              <a:t>.</a:t>
            </a:r>
          </a:p>
          <a:p>
            <a:pPr marL="465138" indent="-465138">
              <a:buFont typeface="Wingdings" pitchFamily="2" charset="2"/>
              <a:buChar char="q"/>
            </a:pPr>
            <a:r>
              <a:rPr lang="en-US" sz="2400" dirty="0" err="1" smtClean="0">
                <a:latin typeface="Tahoma" pitchFamily="34" charset="0"/>
                <a:ea typeface="Tahoma" pitchFamily="34" charset="0"/>
                <a:cs typeface="Tahoma" pitchFamily="34" charset="0"/>
              </a:rPr>
              <a:t>Sisa</a:t>
            </a:r>
            <a:r>
              <a:rPr lang="en-US" sz="2400" dirty="0" smtClean="0">
                <a:latin typeface="Tahoma" pitchFamily="34" charset="0"/>
                <a:ea typeface="Tahoma" pitchFamily="34" charset="0"/>
                <a:cs typeface="Tahoma" pitchFamily="34" charset="0"/>
              </a:rPr>
              <a:t> air </a:t>
            </a:r>
            <a:r>
              <a:rPr lang="en-US" sz="2400" dirty="0" err="1" smtClean="0">
                <a:latin typeface="Tahoma" pitchFamily="34" charset="0"/>
                <a:ea typeface="Tahoma" pitchFamily="34" charset="0"/>
                <a:cs typeface="Tahoma" pitchFamily="34" charset="0"/>
              </a:rPr>
              <a:t>dan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uap</a:t>
            </a:r>
            <a:r>
              <a:rPr lang="en-US" sz="2400" dirty="0" smtClean="0">
                <a:latin typeface="Tahoma" pitchFamily="34" charset="0"/>
                <a:ea typeface="Tahoma" pitchFamily="34" charset="0"/>
                <a:cs typeface="Tahoma" pitchFamily="34" charset="0"/>
              </a:rPr>
              <a:t> yang </a:t>
            </a:r>
            <a:r>
              <a:rPr lang="en-US" sz="2400" dirty="0" err="1" smtClean="0">
                <a:latin typeface="Tahoma" pitchFamily="34" charset="0"/>
                <a:ea typeface="Tahoma" pitchFamily="34" charset="0"/>
                <a:cs typeface="Tahoma" pitchFamily="34" charset="0"/>
              </a:rPr>
              <a:t>terkondensasi</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kemudian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disuntikkan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kembali</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melalui</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sumur</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injeksi</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kedalam</a:t>
            </a:r>
            <a:r>
              <a:rPr lang="en-US" sz="2400" dirty="0" smtClean="0">
                <a:latin typeface="Tahoma" pitchFamily="34" charset="0"/>
                <a:ea typeface="Tahoma" pitchFamily="34" charset="0"/>
                <a:cs typeface="Tahoma" pitchFamily="34" charset="0"/>
              </a:rPr>
              <a:t> reservoir, yang </a:t>
            </a:r>
            <a:r>
              <a:rPr lang="en-US" sz="2400" dirty="0" err="1" smtClean="0">
                <a:latin typeface="Tahoma" pitchFamily="34" charset="0"/>
                <a:ea typeface="Tahoma" pitchFamily="34" charset="0"/>
                <a:cs typeface="Tahoma" pitchFamily="34" charset="0"/>
              </a:rPr>
              <a:t>memungkinkan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sumber</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energi</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ini</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berkesinambungan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terbaharui</a:t>
            </a:r>
            <a:endParaRPr lang="en-US" sz="2400" dirty="0">
              <a:latin typeface="Tahoma" pitchFamily="34" charset="0"/>
              <a:ea typeface="Tahoma" pitchFamily="34" charset="0"/>
              <a:cs typeface="Tahoma" pitchFamily="34" charset="0"/>
            </a:endParaRPr>
          </a:p>
        </p:txBody>
      </p:sp>
      <p:sp>
        <p:nvSpPr>
          <p:cNvPr id="5" name="Rectangle 4"/>
          <p:cNvSpPr/>
          <p:nvPr/>
        </p:nvSpPr>
        <p:spPr>
          <a:xfrm>
            <a:off x="990600" y="228600"/>
            <a:ext cx="7560724" cy="646331"/>
          </a:xfrm>
          <a:prstGeom prst="rect">
            <a:avLst/>
          </a:prstGeom>
        </p:spPr>
        <p:txBody>
          <a:bodyPr wrap="none">
            <a:spAutoFit/>
          </a:bodyPr>
          <a:lstStyle/>
          <a:p>
            <a:r>
              <a:rPr lang="en-US" sz="3600" dirty="0" err="1" smtClean="0">
                <a:latin typeface="Tahoma" pitchFamily="34" charset="0"/>
                <a:ea typeface="Tahoma" pitchFamily="34" charset="0"/>
                <a:cs typeface="Tahoma" pitchFamily="34" charset="0"/>
              </a:rPr>
              <a:t>Sistem</a:t>
            </a:r>
            <a:r>
              <a:rPr lang="en-US" sz="3600" dirty="0" smtClean="0">
                <a:latin typeface="Tahoma" pitchFamily="34" charset="0"/>
                <a:ea typeface="Tahoma" pitchFamily="34" charset="0"/>
                <a:cs typeface="Tahoma" pitchFamily="34" charset="0"/>
              </a:rPr>
              <a:t> </a:t>
            </a:r>
            <a:r>
              <a:rPr lang="en-US" sz="3600" dirty="0" err="1" smtClean="0">
                <a:latin typeface="Tahoma" pitchFamily="34" charset="0"/>
                <a:ea typeface="Tahoma" pitchFamily="34" charset="0"/>
                <a:cs typeface="Tahoma" pitchFamily="34" charset="0"/>
              </a:rPr>
              <a:t>Uap</a:t>
            </a:r>
            <a:r>
              <a:rPr lang="en-US" sz="3600" dirty="0" smtClean="0">
                <a:latin typeface="Tahoma" pitchFamily="34" charset="0"/>
                <a:ea typeface="Tahoma" pitchFamily="34" charset="0"/>
                <a:cs typeface="Tahoma" pitchFamily="34" charset="0"/>
              </a:rPr>
              <a:t> </a:t>
            </a:r>
            <a:r>
              <a:rPr lang="en-US" sz="3600" dirty="0" err="1" smtClean="0">
                <a:latin typeface="Tahoma" pitchFamily="34" charset="0"/>
                <a:ea typeface="Tahoma" pitchFamily="34" charset="0"/>
                <a:cs typeface="Tahoma" pitchFamily="34" charset="0"/>
              </a:rPr>
              <a:t>Basah</a:t>
            </a:r>
            <a:r>
              <a:rPr lang="en-US" sz="3600" dirty="0" smtClean="0">
                <a:latin typeface="Tahoma" pitchFamily="34" charset="0"/>
                <a:ea typeface="Tahoma" pitchFamily="34" charset="0"/>
                <a:cs typeface="Tahoma" pitchFamily="34" charset="0"/>
              </a:rPr>
              <a:t> (</a:t>
            </a:r>
            <a:r>
              <a:rPr lang="en-US" sz="3600" b="1" i="1" dirty="0" smtClean="0">
                <a:latin typeface="Tahoma" pitchFamily="34" charset="0"/>
                <a:ea typeface="Tahoma" pitchFamily="34" charset="0"/>
                <a:cs typeface="Tahoma" pitchFamily="34" charset="0"/>
              </a:rPr>
              <a:t>FLASH STEAM</a:t>
            </a:r>
            <a:r>
              <a:rPr lang="en-US" sz="3600" dirty="0" smtClean="0">
                <a:latin typeface="Tahoma" pitchFamily="34" charset="0"/>
                <a:ea typeface="Tahoma" pitchFamily="34" charset="0"/>
                <a:cs typeface="Tahoma" pitchFamily="34" charset="0"/>
              </a:rPr>
              <a:t>)</a:t>
            </a:r>
            <a:endParaRPr lang="en-US" sz="36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609600" y="1295400"/>
            <a:ext cx="7953375" cy="5276850"/>
          </a:xfrm>
          <a:prstGeom prst="rect">
            <a:avLst/>
          </a:prstGeom>
          <a:noFill/>
          <a:ln w="9525">
            <a:solidFill>
              <a:schemeClr val="tx1"/>
            </a:solidFill>
            <a:miter lim="800000"/>
            <a:headEnd/>
            <a:tailEnd/>
          </a:ln>
          <a:effectLst/>
        </p:spPr>
      </p:pic>
      <p:sp>
        <p:nvSpPr>
          <p:cNvPr id="5" name="Rectangle 4"/>
          <p:cNvSpPr/>
          <p:nvPr/>
        </p:nvSpPr>
        <p:spPr>
          <a:xfrm>
            <a:off x="838200" y="381000"/>
            <a:ext cx="7580921" cy="646331"/>
          </a:xfrm>
          <a:prstGeom prst="rect">
            <a:avLst/>
          </a:prstGeom>
        </p:spPr>
        <p:txBody>
          <a:bodyPr wrap="none">
            <a:spAutoFit/>
          </a:bodyPr>
          <a:lstStyle/>
          <a:p>
            <a:r>
              <a:rPr lang="en-US" sz="3600" b="1" dirty="0">
                <a:latin typeface="Tahoma" pitchFamily="34" charset="0"/>
                <a:ea typeface="Tahoma" pitchFamily="34" charset="0"/>
                <a:cs typeface="Tahoma" pitchFamily="34" charset="0"/>
              </a:rPr>
              <a:t>SKEMA TEKNOLOGI DRY STEAM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4"/>
                                        </p:tgtEl>
                                        <p:attrNameLst>
                                          <p:attrName>style.visibility</p:attrName>
                                        </p:attrNameLst>
                                      </p:cBhvr>
                                      <p:to>
                                        <p:strVal val="visible"/>
                                      </p:to>
                                    </p:set>
                                    <p:anim calcmode="lin" valueType="num">
                                      <p:cBhvr additive="base">
                                        <p:cTn id="13" dur="500" fill="hold"/>
                                        <p:tgtEl>
                                          <p:spTgt spid="13314"/>
                                        </p:tgtEl>
                                        <p:attrNameLst>
                                          <p:attrName>ppt_x</p:attrName>
                                        </p:attrNameLst>
                                      </p:cBhvr>
                                      <p:tavLst>
                                        <p:tav tm="0">
                                          <p:val>
                                            <p:strVal val="#ppt_x"/>
                                          </p:val>
                                        </p:tav>
                                        <p:tav tm="100000">
                                          <p:val>
                                            <p:strVal val="#ppt_x"/>
                                          </p:val>
                                        </p:tav>
                                      </p:tavLst>
                                    </p:anim>
                                    <p:anim calcmode="lin" valueType="num">
                                      <p:cBhvr additive="base">
                                        <p:cTn id="14"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89940" y="381000"/>
            <a:ext cx="8646217" cy="6172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43000"/>
            <a:ext cx="8534400" cy="4401205"/>
          </a:xfrm>
          <a:prstGeom prst="rect">
            <a:avLst/>
          </a:prstGeom>
        </p:spPr>
        <p:txBody>
          <a:bodyPr wrap="square">
            <a:spAutoFit/>
          </a:bodyPr>
          <a:lstStyle/>
          <a:p>
            <a:pPr marL="465138" indent="-465138">
              <a:buFont typeface="Wingdings" pitchFamily="2" charset="2"/>
              <a:buChar char="q"/>
            </a:pPr>
            <a:r>
              <a:rPr lang="en-US" sz="2000" dirty="0" smtClean="0">
                <a:latin typeface="Tahoma" pitchFamily="34" charset="0"/>
                <a:ea typeface="Tahoma" pitchFamily="34" charset="0"/>
                <a:cs typeface="Tahoma" pitchFamily="34" charset="0"/>
              </a:rPr>
              <a:t>PLTP </a:t>
            </a:r>
            <a:r>
              <a:rPr lang="en-US" sz="2000" dirty="0" err="1">
                <a:latin typeface="Tahoma" pitchFamily="34" charset="0"/>
                <a:ea typeface="Tahoma" pitchFamily="34" charset="0"/>
                <a:cs typeface="Tahoma" pitchFamily="34" charset="0"/>
              </a:rPr>
              <a:t>sistem</a:t>
            </a:r>
            <a:r>
              <a:rPr lang="en-US" sz="2000" dirty="0">
                <a:latin typeface="Tahoma" pitchFamily="34" charset="0"/>
                <a:ea typeface="Tahoma" pitchFamily="34" charset="0"/>
                <a:cs typeface="Tahoma" pitchFamily="34" charset="0"/>
              </a:rPr>
              <a:t> </a:t>
            </a:r>
            <a:r>
              <a:rPr lang="en-US" sz="2000" b="1" i="1" dirty="0">
                <a:latin typeface="Tahoma" pitchFamily="34" charset="0"/>
                <a:ea typeface="Tahoma" pitchFamily="34" charset="0"/>
                <a:cs typeface="Tahoma" pitchFamily="34" charset="0"/>
              </a:rPr>
              <a:t>Binary Cycle </a:t>
            </a:r>
            <a:r>
              <a:rPr lang="en-US" sz="2000" i="1" dirty="0" err="1">
                <a:latin typeface="Tahoma" pitchFamily="34" charset="0"/>
                <a:ea typeface="Tahoma" pitchFamily="34" charset="0"/>
                <a:cs typeface="Tahoma" pitchFamily="34" charset="0"/>
              </a:rPr>
              <a:t>dioperasikan</a:t>
            </a:r>
            <a:r>
              <a:rPr lang="en-US" sz="2000" i="1" dirty="0">
                <a:latin typeface="Tahoma" pitchFamily="34" charset="0"/>
                <a:ea typeface="Tahoma" pitchFamily="34" charset="0"/>
                <a:cs typeface="Tahoma" pitchFamily="34" charset="0"/>
              </a:rPr>
              <a:t> </a:t>
            </a:r>
            <a:r>
              <a:rPr lang="en-US" sz="2000" i="1" dirty="0" err="1">
                <a:latin typeface="Tahoma" pitchFamily="34" charset="0"/>
                <a:ea typeface="Tahoma" pitchFamily="34" charset="0"/>
                <a:cs typeface="Tahoma" pitchFamily="34" charset="0"/>
              </a:rPr>
              <a:t>dengan</a:t>
            </a:r>
            <a:r>
              <a:rPr lang="en-US" sz="2000" i="1" dirty="0">
                <a:latin typeface="Tahoma" pitchFamily="34" charset="0"/>
                <a:ea typeface="Tahoma" pitchFamily="34" charset="0"/>
                <a:cs typeface="Tahoma" pitchFamily="34" charset="0"/>
              </a:rPr>
              <a:t> air </a:t>
            </a:r>
            <a:r>
              <a:rPr lang="en-US" sz="2000" i="1" dirty="0" err="1">
                <a:latin typeface="Tahoma" pitchFamily="34" charset="0"/>
                <a:ea typeface="Tahoma" pitchFamily="34" charset="0"/>
                <a:cs typeface="Tahoma" pitchFamily="34" charset="0"/>
              </a:rPr>
              <a:t>pada</a:t>
            </a:r>
            <a:r>
              <a:rPr lang="en-US" sz="2000" i="1" dirty="0">
                <a:latin typeface="Tahoma" pitchFamily="34" charset="0"/>
                <a:ea typeface="Tahoma" pitchFamily="34" charset="0"/>
                <a:cs typeface="Tahoma" pitchFamily="34" charset="0"/>
              </a:rPr>
              <a:t> </a:t>
            </a:r>
            <a:r>
              <a:rPr lang="en-US" sz="2000" i="1" dirty="0" err="1">
                <a:latin typeface="Tahoma" pitchFamily="34" charset="0"/>
                <a:ea typeface="Tahoma" pitchFamily="34" charset="0"/>
                <a:cs typeface="Tahoma" pitchFamily="34" charset="0"/>
              </a:rPr>
              <a:t>temperatur</a:t>
            </a:r>
            <a:r>
              <a:rPr lang="en-US" sz="2000" i="1" dirty="0">
                <a:latin typeface="Tahoma" pitchFamily="34" charset="0"/>
                <a:ea typeface="Tahoma" pitchFamily="34" charset="0"/>
                <a:cs typeface="Tahoma" pitchFamily="34" charset="0"/>
              </a:rPr>
              <a:t> </a:t>
            </a:r>
            <a:r>
              <a:rPr lang="en-US" sz="2000" i="1" dirty="0" err="1">
                <a:latin typeface="Tahoma" pitchFamily="34" charset="0"/>
                <a:ea typeface="Tahoma" pitchFamily="34" charset="0"/>
                <a:cs typeface="Tahoma" pitchFamily="34" charset="0"/>
              </a:rPr>
              <a:t>lebih</a:t>
            </a:r>
            <a:r>
              <a:rPr lang="en-US" sz="2000" i="1" dirty="0">
                <a:latin typeface="Tahoma" pitchFamily="34" charset="0"/>
                <a:ea typeface="Tahoma" pitchFamily="34" charset="0"/>
                <a:cs typeface="Tahoma" pitchFamily="34" charset="0"/>
              </a:rPr>
              <a:t> </a:t>
            </a:r>
            <a:r>
              <a:rPr lang="en-US" sz="2000" i="1" dirty="0" err="1">
                <a:latin typeface="Tahoma" pitchFamily="34" charset="0"/>
                <a:ea typeface="Tahoma" pitchFamily="34" charset="0"/>
                <a:cs typeface="Tahoma" pitchFamily="34" charset="0"/>
              </a:rPr>
              <a:t>rendah</a:t>
            </a:r>
            <a:r>
              <a:rPr lang="en-US" sz="2000" i="1" dirty="0">
                <a:latin typeface="Tahoma" pitchFamily="34" charset="0"/>
                <a:ea typeface="Tahoma" pitchFamily="34" charset="0"/>
                <a:cs typeface="Tahoma" pitchFamily="34" charset="0"/>
              </a:rPr>
              <a:t> </a:t>
            </a:r>
            <a:r>
              <a:rPr lang="en-US" sz="2000" i="1" dirty="0" err="1">
                <a:latin typeface="Tahoma" pitchFamily="34" charset="0"/>
                <a:ea typeface="Tahoma" pitchFamily="34" charset="0"/>
                <a:cs typeface="Tahoma" pitchFamily="34" charset="0"/>
              </a:rPr>
              <a:t>yaitu</a:t>
            </a:r>
            <a:r>
              <a:rPr lang="en-US" sz="2000" i="1" dirty="0">
                <a:latin typeface="Tahoma" pitchFamily="34" charset="0"/>
                <a:ea typeface="Tahoma" pitchFamily="34" charset="0"/>
                <a:cs typeface="Tahoma" pitchFamily="34" charset="0"/>
              </a:rPr>
              <a:t> </a:t>
            </a:r>
            <a:r>
              <a:rPr lang="en-US" sz="2000" i="1" dirty="0" err="1">
                <a:latin typeface="Tahoma" pitchFamily="34" charset="0"/>
                <a:ea typeface="Tahoma" pitchFamily="34" charset="0"/>
                <a:cs typeface="Tahoma" pitchFamily="34" charset="0"/>
              </a:rPr>
              <a:t>antara</a:t>
            </a:r>
            <a:r>
              <a:rPr lang="en-US" sz="2000" i="1" dirty="0">
                <a:latin typeface="Tahoma" pitchFamily="34" charset="0"/>
                <a:ea typeface="Tahoma" pitchFamily="34" charset="0"/>
                <a:cs typeface="Tahoma" pitchFamily="34" charset="0"/>
              </a:rPr>
              <a:t> 107°-182°C</a:t>
            </a:r>
            <a:r>
              <a:rPr lang="en-US" sz="2000" i="1" dirty="0" smtClean="0">
                <a:latin typeface="Tahoma" pitchFamily="34" charset="0"/>
                <a:ea typeface="Tahoma" pitchFamily="34" charset="0"/>
                <a:cs typeface="Tahoma" pitchFamily="34" charset="0"/>
              </a:rPr>
              <a:t>.</a:t>
            </a:r>
          </a:p>
          <a:p>
            <a:pPr marL="465138" indent="-465138">
              <a:buFont typeface="Wingdings" pitchFamily="2" charset="2"/>
              <a:buChar char="q"/>
            </a:pPr>
            <a:endParaRPr lang="en-US" sz="2000" i="1" dirty="0">
              <a:latin typeface="Tahoma" pitchFamily="34" charset="0"/>
              <a:ea typeface="Tahoma" pitchFamily="34" charset="0"/>
              <a:cs typeface="Tahoma" pitchFamily="34" charset="0"/>
            </a:endParaRPr>
          </a:p>
          <a:p>
            <a:pPr marL="465138" indent="-465138">
              <a:buFont typeface="Wingdings" pitchFamily="2" charset="2"/>
              <a:buChar char="q"/>
            </a:pPr>
            <a:r>
              <a:rPr lang="en-US" sz="2000" dirty="0" err="1" smtClean="0">
                <a:latin typeface="Tahoma" pitchFamily="34" charset="0"/>
                <a:ea typeface="Tahoma" pitchFamily="34" charset="0"/>
                <a:cs typeface="Tahoma" pitchFamily="34" charset="0"/>
              </a:rPr>
              <a:t>Pembangkit</a:t>
            </a:r>
            <a:r>
              <a:rPr lang="en-US" sz="2000" dirty="0" smtClean="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ini</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menggunakan</a:t>
            </a:r>
            <a:r>
              <a:rPr lang="en-US" sz="2000" dirty="0">
                <a:latin typeface="Tahoma" pitchFamily="34" charset="0"/>
                <a:ea typeface="Tahoma" pitchFamily="34" charset="0"/>
                <a:cs typeface="Tahoma" pitchFamily="34" charset="0"/>
              </a:rPr>
              <a:t> </a:t>
            </a:r>
            <a:r>
              <a:rPr lang="en-US" sz="2000" b="1" i="1" dirty="0" err="1">
                <a:latin typeface="Tahoma" pitchFamily="34" charset="0"/>
                <a:ea typeface="Tahoma" pitchFamily="34" charset="0"/>
                <a:cs typeface="Tahoma" pitchFamily="34" charset="0"/>
              </a:rPr>
              <a:t>panas</a:t>
            </a:r>
            <a:r>
              <a:rPr lang="en-US" sz="2000" b="1" i="1" dirty="0">
                <a:latin typeface="Tahoma" pitchFamily="34" charset="0"/>
                <a:ea typeface="Tahoma" pitchFamily="34" charset="0"/>
                <a:cs typeface="Tahoma" pitchFamily="34" charset="0"/>
              </a:rPr>
              <a:t> </a:t>
            </a:r>
            <a:r>
              <a:rPr lang="en-US" sz="2000" b="1" i="1" dirty="0" err="1">
                <a:latin typeface="Tahoma" pitchFamily="34" charset="0"/>
                <a:ea typeface="Tahoma" pitchFamily="34" charset="0"/>
                <a:cs typeface="Tahoma" pitchFamily="34" charset="0"/>
              </a:rPr>
              <a:t>dari</a:t>
            </a:r>
            <a:r>
              <a:rPr lang="en-US" sz="2000" b="1" i="1" dirty="0">
                <a:latin typeface="Tahoma" pitchFamily="34" charset="0"/>
                <a:ea typeface="Tahoma" pitchFamily="34" charset="0"/>
                <a:cs typeface="Tahoma" pitchFamily="34" charset="0"/>
              </a:rPr>
              <a:t> air </a:t>
            </a:r>
            <a:r>
              <a:rPr lang="en-US" sz="2000" b="1" i="1" dirty="0" err="1">
                <a:latin typeface="Tahoma" pitchFamily="34" charset="0"/>
                <a:ea typeface="Tahoma" pitchFamily="34" charset="0"/>
                <a:cs typeface="Tahoma" pitchFamily="34" charset="0"/>
              </a:rPr>
              <a:t>panas</a:t>
            </a:r>
            <a:r>
              <a:rPr lang="en-US" sz="2000" b="1" i="1"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untuk</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mendidihkan</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fluida</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kerja</a:t>
            </a:r>
            <a:r>
              <a:rPr lang="en-US" sz="2000" dirty="0">
                <a:latin typeface="Tahoma" pitchFamily="34" charset="0"/>
                <a:ea typeface="Tahoma" pitchFamily="34" charset="0"/>
                <a:cs typeface="Tahoma" pitchFamily="34" charset="0"/>
              </a:rPr>
              <a:t> yang </a:t>
            </a:r>
            <a:r>
              <a:rPr lang="en-US" sz="2000" dirty="0" err="1">
                <a:latin typeface="Tahoma" pitchFamily="34" charset="0"/>
                <a:ea typeface="Tahoma" pitchFamily="34" charset="0"/>
                <a:cs typeface="Tahoma" pitchFamily="34" charset="0"/>
              </a:rPr>
              <a:t>biasanya</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senyawa</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organik</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misalnya</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iso-butana</a:t>
            </a:r>
            <a:r>
              <a:rPr lang="en-US" sz="2000" dirty="0">
                <a:latin typeface="Tahoma" pitchFamily="34" charset="0"/>
                <a:ea typeface="Tahoma" pitchFamily="34" charset="0"/>
                <a:cs typeface="Tahoma" pitchFamily="34" charset="0"/>
              </a:rPr>
              <a:t>) yang </a:t>
            </a:r>
            <a:r>
              <a:rPr lang="en-US" sz="2000" dirty="0" err="1">
                <a:latin typeface="Tahoma" pitchFamily="34" charset="0"/>
                <a:ea typeface="Tahoma" pitchFamily="34" charset="0"/>
                <a:cs typeface="Tahoma" pitchFamily="34" charset="0"/>
              </a:rPr>
              <a:t>mempunyai</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titik</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didih</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rendah</a:t>
            </a:r>
            <a:r>
              <a:rPr lang="en-US" sz="2000" dirty="0" smtClean="0">
                <a:latin typeface="Tahoma" pitchFamily="34" charset="0"/>
                <a:ea typeface="Tahoma" pitchFamily="34" charset="0"/>
                <a:cs typeface="Tahoma" pitchFamily="34" charset="0"/>
              </a:rPr>
              <a:t>.</a:t>
            </a:r>
          </a:p>
          <a:p>
            <a:pPr marL="465138" indent="-465138">
              <a:buFont typeface="Wingdings" pitchFamily="2" charset="2"/>
              <a:buChar char="q"/>
            </a:pPr>
            <a:endParaRPr lang="en-US" sz="2000" dirty="0">
              <a:latin typeface="Tahoma" pitchFamily="34" charset="0"/>
              <a:ea typeface="Tahoma" pitchFamily="34" charset="0"/>
              <a:cs typeface="Tahoma" pitchFamily="34" charset="0"/>
            </a:endParaRPr>
          </a:p>
          <a:p>
            <a:pPr marL="465138" indent="-465138">
              <a:buFont typeface="Wingdings" pitchFamily="2" charset="2"/>
              <a:buChar char="q"/>
            </a:pPr>
            <a:r>
              <a:rPr lang="en-US" sz="2000" dirty="0" err="1" smtClean="0">
                <a:latin typeface="Tahoma" pitchFamily="34" charset="0"/>
                <a:ea typeface="Tahoma" pitchFamily="34" charset="0"/>
                <a:cs typeface="Tahoma" pitchFamily="34" charset="0"/>
              </a:rPr>
              <a:t>Fluida</a:t>
            </a:r>
            <a:r>
              <a:rPr lang="en-US" sz="2000" dirty="0" smtClean="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kerja</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ini</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diuapkan</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dengan</a:t>
            </a:r>
            <a:r>
              <a:rPr lang="en-US" sz="2000" dirty="0">
                <a:latin typeface="Tahoma" pitchFamily="34" charset="0"/>
                <a:ea typeface="Tahoma" pitchFamily="34" charset="0"/>
                <a:cs typeface="Tahoma" pitchFamily="34" charset="0"/>
              </a:rPr>
              <a:t> </a:t>
            </a:r>
            <a:r>
              <a:rPr lang="en-US" sz="2000" b="1" i="1" dirty="0">
                <a:latin typeface="Tahoma" pitchFamily="34" charset="0"/>
                <a:ea typeface="Tahoma" pitchFamily="34" charset="0"/>
                <a:cs typeface="Tahoma" pitchFamily="34" charset="0"/>
              </a:rPr>
              <a:t>heat exchanger </a:t>
            </a:r>
            <a:r>
              <a:rPr lang="en-US" sz="2000" dirty="0">
                <a:latin typeface="Tahoma" pitchFamily="34" charset="0"/>
                <a:ea typeface="Tahoma" pitchFamily="34" charset="0"/>
                <a:cs typeface="Tahoma" pitchFamily="34" charset="0"/>
              </a:rPr>
              <a:t>yang </a:t>
            </a:r>
            <a:r>
              <a:rPr lang="en-US" sz="2000" dirty="0" err="1">
                <a:latin typeface="Tahoma" pitchFamily="34" charset="0"/>
                <a:ea typeface="Tahoma" pitchFamily="34" charset="0"/>
                <a:cs typeface="Tahoma" pitchFamily="34" charset="0"/>
              </a:rPr>
              <a:t>kemudian</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uap</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tersebut</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digunakan</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untuk</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memutar</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turbin</a:t>
            </a:r>
            <a:r>
              <a:rPr lang="en-US" sz="2000" dirty="0">
                <a:latin typeface="Tahoma" pitchFamily="34" charset="0"/>
                <a:ea typeface="Tahoma" pitchFamily="34" charset="0"/>
                <a:cs typeface="Tahoma" pitchFamily="34" charset="0"/>
              </a:rPr>
              <a:t>. Air </a:t>
            </a:r>
            <a:r>
              <a:rPr lang="en-US" sz="2000" dirty="0" err="1">
                <a:latin typeface="Tahoma" pitchFamily="34" charset="0"/>
                <a:ea typeface="Tahoma" pitchFamily="34" charset="0"/>
                <a:cs typeface="Tahoma" pitchFamily="34" charset="0"/>
              </a:rPr>
              <a:t>kemudian</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disuntikkan</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kembali</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kedalam</a:t>
            </a:r>
            <a:r>
              <a:rPr lang="en-US" sz="2000" dirty="0">
                <a:latin typeface="Tahoma" pitchFamily="34" charset="0"/>
                <a:ea typeface="Tahoma" pitchFamily="34" charset="0"/>
                <a:cs typeface="Tahoma" pitchFamily="34" charset="0"/>
              </a:rPr>
              <a:t> reservoir </a:t>
            </a:r>
            <a:r>
              <a:rPr lang="en-US" sz="2000" dirty="0" err="1">
                <a:latin typeface="Tahoma" pitchFamily="34" charset="0"/>
                <a:ea typeface="Tahoma" pitchFamily="34" charset="0"/>
                <a:cs typeface="Tahoma" pitchFamily="34" charset="0"/>
              </a:rPr>
              <a:t>melalui</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sumur</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injeksi</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untuk</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dipanaskan</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kembali</a:t>
            </a:r>
            <a:r>
              <a:rPr lang="en-US" sz="2000" dirty="0">
                <a:latin typeface="Tahoma" pitchFamily="34" charset="0"/>
                <a:ea typeface="Tahoma" pitchFamily="34" charset="0"/>
                <a:cs typeface="Tahoma" pitchFamily="34" charset="0"/>
              </a:rPr>
              <a:t>. </a:t>
            </a:r>
            <a:endParaRPr lang="en-US" sz="2000" dirty="0" smtClean="0">
              <a:latin typeface="Tahoma" pitchFamily="34" charset="0"/>
              <a:ea typeface="Tahoma" pitchFamily="34" charset="0"/>
              <a:cs typeface="Tahoma" pitchFamily="34" charset="0"/>
            </a:endParaRPr>
          </a:p>
          <a:p>
            <a:pPr marL="465138" indent="-465138">
              <a:buFont typeface="Wingdings" pitchFamily="2" charset="2"/>
              <a:buChar char="q"/>
            </a:pPr>
            <a:endParaRPr lang="en-US" sz="2000" dirty="0">
              <a:latin typeface="Tahoma" pitchFamily="34" charset="0"/>
              <a:ea typeface="Tahoma" pitchFamily="34" charset="0"/>
              <a:cs typeface="Tahoma" pitchFamily="34" charset="0"/>
            </a:endParaRPr>
          </a:p>
          <a:p>
            <a:pPr marL="465138" indent="-465138">
              <a:buFont typeface="Wingdings" pitchFamily="2" charset="2"/>
              <a:buChar char="q"/>
            </a:pPr>
            <a:r>
              <a:rPr lang="en-US" sz="2000" dirty="0" err="1" smtClean="0">
                <a:latin typeface="Tahoma" pitchFamily="34" charset="0"/>
                <a:ea typeface="Tahoma" pitchFamily="34" charset="0"/>
                <a:cs typeface="Tahoma" pitchFamily="34" charset="0"/>
              </a:rPr>
              <a:t>Pada</a:t>
            </a:r>
            <a:r>
              <a:rPr lang="en-US" sz="2000" dirty="0" smtClean="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seluruh</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proses</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dalam</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sistem</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ini</a:t>
            </a:r>
            <a:r>
              <a:rPr lang="en-US" sz="2000" dirty="0">
                <a:latin typeface="Tahoma" pitchFamily="34" charset="0"/>
                <a:ea typeface="Tahoma" pitchFamily="34" charset="0"/>
                <a:cs typeface="Tahoma" pitchFamily="34" charset="0"/>
              </a:rPr>
              <a:t> air </a:t>
            </a:r>
            <a:r>
              <a:rPr lang="en-US" sz="2000" dirty="0" err="1">
                <a:latin typeface="Tahoma" pitchFamily="34" charset="0"/>
                <a:ea typeface="Tahoma" pitchFamily="34" charset="0"/>
                <a:cs typeface="Tahoma" pitchFamily="34" charset="0"/>
              </a:rPr>
              <a:t>dan</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fluida</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kerja</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terpisah</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sehingga</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hanya</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sedikit</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atau</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tidak</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ada</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emisi</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udara</a:t>
            </a:r>
            <a:r>
              <a:rPr lang="en-US" sz="2000" dirty="0">
                <a:latin typeface="Tahoma" pitchFamily="34" charset="0"/>
                <a:ea typeface="Tahoma" pitchFamily="34" charset="0"/>
                <a:cs typeface="Tahoma" pitchFamily="34" charset="0"/>
              </a:rPr>
              <a:t>. </a:t>
            </a:r>
          </a:p>
        </p:txBody>
      </p:sp>
      <p:sp>
        <p:nvSpPr>
          <p:cNvPr id="3" name="Rectangle 2"/>
          <p:cNvSpPr/>
          <p:nvPr/>
        </p:nvSpPr>
        <p:spPr>
          <a:xfrm>
            <a:off x="457200" y="228600"/>
            <a:ext cx="7718973" cy="584775"/>
          </a:xfrm>
          <a:prstGeom prst="rect">
            <a:avLst/>
          </a:prstGeom>
        </p:spPr>
        <p:txBody>
          <a:bodyPr wrap="none">
            <a:spAutoFit/>
          </a:bodyPr>
          <a:lstStyle/>
          <a:p>
            <a:r>
              <a:rPr lang="en-US" sz="3200" dirty="0" smtClean="0">
                <a:latin typeface="Tahoma" pitchFamily="34" charset="0"/>
                <a:ea typeface="Tahoma" pitchFamily="34" charset="0"/>
                <a:cs typeface="Tahoma" pitchFamily="34" charset="0"/>
              </a:rPr>
              <a:t>SISTEM UAP AIR PANAS (BINARY CYCLE)</a:t>
            </a:r>
            <a:endParaRPr lang="en-US" sz="32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900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0" y="0"/>
            <a:ext cx="5943600" cy="1015663"/>
          </a:xfrm>
          <a:prstGeom prst="rect">
            <a:avLst/>
          </a:prstGeom>
        </p:spPr>
        <p:txBody>
          <a:bodyPr wrap="square">
            <a:spAutoFit/>
          </a:bodyPr>
          <a:lstStyle/>
          <a:p>
            <a:r>
              <a:rPr lang="id-ID" sz="6000" b="1" dirty="0" smtClean="0">
                <a:solidFill>
                  <a:srgbClr val="FFFF00"/>
                </a:solidFill>
                <a:latin typeface="Brush Script MT" pitchFamily="66" charset="0"/>
                <a:ea typeface="Tahoma" pitchFamily="34" charset="0"/>
                <a:cs typeface="Tahoma" pitchFamily="34" charset="0"/>
              </a:rPr>
              <a:t>Energi panas bumi</a:t>
            </a:r>
            <a:endParaRPr lang="en-US" sz="6000" dirty="0">
              <a:solidFill>
                <a:srgbClr val="FFFF00"/>
              </a:solidFill>
              <a:latin typeface="Brush Script MT" pitchFamily="66" charset="0"/>
            </a:endParaRPr>
          </a:p>
        </p:txBody>
      </p:sp>
      <p:sp>
        <p:nvSpPr>
          <p:cNvPr id="6" name="Rectangle 5"/>
          <p:cNvSpPr/>
          <p:nvPr/>
        </p:nvSpPr>
        <p:spPr>
          <a:xfrm>
            <a:off x="457200" y="3657600"/>
            <a:ext cx="8229600"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id-ID" sz="2400" i="1" dirty="0" smtClean="0">
                <a:latin typeface="Tahoma" pitchFamily="34" charset="0"/>
                <a:ea typeface="Tahoma" pitchFamily="34" charset="0"/>
                <a:cs typeface="Tahoma" pitchFamily="34" charset="0"/>
              </a:rPr>
              <a:t>Panas Bumi adalah sumber energi panas yang terkandung di dalam air panas, uap air, dan batuan bersama mineral ikutan dan gas lainnya yang secara genetik semuanya tidak dapat dipisahkan dalam suatu sistem Panas Bumi dan untuk pemanfaatannya diperlukan proses penambangan</a:t>
            </a:r>
            <a:endParaRPr lang="en-US" sz="2400" dirty="0">
              <a:latin typeface="Tahoma" pitchFamily="34" charset="0"/>
              <a:ea typeface="Tahoma" pitchFamily="34" charset="0"/>
              <a:cs typeface="Tahoma" pitchFamily="34" charset="0"/>
            </a:endParaRPr>
          </a:p>
        </p:txBody>
      </p:sp>
      <p:sp>
        <p:nvSpPr>
          <p:cNvPr id="7" name="Rectangle 6"/>
          <p:cNvSpPr/>
          <p:nvPr/>
        </p:nvSpPr>
        <p:spPr>
          <a:xfrm>
            <a:off x="457200" y="1143000"/>
            <a:ext cx="3810000" cy="1384995"/>
          </a:xfrm>
          <a:prstGeom prst="rect">
            <a:avLst/>
          </a:prstGeom>
        </p:spPr>
        <p:txBody>
          <a:bodyPr wrap="square">
            <a:spAutoFit/>
          </a:bodyPr>
          <a:lstStyle/>
          <a:p>
            <a:pPr algn="ctr"/>
            <a:r>
              <a:rPr lang="id-ID" sz="2800" b="1" dirty="0" smtClean="0">
                <a:latin typeface="Tahoma" pitchFamily="34" charset="0"/>
                <a:ea typeface="Tahoma" pitchFamily="34" charset="0"/>
                <a:cs typeface="Tahoma" pitchFamily="34" charset="0"/>
              </a:rPr>
              <a:t>Menurut Pasal 1 UU No.27 tahun 2003 tentang Panas Bumi</a:t>
            </a:r>
            <a:endParaRPr lang="en-US" sz="2800" b="1" dirty="0" smtClean="0">
              <a:latin typeface="Tahoma" pitchFamily="34" charset="0"/>
              <a:ea typeface="Tahoma" pitchFamily="34" charset="0"/>
              <a:cs typeface="Tahoma" pitchFamily="34" charset="0"/>
            </a:endParaRPr>
          </a:p>
        </p:txBody>
      </p:sp>
      <p:sp>
        <p:nvSpPr>
          <p:cNvPr id="9" name="Bent Arrow 8"/>
          <p:cNvSpPr/>
          <p:nvPr/>
        </p:nvSpPr>
        <p:spPr>
          <a:xfrm rot="5400000">
            <a:off x="4229100" y="1943100"/>
            <a:ext cx="1600200" cy="1371600"/>
          </a:xfrm>
          <a:prstGeom prst="bentArrow">
            <a:avLst/>
          </a:prstGeom>
          <a:solidFill>
            <a:srgbClr val="FF0000"/>
          </a:solidFill>
          <a:scene3d>
            <a:camera prst="orthographicFront">
              <a:rot lat="0" lon="0" rev="0"/>
            </a:camera>
            <a:lightRig rig="contrasting" dir="t">
              <a:rot lat="0" lon="0" rev="4500000"/>
            </a:lightRig>
          </a:scene3d>
          <a:sp3d>
            <a:bevelT prst="convex"/>
          </a:sp3d>
        </p:spPr>
        <p:style>
          <a:lnRef idx="1">
            <a:schemeClr val="accent3"/>
          </a:lnRef>
          <a:fillRef idx="2">
            <a:schemeClr val="accent3"/>
          </a:fillRef>
          <a:effectRef idx="1">
            <a:schemeClr val="accent3"/>
          </a:effectRef>
          <a:fontRef idx="minor">
            <a:schemeClr val="dk1"/>
          </a:fontRef>
        </p:style>
        <p:txBody>
          <a:bodyPr rtlCol="0" anchor="ctr">
            <a:sp3d contourW="6350" prstMaterial="metal">
              <a:bevelT w="127000" h="31750" prst="relaxedInset"/>
              <a:contourClr>
                <a:schemeClr val="accent1">
                  <a:shade val="75000"/>
                </a:schemeClr>
              </a:contourClr>
            </a:sp3d>
          </a:bodyPr>
          <a:lstStyle/>
          <a:p>
            <a:pPr algn="ctr"/>
            <a:endParaRPr lang="en-US"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1066800" y="1447800"/>
            <a:ext cx="6553200" cy="4300349"/>
          </a:xfrm>
          <a:prstGeom prst="rect">
            <a:avLst/>
          </a:prstGeom>
          <a:noFill/>
          <a:ln w="9525">
            <a:noFill/>
            <a:miter lim="800000"/>
            <a:headEnd/>
            <a:tailEnd/>
          </a:ln>
          <a:effectLst/>
        </p:spPr>
      </p:pic>
      <p:sp>
        <p:nvSpPr>
          <p:cNvPr id="5" name="Rectangle 4"/>
          <p:cNvSpPr/>
          <p:nvPr/>
        </p:nvSpPr>
        <p:spPr>
          <a:xfrm>
            <a:off x="609600" y="304800"/>
            <a:ext cx="4781245" cy="646331"/>
          </a:xfrm>
          <a:prstGeom prst="rect">
            <a:avLst/>
          </a:prstGeom>
        </p:spPr>
        <p:txBody>
          <a:bodyPr wrap="none">
            <a:spAutoFit/>
          </a:bodyPr>
          <a:lstStyle/>
          <a:p>
            <a:r>
              <a:rPr lang="en-US" sz="3600" dirty="0">
                <a:latin typeface="Tahoma" pitchFamily="34" charset="0"/>
                <a:ea typeface="Tahoma" pitchFamily="34" charset="0"/>
                <a:cs typeface="Tahoma" pitchFamily="34" charset="0"/>
              </a:rPr>
              <a:t>SKEMA BINARY CYCLE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2"/>
                                        </p:tgtEl>
                                        <p:attrNameLst>
                                          <p:attrName>style.visibility</p:attrName>
                                        </p:attrNameLst>
                                      </p:cBhvr>
                                      <p:to>
                                        <p:strVal val="visible"/>
                                      </p:to>
                                    </p:set>
                                    <p:anim calcmode="lin" valueType="num">
                                      <p:cBhvr additive="base">
                                        <p:cTn id="13" dur="500" fill="hold"/>
                                        <p:tgtEl>
                                          <p:spTgt spid="15362"/>
                                        </p:tgtEl>
                                        <p:attrNameLst>
                                          <p:attrName>ppt_x</p:attrName>
                                        </p:attrNameLst>
                                      </p:cBhvr>
                                      <p:tavLst>
                                        <p:tav tm="0">
                                          <p:val>
                                            <p:strVal val="#ppt_x"/>
                                          </p:val>
                                        </p:tav>
                                        <p:tav tm="100000">
                                          <p:val>
                                            <p:strVal val="#ppt_x"/>
                                          </p:val>
                                        </p:tav>
                                      </p:tavLst>
                                    </p:anim>
                                    <p:anim calcmode="lin" valueType="num">
                                      <p:cBhvr additive="base">
                                        <p:cTn id="14"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0" y="685801"/>
            <a:ext cx="9144000" cy="6172200"/>
          </a:xfrm>
          <a:prstGeom prst="rect">
            <a:avLst/>
          </a:prstGeom>
          <a:noFill/>
          <a:ln w="9525">
            <a:noFill/>
            <a:miter lim="800000"/>
            <a:headEnd/>
            <a:tailEnd/>
          </a:ln>
          <a:effectLst/>
        </p:spPr>
      </p:pic>
      <p:sp>
        <p:nvSpPr>
          <p:cNvPr id="3" name="Rectangle 2"/>
          <p:cNvSpPr/>
          <p:nvPr/>
        </p:nvSpPr>
        <p:spPr>
          <a:xfrm>
            <a:off x="1219200" y="0"/>
            <a:ext cx="6379823" cy="646331"/>
          </a:xfrm>
          <a:prstGeom prst="rect">
            <a:avLst/>
          </a:prstGeom>
        </p:spPr>
        <p:txBody>
          <a:bodyPr wrap="none">
            <a:spAutoFit/>
          </a:bodyPr>
          <a:lstStyle/>
          <a:p>
            <a:r>
              <a:rPr lang="en-US" sz="3600" dirty="0">
                <a:latin typeface="Tahoma" pitchFamily="34" charset="0"/>
                <a:ea typeface="Tahoma" pitchFamily="34" charset="0"/>
                <a:cs typeface="Tahoma" pitchFamily="34" charset="0"/>
              </a:rPr>
              <a:t>BINARY CYCLE POWER PLANT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6"/>
                                        </p:tgtEl>
                                        <p:attrNameLst>
                                          <p:attrName>style.visibility</p:attrName>
                                        </p:attrNameLst>
                                      </p:cBhvr>
                                      <p:to>
                                        <p:strVal val="visible"/>
                                      </p:to>
                                    </p:set>
                                    <p:anim calcmode="lin" valueType="num">
                                      <p:cBhvr additive="base">
                                        <p:cTn id="13" dur="500" fill="hold"/>
                                        <p:tgtEl>
                                          <p:spTgt spid="16386"/>
                                        </p:tgtEl>
                                        <p:attrNameLst>
                                          <p:attrName>ppt_x</p:attrName>
                                        </p:attrNameLst>
                                      </p:cBhvr>
                                      <p:tavLst>
                                        <p:tav tm="0">
                                          <p:val>
                                            <p:strVal val="#ppt_x"/>
                                          </p:val>
                                        </p:tav>
                                        <p:tav tm="100000">
                                          <p:val>
                                            <p:strVal val="#ppt_x"/>
                                          </p:val>
                                        </p:tav>
                                      </p:tavLst>
                                    </p:anim>
                                    <p:anim calcmode="lin" valueType="num">
                                      <p:cBhvr additive="base">
                                        <p:cTn id="14"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19200"/>
            <a:ext cx="7848600" cy="4832092"/>
          </a:xfrm>
          <a:prstGeom prst="rect">
            <a:avLst/>
          </a:prstGeom>
        </p:spPr>
        <p:txBody>
          <a:bodyPr wrap="square">
            <a:spAutoFit/>
          </a:bodyPr>
          <a:lstStyle/>
          <a:p>
            <a:r>
              <a:rPr lang="en-US" sz="2800" dirty="0" err="1" smtClean="0">
                <a:latin typeface="Tahoma" pitchFamily="34" charset="0"/>
                <a:ea typeface="Tahoma" pitchFamily="34" charset="0"/>
                <a:cs typeface="Tahoma" pitchFamily="34" charset="0"/>
              </a:rPr>
              <a:t>Tahapan</a:t>
            </a:r>
            <a:r>
              <a:rPr lang="en-US" sz="2800" dirty="0" smtClean="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survei</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eksplorasi</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sumber</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panas</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bumi</a:t>
            </a:r>
            <a:r>
              <a:rPr lang="en-US" sz="2800" dirty="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adalah</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seperti</a:t>
            </a:r>
            <a:r>
              <a:rPr lang="en-US" sz="2800" dirty="0" smtClean="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berikut</a:t>
            </a:r>
            <a:r>
              <a:rPr lang="en-US" sz="2800" dirty="0" smtClean="0">
                <a:latin typeface="Tahoma" pitchFamily="34" charset="0"/>
                <a:ea typeface="Tahoma" pitchFamily="34" charset="0"/>
                <a:cs typeface="Tahoma" pitchFamily="34" charset="0"/>
              </a:rPr>
              <a:t>:</a:t>
            </a:r>
          </a:p>
          <a:p>
            <a:endParaRPr lang="en-US" sz="2800" dirty="0">
              <a:latin typeface="Tahoma" pitchFamily="34" charset="0"/>
              <a:ea typeface="Tahoma" pitchFamily="34" charset="0"/>
              <a:cs typeface="Tahoma" pitchFamily="34" charset="0"/>
            </a:endParaRPr>
          </a:p>
          <a:p>
            <a:pPr marL="854075" indent="-449263">
              <a:buFont typeface="+mj-lt"/>
              <a:buAutoNum type="arabicPeriod"/>
            </a:pPr>
            <a:r>
              <a:rPr lang="en-US" sz="2800" dirty="0" err="1" smtClean="0">
                <a:latin typeface="Tahoma" pitchFamily="34" charset="0"/>
                <a:ea typeface="Tahoma" pitchFamily="34" charset="0"/>
                <a:cs typeface="Tahoma" pitchFamily="34" charset="0"/>
              </a:rPr>
              <a:t>Survei</a:t>
            </a:r>
            <a:r>
              <a:rPr lang="en-US" sz="2800" dirty="0" smtClean="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pendahuluan</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dengan</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interpretasi</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dan</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analisa</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foto</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udara</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dan</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citra</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satelit</a:t>
            </a:r>
            <a:endParaRPr lang="en-US" sz="2800" dirty="0">
              <a:latin typeface="Tahoma" pitchFamily="34" charset="0"/>
              <a:ea typeface="Tahoma" pitchFamily="34" charset="0"/>
              <a:cs typeface="Tahoma" pitchFamily="34" charset="0"/>
            </a:endParaRPr>
          </a:p>
          <a:p>
            <a:pPr marL="854075" indent="-449263">
              <a:buFont typeface="+mj-lt"/>
              <a:buAutoNum type="arabicPeriod"/>
            </a:pPr>
            <a:r>
              <a:rPr lang="sv-SE" sz="2800" dirty="0" smtClean="0">
                <a:latin typeface="Tahoma" pitchFamily="34" charset="0"/>
                <a:ea typeface="Tahoma" pitchFamily="34" charset="0"/>
                <a:cs typeface="Tahoma" pitchFamily="34" charset="0"/>
              </a:rPr>
              <a:t>Kajian </a:t>
            </a:r>
            <a:r>
              <a:rPr lang="sv-SE" sz="2800" dirty="0">
                <a:latin typeface="Tahoma" pitchFamily="34" charset="0"/>
                <a:ea typeface="Tahoma" pitchFamily="34" charset="0"/>
                <a:cs typeface="Tahoma" pitchFamily="34" charset="0"/>
              </a:rPr>
              <a:t>kegunungapian atau studi volkanologi</a:t>
            </a:r>
          </a:p>
          <a:p>
            <a:pPr marL="854075" indent="-449263">
              <a:buFont typeface="+mj-lt"/>
              <a:buAutoNum type="arabicPeriod"/>
            </a:pPr>
            <a:r>
              <a:rPr lang="en-US" sz="2800" dirty="0" err="1" smtClean="0">
                <a:latin typeface="Tahoma" pitchFamily="34" charset="0"/>
                <a:ea typeface="Tahoma" pitchFamily="34" charset="0"/>
                <a:cs typeface="Tahoma" pitchFamily="34" charset="0"/>
              </a:rPr>
              <a:t>Pemetaan</a:t>
            </a:r>
            <a:r>
              <a:rPr lang="en-US" sz="2800" dirty="0" smtClean="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geologi</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dan</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strutur</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geologi</a:t>
            </a:r>
            <a:endParaRPr lang="en-US" sz="2800" dirty="0">
              <a:latin typeface="Tahoma" pitchFamily="34" charset="0"/>
              <a:ea typeface="Tahoma" pitchFamily="34" charset="0"/>
              <a:cs typeface="Tahoma" pitchFamily="34" charset="0"/>
            </a:endParaRPr>
          </a:p>
          <a:p>
            <a:pPr marL="854075" indent="-449263">
              <a:buFont typeface="+mj-lt"/>
              <a:buAutoNum type="arabicPeriod"/>
            </a:pPr>
            <a:r>
              <a:rPr lang="en-US" sz="2800" dirty="0" err="1" smtClean="0">
                <a:latin typeface="Tahoma" pitchFamily="34" charset="0"/>
                <a:ea typeface="Tahoma" pitchFamily="34" charset="0"/>
                <a:cs typeface="Tahoma" pitchFamily="34" charset="0"/>
              </a:rPr>
              <a:t>Survei</a:t>
            </a:r>
            <a:r>
              <a:rPr lang="en-US" sz="2800" dirty="0" smtClean="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geokimia</a:t>
            </a:r>
            <a:endParaRPr lang="en-US" sz="2800" dirty="0">
              <a:latin typeface="Tahoma" pitchFamily="34" charset="0"/>
              <a:ea typeface="Tahoma" pitchFamily="34" charset="0"/>
              <a:cs typeface="Tahoma" pitchFamily="34" charset="0"/>
            </a:endParaRPr>
          </a:p>
          <a:p>
            <a:pPr marL="854075" indent="-449263">
              <a:buFont typeface="+mj-lt"/>
              <a:buAutoNum type="arabicPeriod"/>
            </a:pPr>
            <a:r>
              <a:rPr lang="en-US" sz="2800" dirty="0" err="1" smtClean="0">
                <a:latin typeface="Tahoma" pitchFamily="34" charset="0"/>
                <a:ea typeface="Tahoma" pitchFamily="34" charset="0"/>
                <a:cs typeface="Tahoma" pitchFamily="34" charset="0"/>
              </a:rPr>
              <a:t>Survei</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geofisika</a:t>
            </a:r>
            <a:endParaRPr lang="en-US" sz="2800" dirty="0" smtClean="0">
              <a:latin typeface="Tahoma" pitchFamily="34" charset="0"/>
              <a:ea typeface="Tahoma" pitchFamily="34" charset="0"/>
              <a:cs typeface="Tahoma" pitchFamily="34" charset="0"/>
            </a:endParaRPr>
          </a:p>
          <a:p>
            <a:pPr marL="854075" indent="-449263">
              <a:buFont typeface="+mj-lt"/>
              <a:buAutoNum type="arabicPeriod"/>
            </a:pPr>
            <a:r>
              <a:rPr lang="en-US" sz="2800" dirty="0" err="1" smtClean="0">
                <a:latin typeface="Tahoma" pitchFamily="34" charset="0"/>
                <a:ea typeface="Tahoma" pitchFamily="34" charset="0"/>
                <a:cs typeface="Tahoma" pitchFamily="34" charset="0"/>
              </a:rPr>
              <a:t>Pemboran</a:t>
            </a:r>
            <a:r>
              <a:rPr lang="en-US" sz="2800" dirty="0" smtClean="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eksplorasi</a:t>
            </a:r>
            <a:endParaRPr lang="en-US" sz="2800" dirty="0">
              <a:latin typeface="Tahoma" pitchFamily="34" charset="0"/>
              <a:ea typeface="Tahoma" pitchFamily="34" charset="0"/>
              <a:cs typeface="Tahoma" pitchFamily="34" charset="0"/>
            </a:endParaRPr>
          </a:p>
        </p:txBody>
      </p:sp>
      <p:sp>
        <p:nvSpPr>
          <p:cNvPr id="3" name="Rectangle 2"/>
          <p:cNvSpPr/>
          <p:nvPr/>
        </p:nvSpPr>
        <p:spPr>
          <a:xfrm>
            <a:off x="762000" y="304800"/>
            <a:ext cx="6753515" cy="646331"/>
          </a:xfrm>
          <a:prstGeom prst="rect">
            <a:avLst/>
          </a:prstGeom>
        </p:spPr>
        <p:txBody>
          <a:bodyPr wrap="none">
            <a:spAutoFit/>
          </a:bodyPr>
          <a:lstStyle/>
          <a:p>
            <a:r>
              <a:rPr lang="en-US" sz="3600" dirty="0" smtClean="0">
                <a:latin typeface="Tahoma" pitchFamily="34" charset="0"/>
                <a:ea typeface="Tahoma" pitchFamily="34" charset="0"/>
                <a:cs typeface="Tahoma" pitchFamily="34" charset="0"/>
              </a:rPr>
              <a:t>MENCARI SUMBER PANAS BUMI</a:t>
            </a:r>
            <a:endParaRPr lang="en-US" sz="36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95400"/>
            <a:ext cx="8153400" cy="5262979"/>
          </a:xfrm>
          <a:prstGeom prst="rect">
            <a:avLst/>
          </a:prstGeom>
        </p:spPr>
        <p:txBody>
          <a:bodyPr wrap="square">
            <a:spAutoFit/>
          </a:bodyPr>
          <a:lstStyle/>
          <a:p>
            <a:pPr marL="457200" indent="-457200">
              <a:buFont typeface="+mj-lt"/>
              <a:buAutoNum type="arabicPeriod"/>
            </a:pPr>
            <a:r>
              <a:rPr lang="en-US" sz="2400" dirty="0" err="1" smtClean="0">
                <a:latin typeface="Tahoma" pitchFamily="34" charset="0"/>
                <a:ea typeface="Tahoma" pitchFamily="34" charset="0"/>
                <a:cs typeface="Tahoma" pitchFamily="34" charset="0"/>
              </a:rPr>
              <a:t>Mempunyai</a:t>
            </a:r>
            <a:r>
              <a:rPr lang="en-US" sz="2400" dirty="0" smtClean="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kandungan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panas</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atau</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cadangan</a:t>
            </a:r>
            <a:r>
              <a:rPr lang="en-US" sz="2400" dirty="0">
                <a:latin typeface="Tahoma" pitchFamily="34" charset="0"/>
                <a:ea typeface="Tahoma" pitchFamily="34" charset="0"/>
                <a:cs typeface="Tahoma" pitchFamily="34" charset="0"/>
              </a:rPr>
              <a:t> yang </a:t>
            </a:r>
            <a:r>
              <a:rPr lang="en-US" sz="2400" dirty="0" err="1">
                <a:latin typeface="Tahoma" pitchFamily="34" charset="0"/>
                <a:ea typeface="Tahoma" pitchFamily="34" charset="0"/>
                <a:cs typeface="Tahoma" pitchFamily="34" charset="0"/>
              </a:rPr>
              <a:t>besar</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sehingga</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mampu</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memproduksi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uap</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untuk</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jangka</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waktu</a:t>
            </a:r>
            <a:r>
              <a:rPr lang="en-US" sz="2400" dirty="0">
                <a:latin typeface="Tahoma" pitchFamily="34" charset="0"/>
                <a:ea typeface="Tahoma" pitchFamily="34" charset="0"/>
                <a:cs typeface="Tahoma" pitchFamily="34" charset="0"/>
              </a:rPr>
              <a:t> yang </a:t>
            </a:r>
            <a:r>
              <a:rPr lang="en-US" sz="2400" dirty="0" err="1">
                <a:latin typeface="Tahoma" pitchFamily="34" charset="0"/>
                <a:ea typeface="Tahoma" pitchFamily="34" charset="0"/>
                <a:cs typeface="Tahoma" pitchFamily="34" charset="0"/>
              </a:rPr>
              <a:t>cukup</a:t>
            </a:r>
            <a:r>
              <a:rPr lang="en-US" sz="2400" dirty="0">
                <a:latin typeface="Tahoma" pitchFamily="34" charset="0"/>
                <a:ea typeface="Tahoma" pitchFamily="34" charset="0"/>
                <a:cs typeface="Tahoma" pitchFamily="34" charset="0"/>
              </a:rPr>
              <a:t> lama, </a:t>
            </a:r>
            <a:r>
              <a:rPr lang="en-US" sz="2400" dirty="0" err="1">
                <a:latin typeface="Tahoma" pitchFamily="34" charset="0"/>
                <a:ea typeface="Tahoma" pitchFamily="34" charset="0"/>
                <a:cs typeface="Tahoma" pitchFamily="34" charset="0"/>
              </a:rPr>
              <a:t>yaitu</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sekitar</a:t>
            </a:r>
            <a:r>
              <a:rPr lang="en-US" sz="2400" dirty="0">
                <a:latin typeface="Tahoma" pitchFamily="34" charset="0"/>
                <a:ea typeface="Tahoma" pitchFamily="34" charset="0"/>
                <a:cs typeface="Tahoma" pitchFamily="34" charset="0"/>
              </a:rPr>
              <a:t> 25-30 </a:t>
            </a:r>
            <a:r>
              <a:rPr lang="en-US" sz="2400" dirty="0" err="1">
                <a:latin typeface="Tahoma" pitchFamily="34" charset="0"/>
                <a:ea typeface="Tahoma" pitchFamily="34" charset="0"/>
                <a:cs typeface="Tahoma" pitchFamily="34" charset="0"/>
              </a:rPr>
              <a:t>tahun</a:t>
            </a:r>
            <a:r>
              <a:rPr lang="en-US" sz="2400" dirty="0">
                <a:latin typeface="Tahoma" pitchFamily="34" charset="0"/>
                <a:ea typeface="Tahoma" pitchFamily="34" charset="0"/>
                <a:cs typeface="Tahoma" pitchFamily="34" charset="0"/>
              </a:rPr>
              <a:t>.</a:t>
            </a:r>
          </a:p>
          <a:p>
            <a:pPr marL="457200" indent="-457200">
              <a:buFont typeface="+mj-lt"/>
              <a:buAutoNum type="arabicPeriod"/>
            </a:pPr>
            <a:r>
              <a:rPr lang="en-US" sz="2400" dirty="0" err="1" smtClean="0">
                <a:latin typeface="Tahoma" pitchFamily="34" charset="0"/>
                <a:ea typeface="Tahoma" pitchFamily="34" charset="0"/>
                <a:cs typeface="Tahoma" pitchFamily="34" charset="0"/>
              </a:rPr>
              <a:t>Menghasilkan</a:t>
            </a:r>
            <a:r>
              <a:rPr lang="en-US" sz="2400" dirty="0" smtClean="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fluida</a:t>
            </a:r>
            <a:r>
              <a:rPr lang="en-US" sz="2400" dirty="0">
                <a:latin typeface="Tahoma" pitchFamily="34" charset="0"/>
                <a:ea typeface="Tahoma" pitchFamily="34" charset="0"/>
                <a:cs typeface="Tahoma" pitchFamily="34" charset="0"/>
              </a:rPr>
              <a:t> yang </a:t>
            </a:r>
            <a:r>
              <a:rPr lang="en-US" sz="2400" dirty="0" err="1">
                <a:latin typeface="Tahoma" pitchFamily="34" charset="0"/>
                <a:ea typeface="Tahoma" pitchFamily="34" charset="0"/>
                <a:cs typeface="Tahoma" pitchFamily="34" charset="0"/>
              </a:rPr>
              <a:t>mempunyai</a:t>
            </a:r>
            <a:r>
              <a:rPr lang="en-US" sz="2400" dirty="0">
                <a:latin typeface="Tahoma" pitchFamily="34" charset="0"/>
                <a:ea typeface="Tahoma" pitchFamily="34" charset="0"/>
                <a:cs typeface="Tahoma" pitchFamily="34" charset="0"/>
              </a:rPr>
              <a:t> pH </a:t>
            </a:r>
            <a:r>
              <a:rPr lang="en-US" sz="2400" dirty="0" err="1">
                <a:latin typeface="Tahoma" pitchFamily="34" charset="0"/>
                <a:ea typeface="Tahoma" pitchFamily="34" charset="0"/>
                <a:cs typeface="Tahoma" pitchFamily="34" charset="0"/>
              </a:rPr>
              <a:t>hampir</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netral</a:t>
            </a:r>
            <a:r>
              <a:rPr lang="en-US" sz="2400" dirty="0">
                <a:latin typeface="Tahoma" pitchFamily="34" charset="0"/>
                <a:ea typeface="Tahoma" pitchFamily="34" charset="0"/>
                <a:cs typeface="Tahoma" pitchFamily="34" charset="0"/>
              </a:rPr>
              <a:t> agar </a:t>
            </a:r>
            <a:r>
              <a:rPr lang="en-US" sz="2400" dirty="0" err="1">
                <a:latin typeface="Tahoma" pitchFamily="34" charset="0"/>
                <a:ea typeface="Tahoma" pitchFamily="34" charset="0"/>
                <a:cs typeface="Tahoma" pitchFamily="34" charset="0"/>
              </a:rPr>
              <a:t>laju</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korosinya</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relatif</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rendah</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sehingga</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fasilitas</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produksi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tidak</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cepat</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terkorosi</a:t>
            </a:r>
            <a:r>
              <a:rPr lang="en-US" sz="2400" dirty="0">
                <a:latin typeface="Tahoma" pitchFamily="34" charset="0"/>
                <a:ea typeface="Tahoma" pitchFamily="34" charset="0"/>
                <a:cs typeface="Tahoma" pitchFamily="34" charset="0"/>
              </a:rPr>
              <a:t>.</a:t>
            </a:r>
          </a:p>
          <a:p>
            <a:pPr marL="457200" indent="-457200">
              <a:buFont typeface="+mj-lt"/>
              <a:buAutoNum type="arabicPeriod"/>
            </a:pPr>
            <a:r>
              <a:rPr lang="en-US" sz="2400" dirty="0" err="1" smtClean="0">
                <a:latin typeface="Tahoma" pitchFamily="34" charset="0"/>
                <a:ea typeface="Tahoma" pitchFamily="34" charset="0"/>
                <a:cs typeface="Tahoma" pitchFamily="34" charset="0"/>
              </a:rPr>
              <a:t>Kedalaman</a:t>
            </a:r>
            <a:r>
              <a:rPr lang="en-US" sz="2400" dirty="0" smtClean="0">
                <a:latin typeface="Tahoma" pitchFamily="34" charset="0"/>
                <a:ea typeface="Tahoma" pitchFamily="34" charset="0"/>
                <a:cs typeface="Tahoma" pitchFamily="34" charset="0"/>
              </a:rPr>
              <a:t> </a:t>
            </a:r>
            <a:r>
              <a:rPr lang="en-US" sz="2400" dirty="0">
                <a:latin typeface="Tahoma" pitchFamily="34" charset="0"/>
                <a:ea typeface="Tahoma" pitchFamily="34" charset="0"/>
                <a:cs typeface="Tahoma" pitchFamily="34" charset="0"/>
              </a:rPr>
              <a:t>reservoir </a:t>
            </a:r>
            <a:r>
              <a:rPr lang="en-US" sz="2400" dirty="0" err="1">
                <a:latin typeface="Tahoma" pitchFamily="34" charset="0"/>
                <a:ea typeface="Tahoma" pitchFamily="34" charset="0"/>
                <a:cs typeface="Tahoma" pitchFamily="34" charset="0"/>
              </a:rPr>
              <a:t>tidak</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terlalu</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besar</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biasanya</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tidak</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lebih</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dari</a:t>
            </a:r>
            <a:r>
              <a:rPr lang="en-US" sz="2400" dirty="0">
                <a:latin typeface="Tahoma" pitchFamily="34" charset="0"/>
                <a:ea typeface="Tahoma" pitchFamily="34" charset="0"/>
                <a:cs typeface="Tahoma" pitchFamily="34" charset="0"/>
              </a:rPr>
              <a:t> 300 m </a:t>
            </a:r>
            <a:r>
              <a:rPr lang="en-US" sz="2400" dirty="0" err="1">
                <a:latin typeface="Tahoma" pitchFamily="34" charset="0"/>
                <a:ea typeface="Tahoma" pitchFamily="34" charset="0"/>
                <a:cs typeface="Tahoma" pitchFamily="34" charset="0"/>
              </a:rPr>
              <a:t>di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bawah</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permukaan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tanah</a:t>
            </a:r>
            <a:r>
              <a:rPr lang="en-US" sz="2400" dirty="0">
                <a:latin typeface="Tahoma" pitchFamily="34" charset="0"/>
                <a:ea typeface="Tahoma" pitchFamily="34" charset="0"/>
                <a:cs typeface="Tahoma" pitchFamily="34" charset="0"/>
              </a:rPr>
              <a:t>.</a:t>
            </a:r>
          </a:p>
          <a:p>
            <a:pPr marL="457200" indent="-457200">
              <a:buFont typeface="+mj-lt"/>
              <a:buAutoNum type="arabicPeriod"/>
            </a:pPr>
            <a:r>
              <a:rPr lang="en-US" sz="2400" dirty="0" err="1" smtClean="0">
                <a:latin typeface="Tahoma" pitchFamily="34" charset="0"/>
                <a:ea typeface="Tahoma" pitchFamily="34" charset="0"/>
                <a:cs typeface="Tahoma" pitchFamily="34" charset="0"/>
              </a:rPr>
              <a:t>Berada</a:t>
            </a:r>
            <a:r>
              <a:rPr lang="en-US" sz="2400" dirty="0" smtClean="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daerah</a:t>
            </a:r>
            <a:r>
              <a:rPr lang="en-US" sz="2400" dirty="0">
                <a:latin typeface="Tahoma" pitchFamily="34" charset="0"/>
                <a:ea typeface="Tahoma" pitchFamily="34" charset="0"/>
                <a:cs typeface="Tahoma" pitchFamily="34" charset="0"/>
              </a:rPr>
              <a:t> yang </a:t>
            </a:r>
            <a:r>
              <a:rPr lang="en-US" sz="2400" dirty="0" err="1">
                <a:latin typeface="Tahoma" pitchFamily="34" charset="0"/>
                <a:ea typeface="Tahoma" pitchFamily="34" charset="0"/>
                <a:cs typeface="Tahoma" pitchFamily="34" charset="0"/>
              </a:rPr>
              <a:t>relatif</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tidak</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sulit</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dicapai</a:t>
            </a:r>
            <a:r>
              <a:rPr lang="en-US" sz="2400" dirty="0">
                <a:latin typeface="Tahoma" pitchFamily="34" charset="0"/>
                <a:ea typeface="Tahoma" pitchFamily="34" charset="0"/>
                <a:cs typeface="Tahoma" pitchFamily="34" charset="0"/>
              </a:rPr>
              <a:t>.</a:t>
            </a:r>
          </a:p>
          <a:p>
            <a:pPr marL="457200" indent="-457200">
              <a:buFont typeface="+mj-lt"/>
              <a:buAutoNum type="arabicPeriod"/>
            </a:pPr>
            <a:r>
              <a:rPr lang="en-US" sz="2400" dirty="0" err="1" smtClean="0">
                <a:latin typeface="Tahoma" pitchFamily="34" charset="0"/>
                <a:ea typeface="Tahoma" pitchFamily="34" charset="0"/>
                <a:cs typeface="Tahoma" pitchFamily="34" charset="0"/>
              </a:rPr>
              <a:t>Berada</a:t>
            </a:r>
            <a:r>
              <a:rPr lang="en-US" sz="2400" dirty="0" smtClean="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daerah</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dengan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kemungkinan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terjadinya</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erupsi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hidrotermal</a:t>
            </a:r>
            <a:r>
              <a:rPr lang="en-US" sz="2400" dirty="0">
                <a:latin typeface="Tahoma" pitchFamily="34" charset="0"/>
                <a:ea typeface="Tahoma" pitchFamily="34" charset="0"/>
                <a:cs typeface="Tahoma" pitchFamily="34" charset="0"/>
              </a:rPr>
              <a:t> yang </a:t>
            </a:r>
            <a:r>
              <a:rPr lang="en-US" sz="2400" dirty="0" err="1">
                <a:latin typeface="Tahoma" pitchFamily="34" charset="0"/>
                <a:ea typeface="Tahoma" pitchFamily="34" charset="0"/>
                <a:cs typeface="Tahoma" pitchFamily="34" charset="0"/>
              </a:rPr>
              <a:t>relatif</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rendah</a:t>
            </a:r>
            <a:r>
              <a:rPr lang="en-US" sz="2400" dirty="0">
                <a:latin typeface="Tahoma" pitchFamily="34" charset="0"/>
                <a:ea typeface="Tahoma" pitchFamily="34" charset="0"/>
                <a:cs typeface="Tahoma" pitchFamily="34" charset="0"/>
              </a:rPr>
              <a:t>. </a:t>
            </a:r>
            <a:endParaRPr lang="en-US" sz="2400" dirty="0" smtClean="0">
              <a:latin typeface="Tahoma" pitchFamily="34" charset="0"/>
              <a:ea typeface="Tahoma" pitchFamily="34" charset="0"/>
              <a:cs typeface="Tahoma" pitchFamily="34" charset="0"/>
            </a:endParaRPr>
          </a:p>
          <a:p>
            <a:pPr marL="457200" indent="-457200">
              <a:buFont typeface="+mj-lt"/>
              <a:buAutoNum type="arabicPeriod"/>
            </a:pPr>
            <a:r>
              <a:rPr lang="en-US" sz="2400" dirty="0" err="1" smtClean="0">
                <a:latin typeface="Tahoma" pitchFamily="34" charset="0"/>
                <a:ea typeface="Tahoma" pitchFamily="34" charset="0"/>
                <a:cs typeface="Tahoma" pitchFamily="34" charset="0"/>
              </a:rPr>
              <a:t>Proses</a:t>
            </a:r>
            <a:r>
              <a:rPr lang="en-US" sz="2400" dirty="0" smtClean="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produksi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fluida</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panas</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bumi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dapat</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meningkatkan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kemungkinan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terjadinya</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erupsi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hidrotermal</a:t>
            </a:r>
            <a:r>
              <a:rPr lang="en-US" sz="2400" dirty="0">
                <a:latin typeface="Tahoma" pitchFamily="34" charset="0"/>
                <a:ea typeface="Tahoma" pitchFamily="34" charset="0"/>
                <a:cs typeface="Tahoma" pitchFamily="34" charset="0"/>
              </a:rPr>
              <a:t>.</a:t>
            </a:r>
          </a:p>
          <a:p>
            <a:pPr marL="862012" indent="-457200">
              <a:buFont typeface="+mj-lt"/>
              <a:buAutoNum type="arabicPeriod"/>
            </a:pPr>
            <a:endParaRPr lang="en-US" sz="2400" dirty="0">
              <a:latin typeface="Tahoma" pitchFamily="34" charset="0"/>
              <a:ea typeface="Tahoma" pitchFamily="34" charset="0"/>
              <a:cs typeface="Tahoma" pitchFamily="34" charset="0"/>
            </a:endParaRPr>
          </a:p>
        </p:txBody>
      </p:sp>
      <p:sp>
        <p:nvSpPr>
          <p:cNvPr id="3" name="Rectangle 2"/>
          <p:cNvSpPr/>
          <p:nvPr/>
        </p:nvSpPr>
        <p:spPr>
          <a:xfrm>
            <a:off x="533400" y="304800"/>
            <a:ext cx="7849906" cy="646331"/>
          </a:xfrm>
          <a:prstGeom prst="rect">
            <a:avLst/>
          </a:prstGeom>
        </p:spPr>
        <p:txBody>
          <a:bodyPr wrap="none">
            <a:spAutoFit/>
          </a:bodyPr>
          <a:lstStyle/>
          <a:p>
            <a:r>
              <a:rPr lang="en-US" sz="3600" dirty="0" smtClean="0"/>
              <a:t>FAKTOR YANG MENJADI PERTIMBANGAN</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371600"/>
            <a:ext cx="8458200" cy="3416320"/>
          </a:xfrm>
          <a:prstGeom prst="rect">
            <a:avLst/>
          </a:prstGeom>
        </p:spPr>
        <p:txBody>
          <a:bodyPr wrap="square">
            <a:spAutoFit/>
          </a:bodyPr>
          <a:lstStyle/>
          <a:p>
            <a:pPr marL="465138" indent="-465138">
              <a:buFont typeface="+mj-lt"/>
              <a:buAutoNum type="arabicPeriod"/>
            </a:pPr>
            <a:r>
              <a:rPr lang="en-US" sz="2400" dirty="0" err="1" smtClean="0">
                <a:latin typeface="Tahoma" pitchFamily="34" charset="0"/>
                <a:ea typeface="Tahoma" pitchFamily="34" charset="0"/>
                <a:cs typeface="Tahoma" pitchFamily="34" charset="0"/>
              </a:rPr>
              <a:t>Menyediakan</a:t>
            </a:r>
            <a:r>
              <a:rPr lang="en-US" sz="2400" dirty="0" smtClean="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tenaga</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listrik</a:t>
            </a:r>
            <a:r>
              <a:rPr lang="en-US" sz="2400" dirty="0">
                <a:latin typeface="Tahoma" pitchFamily="34" charset="0"/>
                <a:ea typeface="Tahoma" pitchFamily="34" charset="0"/>
                <a:cs typeface="Tahoma" pitchFamily="34" charset="0"/>
              </a:rPr>
              <a:t> yang </a:t>
            </a:r>
            <a:r>
              <a:rPr lang="en-US" sz="2400" dirty="0" err="1">
                <a:latin typeface="Tahoma" pitchFamily="34" charset="0"/>
                <a:ea typeface="Tahoma" pitchFamily="34" charset="0"/>
                <a:cs typeface="Tahoma" pitchFamily="34" charset="0"/>
              </a:rPr>
              <a:t>andal</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dengan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pembangkit</a:t>
            </a:r>
            <a:r>
              <a:rPr lang="en-US" sz="2400" dirty="0">
                <a:latin typeface="Tahoma" pitchFamily="34" charset="0"/>
                <a:ea typeface="Tahoma" pitchFamily="34" charset="0"/>
                <a:cs typeface="Tahoma" pitchFamily="34" charset="0"/>
              </a:rPr>
              <a:t> yang </a:t>
            </a:r>
            <a:r>
              <a:rPr lang="en-US" sz="2400" dirty="0" err="1">
                <a:latin typeface="Tahoma" pitchFamily="34" charset="0"/>
                <a:ea typeface="Tahoma" pitchFamily="34" charset="0"/>
                <a:cs typeface="Tahoma" pitchFamily="34" charset="0"/>
              </a:rPr>
              <a:t>tidak</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memakan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tempat</a:t>
            </a:r>
            <a:endParaRPr lang="en-US" sz="2400" dirty="0">
              <a:latin typeface="Tahoma" pitchFamily="34" charset="0"/>
              <a:ea typeface="Tahoma" pitchFamily="34" charset="0"/>
              <a:cs typeface="Tahoma" pitchFamily="34" charset="0"/>
            </a:endParaRPr>
          </a:p>
          <a:p>
            <a:pPr marL="465138" indent="-465138">
              <a:buFont typeface="+mj-lt"/>
              <a:buAutoNum type="arabicPeriod"/>
            </a:pPr>
            <a:r>
              <a:rPr lang="en-US" sz="2400" dirty="0" err="1" smtClean="0">
                <a:latin typeface="Tahoma" pitchFamily="34" charset="0"/>
                <a:ea typeface="Tahoma" pitchFamily="34" charset="0"/>
                <a:cs typeface="Tahoma" pitchFamily="34" charset="0"/>
              </a:rPr>
              <a:t>Terbarui</a:t>
            </a:r>
            <a:r>
              <a:rPr lang="en-US" sz="2400" dirty="0" smtClean="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berkesinambungan</a:t>
            </a:r>
            <a:endParaRPr lang="en-US" sz="2400" dirty="0">
              <a:latin typeface="Tahoma" pitchFamily="34" charset="0"/>
              <a:ea typeface="Tahoma" pitchFamily="34" charset="0"/>
              <a:cs typeface="Tahoma" pitchFamily="34" charset="0"/>
            </a:endParaRPr>
          </a:p>
          <a:p>
            <a:pPr marL="465138" indent="-465138">
              <a:buFont typeface="+mj-lt"/>
              <a:buAutoNum type="arabicPeriod"/>
            </a:pPr>
            <a:r>
              <a:rPr lang="en-US" sz="2400" dirty="0" err="1" smtClean="0">
                <a:latin typeface="Tahoma" pitchFamily="34" charset="0"/>
                <a:ea typeface="Tahoma" pitchFamily="34" charset="0"/>
                <a:cs typeface="Tahoma" pitchFamily="34" charset="0"/>
              </a:rPr>
              <a:t>Memberikan</a:t>
            </a:r>
            <a:r>
              <a:rPr lang="en-US" sz="2400" dirty="0" smtClean="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tenaga</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beban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dasar</a:t>
            </a:r>
            <a:r>
              <a:rPr lang="en-US" sz="2400" dirty="0">
                <a:latin typeface="Tahoma" pitchFamily="34" charset="0"/>
                <a:ea typeface="Tahoma" pitchFamily="34" charset="0"/>
                <a:cs typeface="Tahoma" pitchFamily="34" charset="0"/>
              </a:rPr>
              <a:t> yang </a:t>
            </a:r>
            <a:r>
              <a:rPr lang="en-US" sz="2400" dirty="0" err="1">
                <a:latin typeface="Tahoma" pitchFamily="34" charset="0"/>
                <a:ea typeface="Tahoma" pitchFamily="34" charset="0"/>
                <a:cs typeface="Tahoma" pitchFamily="34" charset="0"/>
              </a:rPr>
              <a:t>konstan</a:t>
            </a:r>
            <a:endParaRPr lang="en-US" sz="2400" dirty="0">
              <a:latin typeface="Tahoma" pitchFamily="34" charset="0"/>
              <a:ea typeface="Tahoma" pitchFamily="34" charset="0"/>
              <a:cs typeface="Tahoma" pitchFamily="34" charset="0"/>
            </a:endParaRPr>
          </a:p>
          <a:p>
            <a:pPr marL="465138" indent="-465138">
              <a:buFont typeface="+mj-lt"/>
              <a:buAutoNum type="arabicPeriod"/>
            </a:pPr>
            <a:r>
              <a:rPr lang="sv-SE" sz="2400" dirty="0" smtClean="0">
                <a:latin typeface="Tahoma" pitchFamily="34" charset="0"/>
                <a:ea typeface="Tahoma" pitchFamily="34" charset="0"/>
                <a:cs typeface="Tahoma" pitchFamily="34" charset="0"/>
              </a:rPr>
              <a:t>Dapat </a:t>
            </a:r>
            <a:r>
              <a:rPr lang="sv-SE" sz="2400" dirty="0">
                <a:latin typeface="Tahoma" pitchFamily="34" charset="0"/>
                <a:ea typeface="Tahoma" pitchFamily="34" charset="0"/>
                <a:cs typeface="Tahoma" pitchFamily="34" charset="0"/>
              </a:rPr>
              <a:t>meng”conserve” bahan bakar fosil</a:t>
            </a:r>
          </a:p>
          <a:p>
            <a:pPr marL="465138" indent="-465138">
              <a:buFont typeface="+mj-lt"/>
              <a:buAutoNum type="arabicPeriod"/>
            </a:pPr>
            <a:r>
              <a:rPr lang="sv-SE" sz="2400" dirty="0" smtClean="0">
                <a:latin typeface="Tahoma" pitchFamily="34" charset="0"/>
                <a:ea typeface="Tahoma" pitchFamily="34" charset="0"/>
                <a:cs typeface="Tahoma" pitchFamily="34" charset="0"/>
              </a:rPr>
              <a:t>Memberikan </a:t>
            </a:r>
            <a:r>
              <a:rPr lang="sv-SE" sz="2400" dirty="0">
                <a:latin typeface="Tahoma" pitchFamily="34" charset="0"/>
                <a:ea typeface="Tahoma" pitchFamily="34" charset="0"/>
                <a:cs typeface="Tahoma" pitchFamily="34" charset="0"/>
              </a:rPr>
              <a:t>keuntungan ekonomi secara lokal</a:t>
            </a:r>
          </a:p>
          <a:p>
            <a:pPr marL="465138" indent="-465138">
              <a:buFont typeface="+mj-lt"/>
              <a:buAutoNum type="arabicPeriod"/>
            </a:pPr>
            <a:r>
              <a:rPr lang="en-US" sz="2400" dirty="0" err="1" smtClean="0">
                <a:latin typeface="Tahoma" pitchFamily="34" charset="0"/>
                <a:ea typeface="Tahoma" pitchFamily="34" charset="0"/>
                <a:cs typeface="Tahoma" pitchFamily="34" charset="0"/>
              </a:rPr>
              <a:t>Dapat</a:t>
            </a:r>
            <a:r>
              <a:rPr lang="en-US" sz="2400" dirty="0" smtClean="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dikontrol</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secara</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jarak</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jauh</a:t>
            </a:r>
            <a:endParaRPr lang="en-US" sz="2400" dirty="0">
              <a:latin typeface="Tahoma" pitchFamily="34" charset="0"/>
              <a:ea typeface="Tahoma" pitchFamily="34" charset="0"/>
              <a:cs typeface="Tahoma" pitchFamily="34" charset="0"/>
            </a:endParaRPr>
          </a:p>
          <a:p>
            <a:pPr marL="465138" indent="-465138">
              <a:buFont typeface="+mj-lt"/>
              <a:buAutoNum type="arabicPeriod"/>
            </a:pPr>
            <a:r>
              <a:rPr lang="en-US" sz="2400" dirty="0" err="1" smtClean="0">
                <a:latin typeface="Tahoma" pitchFamily="34" charset="0"/>
                <a:ea typeface="Tahoma" pitchFamily="34" charset="0"/>
                <a:cs typeface="Tahoma" pitchFamily="34" charset="0"/>
              </a:rPr>
              <a:t>Dapat</a:t>
            </a:r>
            <a:r>
              <a:rPr lang="en-US" sz="2400" dirty="0" smtClean="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mengurangi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polusi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dari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penggunaan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bahan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bakar</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fosil</a:t>
            </a:r>
            <a:endParaRPr lang="en-US" sz="2400" dirty="0">
              <a:latin typeface="Tahoma" pitchFamily="34" charset="0"/>
              <a:ea typeface="Tahoma" pitchFamily="34" charset="0"/>
              <a:cs typeface="Tahoma" pitchFamily="34" charset="0"/>
            </a:endParaRPr>
          </a:p>
        </p:txBody>
      </p:sp>
      <p:sp>
        <p:nvSpPr>
          <p:cNvPr id="5" name="Rectangle 4"/>
          <p:cNvSpPr/>
          <p:nvPr/>
        </p:nvSpPr>
        <p:spPr>
          <a:xfrm>
            <a:off x="0" y="228600"/>
            <a:ext cx="8915400" cy="523220"/>
          </a:xfrm>
          <a:prstGeom prst="rect">
            <a:avLst/>
          </a:prstGeom>
        </p:spPr>
        <p:txBody>
          <a:bodyPr wrap="square">
            <a:spAutoFit/>
          </a:bodyPr>
          <a:lstStyle/>
          <a:p>
            <a:pPr algn="ctr"/>
            <a:r>
              <a:rPr lang="en-US" sz="2800" dirty="0" err="1" smtClean="0">
                <a:latin typeface="Tahoma" pitchFamily="34" charset="0"/>
                <a:ea typeface="Tahoma" pitchFamily="34" charset="0"/>
                <a:cs typeface="Tahoma" pitchFamily="34" charset="0"/>
              </a:rPr>
              <a:t>Keunggulan</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Energi</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Panas</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Bumi</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dari</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Sumber</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energi</a:t>
            </a:r>
            <a:r>
              <a:rPr lang="en-US" sz="2800" dirty="0" smtClean="0">
                <a:latin typeface="Tahoma" pitchFamily="34" charset="0"/>
                <a:ea typeface="Tahoma" pitchFamily="34" charset="0"/>
                <a:cs typeface="Tahoma" pitchFamily="34" charset="0"/>
              </a:rPr>
              <a:t> lain</a:t>
            </a:r>
            <a:endParaRPr lang="en-US" sz="28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Sumur Pemboran.jpg"/>
          <p:cNvPicPr>
            <a:picLocks noChangeAspect="1" noChangeArrowheads="1"/>
          </p:cNvPicPr>
          <p:nvPr/>
        </p:nvPicPr>
        <p:blipFill>
          <a:blip r:embed="rId2"/>
          <a:srcRect/>
          <a:stretch>
            <a:fillRect/>
          </a:stretch>
        </p:blipFill>
        <p:spPr bwMode="auto">
          <a:xfrm>
            <a:off x="285750" y="661987"/>
            <a:ext cx="8572500" cy="5534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Turbin Gas.jpg"/>
          <p:cNvPicPr>
            <a:picLocks noChangeAspect="1" noChangeArrowheads="1"/>
          </p:cNvPicPr>
          <p:nvPr/>
        </p:nvPicPr>
        <p:blipFill>
          <a:blip r:embed="rId2"/>
          <a:srcRect/>
          <a:stretch>
            <a:fillRect/>
          </a:stretch>
        </p:blipFill>
        <p:spPr bwMode="auto">
          <a:xfrm>
            <a:off x="990600" y="533400"/>
            <a:ext cx="7105403" cy="5129213"/>
          </a:xfrm>
          <a:prstGeom prst="rect">
            <a:avLst/>
          </a:prstGeom>
          <a:noFill/>
        </p:spPr>
      </p:pic>
      <p:sp>
        <p:nvSpPr>
          <p:cNvPr id="3" name="TextBox 2"/>
          <p:cNvSpPr txBox="1"/>
          <p:nvPr/>
        </p:nvSpPr>
        <p:spPr>
          <a:xfrm>
            <a:off x="1066800" y="5715000"/>
            <a:ext cx="6968574" cy="769441"/>
          </a:xfrm>
          <a:prstGeom prst="rect">
            <a:avLst/>
          </a:prstGeom>
          <a:noFill/>
        </p:spPr>
        <p:txBody>
          <a:bodyPr wrap="none" rtlCol="0">
            <a:spAutoFit/>
          </a:bodyPr>
          <a:lstStyle/>
          <a:p>
            <a:r>
              <a:rPr lang="en-US" sz="4400" dirty="0" smtClean="0"/>
              <a:t>GENERATOR PLTP KOMAJANG</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ppt_x"/>
                                          </p:val>
                                        </p:tav>
                                        <p:tav tm="100000">
                                          <p:val>
                                            <p:strVal val="#ppt_x"/>
                                          </p:val>
                                        </p:tav>
                                      </p:tavLst>
                                    </p:anim>
                                    <p:anim calcmode="lin" valueType="num">
                                      <p:cBhvr additive="base">
                                        <p:cTn id="8"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Double Flash Steam.jpg"/>
          <p:cNvPicPr>
            <a:picLocks noChangeAspect="1" noChangeArrowheads="1"/>
          </p:cNvPicPr>
          <p:nvPr/>
        </p:nvPicPr>
        <p:blipFill>
          <a:blip r:embed="rId2"/>
          <a:srcRect/>
          <a:stretch>
            <a:fillRect/>
          </a:stretch>
        </p:blipFill>
        <p:spPr bwMode="auto">
          <a:xfrm>
            <a:off x="457200" y="457200"/>
            <a:ext cx="8305800" cy="60197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ppt_x"/>
                                          </p:val>
                                        </p:tav>
                                        <p:tav tm="100000">
                                          <p:val>
                                            <p:strVal val="#ppt_x"/>
                                          </p:val>
                                        </p:tav>
                                      </p:tavLst>
                                    </p:anim>
                                    <p:anim calcmode="lin" valueType="num">
                                      <p:cBhvr additive="base">
                                        <p:cTn id="8"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Siklus Uap Binary.jpg"/>
          <p:cNvPicPr>
            <a:picLocks noChangeAspect="1" noChangeArrowheads="1"/>
          </p:cNvPicPr>
          <p:nvPr/>
        </p:nvPicPr>
        <p:blipFill>
          <a:blip r:embed="rId2"/>
          <a:srcRect/>
          <a:stretch>
            <a:fillRect/>
          </a:stretch>
        </p:blipFill>
        <p:spPr bwMode="auto">
          <a:xfrm>
            <a:off x="914400" y="838200"/>
            <a:ext cx="7635368" cy="502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ppt_x"/>
                                          </p:val>
                                        </p:tav>
                                        <p:tav tm="100000">
                                          <p:val>
                                            <p:strVal val="#ppt_x"/>
                                          </p:val>
                                        </p:tav>
                                      </p:tavLst>
                                    </p:anim>
                                    <p:anim calcmode="lin" valueType="num">
                                      <p:cBhvr additive="base">
                                        <p:cTn id="8" dur="500" fill="hold"/>
                                        <p:tgtEl>
                                          <p:spTgt spid="378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PLTPB 1.jpg"/>
          <p:cNvPicPr>
            <a:picLocks noChangeAspect="1" noChangeArrowheads="1"/>
          </p:cNvPicPr>
          <p:nvPr/>
        </p:nvPicPr>
        <p:blipFill>
          <a:blip r:embed="rId3"/>
          <a:srcRect/>
          <a:stretch>
            <a:fillRect/>
          </a:stretch>
        </p:blipFill>
        <p:spPr bwMode="auto">
          <a:xfrm>
            <a:off x="533400" y="304800"/>
            <a:ext cx="7772400" cy="60979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ppt_x"/>
                                          </p:val>
                                        </p:tav>
                                        <p:tav tm="100000">
                                          <p:val>
                                            <p:strVal val="#ppt_x"/>
                                          </p:val>
                                        </p:tav>
                                      </p:tavLst>
                                    </p:anim>
                                    <p:anim calcmode="lin" valueType="num">
                                      <p:cBhvr additive="base">
                                        <p:cTn id="8" dur="500" fill="hold"/>
                                        <p:tgtEl>
                                          <p:spTgt spid="327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900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10" name="Rectangle 9"/>
          <p:cNvSpPr/>
          <p:nvPr/>
        </p:nvSpPr>
        <p:spPr>
          <a:xfrm>
            <a:off x="1524000" y="228600"/>
            <a:ext cx="5482591" cy="769441"/>
          </a:xfrm>
          <a:prstGeom prst="rect">
            <a:avLst/>
          </a:prstGeom>
        </p:spPr>
        <p:txBody>
          <a:bodyPr wrap="none">
            <a:spAutoFit/>
          </a:bodyPr>
          <a:lstStyle/>
          <a:p>
            <a:pPr algn="ctr"/>
            <a:r>
              <a:rPr lang="id-ID" sz="4400" b="1" dirty="0" smtClean="0">
                <a:solidFill>
                  <a:srgbClr val="FFFF00"/>
                </a:solidFill>
                <a:latin typeface="Tahoma" pitchFamily="34" charset="0"/>
                <a:ea typeface="Tahoma" pitchFamily="34" charset="0"/>
                <a:cs typeface="Tahoma" pitchFamily="34" charset="0"/>
              </a:rPr>
              <a:t>Energi </a:t>
            </a:r>
            <a:r>
              <a:rPr lang="en-US" sz="4400" b="1" dirty="0" smtClean="0">
                <a:solidFill>
                  <a:srgbClr val="FFFF00"/>
                </a:solidFill>
                <a:latin typeface="Tahoma" pitchFamily="34" charset="0"/>
                <a:ea typeface="Tahoma" pitchFamily="34" charset="0"/>
                <a:cs typeface="Tahoma" pitchFamily="34" charset="0"/>
              </a:rPr>
              <a:t>P</a:t>
            </a:r>
            <a:r>
              <a:rPr lang="id-ID" sz="4400" b="1" dirty="0" smtClean="0">
                <a:solidFill>
                  <a:srgbClr val="FFFF00"/>
                </a:solidFill>
                <a:latin typeface="Tahoma" pitchFamily="34" charset="0"/>
                <a:ea typeface="Tahoma" pitchFamily="34" charset="0"/>
                <a:cs typeface="Tahoma" pitchFamily="34" charset="0"/>
              </a:rPr>
              <a:t>anas</a:t>
            </a:r>
            <a:r>
              <a:rPr lang="en-US" sz="4400" b="1" dirty="0" smtClean="0">
                <a:solidFill>
                  <a:srgbClr val="FFFF00"/>
                </a:solidFill>
                <a:latin typeface="Tahoma" pitchFamily="34" charset="0"/>
                <a:ea typeface="Tahoma" pitchFamily="34" charset="0"/>
                <a:cs typeface="Tahoma" pitchFamily="34" charset="0"/>
              </a:rPr>
              <a:t> B</a:t>
            </a:r>
            <a:r>
              <a:rPr lang="id-ID" sz="4400" b="1" dirty="0" smtClean="0">
                <a:solidFill>
                  <a:srgbClr val="FFFF00"/>
                </a:solidFill>
                <a:latin typeface="Tahoma" pitchFamily="34" charset="0"/>
                <a:ea typeface="Tahoma" pitchFamily="34" charset="0"/>
                <a:cs typeface="Tahoma" pitchFamily="34" charset="0"/>
              </a:rPr>
              <a:t>umi</a:t>
            </a:r>
            <a:endParaRPr lang="en-US" sz="4400" dirty="0">
              <a:solidFill>
                <a:srgbClr val="FFFF00"/>
              </a:solidFill>
              <a:latin typeface="Tahoma" pitchFamily="34" charset="0"/>
              <a:ea typeface="Tahoma" pitchFamily="34" charset="0"/>
              <a:cs typeface="Tahoma" pitchFamily="34" charset="0"/>
            </a:endParaRPr>
          </a:p>
        </p:txBody>
      </p:sp>
      <p:sp>
        <p:nvSpPr>
          <p:cNvPr id="12" name="Rectangle 11"/>
          <p:cNvSpPr/>
          <p:nvPr/>
        </p:nvSpPr>
        <p:spPr>
          <a:xfrm>
            <a:off x="381000" y="1676400"/>
            <a:ext cx="7924800" cy="1384995"/>
          </a:xfrm>
          <a:prstGeom prst="rect">
            <a:avLst/>
          </a:prstGeom>
          <a:ln>
            <a:noFill/>
          </a:ln>
        </p:spPr>
        <p:txBody>
          <a:bodyPr wrap="square">
            <a:spAutoFit/>
          </a:bodyPr>
          <a:lstStyle/>
          <a:p>
            <a:pPr marL="344488" indent="-344488">
              <a:buFont typeface="Wingdings" pitchFamily="2" charset="2"/>
              <a:buChar char="Ø"/>
            </a:pPr>
            <a:r>
              <a:rPr lang="id-ID" sz="2800" dirty="0" smtClean="0">
                <a:latin typeface="Tahoma" pitchFamily="34" charset="0"/>
                <a:ea typeface="Tahoma" pitchFamily="34" charset="0"/>
                <a:cs typeface="Tahoma" pitchFamily="34" charset="0"/>
              </a:rPr>
              <a:t>Energi panas bumi merupakan energi primer non-minyak yang terbarukan dan ramah lingkungan. </a:t>
            </a:r>
            <a:endParaRPr lang="en-US" sz="2800" dirty="0" smtClean="0">
              <a:latin typeface="Tahoma" pitchFamily="34" charset="0"/>
              <a:ea typeface="Tahoma" pitchFamily="34" charset="0"/>
              <a:cs typeface="Tahoma" pitchFamily="34" charset="0"/>
            </a:endParaRPr>
          </a:p>
        </p:txBody>
      </p:sp>
      <p:sp>
        <p:nvSpPr>
          <p:cNvPr id="13" name="Rectangle 12"/>
          <p:cNvSpPr/>
          <p:nvPr/>
        </p:nvSpPr>
        <p:spPr>
          <a:xfrm>
            <a:off x="381000" y="3498950"/>
            <a:ext cx="7924800" cy="2246769"/>
          </a:xfrm>
          <a:prstGeom prst="rect">
            <a:avLst/>
          </a:prstGeom>
          <a:ln>
            <a:noFill/>
          </a:ln>
        </p:spPr>
        <p:txBody>
          <a:bodyPr wrap="square">
            <a:spAutoFit/>
          </a:bodyPr>
          <a:lstStyle/>
          <a:p>
            <a:pPr marL="344488" indent="-344488">
              <a:buFont typeface="Wingdings" pitchFamily="2" charset="2"/>
              <a:buChar char="Ø"/>
            </a:pPr>
            <a:r>
              <a:rPr lang="id-ID" sz="2800" dirty="0" smtClean="0">
                <a:latin typeface="Tahoma" pitchFamily="34" charset="0"/>
                <a:ea typeface="Tahoma" pitchFamily="34" charset="0"/>
                <a:cs typeface="Tahoma" pitchFamily="34" charset="0"/>
              </a:rPr>
              <a:t>Hal </a:t>
            </a:r>
            <a:r>
              <a:rPr lang="en-US" sz="2800" dirty="0" err="1" smtClean="0">
                <a:latin typeface="Tahoma" pitchFamily="34" charset="0"/>
                <a:ea typeface="Tahoma" pitchFamily="34" charset="0"/>
                <a:cs typeface="Tahoma" pitchFamily="34" charset="0"/>
              </a:rPr>
              <a:t>ini</a:t>
            </a:r>
            <a:r>
              <a:rPr lang="en-US" sz="2800" dirty="0" smtClean="0">
                <a:latin typeface="Tahoma" pitchFamily="34" charset="0"/>
                <a:ea typeface="Tahoma" pitchFamily="34" charset="0"/>
                <a:cs typeface="Tahoma" pitchFamily="34" charset="0"/>
              </a:rPr>
              <a:t> </a:t>
            </a:r>
            <a:r>
              <a:rPr lang="id-ID" sz="2800" dirty="0" smtClean="0">
                <a:latin typeface="Tahoma" pitchFamily="34" charset="0"/>
                <a:ea typeface="Tahoma" pitchFamily="34" charset="0"/>
                <a:cs typeface="Tahoma" pitchFamily="34" charset="0"/>
              </a:rPr>
              <a:t>diketahui dari potensi emisi gas buangan yang rendah, potensi limbah B-3 (bahan bahaya dan beracun) yang kecil, serta lahan pengembangan tidak mengkhawatirkan lingkungan sekitarnya. (Pertamina, 2007)</a:t>
            </a:r>
            <a:endParaRPr lang="en-US" sz="28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PLTPB 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ppt_x"/>
                                          </p:val>
                                        </p:tav>
                                        <p:tav tm="100000">
                                          <p:val>
                                            <p:strVal val="#ppt_x"/>
                                          </p:val>
                                        </p:tav>
                                      </p:tavLst>
                                    </p:anim>
                                    <p:anim calcmode="lin" valueType="num">
                                      <p:cBhvr additive="base">
                                        <p:cTn id="8" dur="500" fill="hold"/>
                                        <p:tgtEl>
                                          <p:spTgt spid="337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PLTPB 3 (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ppt_x"/>
                                          </p:val>
                                        </p:tav>
                                        <p:tav tm="100000">
                                          <p:val>
                                            <p:strVal val="#ppt_x"/>
                                          </p:val>
                                        </p:tav>
                                      </p:tavLst>
                                    </p:anim>
                                    <p:anim calcmode="lin" valueType="num">
                                      <p:cBhvr additive="base">
                                        <p:cTn id="8"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PLTPB 4.jpg"/>
          <p:cNvPicPr>
            <a:picLocks noGrp="1" noChangeAspect="1" noChangeArrowheads="1"/>
          </p:cNvPicPr>
          <p:nvPr>
            <p:ph idx="1"/>
          </p:nvPr>
        </p:nvPicPr>
        <p:blipFill>
          <a:blip r:embed="rId2"/>
          <a:srcRect/>
          <a:stretch>
            <a:fillRect/>
          </a:stretch>
        </p:blipFill>
        <p:spPr bwMode="auto">
          <a:xfrm>
            <a:off x="-381000" y="-1"/>
            <a:ext cx="9602972" cy="6858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PLTPB 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ppt_x"/>
                                          </p:val>
                                        </p:tav>
                                        <p:tav tm="100000">
                                          <p:val>
                                            <p:strVal val="#ppt_x"/>
                                          </p:val>
                                        </p:tav>
                                      </p:tavLst>
                                    </p:anim>
                                    <p:anim calcmode="lin" valueType="num">
                                      <p:cBhvr additive="base">
                                        <p:cTn id="8" dur="500" fill="hold"/>
                                        <p:tgtEl>
                                          <p:spTgt spid="368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Single Flash Steam.jpg"/>
          <p:cNvPicPr>
            <a:picLocks noChangeAspect="1" noChangeArrowheads="1"/>
          </p:cNvPicPr>
          <p:nvPr/>
        </p:nvPicPr>
        <p:blipFill>
          <a:blip r:embed="rId2"/>
          <a:srcRect/>
          <a:stretch>
            <a:fillRect/>
          </a:stretch>
        </p:blipFill>
        <p:spPr bwMode="auto">
          <a:xfrm>
            <a:off x="914400" y="838200"/>
            <a:ext cx="6934200" cy="4360661"/>
          </a:xfrm>
          <a:prstGeom prst="rect">
            <a:avLst/>
          </a:prstGeom>
          <a:noFill/>
          <a:ln>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ppt_x"/>
                                          </p:val>
                                        </p:tav>
                                        <p:tav tm="100000">
                                          <p:val>
                                            <p:strVal val="#ppt_x"/>
                                          </p:val>
                                        </p:tav>
                                      </p:tavLst>
                                    </p:anim>
                                    <p:anim calcmode="lin" valueType="num">
                                      <p:cBhvr additive="base">
                                        <p:cTn id="8" dur="500" fill="hold"/>
                                        <p:tgtEl>
                                          <p:spTgt spid="389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Siklus Uap Terpisah.jpg"/>
          <p:cNvPicPr>
            <a:picLocks noChangeAspect="1" noChangeArrowheads="1"/>
          </p:cNvPicPr>
          <p:nvPr/>
        </p:nvPicPr>
        <p:blipFill>
          <a:blip r:embed="rId2"/>
          <a:srcRect/>
          <a:stretch>
            <a:fillRect/>
          </a:stretch>
        </p:blipFill>
        <p:spPr bwMode="auto">
          <a:xfrm>
            <a:off x="990600" y="685800"/>
            <a:ext cx="7000875" cy="4726934"/>
          </a:xfrm>
          <a:prstGeom prst="rect">
            <a:avLst/>
          </a:prstGeom>
          <a:noFill/>
          <a:ln>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ppt_x"/>
                                          </p:val>
                                        </p:tav>
                                        <p:tav tm="100000">
                                          <p:val>
                                            <p:strVal val="#ppt_x"/>
                                          </p:val>
                                        </p:tav>
                                      </p:tavLst>
                                    </p:anim>
                                    <p:anim calcmode="lin" valueType="num">
                                      <p:cBhvr additive="base">
                                        <p:cTn id="8"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Siklus Uap Langsung.jpg"/>
          <p:cNvPicPr>
            <a:picLocks noChangeAspect="1" noChangeArrowheads="1"/>
          </p:cNvPicPr>
          <p:nvPr/>
        </p:nvPicPr>
        <p:blipFill>
          <a:blip r:embed="rId2"/>
          <a:srcRect/>
          <a:stretch>
            <a:fillRect/>
          </a:stretch>
        </p:blipFill>
        <p:spPr bwMode="auto">
          <a:xfrm>
            <a:off x="0" y="0"/>
            <a:ext cx="9144000" cy="586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ppt_x"/>
                                          </p:val>
                                        </p:tav>
                                        <p:tav tm="100000">
                                          <p:val>
                                            <p:strVal val="#ppt_x"/>
                                          </p:val>
                                        </p:tav>
                                      </p:tavLst>
                                    </p:anim>
                                    <p:anim calcmode="lin" valueType="num">
                                      <p:cBhvr additive="base">
                                        <p:cTn id="8" dur="500" fill="hold"/>
                                        <p:tgtEl>
                                          <p:spTgt spid="409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duction Wheel"/>
          <p:cNvPicPr/>
          <p:nvPr/>
        </p:nvPicPr>
        <p:blipFill>
          <a:blip r:embed="rId2"/>
          <a:srcRect/>
          <a:stretch>
            <a:fillRect/>
          </a:stretch>
        </p:blipFill>
        <p:spPr bwMode="auto">
          <a:xfrm>
            <a:off x="1066800" y="533400"/>
            <a:ext cx="6781800" cy="525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524000" y="1600200"/>
            <a:ext cx="6276975" cy="22002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900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10" name="Rectangle 9"/>
          <p:cNvSpPr/>
          <p:nvPr/>
        </p:nvSpPr>
        <p:spPr>
          <a:xfrm>
            <a:off x="762000" y="228600"/>
            <a:ext cx="7063152" cy="707886"/>
          </a:xfrm>
          <a:prstGeom prst="rect">
            <a:avLst/>
          </a:prstGeom>
          <a:solidFill>
            <a:srgbClr val="00B050"/>
          </a:solidFill>
          <a:ln>
            <a:solidFill>
              <a:srgbClr val="FF0000"/>
            </a:solidFill>
          </a:ln>
        </p:spPr>
        <p:txBody>
          <a:bodyPr wrap="none">
            <a:spAutoFit/>
          </a:bodyPr>
          <a:lstStyle/>
          <a:p>
            <a:r>
              <a:rPr lang="en-US" sz="4000" b="1" dirty="0" err="1" smtClean="0">
                <a:solidFill>
                  <a:srgbClr val="FFFF00"/>
                </a:solidFill>
                <a:latin typeface="Tahoma" pitchFamily="34" charset="0"/>
                <a:ea typeface="Tahoma" pitchFamily="34" charset="0"/>
                <a:cs typeface="Tahoma" pitchFamily="34" charset="0"/>
              </a:rPr>
              <a:t>Potensi</a:t>
            </a:r>
            <a:r>
              <a:rPr lang="en-US" sz="4000" b="1" dirty="0" smtClean="0">
                <a:solidFill>
                  <a:srgbClr val="FFFF00"/>
                </a:solidFill>
                <a:latin typeface="Tahoma" pitchFamily="34" charset="0"/>
                <a:ea typeface="Tahoma" pitchFamily="34" charset="0"/>
                <a:cs typeface="Tahoma" pitchFamily="34" charset="0"/>
              </a:rPr>
              <a:t> </a:t>
            </a:r>
            <a:r>
              <a:rPr lang="en-US" sz="4000" b="1" dirty="0" err="1" smtClean="0">
                <a:solidFill>
                  <a:srgbClr val="FFFF00"/>
                </a:solidFill>
                <a:latin typeface="Tahoma" pitchFamily="34" charset="0"/>
                <a:ea typeface="Tahoma" pitchFamily="34" charset="0"/>
                <a:cs typeface="Tahoma" pitchFamily="34" charset="0"/>
              </a:rPr>
              <a:t>Energi</a:t>
            </a:r>
            <a:r>
              <a:rPr lang="en-US" sz="4000" b="1" dirty="0" smtClean="0">
                <a:solidFill>
                  <a:srgbClr val="FFFF00"/>
                </a:solidFill>
                <a:latin typeface="Tahoma" pitchFamily="34" charset="0"/>
                <a:ea typeface="Tahoma" pitchFamily="34" charset="0"/>
                <a:cs typeface="Tahoma" pitchFamily="34" charset="0"/>
              </a:rPr>
              <a:t> </a:t>
            </a:r>
            <a:r>
              <a:rPr lang="en-US" sz="4000" b="1" dirty="0" err="1" smtClean="0">
                <a:solidFill>
                  <a:srgbClr val="FFFF00"/>
                </a:solidFill>
                <a:latin typeface="Tahoma" pitchFamily="34" charset="0"/>
                <a:ea typeface="Tahoma" pitchFamily="34" charset="0"/>
                <a:cs typeface="Tahoma" pitchFamily="34" charset="0"/>
              </a:rPr>
              <a:t>panas</a:t>
            </a:r>
            <a:r>
              <a:rPr lang="en-US" sz="4000" b="1" dirty="0" smtClean="0">
                <a:solidFill>
                  <a:srgbClr val="FFFF00"/>
                </a:solidFill>
                <a:latin typeface="Tahoma" pitchFamily="34" charset="0"/>
                <a:ea typeface="Tahoma" pitchFamily="34" charset="0"/>
                <a:cs typeface="Tahoma" pitchFamily="34" charset="0"/>
              </a:rPr>
              <a:t> </a:t>
            </a:r>
            <a:r>
              <a:rPr lang="en-US" sz="4000" b="1" dirty="0" err="1" smtClean="0">
                <a:solidFill>
                  <a:srgbClr val="FFFF00"/>
                </a:solidFill>
                <a:latin typeface="Tahoma" pitchFamily="34" charset="0"/>
                <a:ea typeface="Tahoma" pitchFamily="34" charset="0"/>
                <a:cs typeface="Tahoma" pitchFamily="34" charset="0"/>
              </a:rPr>
              <a:t>Bumi</a:t>
            </a:r>
            <a:endParaRPr lang="en-US" sz="4000" b="1" dirty="0" smtClean="0">
              <a:solidFill>
                <a:srgbClr val="FFFF00"/>
              </a:solidFill>
              <a:latin typeface="Tahoma" pitchFamily="34" charset="0"/>
              <a:ea typeface="Tahoma" pitchFamily="34" charset="0"/>
              <a:cs typeface="Tahoma" pitchFamily="34" charset="0"/>
            </a:endParaRPr>
          </a:p>
        </p:txBody>
      </p:sp>
      <p:sp>
        <p:nvSpPr>
          <p:cNvPr id="11" name="Rectangle 10"/>
          <p:cNvSpPr/>
          <p:nvPr/>
        </p:nvSpPr>
        <p:spPr>
          <a:xfrm>
            <a:off x="2514600" y="2971800"/>
            <a:ext cx="6629400" cy="1938992"/>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r>
              <a:rPr lang="it-IT" sz="2000" dirty="0" smtClean="0">
                <a:latin typeface="Tahoma" pitchFamily="34" charset="0"/>
                <a:ea typeface="Tahoma" pitchFamily="34" charset="0"/>
                <a:cs typeface="Tahoma" pitchFamily="34" charset="0"/>
              </a:rPr>
              <a:t>50.000 MW potensi panas bumi dunia , </a:t>
            </a:r>
            <a:r>
              <a:rPr lang="en-US" sz="2000" dirty="0" err="1" smtClean="0">
                <a:latin typeface="Tahoma" pitchFamily="34" charset="0"/>
                <a:ea typeface="Times New Roman" pitchFamily="18" charset="0"/>
                <a:cs typeface="Tahoma" pitchFamily="34" charset="0"/>
              </a:rPr>
              <a:t>Potensi</a:t>
            </a:r>
            <a:r>
              <a:rPr lang="en-US" sz="2000" dirty="0" smtClean="0">
                <a:latin typeface="Tahoma" pitchFamily="34" charset="0"/>
                <a:ea typeface="Times New Roman" pitchFamily="18" charset="0"/>
                <a:cs typeface="Tahoma" pitchFamily="34" charset="0"/>
              </a:rPr>
              <a:t> </a:t>
            </a:r>
            <a:r>
              <a:rPr lang="en-US" sz="2000" dirty="0" err="1" smtClean="0">
                <a:latin typeface="Tahoma" pitchFamily="34" charset="0"/>
                <a:ea typeface="Times New Roman" pitchFamily="18" charset="0"/>
                <a:cs typeface="Tahoma" pitchFamily="34" charset="0"/>
              </a:rPr>
              <a:t>energi</a:t>
            </a:r>
            <a:r>
              <a:rPr lang="en-US" sz="2000" dirty="0" smtClean="0">
                <a:latin typeface="Tahoma" pitchFamily="34" charset="0"/>
                <a:ea typeface="Times New Roman" pitchFamily="18" charset="0"/>
                <a:cs typeface="Tahoma" pitchFamily="34" charset="0"/>
              </a:rPr>
              <a:t> </a:t>
            </a:r>
            <a:r>
              <a:rPr lang="en-US" sz="2000" dirty="0" err="1" smtClean="0">
                <a:latin typeface="Tahoma" pitchFamily="34" charset="0"/>
                <a:ea typeface="Times New Roman" pitchFamily="18" charset="0"/>
                <a:cs typeface="Tahoma" pitchFamily="34" charset="0"/>
              </a:rPr>
              <a:t>panas</a:t>
            </a:r>
            <a:r>
              <a:rPr lang="en-US" sz="2000" dirty="0" smtClean="0">
                <a:latin typeface="Tahoma" pitchFamily="34" charset="0"/>
                <a:ea typeface="Times New Roman" pitchFamily="18" charset="0"/>
                <a:cs typeface="Tahoma" pitchFamily="34" charset="0"/>
              </a:rPr>
              <a:t> </a:t>
            </a:r>
            <a:r>
              <a:rPr lang="en-US" sz="2000" dirty="0" err="1" smtClean="0">
                <a:latin typeface="Tahoma" pitchFamily="34" charset="0"/>
                <a:ea typeface="Times New Roman" pitchFamily="18" charset="0"/>
                <a:cs typeface="Tahoma" pitchFamily="34" charset="0"/>
              </a:rPr>
              <a:t>bumi</a:t>
            </a:r>
            <a:r>
              <a:rPr lang="en-US" sz="2000" dirty="0" smtClean="0">
                <a:latin typeface="Tahoma" pitchFamily="34" charset="0"/>
                <a:ea typeface="Times New Roman" pitchFamily="18" charset="0"/>
                <a:cs typeface="Tahoma" pitchFamily="34" charset="0"/>
              </a:rPr>
              <a:t> </a:t>
            </a:r>
            <a:r>
              <a:rPr lang="en-US" sz="2000" dirty="0" err="1" smtClean="0">
                <a:latin typeface="Tahoma" pitchFamily="34" charset="0"/>
                <a:ea typeface="Times New Roman" pitchFamily="18" charset="0"/>
                <a:cs typeface="Tahoma" pitchFamily="34" charset="0"/>
              </a:rPr>
              <a:t>di</a:t>
            </a:r>
            <a:r>
              <a:rPr lang="en-US" sz="2000" dirty="0" smtClean="0">
                <a:latin typeface="Tahoma" pitchFamily="34" charset="0"/>
                <a:ea typeface="Times New Roman" pitchFamily="18" charset="0"/>
                <a:cs typeface="Tahoma" pitchFamily="34" charset="0"/>
              </a:rPr>
              <a:t> Indonesia </a:t>
            </a:r>
            <a:r>
              <a:rPr lang="en-US" sz="2000" dirty="0" err="1" smtClean="0">
                <a:latin typeface="Tahoma" pitchFamily="34" charset="0"/>
                <a:ea typeface="Times New Roman" pitchFamily="18" charset="0"/>
                <a:cs typeface="Tahoma" pitchFamily="34" charset="0"/>
              </a:rPr>
              <a:t>sebesar</a:t>
            </a:r>
            <a:r>
              <a:rPr lang="en-US" sz="2000" dirty="0" smtClean="0">
                <a:latin typeface="Tahoma" pitchFamily="34" charset="0"/>
                <a:ea typeface="Times New Roman" pitchFamily="18" charset="0"/>
                <a:cs typeface="Tahoma" pitchFamily="34" charset="0"/>
              </a:rPr>
              <a:t> 27.000 MW yang </a:t>
            </a:r>
            <a:r>
              <a:rPr lang="en-US" sz="2000" dirty="0" err="1" smtClean="0">
                <a:latin typeface="Tahoma" pitchFamily="34" charset="0"/>
                <a:ea typeface="Times New Roman" pitchFamily="18" charset="0"/>
                <a:cs typeface="Tahoma" pitchFamily="34" charset="0"/>
              </a:rPr>
              <a:t>tersebar</a:t>
            </a:r>
            <a:r>
              <a:rPr lang="en-US" sz="2000" dirty="0" smtClean="0">
                <a:latin typeface="Tahoma" pitchFamily="34" charset="0"/>
                <a:ea typeface="Times New Roman" pitchFamily="18" charset="0"/>
                <a:cs typeface="Tahoma" pitchFamily="34" charset="0"/>
              </a:rPr>
              <a:t> </a:t>
            </a:r>
            <a:r>
              <a:rPr lang="en-US" sz="2000" dirty="0" err="1" smtClean="0">
                <a:latin typeface="Tahoma" pitchFamily="34" charset="0"/>
                <a:ea typeface="Times New Roman" pitchFamily="18" charset="0"/>
                <a:cs typeface="Tahoma" pitchFamily="34" charset="0"/>
              </a:rPr>
              <a:t>di</a:t>
            </a:r>
            <a:r>
              <a:rPr lang="en-US" sz="2000" dirty="0" smtClean="0">
                <a:latin typeface="Tahoma" pitchFamily="34" charset="0"/>
                <a:ea typeface="Times New Roman" pitchFamily="18" charset="0"/>
                <a:cs typeface="Tahoma" pitchFamily="34" charset="0"/>
              </a:rPr>
              <a:t> 253 </a:t>
            </a:r>
            <a:r>
              <a:rPr lang="en-US" sz="2000" dirty="0" err="1" smtClean="0">
                <a:latin typeface="Tahoma" pitchFamily="34" charset="0"/>
                <a:ea typeface="Times New Roman" pitchFamily="18" charset="0"/>
                <a:cs typeface="Tahoma" pitchFamily="34" charset="0"/>
              </a:rPr>
              <a:t>lokasi</a:t>
            </a:r>
            <a:r>
              <a:rPr lang="en-US" sz="2000" dirty="0" smtClean="0">
                <a:latin typeface="Tahoma" pitchFamily="34" charset="0"/>
                <a:ea typeface="Times New Roman" pitchFamily="18" charset="0"/>
                <a:cs typeface="Tahoma" pitchFamily="34" charset="0"/>
              </a:rPr>
              <a:t> </a:t>
            </a:r>
            <a:r>
              <a:rPr lang="en-US" sz="2000" dirty="0" err="1" smtClean="0">
                <a:latin typeface="Tahoma" pitchFamily="34" charset="0"/>
                <a:ea typeface="Times New Roman" pitchFamily="18" charset="0"/>
                <a:cs typeface="Tahoma" pitchFamily="34" charset="0"/>
              </a:rPr>
              <a:t>atau</a:t>
            </a:r>
            <a:r>
              <a:rPr lang="en-US" sz="2000" dirty="0" smtClean="0">
                <a:latin typeface="Tahoma" pitchFamily="34" charset="0"/>
                <a:ea typeface="Times New Roman" pitchFamily="18" charset="0"/>
                <a:cs typeface="Tahoma" pitchFamily="34" charset="0"/>
              </a:rPr>
              <a:t> </a:t>
            </a:r>
            <a:r>
              <a:rPr lang="en-US" sz="2000" dirty="0" err="1" smtClean="0">
                <a:latin typeface="Tahoma" pitchFamily="34" charset="0"/>
                <a:ea typeface="Times New Roman" pitchFamily="18" charset="0"/>
                <a:cs typeface="Tahoma" pitchFamily="34" charset="0"/>
              </a:rPr>
              <a:t>mencapai</a:t>
            </a:r>
            <a:r>
              <a:rPr lang="en-US" sz="2000" dirty="0" smtClean="0">
                <a:latin typeface="Tahoma" pitchFamily="34" charset="0"/>
                <a:ea typeface="Times New Roman" pitchFamily="18" charset="0"/>
                <a:cs typeface="Tahoma" pitchFamily="34" charset="0"/>
              </a:rPr>
              <a:t> 40% </a:t>
            </a:r>
            <a:r>
              <a:rPr lang="en-US" sz="2000" dirty="0" err="1" smtClean="0">
                <a:latin typeface="Tahoma" pitchFamily="34" charset="0"/>
                <a:ea typeface="Times New Roman" pitchFamily="18" charset="0"/>
                <a:cs typeface="Tahoma" pitchFamily="34" charset="0"/>
              </a:rPr>
              <a:t>dari</a:t>
            </a:r>
            <a:r>
              <a:rPr lang="en-US" sz="2000" dirty="0" smtClean="0">
                <a:latin typeface="Tahoma" pitchFamily="34" charset="0"/>
                <a:ea typeface="Times New Roman" pitchFamily="18" charset="0"/>
                <a:cs typeface="Tahoma" pitchFamily="34" charset="0"/>
              </a:rPr>
              <a:t> </a:t>
            </a:r>
            <a:r>
              <a:rPr lang="en-US" sz="2000" dirty="0" err="1" smtClean="0">
                <a:latin typeface="Tahoma" pitchFamily="34" charset="0"/>
                <a:ea typeface="Times New Roman" pitchFamily="18" charset="0"/>
                <a:cs typeface="Tahoma" pitchFamily="34" charset="0"/>
              </a:rPr>
              <a:t>cadangan</a:t>
            </a:r>
            <a:r>
              <a:rPr lang="en-US" sz="2000" dirty="0" smtClean="0">
                <a:latin typeface="Tahoma" pitchFamily="34" charset="0"/>
                <a:ea typeface="Times New Roman" pitchFamily="18" charset="0"/>
                <a:cs typeface="Tahoma" pitchFamily="34" charset="0"/>
              </a:rPr>
              <a:t> </a:t>
            </a:r>
            <a:r>
              <a:rPr lang="en-US" sz="2000" dirty="0" err="1" smtClean="0">
                <a:latin typeface="Tahoma" pitchFamily="34" charset="0"/>
                <a:ea typeface="Times New Roman" pitchFamily="18" charset="0"/>
                <a:cs typeface="Tahoma" pitchFamily="34" charset="0"/>
              </a:rPr>
              <a:t>panas</a:t>
            </a:r>
            <a:r>
              <a:rPr lang="en-US" sz="2000" dirty="0" smtClean="0">
                <a:latin typeface="Tahoma" pitchFamily="34" charset="0"/>
                <a:ea typeface="Times New Roman" pitchFamily="18" charset="0"/>
                <a:cs typeface="Tahoma" pitchFamily="34" charset="0"/>
              </a:rPr>
              <a:t> </a:t>
            </a:r>
            <a:r>
              <a:rPr lang="en-US" sz="2000" dirty="0" err="1" smtClean="0">
                <a:latin typeface="Tahoma" pitchFamily="34" charset="0"/>
                <a:ea typeface="Times New Roman" pitchFamily="18" charset="0"/>
                <a:cs typeface="Tahoma" pitchFamily="34" charset="0"/>
              </a:rPr>
              <a:t>bumi</a:t>
            </a:r>
            <a:r>
              <a:rPr lang="en-US" sz="2000" dirty="0" smtClean="0">
                <a:latin typeface="Tahoma" pitchFamily="34" charset="0"/>
                <a:ea typeface="Times New Roman" pitchFamily="18" charset="0"/>
                <a:cs typeface="Tahoma" pitchFamily="34" charset="0"/>
              </a:rPr>
              <a:t> </a:t>
            </a:r>
            <a:r>
              <a:rPr lang="en-US" sz="2000" dirty="0" err="1" smtClean="0">
                <a:latin typeface="Tahoma" pitchFamily="34" charset="0"/>
                <a:ea typeface="Times New Roman" pitchFamily="18" charset="0"/>
                <a:cs typeface="Tahoma" pitchFamily="34" charset="0"/>
              </a:rPr>
              <a:t>dunia</a:t>
            </a:r>
            <a:r>
              <a:rPr lang="en-US" sz="2000" dirty="0" smtClean="0">
                <a:latin typeface="Tahoma" pitchFamily="34" charset="0"/>
                <a:ea typeface="Times New Roman" pitchFamily="18" charset="0"/>
                <a:cs typeface="Tahoma" pitchFamily="34" charset="0"/>
              </a:rPr>
              <a:t>. </a:t>
            </a:r>
            <a:r>
              <a:rPr lang="en-US" sz="2000" dirty="0" err="1" smtClean="0">
                <a:latin typeface="Tahoma" pitchFamily="34" charset="0"/>
                <a:ea typeface="Times New Roman" pitchFamily="18" charset="0"/>
                <a:cs typeface="Tahoma" pitchFamily="34" charset="0"/>
              </a:rPr>
              <a:t>Dengan</a:t>
            </a:r>
            <a:r>
              <a:rPr lang="en-US" sz="2000" dirty="0" smtClean="0">
                <a:latin typeface="Tahoma" pitchFamily="34" charset="0"/>
                <a:ea typeface="Times New Roman" pitchFamily="18" charset="0"/>
                <a:cs typeface="Tahoma" pitchFamily="34" charset="0"/>
              </a:rPr>
              <a:t> </a:t>
            </a:r>
            <a:r>
              <a:rPr lang="en-US" sz="2000" dirty="0" err="1" smtClean="0">
                <a:latin typeface="Tahoma" pitchFamily="34" charset="0"/>
                <a:ea typeface="Times New Roman" pitchFamily="18" charset="0"/>
                <a:cs typeface="Tahoma" pitchFamily="34" charset="0"/>
              </a:rPr>
              <a:t>kata</a:t>
            </a:r>
            <a:r>
              <a:rPr lang="en-US" sz="2000" dirty="0" smtClean="0">
                <a:latin typeface="Tahoma" pitchFamily="34" charset="0"/>
                <a:ea typeface="Times New Roman" pitchFamily="18" charset="0"/>
                <a:cs typeface="Tahoma" pitchFamily="34" charset="0"/>
              </a:rPr>
              <a:t> yang </a:t>
            </a:r>
            <a:r>
              <a:rPr lang="en-US" sz="2000" dirty="0" err="1" smtClean="0">
                <a:latin typeface="Tahoma" pitchFamily="34" charset="0"/>
                <a:ea typeface="Times New Roman" pitchFamily="18" charset="0"/>
                <a:cs typeface="Tahoma" pitchFamily="34" charset="0"/>
              </a:rPr>
              <a:t>lebih</a:t>
            </a:r>
            <a:r>
              <a:rPr lang="en-US" sz="2000" dirty="0" smtClean="0">
                <a:latin typeface="Tahoma" pitchFamily="34" charset="0"/>
                <a:ea typeface="Times New Roman" pitchFamily="18" charset="0"/>
                <a:cs typeface="Tahoma" pitchFamily="34" charset="0"/>
              </a:rPr>
              <a:t> </a:t>
            </a:r>
            <a:r>
              <a:rPr lang="en-US" sz="2000" dirty="0" err="1" smtClean="0">
                <a:latin typeface="Tahoma" pitchFamily="34" charset="0"/>
                <a:ea typeface="Times New Roman" pitchFamily="18" charset="0"/>
                <a:cs typeface="Tahoma" pitchFamily="34" charset="0"/>
              </a:rPr>
              <a:t>ekstrim</a:t>
            </a:r>
            <a:r>
              <a:rPr lang="en-US" sz="2000" dirty="0" smtClean="0">
                <a:latin typeface="Tahoma" pitchFamily="34" charset="0"/>
                <a:ea typeface="Times New Roman" pitchFamily="18" charset="0"/>
                <a:cs typeface="Tahoma" pitchFamily="34" charset="0"/>
              </a:rPr>
              <a:t>, </a:t>
            </a:r>
            <a:r>
              <a:rPr lang="en-US" sz="2000" dirty="0" err="1" smtClean="0">
                <a:latin typeface="Tahoma" pitchFamily="34" charset="0"/>
                <a:ea typeface="Times New Roman" pitchFamily="18" charset="0"/>
                <a:cs typeface="Tahoma" pitchFamily="34" charset="0"/>
              </a:rPr>
              <a:t>kita</a:t>
            </a:r>
            <a:r>
              <a:rPr lang="en-US" sz="2000" dirty="0" smtClean="0">
                <a:latin typeface="Tahoma" pitchFamily="34" charset="0"/>
                <a:ea typeface="Times New Roman" pitchFamily="18" charset="0"/>
                <a:cs typeface="Tahoma" pitchFamily="34" charset="0"/>
              </a:rPr>
              <a:t> </a:t>
            </a:r>
            <a:r>
              <a:rPr lang="en-US" sz="2000" dirty="0" err="1" smtClean="0">
                <a:latin typeface="Tahoma" pitchFamily="34" charset="0"/>
                <a:ea typeface="Times New Roman" pitchFamily="18" charset="0"/>
                <a:cs typeface="Tahoma" pitchFamily="34" charset="0"/>
              </a:rPr>
              <a:t>merupakan</a:t>
            </a:r>
            <a:r>
              <a:rPr lang="en-US" sz="2000" dirty="0" smtClean="0">
                <a:latin typeface="Tahoma" pitchFamily="34" charset="0"/>
                <a:ea typeface="Times New Roman" pitchFamily="18" charset="0"/>
                <a:cs typeface="Tahoma" pitchFamily="34" charset="0"/>
              </a:rPr>
              <a:t> </a:t>
            </a:r>
            <a:r>
              <a:rPr lang="en-US" sz="2000" dirty="0" err="1" smtClean="0">
                <a:latin typeface="Tahoma" pitchFamily="34" charset="0"/>
                <a:ea typeface="Times New Roman" pitchFamily="18" charset="0"/>
                <a:cs typeface="Tahoma" pitchFamily="34" charset="0"/>
              </a:rPr>
              <a:t>negara</a:t>
            </a:r>
            <a:r>
              <a:rPr lang="en-US" sz="2000" dirty="0" smtClean="0">
                <a:latin typeface="Tahoma" pitchFamily="34" charset="0"/>
                <a:ea typeface="Times New Roman" pitchFamily="18" charset="0"/>
                <a:cs typeface="Tahoma" pitchFamily="34" charset="0"/>
              </a:rPr>
              <a:t> </a:t>
            </a:r>
            <a:r>
              <a:rPr lang="en-US" sz="2000" dirty="0" err="1" smtClean="0">
                <a:latin typeface="Tahoma" pitchFamily="34" charset="0"/>
                <a:ea typeface="Times New Roman" pitchFamily="18" charset="0"/>
                <a:cs typeface="Tahoma" pitchFamily="34" charset="0"/>
              </a:rPr>
              <a:t>dengan</a:t>
            </a:r>
            <a:r>
              <a:rPr lang="en-US" sz="2000" dirty="0" smtClean="0">
                <a:latin typeface="Tahoma" pitchFamily="34" charset="0"/>
                <a:ea typeface="Times New Roman" pitchFamily="18" charset="0"/>
                <a:cs typeface="Tahoma" pitchFamily="34" charset="0"/>
              </a:rPr>
              <a:t> </a:t>
            </a:r>
            <a:r>
              <a:rPr lang="en-US" sz="2000" dirty="0" err="1" smtClean="0">
                <a:latin typeface="Tahoma" pitchFamily="34" charset="0"/>
                <a:ea typeface="Times New Roman" pitchFamily="18" charset="0"/>
                <a:cs typeface="Tahoma" pitchFamily="34" charset="0"/>
              </a:rPr>
              <a:t>sumber</a:t>
            </a:r>
            <a:r>
              <a:rPr lang="en-US" sz="2000" dirty="0" smtClean="0">
                <a:latin typeface="Tahoma" pitchFamily="34" charset="0"/>
                <a:ea typeface="Times New Roman" pitchFamily="18" charset="0"/>
                <a:cs typeface="Tahoma" pitchFamily="34" charset="0"/>
              </a:rPr>
              <a:t> </a:t>
            </a:r>
            <a:r>
              <a:rPr lang="en-US" sz="2000" dirty="0" err="1" smtClean="0">
                <a:latin typeface="Tahoma" pitchFamily="34" charset="0"/>
                <a:ea typeface="Times New Roman" pitchFamily="18" charset="0"/>
                <a:cs typeface="Tahoma" pitchFamily="34" charset="0"/>
              </a:rPr>
              <a:t>energi</a:t>
            </a:r>
            <a:r>
              <a:rPr lang="en-US" sz="2000" dirty="0" smtClean="0">
                <a:latin typeface="Tahoma" pitchFamily="34" charset="0"/>
                <a:ea typeface="Times New Roman" pitchFamily="18" charset="0"/>
                <a:cs typeface="Tahoma" pitchFamily="34" charset="0"/>
              </a:rPr>
              <a:t> </a:t>
            </a:r>
            <a:r>
              <a:rPr lang="en-US" sz="2000" dirty="0" err="1" smtClean="0">
                <a:latin typeface="Tahoma" pitchFamily="34" charset="0"/>
                <a:ea typeface="Times New Roman" pitchFamily="18" charset="0"/>
                <a:cs typeface="Tahoma" pitchFamily="34" charset="0"/>
              </a:rPr>
              <a:t>panas</a:t>
            </a:r>
            <a:r>
              <a:rPr lang="en-US" sz="2000" dirty="0" smtClean="0">
                <a:latin typeface="Tahoma" pitchFamily="34" charset="0"/>
                <a:ea typeface="Times New Roman" pitchFamily="18" charset="0"/>
                <a:cs typeface="Tahoma" pitchFamily="34" charset="0"/>
              </a:rPr>
              <a:t> </a:t>
            </a:r>
            <a:r>
              <a:rPr lang="en-US" sz="2000" dirty="0" err="1" smtClean="0">
                <a:latin typeface="Tahoma" pitchFamily="34" charset="0"/>
                <a:ea typeface="Times New Roman" pitchFamily="18" charset="0"/>
                <a:cs typeface="Tahoma" pitchFamily="34" charset="0"/>
              </a:rPr>
              <a:t>bumi</a:t>
            </a:r>
            <a:r>
              <a:rPr lang="en-US" sz="2000" dirty="0" smtClean="0">
                <a:latin typeface="Tahoma" pitchFamily="34" charset="0"/>
                <a:ea typeface="Times New Roman" pitchFamily="18" charset="0"/>
                <a:cs typeface="Tahoma" pitchFamily="34" charset="0"/>
              </a:rPr>
              <a:t> </a:t>
            </a:r>
            <a:r>
              <a:rPr lang="en-US" sz="2000" dirty="0" err="1" smtClean="0">
                <a:latin typeface="Tahoma" pitchFamily="34" charset="0"/>
                <a:ea typeface="Times New Roman" pitchFamily="18" charset="0"/>
                <a:cs typeface="Tahoma" pitchFamily="34" charset="0"/>
              </a:rPr>
              <a:t>terbesar</a:t>
            </a:r>
            <a:r>
              <a:rPr lang="en-US" sz="2000" dirty="0" smtClean="0">
                <a:latin typeface="Tahoma" pitchFamily="34" charset="0"/>
                <a:ea typeface="Times New Roman" pitchFamily="18" charset="0"/>
                <a:cs typeface="Tahoma" pitchFamily="34" charset="0"/>
              </a:rPr>
              <a:t> </a:t>
            </a:r>
            <a:r>
              <a:rPr lang="en-US" sz="2000" dirty="0" err="1" smtClean="0">
                <a:latin typeface="Tahoma" pitchFamily="34" charset="0"/>
                <a:ea typeface="Times New Roman" pitchFamily="18" charset="0"/>
                <a:cs typeface="Tahoma" pitchFamily="34" charset="0"/>
              </a:rPr>
              <a:t>di</a:t>
            </a:r>
            <a:r>
              <a:rPr lang="en-US" sz="2000" dirty="0" smtClean="0">
                <a:latin typeface="Tahoma" pitchFamily="34" charset="0"/>
                <a:ea typeface="Times New Roman" pitchFamily="18" charset="0"/>
                <a:cs typeface="Tahoma" pitchFamily="34" charset="0"/>
              </a:rPr>
              <a:t> </a:t>
            </a:r>
            <a:r>
              <a:rPr lang="en-US" sz="2000" dirty="0" err="1" smtClean="0">
                <a:latin typeface="Tahoma" pitchFamily="34" charset="0"/>
                <a:ea typeface="Times New Roman" pitchFamily="18" charset="0"/>
                <a:cs typeface="Tahoma" pitchFamily="34" charset="0"/>
              </a:rPr>
              <a:t>Dunia</a:t>
            </a:r>
            <a:endParaRPr lang="en-US" sz="2000" dirty="0"/>
          </a:p>
        </p:txBody>
      </p:sp>
      <p:sp>
        <p:nvSpPr>
          <p:cNvPr id="7" name="Rectangle 6"/>
          <p:cNvSpPr/>
          <p:nvPr/>
        </p:nvSpPr>
        <p:spPr>
          <a:xfrm>
            <a:off x="533400" y="1447800"/>
            <a:ext cx="4572000" cy="101566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r>
              <a:rPr lang="en-US" sz="2000" b="1" dirty="0" err="1" smtClean="0">
                <a:latin typeface="Tahoma" pitchFamily="34" charset="0"/>
                <a:ea typeface="Times New Roman" pitchFamily="18" charset="0"/>
                <a:cs typeface="Tahoma" pitchFamily="34" charset="0"/>
              </a:rPr>
              <a:t>Departemen</a:t>
            </a:r>
            <a:r>
              <a:rPr lang="en-US" sz="2000" b="1" dirty="0" smtClean="0">
                <a:latin typeface="Tahoma" pitchFamily="34" charset="0"/>
                <a:ea typeface="Times New Roman" pitchFamily="18" charset="0"/>
                <a:cs typeface="Tahoma" pitchFamily="34" charset="0"/>
              </a:rPr>
              <a:t> </a:t>
            </a:r>
            <a:r>
              <a:rPr lang="en-US" sz="2000" b="1" dirty="0" err="1" smtClean="0">
                <a:latin typeface="Tahoma" pitchFamily="34" charset="0"/>
                <a:ea typeface="Times New Roman" pitchFamily="18" charset="0"/>
                <a:cs typeface="Tahoma" pitchFamily="34" charset="0"/>
              </a:rPr>
              <a:t>Energi</a:t>
            </a:r>
            <a:r>
              <a:rPr lang="en-US" sz="2000" b="1" dirty="0" smtClean="0">
                <a:latin typeface="Tahoma" pitchFamily="34" charset="0"/>
                <a:ea typeface="Times New Roman" pitchFamily="18" charset="0"/>
                <a:cs typeface="Tahoma" pitchFamily="34" charset="0"/>
              </a:rPr>
              <a:t> </a:t>
            </a:r>
            <a:r>
              <a:rPr lang="en-US" sz="2000" b="1" dirty="0" err="1" smtClean="0">
                <a:latin typeface="Tahoma" pitchFamily="34" charset="0"/>
                <a:ea typeface="Times New Roman" pitchFamily="18" charset="0"/>
                <a:cs typeface="Tahoma" pitchFamily="34" charset="0"/>
              </a:rPr>
              <a:t>dan</a:t>
            </a:r>
            <a:r>
              <a:rPr lang="en-US" sz="2000" b="1" dirty="0" smtClean="0">
                <a:latin typeface="Tahoma" pitchFamily="34" charset="0"/>
                <a:ea typeface="Times New Roman" pitchFamily="18" charset="0"/>
                <a:cs typeface="Tahoma" pitchFamily="34" charset="0"/>
              </a:rPr>
              <a:t> </a:t>
            </a:r>
            <a:r>
              <a:rPr lang="en-US" sz="2000" b="1" dirty="0" err="1" smtClean="0">
                <a:latin typeface="Tahoma" pitchFamily="34" charset="0"/>
                <a:ea typeface="Times New Roman" pitchFamily="18" charset="0"/>
                <a:cs typeface="Tahoma" pitchFamily="34" charset="0"/>
              </a:rPr>
              <a:t>Sumber</a:t>
            </a:r>
            <a:r>
              <a:rPr lang="en-US" sz="2000" b="1" dirty="0" smtClean="0">
                <a:latin typeface="Tahoma" pitchFamily="34" charset="0"/>
                <a:ea typeface="Times New Roman" pitchFamily="18" charset="0"/>
                <a:cs typeface="Tahoma" pitchFamily="34" charset="0"/>
              </a:rPr>
              <a:t> </a:t>
            </a:r>
            <a:r>
              <a:rPr lang="en-US" sz="2000" b="1" dirty="0" err="1" smtClean="0">
                <a:latin typeface="Tahoma" pitchFamily="34" charset="0"/>
                <a:ea typeface="Times New Roman" pitchFamily="18" charset="0"/>
                <a:cs typeface="Tahoma" pitchFamily="34" charset="0"/>
              </a:rPr>
              <a:t>Daya</a:t>
            </a:r>
            <a:r>
              <a:rPr lang="en-US" sz="2000" b="1" dirty="0" smtClean="0">
                <a:latin typeface="Tahoma" pitchFamily="34" charset="0"/>
                <a:ea typeface="Times New Roman" pitchFamily="18" charset="0"/>
                <a:cs typeface="Tahoma" pitchFamily="34" charset="0"/>
              </a:rPr>
              <a:t> Mineral (ESDM) </a:t>
            </a:r>
            <a:r>
              <a:rPr lang="en-US" sz="2000" b="1" dirty="0" err="1" smtClean="0">
                <a:latin typeface="Tahoma" pitchFamily="34" charset="0"/>
                <a:ea typeface="Times New Roman" pitchFamily="18" charset="0"/>
                <a:cs typeface="Tahoma" pitchFamily="34" charset="0"/>
              </a:rPr>
              <a:t>Republik</a:t>
            </a:r>
            <a:r>
              <a:rPr lang="en-US" sz="2000" b="1" dirty="0" smtClean="0">
                <a:latin typeface="Tahoma" pitchFamily="34" charset="0"/>
                <a:ea typeface="Times New Roman" pitchFamily="18" charset="0"/>
                <a:cs typeface="Tahoma" pitchFamily="34" charset="0"/>
              </a:rPr>
              <a:t> Indonesia </a:t>
            </a:r>
            <a:r>
              <a:rPr lang="en-US" sz="2000" b="1" dirty="0" err="1" smtClean="0">
                <a:latin typeface="Tahoma" pitchFamily="34" charset="0"/>
                <a:ea typeface="Times New Roman" pitchFamily="18" charset="0"/>
                <a:cs typeface="Tahoma" pitchFamily="34" charset="0"/>
              </a:rPr>
              <a:t>menyatakan</a:t>
            </a:r>
            <a:r>
              <a:rPr lang="en-US" sz="2000" b="1" dirty="0" smtClean="0">
                <a:latin typeface="Tahoma" pitchFamily="34" charset="0"/>
                <a:ea typeface="Times New Roman" pitchFamily="18" charset="0"/>
                <a:cs typeface="Tahoma" pitchFamily="34" charset="0"/>
              </a:rPr>
              <a:t> :</a:t>
            </a:r>
          </a:p>
        </p:txBody>
      </p:sp>
      <p:sp>
        <p:nvSpPr>
          <p:cNvPr id="8" name="Bent Arrow 7"/>
          <p:cNvSpPr/>
          <p:nvPr/>
        </p:nvSpPr>
        <p:spPr>
          <a:xfrm rot="5400000">
            <a:off x="5181600" y="1676400"/>
            <a:ext cx="1143000" cy="1295400"/>
          </a:xfrm>
          <a:prstGeom prst="bentArrow">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900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685800" y="304800"/>
            <a:ext cx="8111516" cy="584775"/>
          </a:xfrm>
          <a:prstGeom prst="rect">
            <a:avLst/>
          </a:prstGeom>
        </p:spPr>
        <p:txBody>
          <a:bodyPr wrap="none">
            <a:spAutoFit/>
          </a:bodyPr>
          <a:lstStyle/>
          <a:p>
            <a:r>
              <a:rPr lang="en-US" sz="3200" b="1" dirty="0" err="1" smtClean="0">
                <a:solidFill>
                  <a:srgbClr val="FFFF00"/>
                </a:solidFill>
                <a:latin typeface="Tahoma" pitchFamily="34" charset="0"/>
                <a:ea typeface="Times New Roman" pitchFamily="18" charset="0"/>
                <a:cs typeface="Tahoma" pitchFamily="34" charset="0"/>
              </a:rPr>
              <a:t>Peta</a:t>
            </a:r>
            <a:r>
              <a:rPr lang="en-US" sz="3200" b="1" dirty="0" smtClean="0">
                <a:solidFill>
                  <a:srgbClr val="FFFF00"/>
                </a:solidFill>
                <a:latin typeface="Tahoma" pitchFamily="34" charset="0"/>
                <a:ea typeface="Times New Roman" pitchFamily="18" charset="0"/>
                <a:cs typeface="Tahoma" pitchFamily="34" charset="0"/>
              </a:rPr>
              <a:t> </a:t>
            </a:r>
            <a:r>
              <a:rPr lang="en-US" sz="3200" b="1" dirty="0" err="1" smtClean="0">
                <a:solidFill>
                  <a:srgbClr val="FFFF00"/>
                </a:solidFill>
                <a:latin typeface="Tahoma" pitchFamily="34" charset="0"/>
                <a:ea typeface="Times New Roman" pitchFamily="18" charset="0"/>
                <a:cs typeface="Tahoma" pitchFamily="34" charset="0"/>
              </a:rPr>
              <a:t>potensi</a:t>
            </a:r>
            <a:r>
              <a:rPr lang="en-US" sz="3200" b="1" dirty="0" smtClean="0">
                <a:solidFill>
                  <a:srgbClr val="FFFF00"/>
                </a:solidFill>
                <a:latin typeface="Tahoma" pitchFamily="34" charset="0"/>
                <a:ea typeface="Times New Roman" pitchFamily="18" charset="0"/>
                <a:cs typeface="Tahoma" pitchFamily="34" charset="0"/>
              </a:rPr>
              <a:t> </a:t>
            </a:r>
            <a:r>
              <a:rPr lang="en-US" sz="3200" b="1" dirty="0" err="1" smtClean="0">
                <a:solidFill>
                  <a:srgbClr val="FFFF00"/>
                </a:solidFill>
                <a:latin typeface="Tahoma" pitchFamily="34" charset="0"/>
                <a:ea typeface="Times New Roman" pitchFamily="18" charset="0"/>
                <a:cs typeface="Tahoma" pitchFamily="34" charset="0"/>
              </a:rPr>
              <a:t>panas</a:t>
            </a:r>
            <a:r>
              <a:rPr lang="en-US" sz="3200" b="1" dirty="0" smtClean="0">
                <a:solidFill>
                  <a:srgbClr val="FFFF00"/>
                </a:solidFill>
                <a:latin typeface="Tahoma" pitchFamily="34" charset="0"/>
                <a:ea typeface="Times New Roman" pitchFamily="18" charset="0"/>
                <a:cs typeface="Tahoma" pitchFamily="34" charset="0"/>
              </a:rPr>
              <a:t> </a:t>
            </a:r>
            <a:r>
              <a:rPr lang="en-US" sz="3200" b="1" dirty="0" err="1" smtClean="0">
                <a:solidFill>
                  <a:srgbClr val="FFFF00"/>
                </a:solidFill>
                <a:latin typeface="Tahoma" pitchFamily="34" charset="0"/>
                <a:ea typeface="Times New Roman" pitchFamily="18" charset="0"/>
                <a:cs typeface="Tahoma" pitchFamily="34" charset="0"/>
              </a:rPr>
              <a:t>bumi</a:t>
            </a:r>
            <a:r>
              <a:rPr lang="en-US" sz="3200" b="1" dirty="0" smtClean="0">
                <a:solidFill>
                  <a:srgbClr val="FFFF00"/>
                </a:solidFill>
                <a:latin typeface="Tahoma" pitchFamily="34" charset="0"/>
                <a:ea typeface="Times New Roman" pitchFamily="18" charset="0"/>
                <a:cs typeface="Tahoma" pitchFamily="34" charset="0"/>
              </a:rPr>
              <a:t> Di Indonesia </a:t>
            </a:r>
            <a:endParaRPr lang="en-US" sz="3200" b="1" dirty="0">
              <a:solidFill>
                <a:srgbClr val="FFFF00"/>
              </a:solidFill>
            </a:endParaRPr>
          </a:p>
        </p:txBody>
      </p:sp>
      <p:pic>
        <p:nvPicPr>
          <p:cNvPr id="8" name="Picture 7" descr="http://artofthinking2.blogdetik.com/files/2012/12/5f847beb1b5847ef4752d6b300b8a761_indonesia-geothermal-resources.jpg"/>
          <p:cNvPicPr/>
          <p:nvPr/>
        </p:nvPicPr>
        <p:blipFill>
          <a:blip r:embed="rId2"/>
          <a:srcRect/>
          <a:stretch>
            <a:fillRect/>
          </a:stretch>
        </p:blipFill>
        <p:spPr bwMode="auto">
          <a:xfrm>
            <a:off x="533400" y="1143000"/>
            <a:ext cx="7924800" cy="4495800"/>
          </a:xfrm>
          <a:prstGeom prst="rect">
            <a:avLst/>
          </a:prstGeom>
          <a:noFill/>
          <a:ln w="9525">
            <a:noFill/>
            <a:miter lim="800000"/>
            <a:headEnd/>
            <a:tailEnd/>
          </a:ln>
        </p:spPr>
      </p:pic>
      <p:sp>
        <p:nvSpPr>
          <p:cNvPr id="9" name="Rectangle 8"/>
          <p:cNvSpPr/>
          <p:nvPr/>
        </p:nvSpPr>
        <p:spPr>
          <a:xfrm>
            <a:off x="533400" y="5774960"/>
            <a:ext cx="7924800" cy="646331"/>
          </a:xfrm>
          <a:prstGeom prst="rect">
            <a:avLst/>
          </a:prstGeom>
          <a:solidFill>
            <a:srgbClr val="FFFF00"/>
          </a:solidFill>
        </p:spPr>
        <p:txBody>
          <a:bodyPr wrap="square">
            <a:spAutoFit/>
          </a:bodyPr>
          <a:lstStyle/>
          <a:p>
            <a:pPr lvl="0" fontAlgn="base">
              <a:spcBef>
                <a:spcPct val="0"/>
              </a:spcBef>
              <a:spcAft>
                <a:spcPct val="0"/>
              </a:spcAft>
            </a:pPr>
            <a:r>
              <a:rPr lang="id-ID" b="1" dirty="0" smtClean="0">
                <a:latin typeface="Verdana" pitchFamily="34" charset="0"/>
                <a:ea typeface="Calibri" pitchFamily="34" charset="0"/>
                <a:cs typeface="Times New Roman" pitchFamily="18" charset="0"/>
              </a:rPr>
              <a:t>Gambar</a:t>
            </a:r>
            <a:r>
              <a:rPr lang="en-US" b="1" dirty="0" smtClean="0">
                <a:latin typeface="Verdana" pitchFamily="34" charset="0"/>
                <a:ea typeface="Calibri" pitchFamily="34" charset="0"/>
                <a:cs typeface="Times New Roman" pitchFamily="18" charset="0"/>
              </a:rPr>
              <a:t> </a:t>
            </a:r>
            <a:r>
              <a:rPr lang="id-ID" b="1" dirty="0" smtClean="0">
                <a:latin typeface="Verdana" pitchFamily="34" charset="0"/>
                <a:ea typeface="Calibri" pitchFamily="34" charset="0"/>
                <a:cs typeface="Times New Roman" pitchFamily="18" charset="0"/>
              </a:rPr>
              <a:t>:</a:t>
            </a:r>
            <a:r>
              <a:rPr lang="id-ID" b="1" dirty="0" smtClean="0">
                <a:ea typeface="Calibri" pitchFamily="34" charset="0"/>
                <a:cs typeface="Times New Roman" pitchFamily="18" charset="0"/>
              </a:rPr>
              <a:t> </a:t>
            </a:r>
            <a:r>
              <a:rPr lang="id-ID" b="1" dirty="0" smtClean="0">
                <a:latin typeface="Verdana" pitchFamily="34" charset="0"/>
                <a:ea typeface="Calibri" pitchFamily="34" charset="0"/>
                <a:cs typeface="Times New Roman" pitchFamily="18" charset="0"/>
              </a:rPr>
              <a:t>Indonesian Geothermal</a:t>
            </a:r>
            <a:r>
              <a:rPr lang="en-US" b="1" dirty="0" smtClean="0">
                <a:latin typeface="Verdana" pitchFamily="34" charset="0"/>
                <a:ea typeface="Calibri" pitchFamily="34" charset="0"/>
                <a:cs typeface="Times New Roman" pitchFamily="18" charset="0"/>
              </a:rPr>
              <a:t> </a:t>
            </a:r>
            <a:r>
              <a:rPr lang="id-ID" b="1" dirty="0" smtClean="0">
                <a:latin typeface="Verdana" pitchFamily="34" charset="0"/>
                <a:ea typeface="Calibri" pitchFamily="34" charset="0"/>
                <a:cs typeface="Times New Roman" pitchFamily="18" charset="0"/>
              </a:rPr>
              <a:t>Resources</a:t>
            </a:r>
            <a:r>
              <a:rPr lang="en-US" b="1" dirty="0" smtClean="0">
                <a:latin typeface="Verdana" pitchFamily="34" charset="0"/>
                <a:ea typeface="Calibri" pitchFamily="34" charset="0"/>
                <a:cs typeface="Times New Roman" pitchFamily="18" charset="0"/>
              </a:rPr>
              <a:t> </a:t>
            </a:r>
            <a:r>
              <a:rPr lang="id-ID" b="1" dirty="0" smtClean="0">
                <a:latin typeface="Verdana" pitchFamily="34" charset="0"/>
                <a:ea typeface="Calibri" pitchFamily="34" charset="0"/>
                <a:cs typeface="Times New Roman" pitchFamily="18" charset="0"/>
              </a:rPr>
              <a:t> </a:t>
            </a:r>
            <a:r>
              <a:rPr lang="id-ID" b="1" dirty="0" smtClean="0">
                <a:ea typeface="Calibri" pitchFamily="34" charset="0"/>
                <a:cs typeface="Times New Roman" pitchFamily="18" charset="0"/>
              </a:rPr>
              <a:t> </a:t>
            </a:r>
            <a:r>
              <a:rPr lang="id-ID" b="1" i="1" dirty="0" smtClean="0">
                <a:latin typeface="Verdana" pitchFamily="34" charset="0"/>
                <a:ea typeface="Calibri" pitchFamily="34" charset="0"/>
                <a:cs typeface="Times New Roman" pitchFamily="18" charset="0"/>
                <a:hlinkClick r:id="rId3" tooltip="http://teknomode.com/indonesia-masih-belum-mampu-melebihi-dari-filipina-soal-pemanfaatan-panas-bumi/"/>
              </a:rPr>
              <a:t>http://teknomode.com/indonesia-masih-bel</a:t>
            </a:r>
            <a:r>
              <a:rPr lang="id-ID" b="1" i="1" dirty="0" smtClean="0">
                <a:ea typeface="Calibri" pitchFamily="34" charset="0"/>
                <a:cs typeface="Times New Roman" pitchFamily="18" charset="0"/>
                <a:hlinkClick r:id="rId3" tooltip="http://teknomode.com/indonesia-masih-belum-mampu-melebihi-dari-filipina-soal-pemanfaatan-panas-bumi/"/>
              </a:rPr>
              <a:t>…</a:t>
            </a:r>
            <a:r>
              <a:rPr lang="id-ID" b="1" dirty="0" smtClean="0">
                <a:ea typeface="Calibri" pitchFamily="34" charset="0"/>
                <a:cs typeface="Times New Roman" pitchFamily="18" charset="0"/>
              </a:rPr>
              <a:t> </a:t>
            </a:r>
            <a:r>
              <a:rPr lang="id-ID" b="1" dirty="0" smtClean="0">
                <a:latin typeface="Verdana" pitchFamily="34" charset="0"/>
                <a:ea typeface="Calibri" pitchFamily="34" charset="0"/>
                <a:cs typeface="Times New Roman" pitchFamily="18" charset="0"/>
              </a:rPr>
              <a:t>)</a:t>
            </a:r>
            <a:endParaRPr lang="id-ID" sz="4400" b="1"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900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304800" y="1143000"/>
            <a:ext cx="8382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4488" marR="0" lvl="0" indent="-344488"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id-ID"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rPr>
              <a:t>Pemanfaatan energi panas bumi akan menjadi alternatif yang sangat baik di masa yang akan datang, bahkan di masa kini bila kita sudah dapat memanfaatkannya dengan maksimal. </a:t>
            </a:r>
            <a:endParaRPr kumimoji="0" lang="en-US"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endParaRPr>
          </a:p>
          <a:p>
            <a:pPr marL="344488" marR="0" lvl="0" indent="-344488" algn="just" defTabSz="914400" rtl="0" eaLnBrk="1" fontAlgn="base" latinLnBrk="0" hangingPunct="1">
              <a:lnSpc>
                <a:spcPct val="100000"/>
              </a:lnSpc>
              <a:spcBef>
                <a:spcPct val="0"/>
              </a:spcBef>
              <a:spcAft>
                <a:spcPct val="0"/>
              </a:spcAft>
              <a:buClrTx/>
              <a:buSzTx/>
              <a:tabLst/>
            </a:pPr>
            <a:endParaRPr kumimoji="0" lang="en-US"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endParaRPr>
          </a:p>
          <a:p>
            <a:pPr marL="344488" marR="0" lvl="0" indent="-344488"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id-ID"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rPr>
              <a:t>Energi fosil yang biasa kita pakai sudah semakin berkurang, merusak lingkungan, terlebih emisi gas yang dikeluarkan dapat menipiskan lapisan ozon. </a:t>
            </a:r>
            <a:endParaRPr kumimoji="0" lang="en-US"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endParaRPr>
          </a:p>
          <a:p>
            <a:pPr marL="344488" marR="0" lvl="0" indent="-344488" algn="just" defTabSz="914400" rtl="0" eaLnBrk="1" fontAlgn="base" latinLnBrk="0" hangingPunct="1">
              <a:lnSpc>
                <a:spcPct val="100000"/>
              </a:lnSpc>
              <a:spcBef>
                <a:spcPct val="0"/>
              </a:spcBef>
              <a:spcAft>
                <a:spcPct val="0"/>
              </a:spcAft>
              <a:buClrTx/>
              <a:buSzTx/>
              <a:tabLst/>
            </a:pPr>
            <a:endParaRPr kumimoji="0" lang="en-US"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endParaRPr>
          </a:p>
          <a:p>
            <a:pPr marL="344488" marR="0" lvl="0" indent="-344488"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id-ID"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rPr>
              <a:t>Sekian besar pengaruh penggunaan energi fosil selama ini berdampak pada pemanasan global oleh karena lapisan ozon yang semakin menipis. </a:t>
            </a:r>
            <a:endParaRPr kumimoji="0" lang="en-US"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endParaRPr>
          </a:p>
          <a:p>
            <a:pPr marL="344488" marR="0" lvl="0" indent="-344488" algn="just" defTabSz="914400" rtl="0" eaLnBrk="1" fontAlgn="base" latinLnBrk="0" hangingPunct="1">
              <a:lnSpc>
                <a:spcPct val="100000"/>
              </a:lnSpc>
              <a:spcBef>
                <a:spcPct val="0"/>
              </a:spcBef>
              <a:spcAft>
                <a:spcPct val="0"/>
              </a:spcAft>
              <a:buClrTx/>
              <a:buSzTx/>
              <a:tabLst/>
            </a:pPr>
            <a:endParaRPr kumimoji="0" lang="en-US"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endParaRPr>
          </a:p>
          <a:p>
            <a:pPr marL="344488" marR="0" lvl="0" indent="-344488"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id-ID"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rPr>
              <a:t>Oleh karena itu, pemanfaatan energi panas bumi sebagai alternatif sudah harus dimulai dari sekarang sebagai persiapan untuk menghadapi kemungkinan besar habisnya cadangan energi fosil di dunia.</a:t>
            </a:r>
            <a:endParaRPr kumimoji="0" lang="id-ID"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3" name="Rectangle 2"/>
          <p:cNvSpPr/>
          <p:nvPr/>
        </p:nvSpPr>
        <p:spPr>
          <a:xfrm>
            <a:off x="685800" y="304800"/>
            <a:ext cx="8111516" cy="584775"/>
          </a:xfrm>
          <a:prstGeom prst="rect">
            <a:avLst/>
          </a:prstGeom>
        </p:spPr>
        <p:txBody>
          <a:bodyPr wrap="none">
            <a:spAutoFit/>
          </a:bodyPr>
          <a:lstStyle/>
          <a:p>
            <a:r>
              <a:rPr lang="en-US" sz="3200" b="1" dirty="0" err="1" smtClean="0">
                <a:solidFill>
                  <a:srgbClr val="FFFF00"/>
                </a:solidFill>
                <a:latin typeface="Tahoma" pitchFamily="34" charset="0"/>
                <a:ea typeface="Times New Roman" pitchFamily="18" charset="0"/>
                <a:cs typeface="Tahoma" pitchFamily="34" charset="0"/>
              </a:rPr>
              <a:t>Peta</a:t>
            </a:r>
            <a:r>
              <a:rPr lang="en-US" sz="3200" b="1" dirty="0" smtClean="0">
                <a:solidFill>
                  <a:srgbClr val="FFFF00"/>
                </a:solidFill>
                <a:latin typeface="Tahoma" pitchFamily="34" charset="0"/>
                <a:ea typeface="Times New Roman" pitchFamily="18" charset="0"/>
                <a:cs typeface="Tahoma" pitchFamily="34" charset="0"/>
              </a:rPr>
              <a:t> </a:t>
            </a:r>
            <a:r>
              <a:rPr lang="en-US" sz="3200" b="1" dirty="0" err="1" smtClean="0">
                <a:solidFill>
                  <a:srgbClr val="FFFF00"/>
                </a:solidFill>
                <a:latin typeface="Tahoma" pitchFamily="34" charset="0"/>
                <a:ea typeface="Times New Roman" pitchFamily="18" charset="0"/>
                <a:cs typeface="Tahoma" pitchFamily="34" charset="0"/>
              </a:rPr>
              <a:t>potensi</a:t>
            </a:r>
            <a:r>
              <a:rPr lang="en-US" sz="3200" b="1" dirty="0" smtClean="0">
                <a:solidFill>
                  <a:srgbClr val="FFFF00"/>
                </a:solidFill>
                <a:latin typeface="Tahoma" pitchFamily="34" charset="0"/>
                <a:ea typeface="Times New Roman" pitchFamily="18" charset="0"/>
                <a:cs typeface="Tahoma" pitchFamily="34" charset="0"/>
              </a:rPr>
              <a:t> </a:t>
            </a:r>
            <a:r>
              <a:rPr lang="en-US" sz="3200" b="1" dirty="0" err="1" smtClean="0">
                <a:solidFill>
                  <a:srgbClr val="FFFF00"/>
                </a:solidFill>
                <a:latin typeface="Tahoma" pitchFamily="34" charset="0"/>
                <a:ea typeface="Times New Roman" pitchFamily="18" charset="0"/>
                <a:cs typeface="Tahoma" pitchFamily="34" charset="0"/>
              </a:rPr>
              <a:t>panas</a:t>
            </a:r>
            <a:r>
              <a:rPr lang="en-US" sz="3200" b="1" dirty="0" smtClean="0">
                <a:solidFill>
                  <a:srgbClr val="FFFF00"/>
                </a:solidFill>
                <a:latin typeface="Tahoma" pitchFamily="34" charset="0"/>
                <a:ea typeface="Times New Roman" pitchFamily="18" charset="0"/>
                <a:cs typeface="Tahoma" pitchFamily="34" charset="0"/>
              </a:rPr>
              <a:t> </a:t>
            </a:r>
            <a:r>
              <a:rPr lang="en-US" sz="3200" b="1" dirty="0" err="1" smtClean="0">
                <a:solidFill>
                  <a:srgbClr val="FFFF00"/>
                </a:solidFill>
                <a:latin typeface="Tahoma" pitchFamily="34" charset="0"/>
                <a:ea typeface="Times New Roman" pitchFamily="18" charset="0"/>
                <a:cs typeface="Tahoma" pitchFamily="34" charset="0"/>
              </a:rPr>
              <a:t>bumi</a:t>
            </a:r>
            <a:r>
              <a:rPr lang="en-US" sz="3200" b="1" dirty="0" smtClean="0">
                <a:solidFill>
                  <a:srgbClr val="FFFF00"/>
                </a:solidFill>
                <a:latin typeface="Tahoma" pitchFamily="34" charset="0"/>
                <a:ea typeface="Times New Roman" pitchFamily="18" charset="0"/>
                <a:cs typeface="Tahoma" pitchFamily="34" charset="0"/>
              </a:rPr>
              <a:t> Di Indonesia </a:t>
            </a:r>
            <a:endParaRPr lang="en-US" sz="32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889">
                                            <p:txEl>
                                              <p:pRg st="0" end="0"/>
                                            </p:txEl>
                                          </p:spTgt>
                                        </p:tgtEl>
                                        <p:attrNameLst>
                                          <p:attrName>style.visibility</p:attrName>
                                        </p:attrNameLst>
                                      </p:cBhvr>
                                      <p:to>
                                        <p:strVal val="visible"/>
                                      </p:to>
                                    </p:set>
                                    <p:anim calcmode="lin" valueType="num">
                                      <p:cBhvr additive="base">
                                        <p:cTn id="13" dur="500" fill="hold"/>
                                        <p:tgtEl>
                                          <p:spTgt spid="3788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889">
                                            <p:txEl>
                                              <p:pRg st="2" end="2"/>
                                            </p:txEl>
                                          </p:spTgt>
                                        </p:tgtEl>
                                        <p:attrNameLst>
                                          <p:attrName>style.visibility</p:attrName>
                                        </p:attrNameLst>
                                      </p:cBhvr>
                                      <p:to>
                                        <p:strVal val="visible"/>
                                      </p:to>
                                    </p:set>
                                    <p:anim calcmode="lin" valueType="num">
                                      <p:cBhvr additive="base">
                                        <p:cTn id="19" dur="500" fill="hold"/>
                                        <p:tgtEl>
                                          <p:spTgt spid="3788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8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889">
                                            <p:txEl>
                                              <p:pRg st="4" end="4"/>
                                            </p:txEl>
                                          </p:spTgt>
                                        </p:tgtEl>
                                        <p:attrNameLst>
                                          <p:attrName>style.visibility</p:attrName>
                                        </p:attrNameLst>
                                      </p:cBhvr>
                                      <p:to>
                                        <p:strVal val="visible"/>
                                      </p:to>
                                    </p:set>
                                    <p:anim calcmode="lin" valueType="num">
                                      <p:cBhvr additive="base">
                                        <p:cTn id="25" dur="500" fill="hold"/>
                                        <p:tgtEl>
                                          <p:spTgt spid="3788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8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7889">
                                            <p:txEl>
                                              <p:pRg st="6" end="6"/>
                                            </p:txEl>
                                          </p:spTgt>
                                        </p:tgtEl>
                                        <p:attrNameLst>
                                          <p:attrName>style.visibility</p:attrName>
                                        </p:attrNameLst>
                                      </p:cBhvr>
                                      <p:to>
                                        <p:strVal val="visible"/>
                                      </p:to>
                                    </p:set>
                                    <p:anim calcmode="lin" valueType="num">
                                      <p:cBhvr additive="base">
                                        <p:cTn id="31" dur="500" fill="hold"/>
                                        <p:tgtEl>
                                          <p:spTgt spid="3788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88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900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381000" y="1143000"/>
            <a:ext cx="83820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4813" marR="0" lvl="0" indent="-404813"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id-ID"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rPr>
              <a:t>Di Indonesia sendiri, energi panas bumi memiliki cadangan sekitar 40% dari total keseluruhan cadangan di dunia. </a:t>
            </a:r>
            <a:endParaRPr kumimoji="0" lang="en-US"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endParaRPr>
          </a:p>
          <a:p>
            <a:pPr marL="404813" marR="0" lvl="0" indent="-404813"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id-ID"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rPr>
              <a:t>Sekitar 2,4% di antaranya telah dieksplorasi dan diproduksi. (Pradipto, 2009). </a:t>
            </a:r>
            <a:endParaRPr kumimoji="0" lang="en-US"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endParaRPr>
          </a:p>
          <a:p>
            <a:pPr marL="404813" marR="0" lvl="0" indent="-404813"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id-ID"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rPr>
              <a:t>Energi panas bumi sebagai pembangkit tenaga sudah lama dikenal tetapi belum dioptimalkan. </a:t>
            </a:r>
            <a:endParaRPr kumimoji="0" lang="en-US"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endParaRPr>
          </a:p>
          <a:p>
            <a:pPr marL="404813" marR="0" lvl="0" indent="-404813"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id-ID"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rPr>
              <a:t>Bila dioptimalkan, kebergantungan kita akan minyak yang sebagian besar didapat dari kegiatan impor akan lebih menghemat devisa negara.</a:t>
            </a:r>
            <a:endParaRPr kumimoji="0" lang="en-US"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endParaRPr>
          </a:p>
          <a:p>
            <a:pPr marL="404813" marR="0" lvl="0" indent="-404813"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id-ID"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rPr>
              <a:t>Kita mungkin tidak lagi bergantung pada energi fosil yang selama ini kita dapatkan dengan harga yang mahal. </a:t>
            </a:r>
            <a:endParaRPr kumimoji="0" lang="en-US"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endParaRPr>
          </a:p>
          <a:p>
            <a:pPr marL="404813" marR="0" lvl="0" indent="-404813"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id-ID"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rPr>
              <a:t>Kita juga dapat meningkatkan perekonomian negara bila sudah dapat mengoptimalkan pemanfaatan energi panas bumi yang sangat besar jumlahnya di tanah air kita. </a:t>
            </a:r>
            <a:endParaRPr kumimoji="0" lang="en-US"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endParaRPr>
          </a:p>
          <a:p>
            <a:pPr marL="404813" marR="0" lvl="0" indent="-404813"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id-ID" sz="2000" b="0" i="0" u="none" strike="noStrike" cap="none" normalizeH="0" baseline="0" dirty="0" smtClean="0">
                <a:ln>
                  <a:noFill/>
                </a:ln>
                <a:solidFill>
                  <a:srgbClr val="000000"/>
                </a:solidFill>
                <a:effectLst/>
                <a:latin typeface="Tahoma" pitchFamily="34" charset="0"/>
                <a:ea typeface="Tahoma" pitchFamily="34" charset="0"/>
                <a:cs typeface="Tahoma" pitchFamily="34" charset="0"/>
              </a:rPr>
              <a:t>Selain itu, lingkungan di negara kita akan menjadi lebih baik jika kita dapat mengurangi ketergantungan kita pada energi fosil yang menghasilkan polusi tinggi.</a:t>
            </a:r>
            <a:endParaRPr kumimoji="0" lang="id-ID"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3" name="Rectangle 2"/>
          <p:cNvSpPr/>
          <p:nvPr/>
        </p:nvSpPr>
        <p:spPr>
          <a:xfrm>
            <a:off x="685800" y="304800"/>
            <a:ext cx="8111516" cy="584775"/>
          </a:xfrm>
          <a:prstGeom prst="rect">
            <a:avLst/>
          </a:prstGeom>
        </p:spPr>
        <p:txBody>
          <a:bodyPr wrap="none">
            <a:spAutoFit/>
          </a:bodyPr>
          <a:lstStyle/>
          <a:p>
            <a:r>
              <a:rPr lang="en-US" sz="3200" b="1" dirty="0" err="1" smtClean="0">
                <a:solidFill>
                  <a:srgbClr val="FFFF00"/>
                </a:solidFill>
                <a:latin typeface="Tahoma" pitchFamily="34" charset="0"/>
                <a:ea typeface="Times New Roman" pitchFamily="18" charset="0"/>
                <a:cs typeface="Tahoma" pitchFamily="34" charset="0"/>
              </a:rPr>
              <a:t>Peta</a:t>
            </a:r>
            <a:r>
              <a:rPr lang="en-US" sz="3200" b="1" dirty="0" smtClean="0">
                <a:solidFill>
                  <a:srgbClr val="FFFF00"/>
                </a:solidFill>
                <a:latin typeface="Tahoma" pitchFamily="34" charset="0"/>
                <a:ea typeface="Times New Roman" pitchFamily="18" charset="0"/>
                <a:cs typeface="Tahoma" pitchFamily="34" charset="0"/>
              </a:rPr>
              <a:t> </a:t>
            </a:r>
            <a:r>
              <a:rPr lang="en-US" sz="3200" b="1" dirty="0" err="1" smtClean="0">
                <a:solidFill>
                  <a:srgbClr val="FFFF00"/>
                </a:solidFill>
                <a:latin typeface="Tahoma" pitchFamily="34" charset="0"/>
                <a:ea typeface="Times New Roman" pitchFamily="18" charset="0"/>
                <a:cs typeface="Tahoma" pitchFamily="34" charset="0"/>
              </a:rPr>
              <a:t>potensi</a:t>
            </a:r>
            <a:r>
              <a:rPr lang="en-US" sz="3200" b="1" dirty="0" smtClean="0">
                <a:solidFill>
                  <a:srgbClr val="FFFF00"/>
                </a:solidFill>
                <a:latin typeface="Tahoma" pitchFamily="34" charset="0"/>
                <a:ea typeface="Times New Roman" pitchFamily="18" charset="0"/>
                <a:cs typeface="Tahoma" pitchFamily="34" charset="0"/>
              </a:rPr>
              <a:t> </a:t>
            </a:r>
            <a:r>
              <a:rPr lang="en-US" sz="3200" b="1" dirty="0" err="1" smtClean="0">
                <a:solidFill>
                  <a:srgbClr val="FFFF00"/>
                </a:solidFill>
                <a:latin typeface="Tahoma" pitchFamily="34" charset="0"/>
                <a:ea typeface="Times New Roman" pitchFamily="18" charset="0"/>
                <a:cs typeface="Tahoma" pitchFamily="34" charset="0"/>
              </a:rPr>
              <a:t>panas</a:t>
            </a:r>
            <a:r>
              <a:rPr lang="en-US" sz="3200" b="1" dirty="0" smtClean="0">
                <a:solidFill>
                  <a:srgbClr val="FFFF00"/>
                </a:solidFill>
                <a:latin typeface="Tahoma" pitchFamily="34" charset="0"/>
                <a:ea typeface="Times New Roman" pitchFamily="18" charset="0"/>
                <a:cs typeface="Tahoma" pitchFamily="34" charset="0"/>
              </a:rPr>
              <a:t> </a:t>
            </a:r>
            <a:r>
              <a:rPr lang="en-US" sz="3200" b="1" dirty="0" err="1" smtClean="0">
                <a:solidFill>
                  <a:srgbClr val="FFFF00"/>
                </a:solidFill>
                <a:latin typeface="Tahoma" pitchFamily="34" charset="0"/>
                <a:ea typeface="Times New Roman" pitchFamily="18" charset="0"/>
                <a:cs typeface="Tahoma" pitchFamily="34" charset="0"/>
              </a:rPr>
              <a:t>bumi</a:t>
            </a:r>
            <a:r>
              <a:rPr lang="en-US" sz="3200" b="1" dirty="0" smtClean="0">
                <a:solidFill>
                  <a:srgbClr val="FFFF00"/>
                </a:solidFill>
                <a:latin typeface="Tahoma" pitchFamily="34" charset="0"/>
                <a:ea typeface="Times New Roman" pitchFamily="18" charset="0"/>
                <a:cs typeface="Tahoma" pitchFamily="34" charset="0"/>
              </a:rPr>
              <a:t> Di Indonesia </a:t>
            </a:r>
            <a:endParaRPr lang="en-US" sz="32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3"/>
                                        </p:tgtEl>
                                        <p:attrNameLst>
                                          <p:attrName>style.visibility</p:attrName>
                                        </p:attrNameLst>
                                      </p:cBhvr>
                                      <p:to>
                                        <p:strVal val="visible"/>
                                      </p:to>
                                    </p:set>
                                    <p:anim calcmode="lin" valueType="num">
                                      <p:cBhvr additive="base">
                                        <p:cTn id="13" dur="500" fill="hold"/>
                                        <p:tgtEl>
                                          <p:spTgt spid="38913"/>
                                        </p:tgtEl>
                                        <p:attrNameLst>
                                          <p:attrName>ppt_x</p:attrName>
                                        </p:attrNameLst>
                                      </p:cBhvr>
                                      <p:tavLst>
                                        <p:tav tm="0">
                                          <p:val>
                                            <p:strVal val="#ppt_x"/>
                                          </p:val>
                                        </p:tav>
                                        <p:tav tm="100000">
                                          <p:val>
                                            <p:strVal val="#ppt_x"/>
                                          </p:val>
                                        </p:tav>
                                      </p:tavLst>
                                    </p:anim>
                                    <p:anim calcmode="lin" valueType="num">
                                      <p:cBhvr additive="base">
                                        <p:cTn id="14" dur="500" fill="hold"/>
                                        <p:tgtEl>
                                          <p:spTgt spid="389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829</TotalTime>
  <Words>2089</Words>
  <Application>Microsoft Office PowerPoint</Application>
  <PresentationFormat>On-screen Show (4:3)</PresentationFormat>
  <Paragraphs>540</Paragraphs>
  <Slides>58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Office Theme</vt:lpstr>
      <vt:lpstr>Picture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32</cp:revision>
  <dcterms:created xsi:type="dcterms:W3CDTF">2013-10-17T05:55:47Z</dcterms:created>
  <dcterms:modified xsi:type="dcterms:W3CDTF">2013-12-13T15:35:12Z</dcterms:modified>
</cp:coreProperties>
</file>