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8"/>
  </p:notesMasterIdLst>
  <p:handoutMasterIdLst>
    <p:handoutMasterId r:id="rId29"/>
  </p:handoutMasterIdLst>
  <p:sldIdLst>
    <p:sldId id="262" r:id="rId2"/>
    <p:sldId id="263" r:id="rId3"/>
    <p:sldId id="264" r:id="rId4"/>
    <p:sldId id="265" r:id="rId5"/>
    <p:sldId id="259" r:id="rId6"/>
    <p:sldId id="260" r:id="rId7"/>
    <p:sldId id="261" r:id="rId8"/>
    <p:sldId id="266" r:id="rId9"/>
    <p:sldId id="268" r:id="rId10"/>
    <p:sldId id="269" r:id="rId11"/>
    <p:sldId id="271" r:id="rId12"/>
    <p:sldId id="270" r:id="rId13"/>
    <p:sldId id="272" r:id="rId14"/>
    <p:sldId id="275" r:id="rId15"/>
    <p:sldId id="274" r:id="rId16"/>
    <p:sldId id="273" r:id="rId17"/>
    <p:sldId id="276" r:id="rId18"/>
    <p:sldId id="278" r:id="rId19"/>
    <p:sldId id="277" r:id="rId20"/>
    <p:sldId id="279" r:id="rId21"/>
    <p:sldId id="280" r:id="rId22"/>
    <p:sldId id="281" r:id="rId23"/>
    <p:sldId id="283" r:id="rId24"/>
    <p:sldId id="282" r:id="rId25"/>
    <p:sldId id="284" r:id="rId26"/>
    <p:sldId id="285" r:id="rId27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2D3138-8331-41E7-B791-CD81B4B9DCD9}" type="datetimeFigureOut">
              <a:rPr lang="en-US" smtClean="0"/>
              <a:t>09-Dec-13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9F059D-6B40-4206-88F2-1EB6BB0E86C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C3C1C3-1190-4A74-9823-46D73DF6A6BF}" type="datetimeFigureOut">
              <a:rPr lang="en-US" smtClean="0"/>
              <a:t>09-Dec-13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D3033-AC2A-4229-9679-C8B4443FE0B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D3033-AC2A-4229-9679-C8B4443FE0B5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D3033-AC2A-4229-9679-C8B4443FE0B5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D3033-AC2A-4229-9679-C8B4443FE0B5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D3033-AC2A-4229-9679-C8B4443FE0B5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D3033-AC2A-4229-9679-C8B4443FE0B5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D3033-AC2A-4229-9679-C8B4443FE0B5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D82C5-79B8-4DAE-9AF3-BC121A51F9ED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223C7-33D9-473C-8ABE-9F4FFB7C3A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D82C5-79B8-4DAE-9AF3-BC121A51F9ED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223C7-33D9-473C-8ABE-9F4FFB7C3A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D82C5-79B8-4DAE-9AF3-BC121A51F9ED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223C7-33D9-473C-8ABE-9F4FFB7C3A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D82C5-79B8-4DAE-9AF3-BC121A51F9ED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223C7-33D9-473C-8ABE-9F4FFB7C3A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D82C5-79B8-4DAE-9AF3-BC121A51F9ED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223C7-33D9-473C-8ABE-9F4FFB7C3A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D82C5-79B8-4DAE-9AF3-BC121A51F9ED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223C7-33D9-473C-8ABE-9F4FFB7C3A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D82C5-79B8-4DAE-9AF3-BC121A51F9ED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223C7-33D9-473C-8ABE-9F4FFB7C3A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D82C5-79B8-4DAE-9AF3-BC121A51F9ED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223C7-33D9-473C-8ABE-9F4FFB7C3A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D82C5-79B8-4DAE-9AF3-BC121A51F9ED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223C7-33D9-473C-8ABE-9F4FFB7C3A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D82C5-79B8-4DAE-9AF3-BC121A51F9ED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223C7-33D9-473C-8ABE-9F4FFB7C3A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D82C5-79B8-4DAE-9AF3-BC121A51F9ED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223C7-33D9-473C-8ABE-9F4FFB7C3A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D82C5-79B8-4DAE-9AF3-BC121A51F9ED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223C7-33D9-473C-8ABE-9F4FFB7C3A3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0000" y="4876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09600" y="1752600"/>
            <a:ext cx="762721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POTENSI SUMBER DAYA ENERGI</a:t>
            </a:r>
          </a:p>
          <a:p>
            <a:pPr algn="ctr"/>
            <a:r>
              <a:rPr lang="en-US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BENDA ANGKASA</a:t>
            </a:r>
            <a:endParaRPr lang="en-US" sz="4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6000" y="685800"/>
            <a:ext cx="41910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PERTEMUAN  5 &amp; 6</a:t>
            </a:r>
            <a:endParaRPr lang="en-US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914400" y="4191000"/>
            <a:ext cx="7173759" cy="175432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 err="1" smtClean="0">
                <a:latin typeface="Informal Roman" pitchFamily="66" charset="0"/>
              </a:rPr>
              <a:t>Energi</a:t>
            </a:r>
            <a:r>
              <a:rPr lang="en-US" sz="5400" b="1" dirty="0" smtClean="0">
                <a:latin typeface="Informal Roman" pitchFamily="66" charset="0"/>
              </a:rPr>
              <a:t>  </a:t>
            </a:r>
            <a:r>
              <a:rPr lang="en-US" sz="5400" b="1" dirty="0" err="1" smtClean="0">
                <a:latin typeface="Informal Roman" pitchFamily="66" charset="0"/>
              </a:rPr>
              <a:t>Nuklir</a:t>
            </a:r>
            <a:r>
              <a:rPr lang="en-US" sz="5400" b="1" dirty="0" smtClean="0">
                <a:latin typeface="Informal Roman" pitchFamily="66" charset="0"/>
              </a:rPr>
              <a:t>, </a:t>
            </a:r>
          </a:p>
          <a:p>
            <a:pPr algn="ctr"/>
            <a:r>
              <a:rPr lang="en-US" sz="5400" b="1" dirty="0" smtClean="0">
                <a:latin typeface="Informal Roman" pitchFamily="66" charset="0"/>
              </a:rPr>
              <a:t>Magma </a:t>
            </a:r>
            <a:r>
              <a:rPr lang="en-US" sz="5400" b="1" dirty="0" err="1" smtClean="0">
                <a:latin typeface="Informal Roman" pitchFamily="66" charset="0"/>
              </a:rPr>
              <a:t>dan</a:t>
            </a:r>
            <a:r>
              <a:rPr lang="en-US" sz="5400" b="1" dirty="0" smtClean="0">
                <a:latin typeface="Informal Roman" pitchFamily="66" charset="0"/>
              </a:rPr>
              <a:t> Surya </a:t>
            </a:r>
            <a:r>
              <a:rPr lang="en-US" sz="5400" b="1" dirty="0" err="1" smtClean="0">
                <a:latin typeface="Informal Roman" pitchFamily="66" charset="0"/>
              </a:rPr>
              <a:t>lansung</a:t>
            </a:r>
            <a:r>
              <a:rPr lang="en-US" sz="5400" b="1" dirty="0" smtClean="0">
                <a:latin typeface="Informal Roman" pitchFamily="66" charset="0"/>
              </a:rPr>
              <a:t> </a:t>
            </a:r>
            <a:endParaRPr lang="en-US" sz="5400" b="1" dirty="0">
              <a:latin typeface="Informal Roman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81000" y="671691"/>
            <a:ext cx="8534400" cy="56323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Bersama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penggunaan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PLTN,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perlu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dibuat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juga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rencana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penutupan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pengakhirannya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kelak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. Hal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ini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diperlukan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bukan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saja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karena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sebuah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PLTN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merupakan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bangunan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besar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dinding-dinding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sangat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tebal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akan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tetapi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terutama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karena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didalam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PLTN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itu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terdapat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banyak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bagian-bagian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alat-alat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juga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akhir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masa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pemakaiannya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madih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mengandung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kegiatan-kegiatan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radioaktif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besar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Diantara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sebab-sebab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pengakhiran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pemakaian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PLTN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disebut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Telah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mencapai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akhir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pemakaian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secara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teknis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ataupun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secara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ekonomis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;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Telah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mencapai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akhir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pemakaian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secara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funsional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misalnya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reaktor-reaktor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percobaan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prototipe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;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suatu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kerusakan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besar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,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akan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memerlukan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biaya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terlampau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tinggi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perbaikan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05200" y="0"/>
            <a:ext cx="13118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PLTN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990600"/>
            <a:ext cx="7772400" cy="563231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Pengalaman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hingga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kini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masih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terbatas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pengakhiran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beberapa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PLTN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ukuran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kecil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saja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masa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pemakaian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agak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singkat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pengakhiran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pemakaian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perlu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dicatat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sisa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radio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aktivisitas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ada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inventory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).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latin typeface="Arial Narrow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Cara-</a:t>
            </a:r>
            <a:r>
              <a:rPr lang="en-US" sz="2400" b="1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cara</a:t>
            </a:r>
            <a:r>
              <a:rPr lang="en-US" sz="2400" b="1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pengakhiran</a:t>
            </a:r>
            <a:r>
              <a:rPr lang="en-US" sz="2400" b="1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pemakaian</a:t>
            </a:r>
            <a:r>
              <a:rPr lang="en-US" sz="2400" b="1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suatu</a:t>
            </a:r>
            <a:r>
              <a:rPr lang="en-US" sz="2400" b="1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PLTN </a:t>
            </a:r>
            <a:r>
              <a:rPr lang="en-US" sz="2400" b="1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terdiri</a:t>
            </a:r>
            <a:r>
              <a:rPr lang="en-US" sz="2400" b="1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atas</a:t>
            </a:r>
            <a:r>
              <a:rPr lang="en-US" sz="2400" b="1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latin typeface="Arial Narrow" pitchFamily="34" charset="0"/>
              <a:cs typeface="Arial" pitchFamily="34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Penutupan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aman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Bagian-bagian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radioaktif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ditaruh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ruangan-ruangan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tertentu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bangunan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PLTN,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kemudian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ditutup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dijaga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Arial Narrow" pitchFamily="34" charset="0"/>
              <a:cs typeface="Arial" pitchFamily="34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Pembongkaran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sebagian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beserta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penutupan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aman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bagian-bagian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dibongkar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Arial Narrow" pitchFamily="34" charset="0"/>
              <a:cs typeface="Arial" pitchFamily="34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Pembongkaran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keseluruhan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hal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ini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bagian-bagian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mengandung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bakar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radioaktif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disimpan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tempat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 lain yang </a:t>
            </a:r>
            <a:r>
              <a:rPr lang="en-US" sz="2400" dirty="0" err="1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aman</a:t>
            </a:r>
            <a:r>
              <a:rPr lang="en-US" sz="2400" dirty="0" smtClean="0"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4600" y="0"/>
            <a:ext cx="35139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SG" sz="3600" dirty="0" err="1" smtClean="0"/>
              <a:t>Pengakhiran</a:t>
            </a:r>
            <a:r>
              <a:rPr lang="en-SG" sz="3600" dirty="0" smtClean="0"/>
              <a:t> PLTN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7889" name="Picture 2" descr="gamabar 4"/>
          <p:cNvPicPr>
            <a:picLocks noChangeAspect="1" noChangeArrowheads="1"/>
          </p:cNvPicPr>
          <p:nvPr/>
        </p:nvPicPr>
        <p:blipFill>
          <a:blip r:embed="rId2"/>
          <a:srcRect l="1968" r="1968"/>
          <a:stretch>
            <a:fillRect/>
          </a:stretch>
        </p:blipFill>
        <p:spPr bwMode="auto">
          <a:xfrm>
            <a:off x="1371600" y="0"/>
            <a:ext cx="6553200" cy="4572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057400" y="48006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</a:pPr>
            <a:r>
              <a:rPr lang="en-US" sz="24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Gambar</a:t>
            </a:r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6.8 </a:t>
            </a:r>
            <a:r>
              <a:rPr lang="id-ID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Proses </a:t>
            </a:r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</a:t>
            </a:r>
            <a:r>
              <a:rPr lang="id-ID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emanfaatan </a:t>
            </a:r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</a:t>
            </a:r>
            <a:r>
              <a:rPr lang="id-ID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anas </a:t>
            </a:r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id-ID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asil </a:t>
            </a:r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</a:t>
            </a:r>
            <a:r>
              <a:rPr lang="id-ID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isi </a:t>
            </a:r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PLTN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533400" y="1219200"/>
            <a:ext cx="78486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65138" marR="0" lvl="0" indent="-4651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Menurut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salah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satu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teori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prinsipnya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bumi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merupakan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pecahan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terlempar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matahari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Karenanya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bumi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hingga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kini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masih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mempunyai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suatu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sekali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meleleh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Kegiatan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gunung-gunung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berapi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banyak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tempat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permukaan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bumi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dipandang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sebagai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bukti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teori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Magma,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menye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­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babkan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letusan-letusan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vulkanik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juga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menghasiikan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sumber-sumber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uap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air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permukaan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bumi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465138" marR="0" lvl="0" indent="-4651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lang="en-US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465138" marR="0" lvl="0" indent="-4651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asasnya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bumi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terdiri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atas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tiga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bagian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sebagaimana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terlihat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Gambar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6.9.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Bagian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paling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luar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adalah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lapisan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kulit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Tebal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­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adalah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rata-rata 30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sampai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40 km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atau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lebih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daratan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laut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antara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10 km.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Bagian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berikutny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dinamakan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mantel,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terdiri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atas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batu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dalamnya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mencapai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kira-kira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3000 km,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berbatasan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bumi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sekali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terdiri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atas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cair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atau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meleleh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mencapai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2000 km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kemudian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paling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tengah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berupa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keras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mempunyai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garis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tengah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sekitar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2600 km.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mencapai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5000</a:t>
            </a:r>
            <a:r>
              <a:rPr kumimoji="0" lang="en-US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lebih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Diperkirakan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dua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sebab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mengapa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bumi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itu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berada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keadaan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228600"/>
            <a:ext cx="36038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lang="en-US" sz="4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Magma 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533400" y="685800"/>
            <a:ext cx="7874840" cy="3384838"/>
            <a:chOff x="1066800" y="1263362"/>
            <a:chExt cx="5238176" cy="2213264"/>
          </a:xfrm>
        </p:grpSpPr>
        <p:pic>
          <p:nvPicPr>
            <p:cNvPr id="39938" name="Picture 11" descr="IMG_000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66800" y="1263362"/>
              <a:ext cx="2733675" cy="2213264"/>
            </a:xfrm>
            <a:prstGeom prst="rect">
              <a:avLst/>
            </a:prstGeom>
            <a:noFill/>
          </p:spPr>
        </p:pic>
        <p:pic>
          <p:nvPicPr>
            <p:cNvPr id="39937" name="Picture 1" descr="http://2.bp.blogspot.com/-1eVDKRIM8f8/TxWdfPNuZsI/AAAAAAAAAFQ/D3q5sLKgkTo/s1600/GEOTERM-1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28476" y="1524000"/>
              <a:ext cx="2476500" cy="1828800"/>
            </a:xfrm>
            <a:prstGeom prst="rect">
              <a:avLst/>
            </a:prstGeom>
            <a:noFill/>
          </p:spPr>
        </p:pic>
      </p:grp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60078" tIns="899829" rIns="899829" bIns="899829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0" y="4619625"/>
            <a:ext cx="184731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it-IT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47800" y="4495800"/>
            <a:ext cx="670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Gambar 6.9. </a:t>
            </a:r>
            <a:endParaRPr lang="it-IT" sz="2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Isi </a:t>
            </a:r>
            <a:r>
              <a:rPr lang="it-IT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Bumi Terdiri Atas, Inti, Mantel dan </a:t>
            </a:r>
            <a:endParaRPr lang="it-IT" sz="2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Lapisan </a:t>
            </a:r>
            <a:r>
              <a:rPr lang="it-IT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Kulit</a:t>
            </a:r>
            <a:endParaRPr lang="it-IT" sz="24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:\PLTP-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304800"/>
            <a:ext cx="6934200" cy="434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133600" y="50292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Gambar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6.10 </a:t>
            </a:r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Skema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terjadinya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sumber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air </a:t>
            </a:r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dan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sumber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80999" y="1588770"/>
          <a:ext cx="8153400" cy="4754880"/>
        </p:xfrm>
        <a:graphic>
          <a:graphicData uri="http://schemas.openxmlformats.org/drawingml/2006/table">
            <a:tbl>
              <a:tblPr/>
              <a:tblGrid>
                <a:gridCol w="551751"/>
                <a:gridCol w="1747401"/>
                <a:gridCol w="1493709"/>
                <a:gridCol w="1296899"/>
                <a:gridCol w="2096654"/>
                <a:gridCol w="966986"/>
              </a:tblGrid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 b="1" dirty="0">
                          <a:latin typeface="Times New Roman"/>
                          <a:ea typeface="Calibri"/>
                          <a:cs typeface="Times New Roman"/>
                        </a:rPr>
                        <a:t>No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 b="1" dirty="0">
                          <a:latin typeface="Times New Roman"/>
                          <a:ea typeface="Calibri"/>
                          <a:cs typeface="Times New Roman"/>
                        </a:rPr>
                        <a:t>Wilayah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 b="1" dirty="0" err="1">
                          <a:latin typeface="Times New Roman"/>
                          <a:ea typeface="Calibri"/>
                          <a:cs typeface="Times New Roman"/>
                        </a:rPr>
                        <a:t>Teragakan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 b="1" dirty="0" err="1">
                          <a:latin typeface="Times New Roman"/>
                          <a:ea typeface="Calibri"/>
                          <a:cs typeface="Times New Roman"/>
                        </a:rPr>
                        <a:t>Terduga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 b="1" dirty="0" err="1">
                          <a:latin typeface="Times New Roman"/>
                          <a:ea typeface="Calibri"/>
                          <a:cs typeface="Times New Roman"/>
                        </a:rPr>
                        <a:t>Belum</a:t>
                      </a:r>
                      <a:r>
                        <a:rPr lang="en-SG" sz="2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SG" sz="2400" b="1" dirty="0" err="1">
                          <a:latin typeface="Times New Roman"/>
                          <a:ea typeface="Calibri"/>
                          <a:cs typeface="Times New Roman"/>
                        </a:rPr>
                        <a:t>ditemukan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 b="1">
                          <a:latin typeface="Times New Roman"/>
                          <a:ea typeface="Calibri"/>
                          <a:cs typeface="Times New Roman"/>
                        </a:rPr>
                        <a:t>Total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Calibri"/>
                          <a:cs typeface="Times New Roman"/>
                        </a:rPr>
                        <a:t>Sumatera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SG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 dirty="0">
                          <a:latin typeface="Times New Roman"/>
                          <a:ea typeface="Calibri"/>
                          <a:cs typeface="Times New Roman"/>
                        </a:rPr>
                        <a:t>1,3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 dirty="0">
                          <a:latin typeface="Times New Roman"/>
                          <a:ea typeface="Calibri"/>
                          <a:cs typeface="Times New Roman"/>
                        </a:rPr>
                        <a:t>4,9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Calibri"/>
                          <a:cs typeface="Times New Roman"/>
                        </a:rPr>
                        <a:t>Jawa 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Calibri"/>
                          <a:cs typeface="Times New Roman"/>
                        </a:rPr>
                        <a:t>1,0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Calibri"/>
                          <a:cs typeface="Times New Roman"/>
                        </a:rPr>
                        <a:t>4,9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 dirty="0">
                          <a:latin typeface="Times New Roman"/>
                          <a:ea typeface="Calibri"/>
                          <a:cs typeface="Times New Roman"/>
                        </a:rPr>
                        <a:t>2,2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 dirty="0">
                          <a:latin typeface="Times New Roman"/>
                          <a:ea typeface="Calibri"/>
                          <a:cs typeface="Times New Roman"/>
                        </a:rPr>
                        <a:t>8,1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Calibri"/>
                          <a:cs typeface="Times New Roman"/>
                        </a:rPr>
                        <a:t>Sulawesi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Calibri"/>
                          <a:cs typeface="Times New Roman"/>
                        </a:rPr>
                        <a:t>0,1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Calibri"/>
                          <a:cs typeface="Times New Roman"/>
                        </a:rPr>
                        <a:t>1,0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 dirty="0"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 dirty="0">
                          <a:latin typeface="Times New Roman"/>
                          <a:ea typeface="Calibri"/>
                          <a:cs typeface="Times New Roman"/>
                        </a:rPr>
                        <a:t>1,5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Calibri"/>
                          <a:cs typeface="Times New Roman"/>
                        </a:rPr>
                        <a:t>Wilayah lain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SG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Calibri"/>
                          <a:cs typeface="Times New Roman"/>
                        </a:rPr>
                        <a:t>1,1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 dirty="0"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 dirty="0">
                          <a:latin typeface="Times New Roman"/>
                          <a:ea typeface="Calibri"/>
                          <a:cs typeface="Times New Roman"/>
                        </a:rPr>
                        <a:t>1,6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Calibri"/>
                          <a:cs typeface="Times New Roman"/>
                        </a:rPr>
                        <a:t>Total Indonesia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Calibri"/>
                          <a:cs typeface="Times New Roman"/>
                        </a:rPr>
                        <a:t>1,1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Calibri"/>
                          <a:cs typeface="Times New Roman"/>
                        </a:rPr>
                        <a:t>10,6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Calibri"/>
                          <a:cs typeface="Times New Roman"/>
                        </a:rPr>
                        <a:t>4,4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SG" sz="2400" dirty="0">
                          <a:latin typeface="Times New Roman"/>
                          <a:ea typeface="Calibri"/>
                          <a:cs typeface="Times New Roman"/>
                        </a:rPr>
                        <a:t>16,1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838200" y="228600"/>
            <a:ext cx="7315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Tabel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6.6 </a:t>
            </a:r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Sumber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daya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Bumi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Indonesia (</a:t>
            </a:r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satuan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 10</a:t>
            </a:r>
            <a:r>
              <a:rPr lang="en-US" sz="2800" b="1" baseline="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MW)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609600" y="914400"/>
            <a:ext cx="8001000" cy="22467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Sebagaimana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kemukan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bab-bab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sebelumnya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azasnya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luas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Energy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berasal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surya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saja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terdiri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penyinaran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lansung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oleh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pancaran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matahari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kebumi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tetapi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sebenarnya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termasuk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seluruh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efek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lansung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seperti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tenaga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angin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tenaga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air,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energy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Bahkan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juga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termasuk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gejala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semacam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energy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berasal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boimassa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bab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membicarakan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mengenai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pemanfaatan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energy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berasal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sinar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matahari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secara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lansung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228600"/>
            <a:ext cx="46474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lang="en-US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Surya </a:t>
            </a:r>
            <a:r>
              <a:rPr lang="en-US" sz="36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Lansung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609600" y="3429000"/>
            <a:ext cx="8001000" cy="28623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pelaksanaan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pemanfaatannya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dibedakan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tiga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pertama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adalah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prinsip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pemanasan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lansung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sinar-sinar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matahari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memanasi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lansung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benda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dipanaskan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atau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memanasi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secara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lansung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medium,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misalnya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air,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dipanaskan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Air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nanti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dipakai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misalnya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mandi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Cara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dua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adalah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bahwa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dipanaskan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adalah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juga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air,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tetapi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terkandung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air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dikonversikan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energy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listrik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Sedangkan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ketiga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adalah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fotovoltaik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maka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energy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sinar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matahari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lansung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dikonversikan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energy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listrik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533400" y="1219200"/>
            <a:ext cx="8229600" cy="3477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Pemanfaatan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energy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surya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oleh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manusia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secara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lansung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pemanasan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lama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dikenal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Menjemur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pakaian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adalah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contoh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terlihat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sehari-hari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rumah-rumah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tangga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biasa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Efektifitas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pemanfaatan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energy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surya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cara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pemanfaatan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lansung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ditingkatkan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bial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menggunakan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pengumpul-pengumpul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panas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biasanya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disebut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kolektor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Sinar-sinar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matarahari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dikonsentrasikan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oleh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kolektor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suatu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tempat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sehingga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dperoleh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suatu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suhu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lebih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tinggi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Gambar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6.11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menunjukkan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bentuk-bentuk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kolektor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Sistem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–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sistem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pemanasan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lansung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mempunyai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effeisiensi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sekitar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30 – 40%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harga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 (1980)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berkisar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100 US dollar per m</a:t>
            </a:r>
            <a:r>
              <a:rPr kumimoji="0" lang="en-US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belum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terpasang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saat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penggunaannya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adalah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terbanyak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pemanasan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air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kolam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air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mandi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304800"/>
            <a:ext cx="42755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Pemanasan</a:t>
            </a:r>
            <a:r>
              <a:rPr lang="en-US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Lansung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8129" name="Picture 12" descr="012"/>
          <p:cNvPicPr>
            <a:picLocks noChangeAspect="1" noChangeArrowheads="1"/>
          </p:cNvPicPr>
          <p:nvPr/>
        </p:nvPicPr>
        <p:blipFill>
          <a:blip r:embed="rId3"/>
          <a:srcRect l="12883" t="11050" r="11586" b="30446"/>
          <a:stretch>
            <a:fillRect/>
          </a:stretch>
        </p:blipFill>
        <p:spPr bwMode="auto">
          <a:xfrm>
            <a:off x="1981200" y="0"/>
            <a:ext cx="5535804" cy="5029200"/>
          </a:xfrm>
          <a:prstGeom prst="rect">
            <a:avLst/>
          </a:prstGeom>
          <a:noFill/>
        </p:spPr>
      </p:pic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-304800" y="49530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14800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14800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14800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0" y="5410200"/>
            <a:ext cx="6266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Gambar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6.11.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Beberapa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Bentuk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Kolektor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57200" y="457200"/>
            <a:ext cx="8229600" cy="5105400"/>
            <a:chOff x="0" y="446503"/>
            <a:chExt cx="8610600" cy="4716226"/>
          </a:xfrm>
        </p:grpSpPr>
        <p:sp>
          <p:nvSpPr>
            <p:cNvPr id="5" name="TextBox 4"/>
            <p:cNvSpPr txBox="1"/>
            <p:nvPr/>
          </p:nvSpPr>
          <p:spPr>
            <a:xfrm>
              <a:off x="1116189" y="446503"/>
              <a:ext cx="6869068" cy="555600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>
                  <a:solidFill>
                    <a:srgbClr val="002060"/>
                  </a:solidFill>
                  <a:latin typeface="Bernard MT Condensed" pitchFamily="18" charset="0"/>
                </a:rPr>
                <a:t>BAHAN BAKAR KONVERSI ENERGI</a:t>
              </a:r>
              <a:endParaRPr lang="en-US" sz="3600" dirty="0">
                <a:solidFill>
                  <a:srgbClr val="002060"/>
                </a:solidFill>
                <a:latin typeface="Bernard MT Condensed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28600" y="1600200"/>
              <a:ext cx="1828800" cy="584775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FOSIL</a:t>
              </a:r>
              <a:endParaRPr lang="en-US" sz="3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979583" y="1600200"/>
              <a:ext cx="2402417" cy="483336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SEL SURYA</a:t>
              </a:r>
              <a:endParaRPr lang="en-US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52800" y="1600200"/>
              <a:ext cx="1828800" cy="584775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NUKLIR</a:t>
              </a:r>
              <a:endPara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0" y="2590800"/>
              <a:ext cx="2133600" cy="923330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en-US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Batubara</a:t>
              </a:r>
            </a:p>
            <a:p>
              <a:pPr marL="342900" indent="-342900">
                <a:buAutoNum type="arabicPeriod"/>
              </a:pPr>
              <a:r>
                <a:rPr lang="en-US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Minyak</a:t>
              </a:r>
              <a:r>
                <a:rPr lang="en-US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Bumi</a:t>
              </a:r>
              <a:endPara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marL="342900" indent="-342900">
                <a:buAutoNum type="arabicPeriod"/>
              </a:pPr>
              <a:r>
                <a:rPr lang="en-US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Gas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667000" y="2590800"/>
              <a:ext cx="3124200" cy="92333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en-US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Peluluhan</a:t>
              </a:r>
              <a:r>
                <a:rPr lang="en-US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Radio </a:t>
              </a:r>
              <a:r>
                <a:rPr lang="en-US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Aktif</a:t>
              </a:r>
              <a:endPara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marL="342900" indent="-342900">
                <a:buAutoNum type="arabicPeriod"/>
              </a:pPr>
              <a:r>
                <a:rPr lang="en-US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Reaksi</a:t>
              </a:r>
              <a:r>
                <a:rPr lang="en-US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Fisi</a:t>
              </a:r>
              <a:endPara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marL="342900" indent="-342900">
                <a:buAutoNum type="arabicPeriod"/>
              </a:pPr>
              <a:r>
                <a:rPr lang="en-US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Reaksi</a:t>
              </a:r>
              <a:r>
                <a:rPr lang="en-US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Fusi</a:t>
              </a:r>
              <a:endPara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400800" y="2514600"/>
              <a:ext cx="2209800" cy="1200329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en-US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Perhitungan</a:t>
              </a:r>
              <a:r>
                <a:rPr lang="en-US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energi</a:t>
              </a:r>
              <a:r>
                <a:rPr lang="en-US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surya</a:t>
              </a:r>
              <a:endPara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marL="342900" indent="-342900">
                <a:buAutoNum type="arabicPeriod"/>
              </a:pPr>
              <a:r>
                <a:rPr lang="en-US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Pengumpulan</a:t>
              </a:r>
              <a:r>
                <a:rPr lang="en-US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Sel</a:t>
              </a:r>
              <a:r>
                <a:rPr lang="en-US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Surya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28600" y="3962400"/>
              <a:ext cx="1600200" cy="1200329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PLTU</a:t>
              </a:r>
            </a:p>
            <a:p>
              <a:pPr algn="ctr"/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PLTD</a:t>
              </a:r>
            </a:p>
            <a:p>
              <a:pPr algn="ctr"/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PLTG</a:t>
              </a:r>
              <a:endParaRPr lang="en-US" sz="2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733800" y="3886200"/>
              <a:ext cx="1219200" cy="461665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PLTN</a:t>
              </a:r>
              <a:endParaRPr lang="en-US" sz="2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858000" y="4038600"/>
              <a:ext cx="1219200" cy="461665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PLTS</a:t>
              </a:r>
              <a:endParaRPr lang="en-US" sz="24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914400" y="1219200"/>
              <a:ext cx="6477000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rot="5400000">
              <a:off x="723900" y="1409700"/>
              <a:ext cx="38100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5400000">
              <a:off x="7277894" y="2323306"/>
              <a:ext cx="38100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rot="5400000">
              <a:off x="4077494" y="2399506"/>
              <a:ext cx="38100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rot="5400000">
              <a:off x="800894" y="3771106"/>
              <a:ext cx="38100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rot="5400000">
              <a:off x="724694" y="2399506"/>
              <a:ext cx="38100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rot="5400000">
              <a:off x="7201694" y="1408906"/>
              <a:ext cx="38100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rot="5400000">
              <a:off x="7354094" y="3923506"/>
              <a:ext cx="38100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rot="5400000">
              <a:off x="4077494" y="3694906"/>
              <a:ext cx="38100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Straight Arrow Connector 27"/>
          <p:cNvCxnSpPr/>
          <p:nvPr/>
        </p:nvCxnSpPr>
        <p:spPr>
          <a:xfrm rot="16200000" flipH="1">
            <a:off x="4256279" y="1382521"/>
            <a:ext cx="63303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-304800" y="49530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14800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14800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14800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533400" y="1295400"/>
            <a:ext cx="8001000" cy="44012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radiasi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surya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diubah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listrik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searah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mempergunakan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lapisan-lapisan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tipis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silikon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(Si)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murni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atau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bahan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semikonduktor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Iainnya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silikon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merupakan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bahan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terbanyak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dipakai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Silikon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merupakan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pula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unsur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banyak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keperluan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pemakaian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­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bagai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semikonduktor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silikon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hams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dimurnikan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hingga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tingkat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pemurnian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tinggi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sekali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kurang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atom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pengotoran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per 1010 atom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silikon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Gambar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6.13(a)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memperlihatkan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pengaturan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atom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kristal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silikon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kristalisasi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demikian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­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bilamana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silikon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padat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disebabkan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karena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tiap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atom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silikon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mempunyai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elektron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valensi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demikian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kristal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tiap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atom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silikon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mempunyai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sejumlah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tetangga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terdekat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Tiap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dua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atom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silikon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bertetargga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saling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memiliki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elektron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valensinya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kisi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kristal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menurut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Gambar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6.13(a)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sering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juga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dinamakan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kisi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intan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"/>
            <a:ext cx="5171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60325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Konversi</a:t>
            </a:r>
            <a:r>
              <a:rPr lang="en-US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Energi</a:t>
            </a:r>
            <a:r>
              <a:rPr lang="en-US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Fotovoltaik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-304800" y="49530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14800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14800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114800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4273" name="Picture 3" descr="IMG_0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419600" cy="4728231"/>
          </a:xfrm>
          <a:prstGeom prst="rect">
            <a:avLst/>
          </a:prstGeom>
          <a:noFill/>
        </p:spPr>
      </p:pic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1524000" y="5029200"/>
            <a:ext cx="6096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Gambar 6.14 	</a:t>
            </a:r>
            <a:r>
              <a:rPr kumimoji="0" lang="sv-SE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Sebuah Instalasi Sel Surya Fotovoltaik yang dilengkapi dengan alat untuk Melacak Posisi Matahari (Foto: Cipel, Paris, France).</a:t>
            </a:r>
            <a:endParaRPr kumimoji="0" lang="sv-SE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990600"/>
            <a:ext cx="7239000" cy="5354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657600" y="228600"/>
            <a:ext cx="23475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/>
              <a:t>Skema</a:t>
            </a:r>
            <a:r>
              <a:rPr lang="en-US" sz="3600" dirty="0" smtClean="0"/>
              <a:t> PLTS</a:t>
            </a:r>
            <a:endParaRPr lang="en-US" sz="3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2974" y="685800"/>
            <a:ext cx="8095517" cy="497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5350" y="533400"/>
            <a:ext cx="7910368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762000"/>
            <a:ext cx="8610791" cy="4614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0149" y="533401"/>
            <a:ext cx="7232651" cy="542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2209800" y="533400"/>
            <a:ext cx="410240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sz="4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ernard MT Condensed" pitchFamily="18" charset="0"/>
                <a:ea typeface="Times New Roman" pitchFamily="18" charset="0"/>
              </a:rPr>
              <a:t>Bahan</a:t>
            </a:r>
            <a:r>
              <a:rPr kumimoji="0" lang="en-US" sz="4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rnard MT Condensed" pitchFamily="18" charset="0"/>
                <a:ea typeface="Times New Roman" pitchFamily="18" charset="0"/>
              </a:rPr>
              <a:t> </a:t>
            </a:r>
            <a:r>
              <a:rPr kumimoji="0" lang="en-US" sz="4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ernard MT Condensed" pitchFamily="18" charset="0"/>
                <a:ea typeface="Times New Roman" pitchFamily="18" charset="0"/>
              </a:rPr>
              <a:t>Bakar</a:t>
            </a:r>
            <a:r>
              <a:rPr kumimoji="0" lang="en-US" sz="4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rnard MT Condensed" pitchFamily="18" charset="0"/>
                <a:ea typeface="Times New Roman" pitchFamily="18" charset="0"/>
              </a:rPr>
              <a:t> </a:t>
            </a:r>
            <a:r>
              <a:rPr kumimoji="0" lang="en-US" sz="4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ernard MT Condensed" pitchFamily="18" charset="0"/>
                <a:ea typeface="Times New Roman" pitchFamily="18" charset="0"/>
              </a:rPr>
              <a:t>Nuklir</a:t>
            </a:r>
            <a:endParaRPr kumimoji="0" lang="en-US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ernard MT Condensed" pitchFamily="18" charset="0"/>
            </a:endParaRPr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457200" y="1295400"/>
            <a:ext cx="83058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reaksi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nuklir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dikeluarkan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per-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reaksi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cukup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besar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sehingga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pengkonversian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massa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nuklir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dideteksi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memungkinkan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menghitung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berapa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besar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dikeluarkan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per-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reaksi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kesetimbangan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reaktannya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setiap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reaksi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konversi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jumlah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massa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harus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tetap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.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nuklir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merupakan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tersimpan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bisa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dilepas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akibat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interaksi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partikel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inti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atom,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sedangkan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atom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itu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sendiri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terdiri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proton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neutron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keduanya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disebut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nukleon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Jumlah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total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nukleon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atom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disebut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000" dirty="0" smtClean="0">
                <a:latin typeface="Arial Narrow" pitchFamily="34" charset="0"/>
                <a:ea typeface="Times New Roman" pitchFamily="18" charset="0"/>
              </a:rPr>
              <a:t>	</a:t>
            </a:r>
            <a:r>
              <a:rPr lang="en-US" sz="2000" b="1" dirty="0" smtClean="0">
                <a:latin typeface="Arial Narrow" pitchFamily="34" charset="0"/>
                <a:ea typeface="Times New Roman" pitchFamily="18" charset="0"/>
              </a:rPr>
              <a:t>“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jumlah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massa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atomik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lang="en-US" sz="2000" b="1" i="1" dirty="0" smtClean="0">
                <a:latin typeface="Arial Narrow" pitchFamily="34" charset="0"/>
                <a:ea typeface="Times New Roman" pitchFamily="18" charset="0"/>
              </a:rPr>
              <a:t> “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Reaksi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nuklir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adalah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berbagai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macam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interaksi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(interaction)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antara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partikel-partikel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bebas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inti-inti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atom.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jenis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reaksi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nuklir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tercapai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antara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inti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neutron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disebut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absorbsi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neutro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yaitu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terjadinya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tubrukan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antara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sebuah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neutron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bebas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suatu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inti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nucleas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sehingga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 neutron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tersebut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kehilangan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kebebasannya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diserap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/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diabsorpsi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oleh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inti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kemungkinan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kejadian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akibat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absorpsi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neutron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adalah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pemecahan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atau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fisi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(fission).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2209800" y="533400"/>
            <a:ext cx="410240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sz="4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ernard MT Condensed" pitchFamily="18" charset="0"/>
                <a:ea typeface="Times New Roman" pitchFamily="18" charset="0"/>
              </a:rPr>
              <a:t>Bahan</a:t>
            </a:r>
            <a:r>
              <a:rPr kumimoji="0" lang="en-US" sz="4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rnard MT Condensed" pitchFamily="18" charset="0"/>
                <a:ea typeface="Times New Roman" pitchFamily="18" charset="0"/>
              </a:rPr>
              <a:t> </a:t>
            </a:r>
            <a:r>
              <a:rPr kumimoji="0" lang="en-US" sz="4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ernard MT Condensed" pitchFamily="18" charset="0"/>
                <a:ea typeface="Times New Roman" pitchFamily="18" charset="0"/>
              </a:rPr>
              <a:t>Bakar</a:t>
            </a:r>
            <a:r>
              <a:rPr kumimoji="0" lang="en-US" sz="4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rnard MT Condensed" pitchFamily="18" charset="0"/>
                <a:ea typeface="Times New Roman" pitchFamily="18" charset="0"/>
              </a:rPr>
              <a:t> </a:t>
            </a:r>
            <a:r>
              <a:rPr kumimoji="0" lang="en-US" sz="4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ernard MT Condensed" pitchFamily="18" charset="0"/>
                <a:ea typeface="Times New Roman" pitchFamily="18" charset="0"/>
              </a:rPr>
              <a:t>Nuklir</a:t>
            </a:r>
            <a:endParaRPr kumimoji="0" lang="en-US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ernard MT Condensed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57200" y="1371600"/>
            <a:ext cx="81534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reaksi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nuklir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dikeluarkan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per-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reaksi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cukup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besar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sehingga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pengkonversian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massa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nuklir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dideteksi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memungkinkan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menghitung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berapa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besar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dikeluarkan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per-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reaksi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kesetimbangan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reaktannya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setiap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reaksi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konversi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jumlah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massa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harus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tetap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.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nuklir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merupakan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energi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tersimpan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bisa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dilepas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akibat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interaksi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partikel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inti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atom,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sedangkan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atom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itu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sendiri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terdiri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proton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neutron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keduanya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disebut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nukleon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Jumlah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total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nukleon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atom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disebut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lang="en-US" sz="2000" b="1" dirty="0" smtClean="0">
                <a:latin typeface="Arial Narrow" pitchFamily="34" charset="0"/>
                <a:ea typeface="Times New Roman" pitchFamily="18" charset="0"/>
              </a:rPr>
              <a:t>“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jumlah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massa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atomik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lang="en-US" sz="2000" b="1" i="1" dirty="0" smtClean="0">
                <a:latin typeface="Arial Narrow" pitchFamily="34" charset="0"/>
                <a:ea typeface="Times New Roman" pitchFamily="18" charset="0"/>
              </a:rPr>
              <a:t> “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Reaksi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nuklir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adalah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berbagai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macam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interaksi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(interaction)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antara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partikel-partikel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bebas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inti-inti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atom.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jenis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reaksi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nuklir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tercapai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antara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inti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neutron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disebut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absorbsi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neutro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yaitu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terjadinya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tubrukan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antara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sebuah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neutron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bebas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suatu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inti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nucleas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sehingga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 neutron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tersebut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kehilangan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kebebasannya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diserap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/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diabsorpsi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oleh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inti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kemungkinan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kejadian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akibat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absorpsi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neutron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adalah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pemecahan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atau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fisi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(fission).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57200" y="1295400"/>
            <a:ext cx="81534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Penggunaan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tenaga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nuklir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utama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adalah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Uranium-235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.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Langkah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pertama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pembuatan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bahan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bakar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nuklir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adalah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melakukan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penyelidikan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(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ekplorasi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)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dan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pertambangan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.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Uranium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dijual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dipasaran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dunia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berupa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konsentrat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suatu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komposisi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kimia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tertentu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diberi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nama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“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Yellow Cake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”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merupakan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campuran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amonia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, sodium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manganese,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merupakan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suatu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produk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berisi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Uranium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kadar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0,7%. 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penggunaannya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sebagai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bahan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bakar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nuklir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reaktor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air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biasa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maka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kadar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Uranium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harus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ditingkatkan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0,7%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menjadi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2 %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atau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3%.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memperkaya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bahan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bakar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nuklir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haruslah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diubah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menjadi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gas,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dimana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gas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memenuhi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sarat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adalah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gas UF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6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.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Sebelum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diperkaya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bahan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bakar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nuklir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U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3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O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8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harus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diubah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menjadi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UF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6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kemudian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dirobah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lagi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berupa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tablet/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kapsul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agar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mudah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penggunaanya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. 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Siklus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bahan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nuklir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mulai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penambangan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pemanfaatan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sampai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penyimpanan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ahir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dilihat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gambar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3.1.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0" y="533400"/>
            <a:ext cx="66846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Bernard MT Condensed" pitchFamily="18" charset="0"/>
              </a:rPr>
              <a:t>PROSES PEMBUATAN BAHAN BAKAR NUKLIR</a:t>
            </a:r>
            <a:endParaRPr lang="en-US" sz="3200" dirty="0">
              <a:latin typeface="Bernard MT Condense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685800" y="1447800"/>
            <a:ext cx="7696200" cy="37856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7525" marR="0" lvl="0" indent="-5175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Bahan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bakar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telah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dipakai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didinginkan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lebih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dahulu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kolam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perndinginan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kemudian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diangkut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pabrik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diproses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ulang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menghasilkan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tiga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produk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:</a:t>
            </a:r>
          </a:p>
          <a:p>
            <a:pPr marL="517525" marR="0" lvl="0" indent="-5175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854075" marR="0" lvl="0" indent="-3365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Uranium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masih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bisa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dimanfaatkan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UNH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diubah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menjadi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UF6 agar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dibawa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pabrik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pengkayaan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854075" marR="0" lvl="0" indent="-3365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Hasil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kedua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adalah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Plutonium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dimanfaatkan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854075" marR="0" lvl="0" indent="-3365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Bahan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buang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harus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dibuang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penyimpanan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ahir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.</a:t>
            </a:r>
          </a:p>
          <a:p>
            <a:pPr marL="854075" marR="0" lvl="0" indent="-3365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517525" marR="0" lvl="0" indent="-517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Karena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bahan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buangan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nuklir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masih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sangat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raioaktif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berbahaya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maka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penyimpanannya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dilakukan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menanam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didalam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tanah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517525" marR="0" lvl="0" indent="-517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33600" y="609600"/>
            <a:ext cx="410240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sz="4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ernard MT Condensed" pitchFamily="18" charset="0"/>
                <a:ea typeface="Times New Roman" pitchFamily="18" charset="0"/>
              </a:rPr>
              <a:t>Bahan</a:t>
            </a:r>
            <a:r>
              <a:rPr kumimoji="0" lang="en-US" sz="4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rnard MT Condensed" pitchFamily="18" charset="0"/>
                <a:ea typeface="Times New Roman" pitchFamily="18" charset="0"/>
              </a:rPr>
              <a:t> </a:t>
            </a:r>
            <a:r>
              <a:rPr kumimoji="0" lang="en-US" sz="4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ernard MT Condensed" pitchFamily="18" charset="0"/>
                <a:ea typeface="Times New Roman" pitchFamily="18" charset="0"/>
              </a:rPr>
              <a:t>Bakar</a:t>
            </a:r>
            <a:r>
              <a:rPr kumimoji="0" lang="en-US" sz="4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ernard MT Condensed" pitchFamily="18" charset="0"/>
                <a:ea typeface="Times New Roman" pitchFamily="18" charset="0"/>
              </a:rPr>
              <a:t> </a:t>
            </a:r>
            <a:r>
              <a:rPr kumimoji="0" lang="en-US" sz="4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ernard MT Condensed" pitchFamily="18" charset="0"/>
                <a:ea typeface="Times New Roman" pitchFamily="18" charset="0"/>
              </a:rPr>
              <a:t>Nuklir</a:t>
            </a:r>
            <a:endParaRPr kumimoji="0" lang="en-US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ernard MT Condense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40"/>
          <p:cNvPicPr>
            <a:picLocks noChangeAspect="1" noChangeArrowheads="1"/>
          </p:cNvPicPr>
          <p:nvPr/>
        </p:nvPicPr>
        <p:blipFill>
          <a:blip r:embed="rId2">
            <a:lum bright="6000"/>
          </a:blip>
          <a:srcRect/>
          <a:stretch>
            <a:fillRect/>
          </a:stretch>
        </p:blipFill>
        <p:spPr bwMode="auto">
          <a:xfrm>
            <a:off x="914400" y="609600"/>
            <a:ext cx="73152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85800" y="5791200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i="1" dirty="0" err="1" smtClean="0">
                <a:latin typeface="Arial Narrow" pitchFamily="34" charset="0"/>
                <a:ea typeface="Times New Roman" pitchFamily="18" charset="0"/>
              </a:rPr>
              <a:t>Gambar</a:t>
            </a:r>
            <a:r>
              <a:rPr lang="en-US" b="1" i="1" dirty="0" smtClean="0">
                <a:latin typeface="Arial Narrow" pitchFamily="34" charset="0"/>
                <a:ea typeface="Times New Roman" pitchFamily="18" charset="0"/>
              </a:rPr>
              <a:t> 3.1.</a:t>
            </a:r>
            <a:endParaRPr lang="en-US" b="1" i="1" dirty="0" smtClean="0">
              <a:latin typeface="Arial Narrow" pitchFamily="34" charset="0"/>
            </a:endParaRP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i="1" dirty="0" err="1" smtClean="0">
                <a:latin typeface="Arial Narrow" pitchFamily="34" charset="0"/>
                <a:ea typeface="Times New Roman" pitchFamily="18" charset="0"/>
              </a:rPr>
              <a:t>Siklus</a:t>
            </a:r>
            <a:r>
              <a:rPr lang="en-US" b="1" i="1" dirty="0" smtClean="0">
                <a:latin typeface="Arial Narrow" pitchFamily="34" charset="0"/>
                <a:ea typeface="Times New Roman" pitchFamily="18" charset="0"/>
              </a:rPr>
              <a:t> </a:t>
            </a:r>
            <a:r>
              <a:rPr lang="en-US" b="1" i="1" dirty="0" err="1" smtClean="0">
                <a:latin typeface="Arial Narrow" pitchFamily="34" charset="0"/>
                <a:ea typeface="Times New Roman" pitchFamily="18" charset="0"/>
              </a:rPr>
              <a:t>bahan</a:t>
            </a:r>
            <a:r>
              <a:rPr lang="en-US" b="1" i="1" dirty="0" smtClean="0">
                <a:latin typeface="Arial Narrow" pitchFamily="34" charset="0"/>
                <a:ea typeface="Times New Roman" pitchFamily="18" charset="0"/>
              </a:rPr>
              <a:t> </a:t>
            </a:r>
            <a:r>
              <a:rPr lang="en-US" b="1" i="1" dirty="0" err="1" smtClean="0">
                <a:latin typeface="Arial Narrow" pitchFamily="34" charset="0"/>
                <a:ea typeface="Times New Roman" pitchFamily="18" charset="0"/>
              </a:rPr>
              <a:t>nuklir</a:t>
            </a:r>
            <a:r>
              <a:rPr lang="en-US" b="1" i="1" dirty="0" smtClean="0">
                <a:latin typeface="Arial Narrow" pitchFamily="34" charset="0"/>
                <a:ea typeface="Times New Roman" pitchFamily="18" charset="0"/>
              </a:rPr>
              <a:t> </a:t>
            </a:r>
            <a:r>
              <a:rPr lang="en-US" b="1" i="1" dirty="0" err="1" smtClean="0">
                <a:latin typeface="Arial Narrow" pitchFamily="34" charset="0"/>
                <a:ea typeface="Times New Roman" pitchFamily="18" charset="0"/>
              </a:rPr>
              <a:t>mulai</a:t>
            </a:r>
            <a:r>
              <a:rPr lang="en-US" b="1" i="1" dirty="0" smtClean="0">
                <a:latin typeface="Arial Narrow" pitchFamily="34" charset="0"/>
                <a:ea typeface="Times New Roman" pitchFamily="18" charset="0"/>
              </a:rPr>
              <a:t> </a:t>
            </a:r>
            <a:r>
              <a:rPr lang="en-US" b="1" i="1" dirty="0" err="1" smtClean="0">
                <a:latin typeface="Arial Narrow" pitchFamily="34" charset="0"/>
                <a:ea typeface="Times New Roman" pitchFamily="18" charset="0"/>
              </a:rPr>
              <a:t>dari</a:t>
            </a:r>
            <a:r>
              <a:rPr lang="en-US" b="1" i="1" dirty="0" smtClean="0">
                <a:latin typeface="Arial Narrow" pitchFamily="34" charset="0"/>
                <a:ea typeface="Times New Roman" pitchFamily="18" charset="0"/>
              </a:rPr>
              <a:t> </a:t>
            </a:r>
            <a:r>
              <a:rPr lang="en-US" b="1" i="1" dirty="0" err="1" smtClean="0">
                <a:latin typeface="Arial Narrow" pitchFamily="34" charset="0"/>
                <a:ea typeface="Times New Roman" pitchFamily="18" charset="0"/>
              </a:rPr>
              <a:t>penambangan</a:t>
            </a:r>
            <a:r>
              <a:rPr lang="en-US" b="1" i="1" dirty="0" smtClean="0">
                <a:latin typeface="Arial Narrow" pitchFamily="34" charset="0"/>
                <a:ea typeface="Times New Roman" pitchFamily="18" charset="0"/>
              </a:rPr>
              <a:t>, </a:t>
            </a:r>
            <a:r>
              <a:rPr lang="en-US" b="1" i="1" dirty="0" err="1" smtClean="0">
                <a:latin typeface="Arial Narrow" pitchFamily="34" charset="0"/>
                <a:ea typeface="Times New Roman" pitchFamily="18" charset="0"/>
              </a:rPr>
              <a:t>pemanfaatan</a:t>
            </a:r>
            <a:r>
              <a:rPr lang="en-US" b="1" i="1" dirty="0" smtClean="0">
                <a:latin typeface="Arial Narrow" pitchFamily="34" charset="0"/>
                <a:ea typeface="Times New Roman" pitchFamily="18" charset="0"/>
              </a:rPr>
              <a:t>, </a:t>
            </a:r>
            <a:r>
              <a:rPr lang="en-US" b="1" i="1" dirty="0" err="1" smtClean="0">
                <a:latin typeface="Arial Narrow" pitchFamily="34" charset="0"/>
                <a:ea typeface="Times New Roman" pitchFamily="18" charset="0"/>
              </a:rPr>
              <a:t>sampai</a:t>
            </a:r>
            <a:r>
              <a:rPr lang="en-US" b="1" i="1" dirty="0" smtClean="0">
                <a:latin typeface="Arial Narrow" pitchFamily="34" charset="0"/>
                <a:ea typeface="Times New Roman" pitchFamily="18" charset="0"/>
              </a:rPr>
              <a:t> </a:t>
            </a:r>
            <a:r>
              <a:rPr lang="en-US" b="1" i="1" dirty="0" err="1" smtClean="0">
                <a:latin typeface="Arial Narrow" pitchFamily="34" charset="0"/>
                <a:ea typeface="Times New Roman" pitchFamily="18" charset="0"/>
              </a:rPr>
              <a:t>penyimpanan</a:t>
            </a:r>
            <a:r>
              <a:rPr lang="en-US" b="1" i="1" dirty="0" smtClean="0">
                <a:latin typeface="Arial Narrow" pitchFamily="34" charset="0"/>
                <a:ea typeface="Times New Roman" pitchFamily="18" charset="0"/>
              </a:rPr>
              <a:t> </a:t>
            </a:r>
            <a:r>
              <a:rPr lang="en-US" b="1" i="1" dirty="0" err="1" smtClean="0">
                <a:latin typeface="Arial Narrow" pitchFamily="34" charset="0"/>
                <a:ea typeface="Times New Roman" pitchFamily="18" charset="0"/>
              </a:rPr>
              <a:t>ahir</a:t>
            </a:r>
            <a:endParaRPr lang="en-US" b="1" i="1" dirty="0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295400" y="1981200"/>
          <a:ext cx="5868670" cy="2811338"/>
        </p:xfrm>
        <a:graphic>
          <a:graphicData uri="http://schemas.openxmlformats.org/drawingml/2006/table">
            <a:tbl>
              <a:tblPr/>
              <a:tblGrid>
                <a:gridCol w="1955800"/>
                <a:gridCol w="1956435"/>
                <a:gridCol w="1956435"/>
              </a:tblGrid>
              <a:tr h="0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SG" sz="2400" dirty="0" err="1">
                          <a:latin typeface="Times New Roman"/>
                          <a:ea typeface="Times New Roman"/>
                          <a:cs typeface="Times New Roman"/>
                        </a:rPr>
                        <a:t>Harga</a:t>
                      </a:r>
                      <a:r>
                        <a:rPr lang="en-SG" sz="2400" dirty="0">
                          <a:latin typeface="Times New Roman"/>
                          <a:ea typeface="Times New Roman"/>
                          <a:cs typeface="Times New Roman"/>
                        </a:rPr>
                        <a:t> U</a:t>
                      </a:r>
                      <a:r>
                        <a:rPr lang="en-SG" sz="2400" baseline="-250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n-SG" sz="2400" dirty="0">
                          <a:latin typeface="Times New Roman"/>
                          <a:ea typeface="Times New Roman"/>
                          <a:cs typeface="Times New Roman"/>
                        </a:rPr>
                        <a:t>O</a:t>
                      </a:r>
                      <a:r>
                        <a:rPr lang="en-SG" sz="2400" baseline="-25000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SG" sz="2400" dirty="0">
                          <a:latin typeface="Times New Roman"/>
                          <a:ea typeface="Times New Roman"/>
                          <a:cs typeface="Times New Roman"/>
                        </a:rPr>
                        <a:t>(US$ per pound)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SG" sz="2400" dirty="0" err="1">
                          <a:latin typeface="Times New Roman"/>
                          <a:ea typeface="Times New Roman"/>
                          <a:cs typeface="Times New Roman"/>
                        </a:rPr>
                        <a:t>Cadangan</a:t>
                      </a:r>
                      <a:r>
                        <a:rPr lang="en-SG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SG" sz="2400" dirty="0" err="1">
                          <a:latin typeface="Times New Roman"/>
                          <a:ea typeface="Times New Roman"/>
                          <a:cs typeface="Times New Roman"/>
                        </a:rPr>
                        <a:t>Tergakan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SG" sz="2400" dirty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SG" sz="2400" dirty="0" err="1">
                          <a:latin typeface="Times New Roman"/>
                          <a:ea typeface="Times New Roman"/>
                          <a:cs typeface="Times New Roman"/>
                        </a:rPr>
                        <a:t>Ribu</a:t>
                      </a:r>
                      <a:r>
                        <a:rPr lang="en-SG" sz="2400" dirty="0">
                          <a:latin typeface="Times New Roman"/>
                          <a:ea typeface="Times New Roman"/>
                          <a:cs typeface="Times New Roman"/>
                        </a:rPr>
                        <a:t> Ton)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SG" sz="2400" dirty="0" err="1">
                          <a:latin typeface="Times New Roman"/>
                          <a:ea typeface="Times New Roman"/>
                          <a:cs typeface="Times New Roman"/>
                        </a:rPr>
                        <a:t>Cadangan</a:t>
                      </a:r>
                      <a:r>
                        <a:rPr lang="en-SG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SG" sz="2400" dirty="0" err="1">
                          <a:latin typeface="Times New Roman"/>
                          <a:ea typeface="Times New Roman"/>
                          <a:cs typeface="Times New Roman"/>
                        </a:rPr>
                        <a:t>Terduga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SG" sz="2400" dirty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SG" sz="2400" dirty="0" err="1">
                          <a:latin typeface="Times New Roman"/>
                          <a:ea typeface="Times New Roman"/>
                          <a:cs typeface="Times New Roman"/>
                        </a:rPr>
                        <a:t>Ribu</a:t>
                      </a:r>
                      <a:r>
                        <a:rPr lang="en-SG" sz="2400" dirty="0">
                          <a:latin typeface="Times New Roman"/>
                          <a:ea typeface="Times New Roman"/>
                          <a:cs typeface="Times New Roman"/>
                        </a:rPr>
                        <a:t> Ton)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Times New Roman"/>
                          <a:cs typeface="Times New Roman"/>
                        </a:rPr>
                        <a:t>Sampai 10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Times New Roman"/>
                          <a:cs typeface="Times New Roman"/>
                        </a:rPr>
                        <a:t>   765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SG" sz="2400" dirty="0">
                          <a:latin typeface="Times New Roman"/>
                          <a:ea typeface="Times New Roman"/>
                          <a:cs typeface="Times New Roman"/>
                        </a:rPr>
                        <a:t>   470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Times New Roman"/>
                          <a:cs typeface="Times New Roman"/>
                        </a:rPr>
                        <a:t>Sampai 15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Times New Roman"/>
                          <a:cs typeface="Times New Roman"/>
                        </a:rPr>
                        <a:t>1.375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SG" sz="2400" dirty="0">
                          <a:latin typeface="Times New Roman"/>
                          <a:ea typeface="Times New Roman"/>
                          <a:cs typeface="Times New Roman"/>
                        </a:rPr>
                        <a:t>   775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Times New Roman"/>
                          <a:cs typeface="Times New Roman"/>
                        </a:rPr>
                        <a:t>Sampai 30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Times New Roman"/>
                          <a:cs typeface="Times New Roman"/>
                        </a:rPr>
                        <a:t>1.760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SG" sz="2400" dirty="0">
                          <a:latin typeface="Times New Roman"/>
                          <a:ea typeface="Times New Roman"/>
                          <a:cs typeface="Times New Roman"/>
                        </a:rPr>
                        <a:t>1.740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Times New Roman"/>
                          <a:cs typeface="Times New Roman"/>
                        </a:rPr>
                        <a:t>Sampai 130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SG" sz="2400">
                          <a:latin typeface="Times New Roman"/>
                          <a:ea typeface="Times New Roman"/>
                          <a:cs typeface="Times New Roman"/>
                        </a:rPr>
                        <a:t>2.192</a:t>
                      </a:r>
                      <a:endParaRPr lang="en-US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SG" sz="2400" dirty="0">
                          <a:latin typeface="Times New Roman"/>
                          <a:ea typeface="Times New Roman"/>
                          <a:cs typeface="Times New Roman"/>
                        </a:rPr>
                        <a:t>2.176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09600" y="914400"/>
            <a:ext cx="7772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Tabel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6.1.  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Cadangan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Sebagai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Fungsi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Harga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Bahan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Bakar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Nuklir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Sumber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Energy Technology Handbook, McGraw-Hill Book Coy, New York.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3553" name="Picture 5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3124200"/>
            <a:ext cx="5486400" cy="33937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228600" y="381000"/>
            <a:ext cx="86106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Tiap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PLTN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harus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mempunyai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suatu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rencana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pengungsian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Bilamana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suatu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hal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diinginkan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misalnya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sesuatu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bencana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nuklir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membahayakan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pendudk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sekitarnya,maka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sudah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harus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tersedia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suatu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rencana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pengungsian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merupakan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pola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bagi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pemerintah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daerah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mengambil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tindakan-tindakan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Pula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harus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tersedia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suatu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unit,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suatu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task force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lengkap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peralatan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setelah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terjadinya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rencana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datang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memberi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bantuan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mengurangi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membatasi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bahaya-bahaya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karena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bencana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nuklir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518</TotalTime>
  <Words>1605</Words>
  <Application>Microsoft Office PowerPoint</Application>
  <PresentationFormat>On-screen Show (4:3)</PresentationFormat>
  <Paragraphs>157</Paragraphs>
  <Slides>26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BAHAN BAKAR KONVERSI ENERGI</dc:title>
  <dc:creator>User</dc:creator>
  <cp:lastModifiedBy>user</cp:lastModifiedBy>
  <cp:revision>49</cp:revision>
  <dcterms:created xsi:type="dcterms:W3CDTF">2008-11-04T05:10:05Z</dcterms:created>
  <dcterms:modified xsi:type="dcterms:W3CDTF">2013-12-09T04:46:45Z</dcterms:modified>
</cp:coreProperties>
</file>