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 id="2147483744" r:id="rId2"/>
    <p:sldMasterId id="2147483756" r:id="rId3"/>
    <p:sldMasterId id="2147483732" r:id="rId4"/>
    <p:sldMasterId id="2147483720" r:id="rId5"/>
  </p:sldMasterIdLst>
  <p:notesMasterIdLst>
    <p:notesMasterId r:id="rId13"/>
  </p:notesMasterIdLst>
  <p:handoutMasterIdLst>
    <p:handoutMasterId r:id="rId14"/>
  </p:handoutMasterIdLst>
  <p:sldIdLst>
    <p:sldId id="258" r:id="rId6"/>
    <p:sldId id="279" r:id="rId7"/>
    <p:sldId id="280" r:id="rId8"/>
    <p:sldId id="281" r:id="rId9"/>
    <p:sldId id="282" r:id="rId10"/>
    <p:sldId id="283" r:id="rId11"/>
    <p:sldId id="284" r:id="rId12"/>
  </p:sldIdLst>
  <p:sldSz cx="12188825" cy="6858000"/>
  <p:notesSz cx="6858000" cy="9945688"/>
  <p:defaultTextStyle>
    <a:defPPr>
      <a:defRPr lang="en-US"/>
    </a:defPPr>
    <a:lvl1pPr algn="l" defTabSz="1071563" rtl="0" fontAlgn="base">
      <a:spcBef>
        <a:spcPct val="0"/>
      </a:spcBef>
      <a:spcAft>
        <a:spcPct val="0"/>
      </a:spcAft>
      <a:defRPr sz="2100" kern="1200">
        <a:solidFill>
          <a:schemeClr val="tx1"/>
        </a:solidFill>
        <a:latin typeface="Arial" charset="0"/>
        <a:ea typeface="+mn-ea"/>
        <a:cs typeface="+mn-cs"/>
      </a:defRPr>
    </a:lvl1pPr>
    <a:lvl2pPr marL="534988" indent="-77788" algn="l" defTabSz="1071563" rtl="0" fontAlgn="base">
      <a:spcBef>
        <a:spcPct val="0"/>
      </a:spcBef>
      <a:spcAft>
        <a:spcPct val="0"/>
      </a:spcAft>
      <a:defRPr sz="2100" kern="1200">
        <a:solidFill>
          <a:schemeClr val="tx1"/>
        </a:solidFill>
        <a:latin typeface="Arial" charset="0"/>
        <a:ea typeface="+mn-ea"/>
        <a:cs typeface="+mn-cs"/>
      </a:defRPr>
    </a:lvl2pPr>
    <a:lvl3pPr marL="1071563" indent="-157163" algn="l" defTabSz="1071563" rtl="0" fontAlgn="base">
      <a:spcBef>
        <a:spcPct val="0"/>
      </a:spcBef>
      <a:spcAft>
        <a:spcPct val="0"/>
      </a:spcAft>
      <a:defRPr sz="2100" kern="1200">
        <a:solidFill>
          <a:schemeClr val="tx1"/>
        </a:solidFill>
        <a:latin typeface="Arial" charset="0"/>
        <a:ea typeface="+mn-ea"/>
        <a:cs typeface="+mn-cs"/>
      </a:defRPr>
    </a:lvl3pPr>
    <a:lvl4pPr marL="1608138" indent="-236538" algn="l" defTabSz="1071563" rtl="0" fontAlgn="base">
      <a:spcBef>
        <a:spcPct val="0"/>
      </a:spcBef>
      <a:spcAft>
        <a:spcPct val="0"/>
      </a:spcAft>
      <a:defRPr sz="2100" kern="1200">
        <a:solidFill>
          <a:schemeClr val="tx1"/>
        </a:solidFill>
        <a:latin typeface="Arial" charset="0"/>
        <a:ea typeface="+mn-ea"/>
        <a:cs typeface="+mn-cs"/>
      </a:defRPr>
    </a:lvl4pPr>
    <a:lvl5pPr marL="2144713" indent="-315913" algn="l" defTabSz="1071563"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94718" autoAdjust="0"/>
  </p:normalViewPr>
  <p:slideViewPr>
    <p:cSldViewPr>
      <p:cViewPr>
        <p:scale>
          <a:sx n="70" d="100"/>
          <a:sy n="70" d="100"/>
        </p:scale>
        <p:origin x="-738" y="-78"/>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44" y="-108"/>
      </p:cViewPr>
      <p:guideLst>
        <p:guide orient="horz" pos="3133"/>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65975DAC-3326-4D23-8B5C-A4F0DEC3AEE7}" type="datetimeFigureOut">
              <a:rPr lang="id-ID" smtClean="0"/>
              <a:pPr/>
              <a:t>19/02/2014</a:t>
            </a:fld>
            <a:endParaRPr lang="id-ID"/>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0FB350B2-0583-4D23-B9C1-B3AB7885088E}" type="slidenum">
              <a:rPr lang="id-ID" smtClean="0"/>
              <a:pPr/>
              <a:t>‹#›</a:t>
            </a:fld>
            <a:endParaRPr lang="id-ID"/>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defTabSz="1072866"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defTabSz="1072866" fontAlgn="auto">
              <a:spcBef>
                <a:spcPts val="0"/>
              </a:spcBef>
              <a:spcAft>
                <a:spcPts val="0"/>
              </a:spcAft>
              <a:defRPr sz="1200">
                <a:latin typeface="+mn-lt"/>
              </a:defRPr>
            </a:lvl1pPr>
          </a:lstStyle>
          <a:p>
            <a:pPr>
              <a:defRPr/>
            </a:pPr>
            <a:fld id="{0274D005-E977-4F3B-BA26-8C6C2F757A48}" type="datetimeFigureOut">
              <a:rPr lang="en-US"/>
              <a:pPr>
                <a:defRPr/>
              </a:pPr>
              <a:t>2/19/2014</a:t>
            </a:fld>
            <a:endParaRPr lang="en-US"/>
          </a:p>
        </p:txBody>
      </p:sp>
      <p:sp>
        <p:nvSpPr>
          <p:cNvPr id="4" name="Slide Image Placeholder 3"/>
          <p:cNvSpPr>
            <a:spLocks noGrp="1" noRot="1" noChangeAspect="1"/>
          </p:cNvSpPr>
          <p:nvPr>
            <p:ph type="sldImg" idx="2"/>
          </p:nvPr>
        </p:nvSpPr>
        <p:spPr>
          <a:xfrm>
            <a:off x="115888" y="746125"/>
            <a:ext cx="6626225" cy="37290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defTabSz="1072866"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defTabSz="1072866" fontAlgn="auto">
              <a:spcBef>
                <a:spcPts val="0"/>
              </a:spcBef>
              <a:spcAft>
                <a:spcPts val="0"/>
              </a:spcAft>
              <a:defRPr sz="1200">
                <a:latin typeface="+mn-lt"/>
              </a:defRPr>
            </a:lvl1pPr>
          </a:lstStyle>
          <a:p>
            <a:pPr>
              <a:defRPr/>
            </a:pPr>
            <a:fld id="{53031DEB-5198-4E21-B6B6-8D2FF522CD82}"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notesStyle>
    <a:lvl1pPr algn="l" defTabSz="1071563" rtl="0" eaLnBrk="0" fontAlgn="base" hangingPunct="0">
      <a:spcBef>
        <a:spcPct val="30000"/>
      </a:spcBef>
      <a:spcAft>
        <a:spcPct val="0"/>
      </a:spcAft>
      <a:defRPr sz="1400" kern="1200">
        <a:solidFill>
          <a:schemeClr val="tx1"/>
        </a:solidFill>
        <a:latin typeface="+mn-lt"/>
        <a:ea typeface="+mn-ea"/>
        <a:cs typeface="+mn-cs"/>
      </a:defRPr>
    </a:lvl1pPr>
    <a:lvl2pPr marL="534988" algn="l" defTabSz="1071563" rtl="0" eaLnBrk="0" fontAlgn="base" hangingPunct="0">
      <a:spcBef>
        <a:spcPct val="30000"/>
      </a:spcBef>
      <a:spcAft>
        <a:spcPct val="0"/>
      </a:spcAft>
      <a:defRPr sz="1400" kern="1200">
        <a:solidFill>
          <a:schemeClr val="tx1"/>
        </a:solidFill>
        <a:latin typeface="+mn-lt"/>
        <a:ea typeface="+mn-ea"/>
        <a:cs typeface="+mn-cs"/>
      </a:defRPr>
    </a:lvl2pPr>
    <a:lvl3pPr marL="1071563" algn="l" defTabSz="1071563" rtl="0" eaLnBrk="0" fontAlgn="base" hangingPunct="0">
      <a:spcBef>
        <a:spcPct val="30000"/>
      </a:spcBef>
      <a:spcAft>
        <a:spcPct val="0"/>
      </a:spcAft>
      <a:defRPr sz="1400" kern="1200">
        <a:solidFill>
          <a:schemeClr val="tx1"/>
        </a:solidFill>
        <a:latin typeface="+mn-lt"/>
        <a:ea typeface="+mn-ea"/>
        <a:cs typeface="+mn-cs"/>
      </a:defRPr>
    </a:lvl3pPr>
    <a:lvl4pPr marL="1608138" algn="l" defTabSz="1071563" rtl="0" eaLnBrk="0" fontAlgn="base" hangingPunct="0">
      <a:spcBef>
        <a:spcPct val="30000"/>
      </a:spcBef>
      <a:spcAft>
        <a:spcPct val="0"/>
      </a:spcAft>
      <a:defRPr sz="1400" kern="1200">
        <a:solidFill>
          <a:schemeClr val="tx1"/>
        </a:solidFill>
        <a:latin typeface="+mn-lt"/>
        <a:ea typeface="+mn-ea"/>
        <a:cs typeface="+mn-cs"/>
      </a:defRPr>
    </a:lvl4pPr>
    <a:lvl5pPr marL="2144713" algn="l" defTabSz="1071563" rtl="0" eaLnBrk="0" fontAlgn="base" hangingPunct="0">
      <a:spcBef>
        <a:spcPct val="30000"/>
      </a:spcBef>
      <a:spcAft>
        <a:spcPct val="0"/>
      </a:spcAft>
      <a:defRPr sz="1400" kern="1200">
        <a:solidFill>
          <a:schemeClr val="tx1"/>
        </a:solidFill>
        <a:latin typeface="+mn-lt"/>
        <a:ea typeface="+mn-ea"/>
        <a:cs typeface="+mn-cs"/>
      </a:defRPr>
    </a:lvl5pPr>
    <a:lvl6pPr marL="2682164" algn="l" defTabSz="1072866" rtl="0" eaLnBrk="1" latinLnBrk="0" hangingPunct="1">
      <a:defRPr sz="1400" kern="1200">
        <a:solidFill>
          <a:schemeClr val="tx1"/>
        </a:solidFill>
        <a:latin typeface="+mn-lt"/>
        <a:ea typeface="+mn-ea"/>
        <a:cs typeface="+mn-cs"/>
      </a:defRPr>
    </a:lvl6pPr>
    <a:lvl7pPr marL="3218597" algn="l" defTabSz="1072866" rtl="0" eaLnBrk="1" latinLnBrk="0" hangingPunct="1">
      <a:defRPr sz="1400" kern="1200">
        <a:solidFill>
          <a:schemeClr val="tx1"/>
        </a:solidFill>
        <a:latin typeface="+mn-lt"/>
        <a:ea typeface="+mn-ea"/>
        <a:cs typeface="+mn-cs"/>
      </a:defRPr>
    </a:lvl7pPr>
    <a:lvl8pPr marL="3755029" algn="l" defTabSz="1072866" rtl="0" eaLnBrk="1" latinLnBrk="0" hangingPunct="1">
      <a:defRPr sz="1400" kern="1200">
        <a:solidFill>
          <a:schemeClr val="tx1"/>
        </a:solidFill>
        <a:latin typeface="+mn-lt"/>
        <a:ea typeface="+mn-ea"/>
        <a:cs typeface="+mn-cs"/>
      </a:defRPr>
    </a:lvl8pPr>
    <a:lvl9pPr marL="4291462" algn="l" defTabSz="107286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2</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3</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4</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5</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6</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7</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2" name="Straight Connector 1"/>
          <p:cNvCxnSpPr/>
          <p:nvPr userDrawn="1"/>
        </p:nvCxnSpPr>
        <p:spPr>
          <a:xfrm flipV="1">
            <a:off x="0" y="6486525"/>
            <a:ext cx="12188825" cy="0"/>
          </a:xfrm>
          <a:prstGeom prst="line">
            <a:avLst/>
          </a:prstGeom>
          <a:ln w="57150" cmpd="thickThin">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userDrawn="1"/>
        </p:nvCxnSpPr>
        <p:spPr>
          <a:xfrm>
            <a:off x="1041619" y="347663"/>
            <a:ext cx="10915649" cy="0"/>
          </a:xfrm>
          <a:prstGeom prst="line">
            <a:avLst/>
          </a:prstGeom>
          <a:ln w="57150" cmpd="thickThin">
            <a:solidFill>
              <a:srgbClr val="000099"/>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9980613" y="19050"/>
            <a:ext cx="2208212" cy="285750"/>
          </a:xfrm>
          <a:prstGeom prst="rect">
            <a:avLst/>
          </a:prstGeom>
          <a:noFill/>
        </p:spPr>
        <p:txBody>
          <a:bodyPr>
            <a:spAutoFit/>
          </a:bodyPr>
          <a:lstStyle/>
          <a:p>
            <a:pPr algn="r" defTabSz="1072866" fontAlgn="auto">
              <a:spcBef>
                <a:spcPts val="0"/>
              </a:spcBef>
              <a:spcAft>
                <a:spcPts val="0"/>
              </a:spcAft>
              <a:defRPr/>
            </a:pPr>
            <a:r>
              <a:rPr lang="id-ID" sz="1200" b="1" dirty="0" smtClean="0">
                <a:solidFill>
                  <a:srgbClr val="000099"/>
                </a:solidFill>
                <a:latin typeface="Verdana" pitchFamily="34" charset="0"/>
              </a:rPr>
              <a:t>T. Mesin D3 ITP</a:t>
            </a:r>
            <a:endParaRPr lang="en-US" sz="1200" b="1" dirty="0">
              <a:solidFill>
                <a:srgbClr val="000099"/>
              </a:solidFill>
              <a:latin typeface="Verdana" pitchFamily="34" charset="0"/>
            </a:endParaRPr>
          </a:p>
        </p:txBody>
      </p:sp>
      <p:sp>
        <p:nvSpPr>
          <p:cNvPr id="6" name="Footer Placeholder 16"/>
          <p:cNvSpPr>
            <a:spLocks noGrp="1"/>
          </p:cNvSpPr>
          <p:nvPr>
            <p:ph type="ftr" sz="quarter" idx="10"/>
          </p:nvPr>
        </p:nvSpPr>
        <p:spPr bwMode="auto">
          <a:xfrm>
            <a:off x="30163" y="6530975"/>
            <a:ext cx="2605087" cy="350838"/>
          </a:xfrm>
          <a:prstGeom prst="rect">
            <a:avLst/>
          </a:prstGeom>
        </p:spPr>
        <p:txBody>
          <a:bodyPr/>
          <a:lstStyle>
            <a:lvl1pPr defTabSz="1072866" fontAlgn="auto">
              <a:spcBef>
                <a:spcPts val="0"/>
              </a:spcBef>
              <a:spcAft>
                <a:spcPts val="0"/>
              </a:spcAft>
              <a:defRPr sz="1600" b="0">
                <a:solidFill>
                  <a:srgbClr val="000099"/>
                </a:solidFill>
                <a:latin typeface="Monotype Corsiva" pitchFamily="66" charset="0"/>
              </a:defRPr>
            </a:lvl1pPr>
          </a:lstStyle>
          <a:p>
            <a:pPr>
              <a:defRPr/>
            </a:pPr>
            <a:r>
              <a:rPr lang="en-US" dirty="0" err="1"/>
              <a:t>Dipakai</a:t>
            </a:r>
            <a:r>
              <a:rPr lang="en-US" dirty="0"/>
              <a:t> </a:t>
            </a:r>
            <a:r>
              <a:rPr lang="en-US" dirty="0" err="1"/>
              <a:t>dilingkungan</a:t>
            </a:r>
            <a:r>
              <a:rPr lang="en-US" dirty="0"/>
              <a:t> </a:t>
            </a:r>
            <a:r>
              <a:rPr lang="en-US" dirty="0" err="1"/>
              <a:t>sendiri</a:t>
            </a:r>
            <a:endParaRPr lang="en-US" dirty="0"/>
          </a:p>
        </p:txBody>
      </p:sp>
      <p:sp>
        <p:nvSpPr>
          <p:cNvPr id="7" name="Slide Number Placeholder 28"/>
          <p:cNvSpPr>
            <a:spLocks noGrp="1"/>
          </p:cNvSpPr>
          <p:nvPr>
            <p:ph type="sldNum" sz="quarter" idx="11"/>
          </p:nvPr>
        </p:nvSpPr>
        <p:spPr bwMode="auto">
          <a:xfrm>
            <a:off x="10858500" y="6545263"/>
            <a:ext cx="1279525" cy="274637"/>
          </a:xfrm>
          <a:prstGeom prst="rect">
            <a:avLst/>
          </a:prstGeom>
        </p:spPr>
        <p:txBody>
          <a:bodyPr/>
          <a:lstStyle>
            <a:lvl1pPr algn="r" defTabSz="1072866" fontAlgn="auto">
              <a:spcBef>
                <a:spcPts val="0"/>
              </a:spcBef>
              <a:spcAft>
                <a:spcPts val="0"/>
              </a:spcAft>
              <a:defRPr sz="1200" b="1">
                <a:solidFill>
                  <a:srgbClr val="000099"/>
                </a:solidFill>
                <a:latin typeface="Verdana" pitchFamily="34" charset="0"/>
              </a:defRPr>
            </a:lvl1pPr>
          </a:lstStyle>
          <a:p>
            <a:pPr>
              <a:defRPr/>
            </a:pPr>
            <a:fld id="{70961104-320A-46D5-BAC4-7062B2A06AF8}" type="slidenum">
              <a:rPr lang="en-US" smtClean="0"/>
              <a:pPr>
                <a:defRPr/>
              </a:pPr>
              <a:t>‹#›</a:t>
            </a:fld>
            <a:r>
              <a:rPr lang="en-US" dirty="0" smtClean="0"/>
              <a:t>/</a:t>
            </a:r>
            <a:r>
              <a:rPr lang="id-ID" dirty="0" smtClean="0"/>
              <a:t>7</a:t>
            </a:r>
            <a:endParaRPr lang="en-US" dirty="0"/>
          </a:p>
        </p:txBody>
      </p:sp>
      <p:grpSp>
        <p:nvGrpSpPr>
          <p:cNvPr id="8" name="Group 1"/>
          <p:cNvGrpSpPr>
            <a:grpSpLocks/>
          </p:cNvGrpSpPr>
          <p:nvPr userDrawn="1"/>
        </p:nvGrpSpPr>
        <p:grpSpPr bwMode="auto">
          <a:xfrm>
            <a:off x="-122832" y="316176"/>
            <a:ext cx="1066800" cy="381000"/>
            <a:chOff x="4883" y="6340"/>
            <a:chExt cx="3952" cy="2307"/>
          </a:xfrm>
        </p:grpSpPr>
        <p:sp>
          <p:nvSpPr>
            <p:cNvPr id="9" name="Oval 2"/>
            <p:cNvSpPr>
              <a:spLocks noChangeArrowheads="1"/>
            </p:cNvSpPr>
            <p:nvPr/>
          </p:nvSpPr>
          <p:spPr bwMode="auto">
            <a:xfrm rot="-24108025">
              <a:off x="4883" y="6756"/>
              <a:ext cx="3952" cy="1728"/>
            </a:xfrm>
            <a:prstGeom prst="ellipse">
              <a:avLst/>
            </a:prstGeom>
            <a:noFill/>
            <a:ln w="12700">
              <a:solidFill>
                <a:srgbClr val="3366FF"/>
              </a:solidFill>
              <a:round/>
              <a:headEnd/>
              <a:tailEnd/>
            </a:ln>
            <a:effectLst/>
            <a:scene3d>
              <a:camera prst="legacyObliqueTopRight"/>
              <a:lightRig rig="legacyFlat3" dir="b"/>
            </a:scene3d>
            <a:sp3d extrusionH="430200" prstMaterial="legacyMatte">
              <a:bevelT w="13500" h="13500" prst="angle"/>
              <a:bevelB w="13500" h="13500" prst="angle"/>
              <a:extrusionClr>
                <a:srgbClr val="3366FF"/>
              </a:extrusionClr>
            </a:sp3d>
          </p:spPr>
          <p:txBody>
            <a:bodyPr vert="horz" wrap="square" lIns="91440" tIns="45720" rIns="91440" bIns="45720" numCol="1" anchor="t" anchorCtr="0" compatLnSpc="1">
              <a:prstTxWarp prst="textNoShape">
                <a:avLst/>
              </a:prstTxWarp>
              <a:flatTx/>
            </a:bodyPr>
            <a:lstStyle/>
            <a:p>
              <a:endParaRPr lang="id-ID"/>
            </a:p>
          </p:txBody>
        </p:sp>
        <p:grpSp>
          <p:nvGrpSpPr>
            <p:cNvPr id="10" name="Group 9"/>
            <p:cNvGrpSpPr>
              <a:grpSpLocks/>
            </p:cNvGrpSpPr>
            <p:nvPr/>
          </p:nvGrpSpPr>
          <p:grpSpPr bwMode="auto">
            <a:xfrm>
              <a:off x="6029" y="6340"/>
              <a:ext cx="2272" cy="2307"/>
              <a:chOff x="4626" y="6500"/>
              <a:chExt cx="2775" cy="2996"/>
            </a:xfrm>
          </p:grpSpPr>
          <p:grpSp>
            <p:nvGrpSpPr>
              <p:cNvPr id="11" name="Group 10"/>
              <p:cNvGrpSpPr>
                <a:grpSpLocks/>
              </p:cNvGrpSpPr>
              <p:nvPr/>
            </p:nvGrpSpPr>
            <p:grpSpPr bwMode="auto">
              <a:xfrm>
                <a:off x="5046" y="6991"/>
                <a:ext cx="900" cy="639"/>
                <a:chOff x="5766" y="1565"/>
                <a:chExt cx="405" cy="301"/>
              </a:xfrm>
            </p:grpSpPr>
            <p:sp>
              <p:nvSpPr>
                <p:cNvPr id="18" name="AutoShape 5"/>
                <p:cNvSpPr>
                  <a:spLocks noChangeArrowheads="1"/>
                </p:cNvSpPr>
                <p:nvPr/>
              </p:nvSpPr>
              <p:spPr bwMode="auto">
                <a:xfrm>
                  <a:off x="5766" y="1720"/>
                  <a:ext cx="132" cy="146"/>
                </a:xfrm>
                <a:prstGeom prst="flowChartProcess">
                  <a:avLst/>
                </a:prstGeom>
                <a:solidFill>
                  <a:srgbClr val="FFCC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9" name="AutoShape 6"/>
                <p:cNvSpPr>
                  <a:spLocks noChangeArrowheads="1"/>
                </p:cNvSpPr>
                <p:nvPr/>
              </p:nvSpPr>
              <p:spPr bwMode="auto">
                <a:xfrm>
                  <a:off x="5898" y="1565"/>
                  <a:ext cx="132" cy="146"/>
                </a:xfrm>
                <a:prstGeom prst="flowChartProcess">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0" name="AutoShape 7"/>
                <p:cNvSpPr>
                  <a:spLocks noChangeArrowheads="1"/>
                </p:cNvSpPr>
                <p:nvPr/>
              </p:nvSpPr>
              <p:spPr bwMode="auto">
                <a:xfrm>
                  <a:off x="6039" y="1711"/>
                  <a:ext cx="132" cy="146"/>
                </a:xfrm>
                <a:prstGeom prst="flowChartProcess">
                  <a:avLst/>
                </a:prstGeom>
                <a:solidFill>
                  <a:srgbClr val="0000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12" name="Group 8"/>
              <p:cNvGrpSpPr>
                <a:grpSpLocks/>
              </p:cNvGrpSpPr>
              <p:nvPr/>
            </p:nvGrpSpPr>
            <p:grpSpPr bwMode="auto">
              <a:xfrm>
                <a:off x="5691" y="6500"/>
                <a:ext cx="420" cy="378"/>
                <a:chOff x="3775" y="2272"/>
                <a:chExt cx="251" cy="211"/>
              </a:xfrm>
            </p:grpSpPr>
            <p:grpSp>
              <p:nvGrpSpPr>
                <p:cNvPr id="14" name="Group 9"/>
                <p:cNvGrpSpPr>
                  <a:grpSpLocks/>
                </p:cNvGrpSpPr>
                <p:nvPr/>
              </p:nvGrpSpPr>
              <p:grpSpPr bwMode="auto">
                <a:xfrm>
                  <a:off x="3775" y="2272"/>
                  <a:ext cx="251" cy="211"/>
                  <a:chOff x="288" y="16"/>
                  <a:chExt cx="60" cy="59"/>
                </a:xfrm>
              </p:grpSpPr>
              <p:sp>
                <p:nvSpPr>
                  <p:cNvPr id="16" name="Oval 10"/>
                  <p:cNvSpPr>
                    <a:spLocks noChangeArrowheads="1"/>
                  </p:cNvSpPr>
                  <p:nvPr/>
                </p:nvSpPr>
                <p:spPr bwMode="auto">
                  <a:xfrm>
                    <a:off x="288" y="16"/>
                    <a:ext cx="60" cy="59"/>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Oval 11"/>
                  <p:cNvSpPr>
                    <a:spLocks noChangeArrowheads="1"/>
                  </p:cNvSpPr>
                  <p:nvPr/>
                </p:nvSpPr>
                <p:spPr bwMode="auto">
                  <a:xfrm>
                    <a:off x="289" y="17"/>
                    <a:ext cx="50" cy="48"/>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5" name="AutoShape 12"/>
                <p:cNvSpPr>
                  <a:spLocks noChangeArrowheads="1"/>
                </p:cNvSpPr>
                <p:nvPr/>
              </p:nvSpPr>
              <p:spPr bwMode="auto">
                <a:xfrm>
                  <a:off x="3801" y="2291"/>
                  <a:ext cx="167" cy="143"/>
                </a:xfrm>
                <a:prstGeom prst="star5">
                  <a:avLst/>
                </a:prstGeom>
                <a:noFill/>
                <a:ln w="19050">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id-ID"/>
                </a:p>
              </p:txBody>
            </p:sp>
          </p:grpSp>
          <p:sp>
            <p:nvSpPr>
              <p:cNvPr id="13" name="WordArt 13"/>
              <p:cNvSpPr>
                <a:spLocks noChangeArrowheads="1" noChangeShapeType="1" noTextEdit="1"/>
              </p:cNvSpPr>
              <p:nvPr/>
            </p:nvSpPr>
            <p:spPr bwMode="auto">
              <a:xfrm>
                <a:off x="4626" y="7715"/>
                <a:ext cx="2775" cy="1781"/>
              </a:xfrm>
              <a:prstGeom prst="rect">
                <a:avLst/>
              </a:prstGeom>
            </p:spPr>
            <p:txBody>
              <a:bodyPr wrap="none" fromWordArt="1">
                <a:prstTxWarp prst="textSlantUp">
                  <a:avLst>
                    <a:gd name="adj" fmla="val 0"/>
                  </a:avLst>
                </a:prstTxWarp>
              </a:bodyPr>
              <a:lstStyle/>
              <a:p>
                <a:pPr algn="ctr" rtl="0"/>
                <a:r>
                  <a:rPr lang="id-ID" sz="3600" kern="10" spc="0" dirty="0" smtClean="0">
                    <a:ln w="9525">
                      <a:solidFill>
                        <a:srgbClr val="000000"/>
                      </a:solidFill>
                      <a:round/>
                      <a:headEnd/>
                      <a:tailEnd/>
                    </a:ln>
                    <a:solidFill>
                      <a:srgbClr val="000000"/>
                    </a:solidFill>
                    <a:effectLst/>
                    <a:latin typeface="Arial Black"/>
                  </a:rPr>
                  <a:t>ITP</a:t>
                </a:r>
                <a:endParaRPr lang="id-ID" sz="3600" kern="10" spc="0" dirty="0">
                  <a:ln w="9525">
                    <a:solidFill>
                      <a:srgbClr val="000000"/>
                    </a:solidFill>
                    <a:round/>
                    <a:headEnd/>
                    <a:tailEnd/>
                  </a:ln>
                  <a:solidFill>
                    <a:srgbClr val="000000"/>
                  </a:solidFill>
                  <a:effectLst/>
                  <a:latin typeface="Arial Black"/>
                </a:endParaRPr>
              </a:p>
            </p:txBody>
          </p:sp>
        </p:gr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4"/>
                                        </p:tgtEl>
                                      </p:cBhvr>
                                      <p:to x="80000" y="100000"/>
                                    </p:animScale>
                                    <p:anim by="(#ppt_w*0.10)" calcmode="lin" valueType="num">
                                      <p:cBhvr>
                                        <p:cTn id="7" dur="250" autoRev="1" fill="hold">
                                          <p:stCondLst>
                                            <p:cond delay="0"/>
                                          </p:stCondLst>
                                        </p:cTn>
                                        <p:tgtEl>
                                          <p:spTgt spid="4"/>
                                        </p:tgtEl>
                                        <p:attrNameLst>
                                          <p:attrName>ppt_x</p:attrName>
                                        </p:attrNameLst>
                                      </p:cBhvr>
                                    </p:anim>
                                    <p:anim by="(-#ppt_w*0.10)" calcmode="lin" valueType="num">
                                      <p:cBhvr>
                                        <p:cTn id="8" dur="250" autoRev="1" fill="hold">
                                          <p:stCondLst>
                                            <p:cond delay="0"/>
                                          </p:stCondLst>
                                        </p:cTn>
                                        <p:tgtEl>
                                          <p:spTgt spid="4"/>
                                        </p:tgtEl>
                                        <p:attrNameLst>
                                          <p:attrName>ppt_y</p:attrName>
                                        </p:attrNameLst>
                                      </p:cBhvr>
                                    </p:anim>
                                    <p:animRot by="-480000">
                                      <p:cBhvr>
                                        <p:cTn id="9" dur="25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38"/>
            <a:ext cx="2741612"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274638"/>
            <a:ext cx="80756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0025"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12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0"/>
            <a:ext cx="5408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0613" y="1600200"/>
            <a:ext cx="5408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38"/>
            <a:ext cx="2741612"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274638"/>
            <a:ext cx="80756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0025"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12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0"/>
            <a:ext cx="5408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0613" y="1600200"/>
            <a:ext cx="5408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6677" y="287339"/>
            <a:ext cx="10055781" cy="1449387"/>
          </a:xfrm>
          <a:prstGeom prst="rect">
            <a:avLst/>
          </a:prstGeom>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a:xfrm>
            <a:off x="1096677" y="1846264"/>
            <a:ext cx="10055781" cy="4022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96678" y="6459539"/>
            <a:ext cx="2472681" cy="365125"/>
          </a:xfrm>
          <a:prstGeom prst="rect">
            <a:avLst/>
          </a:prstGeom>
        </p:spPr>
        <p:txBody>
          <a:bodyPr/>
          <a:lstStyle>
            <a:lvl1pPr>
              <a:defRPr/>
            </a:lvl1pPr>
          </a:lstStyle>
          <a:p>
            <a:pPr>
              <a:defRPr/>
            </a:pPr>
            <a:fld id="{965D0B36-BE20-497F-A0CB-E55C89E8C19E}" type="datetimeFigureOut">
              <a:rPr lang="en-US"/>
              <a:pPr>
                <a:defRPr/>
              </a:pPr>
              <a:t>2/19/2014</a:t>
            </a:fld>
            <a:endParaRPr lang="en-US"/>
          </a:p>
        </p:txBody>
      </p:sp>
      <p:sp>
        <p:nvSpPr>
          <p:cNvPr id="5" name="Footer Placeholder 4"/>
          <p:cNvSpPr>
            <a:spLocks noGrp="1"/>
          </p:cNvSpPr>
          <p:nvPr>
            <p:ph type="ftr" sz="quarter" idx="11"/>
          </p:nvPr>
        </p:nvSpPr>
        <p:spPr>
          <a:xfrm>
            <a:off x="3685216" y="6459539"/>
            <a:ext cx="4821569"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9898660" y="6459539"/>
            <a:ext cx="1310934" cy="365125"/>
          </a:xfrm>
          <a:prstGeom prst="rect">
            <a:avLst/>
          </a:prstGeom>
        </p:spPr>
        <p:txBody>
          <a:bodyPr/>
          <a:lstStyle>
            <a:lvl1pPr>
              <a:defRPr/>
            </a:lvl1pPr>
          </a:lstStyle>
          <a:p>
            <a:fld id="{D9D53B04-D964-41AE-9224-65F2B1C3AA4B}"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38"/>
            <a:ext cx="2741612"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274638"/>
            <a:ext cx="80756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0025"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12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0025"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12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0"/>
            <a:ext cx="5408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0613" y="1600200"/>
            <a:ext cx="5408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38"/>
            <a:ext cx="2741612"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274638"/>
            <a:ext cx="80756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0"/>
            <a:ext cx="5408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0613" y="1600200"/>
            <a:ext cx="5408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lide Number Placeholder 28"/>
          <p:cNvSpPr txBox="1">
            <a:spLocks/>
          </p:cNvSpPr>
          <p:nvPr userDrawn="1"/>
        </p:nvSpPr>
        <p:spPr bwMode="auto">
          <a:xfrm>
            <a:off x="10861675" y="6535738"/>
            <a:ext cx="1279525" cy="273050"/>
          </a:xfrm>
          <a:prstGeom prst="rect">
            <a:avLst/>
          </a:prstGeom>
        </p:spPr>
        <p:txBody>
          <a:bodyPr/>
          <a:lstStyle>
            <a:lvl1pPr>
              <a:defRPr sz="1200">
                <a:solidFill>
                  <a:srgbClr val="000099"/>
                </a:solidFill>
                <a:latin typeface="Verdana" pitchFamily="34" charset="0"/>
              </a:defRPr>
            </a:lvl1pPr>
          </a:lstStyle>
          <a:p>
            <a:pPr algn="r" defTabSz="1072866" fontAlgn="auto">
              <a:spcBef>
                <a:spcPts val="0"/>
              </a:spcBef>
              <a:spcAft>
                <a:spcPts val="0"/>
              </a:spcAft>
              <a:defRPr/>
            </a:pPr>
            <a:fld id="{CF839EC7-1A82-4499-9772-D904281422F6}" type="slidenum">
              <a:rPr lang="en-US" b="1" smtClean="0"/>
              <a:pPr algn="r" defTabSz="1072866" fontAlgn="auto">
                <a:spcBef>
                  <a:spcPts val="0"/>
                </a:spcBef>
                <a:spcAft>
                  <a:spcPts val="0"/>
                </a:spcAft>
                <a:defRPr/>
              </a:pPr>
              <a:t>‹#›</a:t>
            </a:fld>
            <a:r>
              <a:rPr lang="en-US" b="1" dirty="0" smtClean="0"/>
              <a:t>/</a:t>
            </a:r>
            <a:r>
              <a:rPr lang="id-ID" b="1" dirty="0" smtClean="0"/>
              <a:t>7</a:t>
            </a:r>
            <a:endParaRPr lang="en-US" b="1" dirty="0" smtClean="0"/>
          </a:p>
        </p:txBody>
      </p:sp>
      <p:cxnSp>
        <p:nvCxnSpPr>
          <p:cNvPr id="19" name="Straight Connector 18"/>
          <p:cNvCxnSpPr/>
          <p:nvPr userDrawn="1"/>
        </p:nvCxnSpPr>
        <p:spPr>
          <a:xfrm flipV="1">
            <a:off x="0" y="6486525"/>
            <a:ext cx="12188825" cy="0"/>
          </a:xfrm>
          <a:prstGeom prst="line">
            <a:avLst/>
          </a:prstGeom>
          <a:ln w="57150" cmpd="thickThin">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0" y="347663"/>
            <a:ext cx="12188825" cy="0"/>
          </a:xfrm>
          <a:prstGeom prst="line">
            <a:avLst/>
          </a:prstGeom>
          <a:ln w="57150" cmpd="thickThin">
            <a:solidFill>
              <a:srgbClr val="000099"/>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9980613" y="19050"/>
            <a:ext cx="2208212" cy="285750"/>
          </a:xfrm>
          <a:prstGeom prst="rect">
            <a:avLst/>
          </a:prstGeom>
          <a:noFill/>
        </p:spPr>
        <p:txBody>
          <a:bodyPr>
            <a:spAutoFit/>
          </a:bodyPr>
          <a:lstStyle/>
          <a:p>
            <a:pPr algn="r" defTabSz="1072866" fontAlgn="auto">
              <a:spcBef>
                <a:spcPts val="0"/>
              </a:spcBef>
              <a:spcAft>
                <a:spcPts val="0"/>
              </a:spcAft>
              <a:defRPr/>
            </a:pPr>
            <a:r>
              <a:rPr lang="id-ID" sz="1200" b="1" dirty="0" smtClean="0">
                <a:solidFill>
                  <a:srgbClr val="000099"/>
                </a:solidFill>
                <a:latin typeface="Verdana" pitchFamily="34" charset="0"/>
              </a:rPr>
              <a:t>T. Mesin D3 ITP</a:t>
            </a:r>
            <a:endParaRPr lang="en-US" sz="1200" b="1" dirty="0">
              <a:solidFill>
                <a:srgbClr val="000099"/>
              </a:solidFill>
              <a:latin typeface="Verdana" pitchFamily="34" charset="0"/>
            </a:endParaRPr>
          </a:p>
        </p:txBody>
      </p:sp>
      <p:sp>
        <p:nvSpPr>
          <p:cNvPr id="6" name="Footer Placeholder 16"/>
          <p:cNvSpPr>
            <a:spLocks noGrp="1"/>
          </p:cNvSpPr>
          <p:nvPr>
            <p:ph type="ftr" sz="quarter" idx="3"/>
          </p:nvPr>
        </p:nvSpPr>
        <p:spPr bwMode="auto">
          <a:xfrm>
            <a:off x="30163" y="6530975"/>
            <a:ext cx="2605087" cy="350838"/>
          </a:xfrm>
          <a:prstGeom prst="rect">
            <a:avLst/>
          </a:prstGeom>
        </p:spPr>
        <p:txBody>
          <a:bodyPr/>
          <a:lstStyle>
            <a:lvl1pPr defTabSz="1072866" fontAlgn="auto">
              <a:spcBef>
                <a:spcPts val="0"/>
              </a:spcBef>
              <a:spcAft>
                <a:spcPts val="0"/>
              </a:spcAft>
              <a:defRPr sz="1600" b="0">
                <a:solidFill>
                  <a:srgbClr val="000099"/>
                </a:solidFill>
                <a:latin typeface="Monotype Corsiva" pitchFamily="66" charset="0"/>
              </a:defRPr>
            </a:lvl1pPr>
          </a:lstStyle>
          <a:p>
            <a:pPr>
              <a:defRPr/>
            </a:pPr>
            <a:r>
              <a:rPr lang="en-US" dirty="0" err="1"/>
              <a:t>Dipakai</a:t>
            </a:r>
            <a:r>
              <a:rPr lang="en-US" dirty="0"/>
              <a:t> </a:t>
            </a:r>
            <a:r>
              <a:rPr lang="en-US" dirty="0" err="1"/>
              <a:t>dilingkungan</a:t>
            </a:r>
            <a:r>
              <a:rPr lang="en-US" dirty="0"/>
              <a:t> </a:t>
            </a:r>
            <a:r>
              <a:rPr lang="en-US" dirty="0" err="1"/>
              <a:t>sendiri</a:t>
            </a:r>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69" r:id="rId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24"/>
                                        </p:tgtEl>
                                      </p:cBhvr>
                                      <p:to x="80000" y="100000"/>
                                    </p:animScale>
                                    <p:anim by="(#ppt_w*0.10)" calcmode="lin" valueType="num">
                                      <p:cBhvr>
                                        <p:cTn id="7" dur="250" autoRev="1" fill="hold">
                                          <p:stCondLst>
                                            <p:cond delay="0"/>
                                          </p:stCondLst>
                                        </p:cTn>
                                        <p:tgtEl>
                                          <p:spTgt spid="24"/>
                                        </p:tgtEl>
                                        <p:attrNameLst>
                                          <p:attrName>ppt_x</p:attrName>
                                        </p:attrNameLst>
                                      </p:cBhvr>
                                    </p:anim>
                                    <p:anim by="(-#ppt_w*0.10)" calcmode="lin" valueType="num">
                                      <p:cBhvr>
                                        <p:cTn id="8" dur="250" autoRev="1" fill="hold">
                                          <p:stCondLst>
                                            <p:cond delay="0"/>
                                          </p:stCondLst>
                                        </p:cTn>
                                        <p:tgtEl>
                                          <p:spTgt spid="24"/>
                                        </p:tgtEl>
                                        <p:attrNameLst>
                                          <p:attrName>ppt_y</p:attrName>
                                        </p:attrNameLst>
                                      </p:cBhvr>
                                    </p:anim>
                                    <p:animRot by="-480000">
                                      <p:cBhvr>
                                        <p:cTn id="9" dur="250"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hf hd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69625"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0"/>
            <a:ext cx="1096962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36013" y="6356350"/>
            <a:ext cx="2843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30C78-1C33-4DA9-A120-369F9496A322}" type="slidenum">
              <a:rPr lang="id-ID" smtClean="0"/>
              <a:pPr/>
              <a:t>‹#›</a:t>
            </a:fld>
            <a:r>
              <a:rPr lang="id-ID" dirty="0" smtClean="0"/>
              <a:t>/22</a:t>
            </a:r>
            <a:endParaRPr lang="id-ID"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69625"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0"/>
            <a:ext cx="10969625"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ECB2D-DB92-49E6-8E43-13C7A0542879}" type="datetimeFigureOut">
              <a:rPr lang="id-ID" smtClean="0"/>
              <a:pPr/>
              <a:t>19/02/2014</a:t>
            </a:fld>
            <a:endParaRPr lang="id-ID"/>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36013" y="6356350"/>
            <a:ext cx="2843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299E2-88EF-4420-B72C-779A308760C9}"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69625"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0"/>
            <a:ext cx="1096962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4" name="Date Placeholder 3"/>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A0901-EDCA-4A70-8FE5-5DC0A8D90DD0}" type="datetimeFigureOut">
              <a:rPr lang="id-ID" smtClean="0"/>
              <a:pPr/>
              <a:t>19/02/2014</a:t>
            </a:fld>
            <a:endParaRPr lang="id-ID"/>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36013" y="6356350"/>
            <a:ext cx="2843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E91DA-1A33-4EFD-8D81-C1994D82BF0F}" type="slidenum">
              <a:rPr lang="id-ID" smtClean="0"/>
              <a:pPr/>
              <a:t>‹#›</a:t>
            </a:fld>
            <a:r>
              <a:rPr lang="id-ID" dirty="0" smtClean="0"/>
              <a:t>/22</a:t>
            </a:r>
            <a:endParaRPr lang="id-ID"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69625"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0"/>
            <a:ext cx="1096962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4" name="Date Placeholder 3"/>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A835D-18AC-4C5F-9BB9-FEC6D4085353}" type="datetimeFigureOut">
              <a:rPr lang="id-ID" smtClean="0"/>
              <a:pPr/>
              <a:t>19/02/2014</a:t>
            </a:fld>
            <a:endParaRPr lang="id-ID"/>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36013" y="6356350"/>
            <a:ext cx="2843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44D9B-0A5C-4593-AB42-33F12513DC41}" type="slidenum">
              <a:rPr lang="id-ID" smtClean="0"/>
              <a:pPr/>
              <a:t>‹#›</a:t>
            </a:fld>
            <a:r>
              <a:rPr lang="id-ID" dirty="0" smtClean="0"/>
              <a:t>/22</a:t>
            </a:r>
            <a:endParaRPr lang="id-ID"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Box 8"/>
          <p:cNvSpPr txBox="1">
            <a:spLocks noChangeArrowheads="1"/>
          </p:cNvSpPr>
          <p:nvPr/>
        </p:nvSpPr>
        <p:spPr bwMode="auto">
          <a:xfrm>
            <a:off x="912812" y="2819400"/>
            <a:ext cx="11049000" cy="707880"/>
          </a:xfrm>
          <a:prstGeom prst="rect">
            <a:avLst/>
          </a:prstGeom>
          <a:noFill/>
          <a:ln w="9525">
            <a:noFill/>
            <a:miter lim="800000"/>
            <a:headEnd/>
            <a:tailEnd/>
          </a:ln>
        </p:spPr>
        <p:txBody>
          <a:bodyPr lIns="91433" tIns="45717" rIns="91433" bIns="45717">
            <a:spAutoFit/>
          </a:bodyPr>
          <a:lstStyle/>
          <a:p>
            <a:pPr algn="ctr"/>
            <a:r>
              <a:rPr lang="id-ID" sz="4000" b="1" dirty="0" smtClean="0">
                <a:solidFill>
                  <a:srgbClr val="FF0000"/>
                </a:solidFill>
              </a:rPr>
              <a:t>MEMBUAT FORMAT KERTAS GAMBAR</a:t>
            </a:r>
            <a:endParaRPr lang="id-ID" sz="4000" dirty="0">
              <a:solidFill>
                <a:srgbClr val="FF0000"/>
              </a:solidFill>
            </a:endParaRPr>
          </a:p>
        </p:txBody>
      </p:sp>
      <p:sp>
        <p:nvSpPr>
          <p:cNvPr id="10245" name="TextBox 9"/>
          <p:cNvSpPr txBox="1">
            <a:spLocks noChangeArrowheads="1"/>
          </p:cNvSpPr>
          <p:nvPr/>
        </p:nvSpPr>
        <p:spPr bwMode="auto">
          <a:xfrm>
            <a:off x="912812" y="4648200"/>
            <a:ext cx="11049000" cy="1477321"/>
          </a:xfrm>
          <a:prstGeom prst="rect">
            <a:avLst/>
          </a:prstGeom>
          <a:noFill/>
          <a:ln w="9525">
            <a:noFill/>
            <a:miter lim="800000"/>
            <a:headEnd/>
            <a:tailEnd/>
          </a:ln>
        </p:spPr>
        <p:txBody>
          <a:bodyPr lIns="91433" tIns="45717" rIns="91433" bIns="45717">
            <a:spAutoFit/>
          </a:bodyPr>
          <a:lstStyle/>
          <a:p>
            <a:pPr algn="ctr">
              <a:lnSpc>
                <a:spcPct val="125000"/>
              </a:lnSpc>
            </a:pPr>
            <a:r>
              <a:rPr lang="id-ID" sz="2400" b="1" dirty="0" smtClean="0">
                <a:solidFill>
                  <a:srgbClr val="000099"/>
                </a:solidFill>
                <a:latin typeface="Cambria" pitchFamily="18" charset="0"/>
              </a:rPr>
              <a:t>Teknik Mesin D3</a:t>
            </a:r>
            <a:endParaRPr lang="en-US" sz="2400" b="1" dirty="0">
              <a:solidFill>
                <a:srgbClr val="000099"/>
              </a:solidFill>
              <a:latin typeface="Cambria" pitchFamily="18" charset="0"/>
            </a:endParaRPr>
          </a:p>
          <a:p>
            <a:pPr algn="ctr">
              <a:lnSpc>
                <a:spcPct val="125000"/>
              </a:lnSpc>
            </a:pPr>
            <a:r>
              <a:rPr lang="id-ID" sz="2400" b="1" dirty="0" smtClean="0">
                <a:solidFill>
                  <a:srgbClr val="000099"/>
                </a:solidFill>
                <a:latin typeface="Cambria" pitchFamily="18" charset="0"/>
              </a:rPr>
              <a:t>Institut Teknologi Padang</a:t>
            </a:r>
          </a:p>
          <a:p>
            <a:pPr algn="ctr">
              <a:lnSpc>
                <a:spcPct val="125000"/>
              </a:lnSpc>
            </a:pPr>
            <a:r>
              <a:rPr lang="id-ID" sz="2400" b="1" dirty="0" smtClean="0">
                <a:solidFill>
                  <a:srgbClr val="000099"/>
                </a:solidFill>
                <a:latin typeface="Cambria" pitchFamily="18" charset="0"/>
              </a:rPr>
              <a:t>Padang, 2014</a:t>
            </a:r>
            <a:endParaRPr lang="en-US" sz="2400" b="1" dirty="0">
              <a:solidFill>
                <a:srgbClr val="000099"/>
              </a:solidFill>
              <a:latin typeface="Cambria" pitchFamily="18" charset="0"/>
            </a:endParaRPr>
          </a:p>
        </p:txBody>
      </p:sp>
      <p:sp>
        <p:nvSpPr>
          <p:cNvPr id="10247" name="Slide Number Placeholder 11"/>
          <p:cNvSpPr>
            <a:spLocks noGrp="1"/>
          </p:cNvSpPr>
          <p:nvPr>
            <p:ph type="sldNum" sz="quarter" idx="11"/>
          </p:nvPr>
        </p:nvSpPr>
        <p:spPr>
          <a:noFill/>
          <a:ln>
            <a:miter lim="800000"/>
            <a:headEnd/>
            <a:tailEnd/>
          </a:ln>
        </p:spPr>
        <p:txBody>
          <a:bodyPr vert="horz" wrap="square" lIns="85716" tIns="42858" rIns="85716" bIns="42858" numCol="1" anchor="t" anchorCtr="0" compatLnSpc="1">
            <a:prstTxWarp prst="textNoShape">
              <a:avLst/>
            </a:prstTxWarp>
          </a:bodyPr>
          <a:lstStyle/>
          <a:p>
            <a:pPr defTabSz="1071563" fontAlgn="base">
              <a:spcBef>
                <a:spcPct val="0"/>
              </a:spcBef>
              <a:spcAft>
                <a:spcPct val="0"/>
              </a:spcAft>
            </a:pPr>
            <a:fld id="{DCA26ACA-7F61-40C7-8760-FABA9D6CD342}" type="slidenum">
              <a:rPr lang="en-US" smtClean="0"/>
              <a:pPr defTabSz="1071563" fontAlgn="base">
                <a:spcBef>
                  <a:spcPct val="0"/>
                </a:spcBef>
                <a:spcAft>
                  <a:spcPct val="0"/>
                </a:spcAft>
              </a:pPr>
              <a:t>1</a:t>
            </a:fld>
            <a:r>
              <a:rPr lang="en-US" dirty="0" smtClean="0"/>
              <a:t>/</a:t>
            </a:r>
            <a:r>
              <a:rPr lang="id-ID" smtClean="0"/>
              <a:t>7</a:t>
            </a:r>
            <a:endParaRPr lang="en-US" dirty="0" smtClean="0"/>
          </a:p>
        </p:txBody>
      </p:sp>
      <p:sp>
        <p:nvSpPr>
          <p:cNvPr id="8" name="TextBox 10"/>
          <p:cNvSpPr txBox="1">
            <a:spLocks noChangeArrowheads="1"/>
          </p:cNvSpPr>
          <p:nvPr/>
        </p:nvSpPr>
        <p:spPr bwMode="auto">
          <a:xfrm>
            <a:off x="989012" y="990600"/>
            <a:ext cx="11049000" cy="830991"/>
          </a:xfrm>
          <a:prstGeom prst="rect">
            <a:avLst/>
          </a:prstGeom>
          <a:noFill/>
          <a:ln w="9525">
            <a:noFill/>
            <a:miter lim="800000"/>
            <a:headEnd/>
            <a:tailEnd/>
          </a:ln>
        </p:spPr>
        <p:txBody>
          <a:bodyPr wrap="square" lIns="91433" tIns="45717" rIns="91433" bIns="45717">
            <a:spAutoFit/>
          </a:bodyPr>
          <a:lstStyle/>
          <a:p>
            <a:pPr algn="ctr"/>
            <a:r>
              <a:rPr lang="id-ID" sz="2400" b="1" smtClean="0"/>
              <a:t>Materi 5</a:t>
            </a:r>
            <a:endParaRPr lang="id-ID" sz="2400" b="1" dirty="0" smtClean="0"/>
          </a:p>
          <a:p>
            <a:pPr algn="ctr"/>
            <a:r>
              <a:rPr lang="id-ID" sz="2400" b="1" dirty="0" smtClean="0"/>
              <a:t>CAD dan Perancangan</a:t>
            </a:r>
            <a:endParaRPr lang="id-ID"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2420" y="179696"/>
            <a:ext cx="5715000" cy="6096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800" b="1" dirty="0" smtClean="0">
                <a:solidFill>
                  <a:srgbClr val="FF0000"/>
                </a:solidFill>
                <a:latin typeface="Arial" pitchFamily="34" charset="0"/>
                <a:cs typeface="Arial" pitchFamily="34" charset="0"/>
              </a:rPr>
              <a:t>5.1. 	</a:t>
            </a:r>
            <a:r>
              <a:rPr lang="id-ID" sz="1800" b="1" dirty="0" smtClean="0">
                <a:solidFill>
                  <a:srgbClr val="FF0000"/>
                </a:solidFill>
              </a:rPr>
              <a:t>Bingkai Gambar </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5484812" y="6858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5612" y="990600"/>
            <a:ext cx="4876800" cy="3416320"/>
          </a:xfrm>
          <a:prstGeom prst="rect">
            <a:avLst/>
          </a:prstGeom>
          <a:noFill/>
        </p:spPr>
        <p:txBody>
          <a:bodyPr wrap="square" rtlCol="0">
            <a:spAutoFit/>
          </a:bodyPr>
          <a:lstStyle/>
          <a:p>
            <a:pPr algn="just" hangingPunct="0">
              <a:lnSpc>
                <a:spcPct val="150000"/>
              </a:lnSpc>
            </a:pPr>
            <a:r>
              <a:rPr lang="id-ID" sz="1600" dirty="0" smtClean="0"/>
              <a:t>Untuk menggambar bingkai/ garis tepi ruang gambar, disini hanya menyajikan salah satu contoh.</a:t>
            </a:r>
          </a:p>
          <a:p>
            <a:pPr algn="just" hangingPunct="0">
              <a:lnSpc>
                <a:spcPct val="150000"/>
              </a:lnSpc>
            </a:pPr>
            <a:r>
              <a:rPr lang="id-ID" sz="1600" dirty="0" smtClean="0"/>
              <a:t>Penggambaran bingkai dengan ukuran format kertas A</a:t>
            </a:r>
            <a:r>
              <a:rPr lang="id-ID" sz="1600" baseline="-25000" dirty="0" smtClean="0"/>
              <a:t>0</a:t>
            </a:r>
            <a:r>
              <a:rPr lang="id-ID" sz="1600" dirty="0" smtClean="0"/>
              <a:t> (1189 x 841). Urutan membuat bingkai adalah sebagai berikut: </a:t>
            </a:r>
          </a:p>
          <a:p>
            <a:pPr marL="355600" lvl="2" indent="-355600" algn="just" hangingPunct="0">
              <a:lnSpc>
                <a:spcPct val="150000"/>
              </a:lnSpc>
              <a:buFont typeface="Wingdings" pitchFamily="2" charset="2"/>
              <a:buChar char="Ø"/>
            </a:pPr>
            <a:r>
              <a:rPr lang="id-ID" sz="1600" dirty="0" smtClean="0"/>
              <a:t>Buat kotak dengan ukuran 1189 x 841. </a:t>
            </a:r>
          </a:p>
          <a:p>
            <a:pPr marL="355600" indent="-355600" algn="just">
              <a:lnSpc>
                <a:spcPct val="150000"/>
              </a:lnSpc>
              <a:buFont typeface="Wingdings" pitchFamily="2" charset="2"/>
              <a:buChar char="Ø"/>
            </a:pPr>
            <a:r>
              <a:rPr lang="id-ID" sz="1600" dirty="0" smtClean="0"/>
              <a:t>Kemudian offset masing-masing garis kedalam dengan jarak 20. Rapikan gambar Kita maka akan tampak seperti gambar berikut</a:t>
            </a:r>
            <a:endParaRPr lang="id-ID" sz="1600" dirty="0"/>
          </a:p>
        </p:txBody>
      </p:sp>
      <p:pic>
        <p:nvPicPr>
          <p:cNvPr id="9" name="Picture 8"/>
          <p:cNvPicPr/>
          <p:nvPr/>
        </p:nvPicPr>
        <p:blipFill>
          <a:blip r:embed="rId3" cstate="print"/>
          <a:srcRect b="4485"/>
          <a:stretch>
            <a:fillRect/>
          </a:stretch>
        </p:blipFill>
        <p:spPr bwMode="auto">
          <a:xfrm>
            <a:off x="5713412" y="914400"/>
            <a:ext cx="6248400" cy="4343400"/>
          </a:xfrm>
          <a:prstGeom prst="rect">
            <a:avLst/>
          </a:prstGeom>
          <a:noFill/>
        </p:spPr>
      </p:pic>
      <p:sp>
        <p:nvSpPr>
          <p:cNvPr id="11" name="TextBox 10"/>
          <p:cNvSpPr txBox="1"/>
          <p:nvPr/>
        </p:nvSpPr>
        <p:spPr>
          <a:xfrm>
            <a:off x="6170612" y="5486400"/>
            <a:ext cx="5562600" cy="338554"/>
          </a:xfrm>
          <a:prstGeom prst="rect">
            <a:avLst/>
          </a:prstGeom>
          <a:noFill/>
        </p:spPr>
        <p:txBody>
          <a:bodyPr wrap="square" rtlCol="0">
            <a:spAutoFit/>
          </a:bodyPr>
          <a:lstStyle/>
          <a:p>
            <a:pPr algn="ctr"/>
            <a:r>
              <a:rPr lang="id-ID" sz="1600" b="1" dirty="0" smtClean="0"/>
              <a:t>Gambar 5.1. Membuat Garis Tepi Ruang Gambar</a:t>
            </a:r>
            <a:endParaRPr lang="id-ID"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2420" y="179696"/>
            <a:ext cx="5715000" cy="6096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800" b="1" dirty="0" smtClean="0">
                <a:solidFill>
                  <a:srgbClr val="FF0000"/>
                </a:solidFill>
                <a:latin typeface="Arial" pitchFamily="34" charset="0"/>
                <a:cs typeface="Arial" pitchFamily="34" charset="0"/>
              </a:rPr>
              <a:t>5.2. 	</a:t>
            </a:r>
            <a:r>
              <a:rPr lang="id-ID" sz="1800" b="1" dirty="0" smtClean="0">
                <a:solidFill>
                  <a:srgbClr val="FF0000"/>
                </a:solidFill>
              </a:rPr>
              <a:t>Kepala Gambar  </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5256212" y="6096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5612" y="990600"/>
            <a:ext cx="4724400" cy="4524315"/>
          </a:xfrm>
          <a:prstGeom prst="rect">
            <a:avLst/>
          </a:prstGeom>
          <a:noFill/>
        </p:spPr>
        <p:txBody>
          <a:bodyPr wrap="square" rtlCol="0">
            <a:spAutoFit/>
          </a:bodyPr>
          <a:lstStyle/>
          <a:p>
            <a:pPr marL="355600" indent="-355600" algn="just" hangingPunct="0">
              <a:lnSpc>
                <a:spcPct val="150000"/>
              </a:lnSpc>
              <a:buFont typeface="Arial" pitchFamily="34" charset="0"/>
              <a:buChar char="•"/>
            </a:pPr>
            <a:r>
              <a:rPr lang="id-ID" sz="1600" dirty="0" smtClean="0"/>
              <a:t>Kepala gambar adalah bagian dari gambar yang berisi keterangan mengenai gambar.</a:t>
            </a:r>
          </a:p>
          <a:p>
            <a:pPr marL="355600" indent="-355600" algn="just" hangingPunct="0">
              <a:lnSpc>
                <a:spcPct val="150000"/>
              </a:lnSpc>
              <a:buFont typeface="Arial" pitchFamily="34" charset="0"/>
              <a:buChar char="•"/>
            </a:pPr>
            <a:r>
              <a:rPr lang="id-ID" sz="1600" dirty="0" smtClean="0"/>
              <a:t>Posisi kepala gambar berada pada sudut kanan bawah kertas gambar. </a:t>
            </a:r>
          </a:p>
          <a:p>
            <a:pPr marL="355600" indent="-355600" algn="just">
              <a:lnSpc>
                <a:spcPct val="150000"/>
              </a:lnSpc>
              <a:buFont typeface="Arial" pitchFamily="34" charset="0"/>
              <a:buChar char="•"/>
            </a:pPr>
            <a:r>
              <a:rPr lang="id-ID" sz="1600" dirty="0" smtClean="0"/>
              <a:t>Berikut ini cara membuat kepala gambar beserta ukuran masing garis yang digunakan untuk membuat kepala gambar</a:t>
            </a:r>
          </a:p>
          <a:p>
            <a:pPr marL="355600" indent="-355600" algn="just">
              <a:lnSpc>
                <a:spcPct val="150000"/>
              </a:lnSpc>
              <a:buFont typeface="Arial" pitchFamily="34" charset="0"/>
              <a:buChar char="•"/>
            </a:pPr>
            <a:endParaRPr lang="id-ID" sz="1600" dirty="0" smtClean="0"/>
          </a:p>
          <a:p>
            <a:pPr algn="just">
              <a:lnSpc>
                <a:spcPct val="150000"/>
              </a:lnSpc>
            </a:pPr>
            <a:r>
              <a:rPr lang="id-ID" sz="1600" dirty="0" smtClean="0"/>
              <a:t>Untuk membuat kepala gambar, Kita cukup memanfaatkan perintah Line, Offset dan Dtext. Semua ukuran text pada kepala gambar adalah 3,5 kecuali text Bagian bawah berukuran 5</a:t>
            </a:r>
            <a:endParaRPr lang="id-ID" sz="1600" dirty="0"/>
          </a:p>
        </p:txBody>
      </p:sp>
      <p:sp>
        <p:nvSpPr>
          <p:cNvPr id="11" name="TextBox 10"/>
          <p:cNvSpPr txBox="1"/>
          <p:nvPr/>
        </p:nvSpPr>
        <p:spPr>
          <a:xfrm>
            <a:off x="6094412" y="5410200"/>
            <a:ext cx="5562600" cy="338554"/>
          </a:xfrm>
          <a:prstGeom prst="rect">
            <a:avLst/>
          </a:prstGeom>
          <a:noFill/>
        </p:spPr>
        <p:txBody>
          <a:bodyPr wrap="square" rtlCol="0">
            <a:spAutoFit/>
          </a:bodyPr>
          <a:lstStyle/>
          <a:p>
            <a:pPr algn="ctr"/>
            <a:r>
              <a:rPr lang="id-ID" sz="1600" b="1" dirty="0" smtClean="0"/>
              <a:t>Gambar 5.2. Kepala Gambar</a:t>
            </a:r>
            <a:endParaRPr lang="id-ID" sz="1600" dirty="0"/>
          </a:p>
        </p:txBody>
      </p:sp>
      <p:pic>
        <p:nvPicPr>
          <p:cNvPr id="10" name="Picture 9"/>
          <p:cNvPicPr/>
          <p:nvPr/>
        </p:nvPicPr>
        <p:blipFill>
          <a:blip r:embed="rId3" cstate="print"/>
          <a:srcRect/>
          <a:stretch>
            <a:fillRect/>
          </a:stretch>
        </p:blipFill>
        <p:spPr bwMode="auto">
          <a:xfrm>
            <a:off x="5865812" y="1371600"/>
            <a:ext cx="58674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27212" y="5943600"/>
            <a:ext cx="5562600" cy="338554"/>
          </a:xfrm>
          <a:prstGeom prst="rect">
            <a:avLst/>
          </a:prstGeom>
          <a:noFill/>
        </p:spPr>
        <p:txBody>
          <a:bodyPr wrap="square" rtlCol="0">
            <a:spAutoFit/>
          </a:bodyPr>
          <a:lstStyle/>
          <a:p>
            <a:pPr algn="ctr"/>
            <a:r>
              <a:rPr lang="id-ID" sz="1600" b="1" dirty="0" smtClean="0"/>
              <a:t>Gambar 5.3. Ukuran Kepala Gambar</a:t>
            </a:r>
            <a:endParaRPr lang="id-ID" sz="1600" dirty="0"/>
          </a:p>
        </p:txBody>
      </p:sp>
      <p:pic>
        <p:nvPicPr>
          <p:cNvPr id="9" name="Picture 8"/>
          <p:cNvPicPr/>
          <p:nvPr/>
        </p:nvPicPr>
        <p:blipFill>
          <a:blip r:embed="rId3" cstate="print"/>
          <a:srcRect/>
          <a:stretch>
            <a:fillRect/>
          </a:stretch>
        </p:blipFill>
        <p:spPr bwMode="auto">
          <a:xfrm>
            <a:off x="1065212" y="990600"/>
            <a:ext cx="73914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6412" y="457200"/>
            <a:ext cx="5715000" cy="3810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nSpc>
                <a:spcPct val="100000"/>
              </a:lnSpc>
            </a:pPr>
            <a:r>
              <a:rPr lang="id-ID" sz="1800" b="1" dirty="0" smtClean="0">
                <a:solidFill>
                  <a:srgbClr val="FF0000"/>
                </a:solidFill>
              </a:rPr>
              <a:t>MENCETAK GAMBAR DALAM AUTOCAD</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6932612" y="10668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0812" y="990600"/>
            <a:ext cx="6705600" cy="3046988"/>
          </a:xfrm>
          <a:prstGeom prst="rect">
            <a:avLst/>
          </a:prstGeom>
          <a:noFill/>
        </p:spPr>
        <p:txBody>
          <a:bodyPr wrap="square" rtlCol="0">
            <a:spAutoFit/>
          </a:bodyPr>
          <a:lstStyle/>
          <a:p>
            <a:pPr marL="273050" indent="-273050" algn="just" hangingPunct="0">
              <a:lnSpc>
                <a:spcPct val="150000"/>
              </a:lnSpc>
              <a:buFont typeface="Wingdings" pitchFamily="2" charset="2"/>
              <a:buChar char="§"/>
            </a:pPr>
            <a:r>
              <a:rPr lang="id-ID" sz="1600" dirty="0" smtClean="0"/>
              <a:t>Dalam topik ini kita akan mempelajari cara mencetak gambar, mengkonfigurasi printer/plotter, menggunakan Plioter Manager, dan menentukan tebal tipis garis gambar menggunakan Ploter Style Table Manager. </a:t>
            </a:r>
          </a:p>
          <a:p>
            <a:pPr marL="273050" indent="-273050" algn="just" hangingPunct="0">
              <a:lnSpc>
                <a:spcPct val="150000"/>
              </a:lnSpc>
              <a:buFont typeface="Wingdings" pitchFamily="2" charset="2"/>
              <a:buChar char="§"/>
            </a:pPr>
            <a:r>
              <a:rPr lang="id-ID" sz="1600" dirty="0" smtClean="0"/>
              <a:t>Di samping itu Kita juga akan mempelajari cara menentukan ukuran kertas, skala dan parameter lainya dari kotak dialog Ploter, serta kemudian melihat prview gambar sehingga hasil cetak gambar sesuai dengan yang kita harapkan</a:t>
            </a:r>
            <a:endParaRPr lang="id-ID" sz="1600" dirty="0"/>
          </a:p>
        </p:txBody>
      </p:sp>
      <p:sp>
        <p:nvSpPr>
          <p:cNvPr id="11" name="TextBox 10"/>
          <p:cNvSpPr txBox="1"/>
          <p:nvPr/>
        </p:nvSpPr>
        <p:spPr>
          <a:xfrm>
            <a:off x="379412" y="4234216"/>
            <a:ext cx="6477000" cy="2308324"/>
          </a:xfrm>
          <a:prstGeom prst="rect">
            <a:avLst/>
          </a:prstGeom>
          <a:noFill/>
        </p:spPr>
        <p:txBody>
          <a:bodyPr wrap="square" rtlCol="0">
            <a:spAutoFit/>
          </a:bodyPr>
          <a:lstStyle/>
          <a:p>
            <a:pPr>
              <a:lnSpc>
                <a:spcPct val="150000"/>
              </a:lnSpc>
            </a:pPr>
            <a:r>
              <a:rPr lang="id-ID" sz="1600" dirty="0" smtClean="0"/>
              <a:t>Ada beberapa cara yand dapat kita gunakan untuk mengakses menu Plot, yaitu:</a:t>
            </a:r>
          </a:p>
          <a:p>
            <a:pPr marL="531813" lvl="0" indent="-354013" hangingPunct="0">
              <a:lnSpc>
                <a:spcPct val="150000"/>
              </a:lnSpc>
              <a:buFont typeface="Wingdings" pitchFamily="2" charset="2"/>
              <a:buChar char="q"/>
            </a:pPr>
            <a:r>
              <a:rPr lang="id-ID" sz="1600" dirty="0" smtClean="0"/>
              <a:t>Memilih plot dari menu File </a:t>
            </a:r>
          </a:p>
          <a:p>
            <a:pPr marL="531813" lvl="0" indent="-354013" hangingPunct="0">
              <a:lnSpc>
                <a:spcPct val="150000"/>
              </a:lnSpc>
              <a:buFont typeface="Wingdings" pitchFamily="2" charset="2"/>
              <a:buChar char="q"/>
            </a:pPr>
            <a:r>
              <a:rPr lang="id-ID" sz="1600" dirty="0" smtClean="0"/>
              <a:t>Mengeklik icon Printer pada standard toolbar </a:t>
            </a:r>
          </a:p>
          <a:p>
            <a:pPr marL="531813" lvl="0" indent="-354013" hangingPunct="0">
              <a:lnSpc>
                <a:spcPct val="150000"/>
              </a:lnSpc>
              <a:buFont typeface="Wingdings" pitchFamily="2" charset="2"/>
              <a:buChar char="q"/>
            </a:pPr>
            <a:r>
              <a:rPr lang="id-ID" sz="1600" dirty="0" smtClean="0"/>
              <a:t>Menekan tombol [CTRL+[P] melalui kebord </a:t>
            </a:r>
          </a:p>
          <a:p>
            <a:pPr marL="531813" indent="-354013">
              <a:lnSpc>
                <a:spcPct val="150000"/>
              </a:lnSpc>
              <a:buFont typeface="Wingdings" pitchFamily="2" charset="2"/>
              <a:buChar char="q"/>
            </a:pPr>
            <a:r>
              <a:rPr lang="id-ID" sz="1600" dirty="0" smtClean="0"/>
              <a:t>Mengetikan perintah Plot pada command prompt.</a:t>
            </a:r>
            <a:endParaRPr lang="id-ID" sz="1600" dirty="0"/>
          </a:p>
        </p:txBody>
      </p:sp>
      <p:sp>
        <p:nvSpPr>
          <p:cNvPr id="12" name="TextBox 11"/>
          <p:cNvSpPr txBox="1"/>
          <p:nvPr/>
        </p:nvSpPr>
        <p:spPr>
          <a:xfrm>
            <a:off x="227012" y="4038600"/>
            <a:ext cx="6172200" cy="369332"/>
          </a:xfrm>
          <a:prstGeom prst="rect">
            <a:avLst/>
          </a:prstGeom>
          <a:noFill/>
        </p:spPr>
        <p:txBody>
          <a:bodyPr wrap="square" rtlCol="0">
            <a:spAutoFit/>
          </a:bodyPr>
          <a:lstStyle/>
          <a:p>
            <a:r>
              <a:rPr lang="id-ID" sz="1800" b="1" dirty="0" smtClean="0">
                <a:solidFill>
                  <a:srgbClr val="FF0000"/>
                </a:solidFill>
              </a:rPr>
              <a:t>6.1	 Mengakses Menu Plotter/Printer</a:t>
            </a:r>
            <a:endParaRPr lang="id-ID" sz="1800" dirty="0">
              <a:solidFill>
                <a:srgbClr val="FF0000"/>
              </a:solidFill>
            </a:endParaRPr>
          </a:p>
        </p:txBody>
      </p:sp>
      <p:pic>
        <p:nvPicPr>
          <p:cNvPr id="13" name="Picture 12"/>
          <p:cNvPicPr/>
          <p:nvPr/>
        </p:nvPicPr>
        <p:blipFill>
          <a:blip r:embed="rId3" cstate="print"/>
          <a:srcRect/>
          <a:stretch>
            <a:fillRect/>
          </a:stretch>
        </p:blipFill>
        <p:spPr bwMode="auto">
          <a:xfrm>
            <a:off x="7161212" y="1524000"/>
            <a:ext cx="4735512" cy="3048000"/>
          </a:xfrm>
          <a:prstGeom prst="rect">
            <a:avLst/>
          </a:prstGeom>
          <a:noFill/>
          <a:ln w="9525">
            <a:noFill/>
            <a:miter lim="800000"/>
            <a:headEnd/>
            <a:tailEnd/>
          </a:ln>
        </p:spPr>
      </p:pic>
      <p:sp>
        <p:nvSpPr>
          <p:cNvPr id="14" name="TextBox 13"/>
          <p:cNvSpPr txBox="1"/>
          <p:nvPr/>
        </p:nvSpPr>
        <p:spPr>
          <a:xfrm>
            <a:off x="7618412" y="4648200"/>
            <a:ext cx="4191000" cy="338554"/>
          </a:xfrm>
          <a:prstGeom prst="rect">
            <a:avLst/>
          </a:prstGeom>
          <a:noFill/>
        </p:spPr>
        <p:txBody>
          <a:bodyPr wrap="square" rtlCol="0">
            <a:spAutoFit/>
          </a:bodyPr>
          <a:lstStyle/>
          <a:p>
            <a:pPr algn="ctr"/>
            <a:r>
              <a:rPr lang="id-ID" sz="1600" b="1" dirty="0" smtClean="0"/>
              <a:t>Gambar 6.1. Mengakses Menu Plot</a:t>
            </a:r>
            <a:endParaRPr lang="id-ID" sz="16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713412" y="8382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7012" y="1219200"/>
            <a:ext cx="5410200" cy="4893647"/>
          </a:xfrm>
          <a:prstGeom prst="rect">
            <a:avLst/>
          </a:prstGeom>
          <a:noFill/>
        </p:spPr>
        <p:txBody>
          <a:bodyPr wrap="square" rtlCol="0">
            <a:spAutoFit/>
          </a:bodyPr>
          <a:lstStyle/>
          <a:p>
            <a:pPr marL="355600" indent="-355600" algn="just" hangingPunct="0">
              <a:lnSpc>
                <a:spcPct val="150000"/>
              </a:lnSpc>
              <a:buFont typeface="Wingdings" pitchFamily="2" charset="2"/>
              <a:buChar char="q"/>
            </a:pPr>
            <a:r>
              <a:rPr lang="id-ID" sz="1600" dirty="0" smtClean="0"/>
              <a:t>Kita dapat mencetak gambar ke semua printer yang sudah diinstal ke computer kita. Semua system printer yang terinstal pada computer kita dapat dilihat pada kotak dialog Plot.</a:t>
            </a:r>
          </a:p>
          <a:p>
            <a:pPr marL="355600" indent="-355600" algn="just">
              <a:lnSpc>
                <a:spcPct val="150000"/>
              </a:lnSpc>
              <a:buFont typeface="Wingdings" pitchFamily="2" charset="2"/>
              <a:buChar char="q"/>
            </a:pPr>
            <a:r>
              <a:rPr lang="id-ID" sz="1600" dirty="0" smtClean="0"/>
              <a:t>Untuk mencetak gambar secara detail diatur dalam plot Settings tab seperti yang terlihat pada Gambar 53.</a:t>
            </a:r>
          </a:p>
          <a:p>
            <a:pPr marL="355600" indent="-355600" algn="just">
              <a:lnSpc>
                <a:spcPct val="150000"/>
              </a:lnSpc>
              <a:buFont typeface="Wingdings" pitchFamily="2" charset="2"/>
              <a:buChar char="q"/>
            </a:pPr>
            <a:r>
              <a:rPr lang="id-ID" sz="1600" dirty="0" smtClean="0"/>
              <a:t> Pada bagian ini kita dapat mengkofigurasi banyak hal, mulai dari ukuran kertas yang digunakan, orientasi kertas, mengkonversikan drawing unit ke satuan millimeter atau inches, menentukan skala gambar, menentukan posisi gambar pada kertas, dan memilih gambar yang hendak dicetak</a:t>
            </a:r>
            <a:endParaRPr lang="id-ID" sz="1600" dirty="0"/>
          </a:p>
        </p:txBody>
      </p:sp>
      <p:sp>
        <p:nvSpPr>
          <p:cNvPr id="12" name="TextBox 11"/>
          <p:cNvSpPr txBox="1"/>
          <p:nvPr/>
        </p:nvSpPr>
        <p:spPr>
          <a:xfrm>
            <a:off x="150812" y="609600"/>
            <a:ext cx="6172200" cy="369332"/>
          </a:xfrm>
          <a:prstGeom prst="rect">
            <a:avLst/>
          </a:prstGeom>
          <a:noFill/>
        </p:spPr>
        <p:txBody>
          <a:bodyPr wrap="square" rtlCol="0">
            <a:spAutoFit/>
          </a:bodyPr>
          <a:lstStyle/>
          <a:p>
            <a:r>
              <a:rPr lang="id-ID" sz="1800" b="1" dirty="0" smtClean="0">
                <a:solidFill>
                  <a:srgbClr val="FF0000"/>
                </a:solidFill>
              </a:rPr>
              <a:t>6.2	 Konfigurasi Kotak Dialog Plot</a:t>
            </a:r>
            <a:endParaRPr lang="id-ID" sz="1800" dirty="0">
              <a:solidFill>
                <a:srgbClr val="FF0000"/>
              </a:solidFill>
            </a:endParaRPr>
          </a:p>
        </p:txBody>
      </p:sp>
      <p:sp>
        <p:nvSpPr>
          <p:cNvPr id="14" name="TextBox 13"/>
          <p:cNvSpPr txBox="1"/>
          <p:nvPr/>
        </p:nvSpPr>
        <p:spPr>
          <a:xfrm>
            <a:off x="7161212" y="5638800"/>
            <a:ext cx="4191000" cy="338554"/>
          </a:xfrm>
          <a:prstGeom prst="rect">
            <a:avLst/>
          </a:prstGeom>
          <a:noFill/>
        </p:spPr>
        <p:txBody>
          <a:bodyPr wrap="square" rtlCol="0">
            <a:spAutoFit/>
          </a:bodyPr>
          <a:lstStyle/>
          <a:p>
            <a:pPr algn="ctr"/>
            <a:r>
              <a:rPr lang="id-ID" sz="1600" b="1" dirty="0" smtClean="0"/>
              <a:t>Gambar 6.1. Mengakses Menu Plot</a:t>
            </a:r>
            <a:endParaRPr lang="id-ID" sz="1600" dirty="0">
              <a:solidFill>
                <a:srgbClr val="FF0000"/>
              </a:solidFill>
            </a:endParaRPr>
          </a:p>
        </p:txBody>
      </p:sp>
      <p:pic>
        <p:nvPicPr>
          <p:cNvPr id="9" name="Picture 8"/>
          <p:cNvPicPr/>
          <p:nvPr/>
        </p:nvPicPr>
        <p:blipFill>
          <a:blip r:embed="rId3" cstate="print"/>
          <a:srcRect/>
          <a:stretch>
            <a:fillRect/>
          </a:stretch>
        </p:blipFill>
        <p:spPr bwMode="auto">
          <a:xfrm>
            <a:off x="5789613" y="838200"/>
            <a:ext cx="6399212"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713412" y="8382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7012" y="1219200"/>
            <a:ext cx="5410200" cy="4893647"/>
          </a:xfrm>
          <a:prstGeom prst="rect">
            <a:avLst/>
          </a:prstGeom>
          <a:noFill/>
        </p:spPr>
        <p:txBody>
          <a:bodyPr wrap="square" rtlCol="0">
            <a:spAutoFit/>
          </a:bodyPr>
          <a:lstStyle/>
          <a:p>
            <a:pPr marL="355600" indent="-355600" algn="just" hangingPunct="0">
              <a:lnSpc>
                <a:spcPct val="150000"/>
              </a:lnSpc>
              <a:buFont typeface="Wingdings" pitchFamily="2" charset="2"/>
              <a:buChar char="q"/>
            </a:pPr>
            <a:r>
              <a:rPr lang="id-ID" sz="1600" dirty="0" smtClean="0"/>
              <a:t>Kita dapat mencetak gambar ke semua printer yang sudah diinstal ke computer kita. Semua system printer yang terinstal pada computer kita dapat dilihat pada kotak dialog Plot.</a:t>
            </a:r>
          </a:p>
          <a:p>
            <a:pPr marL="355600" indent="-355600" algn="just">
              <a:lnSpc>
                <a:spcPct val="150000"/>
              </a:lnSpc>
              <a:buFont typeface="Wingdings" pitchFamily="2" charset="2"/>
              <a:buChar char="q"/>
            </a:pPr>
            <a:r>
              <a:rPr lang="id-ID" sz="1600" dirty="0" smtClean="0"/>
              <a:t>Untuk mencetak gambar secara detail diatur dalam plot Settings tab seperti yang terlihat pada Gambar 53.</a:t>
            </a:r>
          </a:p>
          <a:p>
            <a:pPr marL="355600" indent="-355600" algn="just">
              <a:lnSpc>
                <a:spcPct val="150000"/>
              </a:lnSpc>
              <a:buFont typeface="Wingdings" pitchFamily="2" charset="2"/>
              <a:buChar char="q"/>
            </a:pPr>
            <a:r>
              <a:rPr lang="id-ID" sz="1600" dirty="0" smtClean="0"/>
              <a:t> Pada bagian ini kita dapat mengkofigurasi banyak hal, mulai dari ukuran kertas yang digunakan, orientasi kertas, mengkonversikan drawing unit ke satuan millimeter atau inches, menentukan skala gambar, menentukan posisi gambar pada kertas, dan memilih gambar yang hendak dicetak</a:t>
            </a:r>
            <a:endParaRPr lang="id-ID" sz="1600" dirty="0"/>
          </a:p>
        </p:txBody>
      </p:sp>
      <p:sp>
        <p:nvSpPr>
          <p:cNvPr id="12" name="TextBox 11"/>
          <p:cNvSpPr txBox="1"/>
          <p:nvPr/>
        </p:nvSpPr>
        <p:spPr>
          <a:xfrm>
            <a:off x="150812" y="609600"/>
            <a:ext cx="6172200" cy="369332"/>
          </a:xfrm>
          <a:prstGeom prst="rect">
            <a:avLst/>
          </a:prstGeom>
          <a:noFill/>
        </p:spPr>
        <p:txBody>
          <a:bodyPr wrap="square" rtlCol="0">
            <a:spAutoFit/>
          </a:bodyPr>
          <a:lstStyle/>
          <a:p>
            <a:r>
              <a:rPr lang="id-ID" sz="1800" b="1" dirty="0" smtClean="0">
                <a:solidFill>
                  <a:srgbClr val="FF0000"/>
                </a:solidFill>
              </a:rPr>
              <a:t>6.2	 Konfigurasi Kotak Dialog Plot</a:t>
            </a:r>
            <a:endParaRPr lang="id-ID" sz="1800" dirty="0">
              <a:solidFill>
                <a:srgbClr val="FF0000"/>
              </a:solidFill>
            </a:endParaRPr>
          </a:p>
        </p:txBody>
      </p:sp>
      <p:sp>
        <p:nvSpPr>
          <p:cNvPr id="14" name="TextBox 13"/>
          <p:cNvSpPr txBox="1"/>
          <p:nvPr/>
        </p:nvSpPr>
        <p:spPr>
          <a:xfrm>
            <a:off x="7161212" y="5638800"/>
            <a:ext cx="4191000" cy="338554"/>
          </a:xfrm>
          <a:prstGeom prst="rect">
            <a:avLst/>
          </a:prstGeom>
          <a:noFill/>
        </p:spPr>
        <p:txBody>
          <a:bodyPr wrap="square" rtlCol="0">
            <a:spAutoFit/>
          </a:bodyPr>
          <a:lstStyle/>
          <a:p>
            <a:pPr algn="ctr"/>
            <a:r>
              <a:rPr lang="id-ID" sz="1600" b="1" dirty="0" smtClean="0"/>
              <a:t>Gambar 6.2. Kotak Dialog Plot</a:t>
            </a:r>
            <a:endParaRPr lang="id-ID" sz="1600" dirty="0">
              <a:solidFill>
                <a:srgbClr val="FF0000"/>
              </a:solidFill>
            </a:endParaRPr>
          </a:p>
        </p:txBody>
      </p:sp>
      <p:pic>
        <p:nvPicPr>
          <p:cNvPr id="9" name="Picture 8"/>
          <p:cNvPicPr/>
          <p:nvPr/>
        </p:nvPicPr>
        <p:blipFill>
          <a:blip r:embed="rId3" cstate="print"/>
          <a:srcRect/>
          <a:stretch>
            <a:fillRect/>
          </a:stretch>
        </p:blipFill>
        <p:spPr bwMode="auto">
          <a:xfrm>
            <a:off x="5789613" y="838200"/>
            <a:ext cx="6399212"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5674</TotalTime>
  <Words>490</Words>
  <Application>Microsoft Office PowerPoint</Application>
  <PresentationFormat>Custom</PresentationFormat>
  <Paragraphs>47</Paragraphs>
  <Slides>7</Slides>
  <Notes>7</Notes>
  <HiddenSlides>0</HiddenSlides>
  <MMClips>0</MMClips>
  <ScaleCrop>false</ScaleCrop>
  <HeadingPairs>
    <vt:vector size="4" baseType="variant">
      <vt:variant>
        <vt:lpstr>Theme</vt:lpstr>
      </vt:variant>
      <vt:variant>
        <vt:i4>5</vt:i4>
      </vt:variant>
      <vt:variant>
        <vt:lpstr>Slide Titles</vt:lpstr>
      </vt:variant>
      <vt:variant>
        <vt:i4>7</vt:i4>
      </vt:variant>
    </vt:vector>
  </HeadingPairs>
  <TitlesOfParts>
    <vt:vector size="12" baseType="lpstr">
      <vt:lpstr>Oriel</vt:lpstr>
      <vt:lpstr>2_Custom Design</vt:lpstr>
      <vt:lpstr>3_Custom Design</vt:lpstr>
      <vt:lpstr>1_Custom Design</vt:lpstr>
      <vt:lpstr>Custom Design</vt:lpstr>
      <vt:lpstr>Slide 1</vt:lpstr>
      <vt:lpstr>Slide 2</vt:lpstr>
      <vt:lpstr>Slide 3</vt:lpstr>
      <vt:lpstr>Slide 4</vt:lpstr>
      <vt:lpstr>Slide 5</vt:lpstr>
      <vt:lpstr>Slide 6</vt:lpstr>
      <vt:lpstr>Slide 7</vt:lpstr>
    </vt:vector>
  </TitlesOfParts>
  <Company>hpmini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acer</cp:lastModifiedBy>
  <cp:revision>583</cp:revision>
  <dcterms:created xsi:type="dcterms:W3CDTF">2011-11-04T08:26:49Z</dcterms:created>
  <dcterms:modified xsi:type="dcterms:W3CDTF">2014-02-18T22:03:21Z</dcterms:modified>
</cp:coreProperties>
</file>