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2" r:id="rId4"/>
    <p:sldId id="269" r:id="rId5"/>
    <p:sldId id="268" r:id="rId6"/>
    <p:sldId id="310" r:id="rId7"/>
    <p:sldId id="303" r:id="rId8"/>
    <p:sldId id="267" r:id="rId9"/>
    <p:sldId id="266" r:id="rId10"/>
    <p:sldId id="265" r:id="rId11"/>
    <p:sldId id="264" r:id="rId12"/>
    <p:sldId id="263" r:id="rId13"/>
    <p:sldId id="262" r:id="rId14"/>
    <p:sldId id="261" r:id="rId15"/>
    <p:sldId id="260" r:id="rId16"/>
    <p:sldId id="259" r:id="rId17"/>
    <p:sldId id="258" r:id="rId18"/>
    <p:sldId id="273" r:id="rId19"/>
    <p:sldId id="272" r:id="rId20"/>
    <p:sldId id="275" r:id="rId21"/>
    <p:sldId id="274" r:id="rId22"/>
    <p:sldId id="271" r:id="rId23"/>
    <p:sldId id="270" r:id="rId24"/>
    <p:sldId id="279" r:id="rId25"/>
    <p:sldId id="276" r:id="rId26"/>
    <p:sldId id="280" r:id="rId27"/>
    <p:sldId id="294" r:id="rId28"/>
    <p:sldId id="281" r:id="rId29"/>
    <p:sldId id="295" r:id="rId30"/>
    <p:sldId id="296" r:id="rId31"/>
    <p:sldId id="282" r:id="rId32"/>
    <p:sldId id="297" r:id="rId33"/>
    <p:sldId id="283" r:id="rId34"/>
    <p:sldId id="298" r:id="rId35"/>
    <p:sldId id="286" r:id="rId36"/>
    <p:sldId id="285" r:id="rId37"/>
    <p:sldId id="287" r:id="rId38"/>
    <p:sldId id="299" r:id="rId39"/>
    <p:sldId id="284" r:id="rId40"/>
    <p:sldId id="300" r:id="rId41"/>
    <p:sldId id="288" r:id="rId42"/>
    <p:sldId id="289" r:id="rId43"/>
    <p:sldId id="293" r:id="rId44"/>
    <p:sldId id="301" r:id="rId45"/>
    <p:sldId id="292" r:id="rId46"/>
    <p:sldId id="314" r:id="rId47"/>
    <p:sldId id="306" r:id="rId48"/>
    <p:sldId id="313" r:id="rId49"/>
    <p:sldId id="311" r:id="rId50"/>
    <p:sldId id="309" r:id="rId51"/>
    <p:sldId id="308" r:id="rId52"/>
    <p:sldId id="307" r:id="rId53"/>
    <p:sldId id="305" r:id="rId54"/>
    <p:sldId id="304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190" autoAdjust="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E1ED8-E7FE-491D-8C5C-1CDC5066A47E}" type="datetimeFigureOut">
              <a:rPr lang="en-US" smtClean="0"/>
              <a:pPr/>
              <a:t>17-Jan-14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E458C-050C-4702-9727-B0F1271B5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80.png"/><Relationship Id="rId7" Type="http://schemas.openxmlformats.org/officeDocument/2006/relationships/image" Target="../media/image7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75.png"/><Relationship Id="rId4" Type="http://schemas.openxmlformats.org/officeDocument/2006/relationships/image" Target="../media/image71.png"/><Relationship Id="rId9" Type="http://schemas.openxmlformats.org/officeDocument/2006/relationships/image" Target="../media/image7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81000"/>
            <a:ext cx="3688830" cy="286232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  <a:t>PRODUKSI </a:t>
            </a:r>
          </a:p>
          <a:p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  <a:t>ENERGI </a:t>
            </a:r>
          </a:p>
          <a:p>
            <a:r>
              <a:rPr lang="en-US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  <a:t>listrik</a:t>
            </a:r>
            <a:endParaRPr lang="en-US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 Narrow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038600" y="5486400"/>
            <a:ext cx="4724400" cy="1112520"/>
            <a:chOff x="1676400" y="4114800"/>
            <a:chExt cx="3886200" cy="1112520"/>
          </a:xfrm>
        </p:grpSpPr>
        <p:sp>
          <p:nvSpPr>
            <p:cNvPr id="10" name="TextBox 9"/>
            <p:cNvSpPr txBox="1"/>
            <p:nvPr/>
          </p:nvSpPr>
          <p:spPr>
            <a:xfrm>
              <a:off x="1676400" y="4114800"/>
              <a:ext cx="2438400" cy="10772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002060"/>
                  </a:solidFill>
                </a:rPr>
                <a:t>Oleh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 : Ir. </a:t>
              </a:r>
              <a:r>
                <a:rPr lang="en-US" sz="3200" b="1" dirty="0" err="1" smtClean="0">
                  <a:solidFill>
                    <a:srgbClr val="002060"/>
                  </a:solidFill>
                </a:rPr>
                <a:t>Erhaneli</a:t>
              </a:r>
              <a:r>
                <a:rPr lang="en-US" sz="3200" b="1" dirty="0" smtClean="0">
                  <a:solidFill>
                    <a:srgbClr val="002060"/>
                  </a:solidFill>
                </a:rPr>
                <a:t>, MT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  <p:pic>
          <p:nvPicPr>
            <p:cNvPr id="11" name="Picture 5" descr="j019538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191000" y="4267200"/>
              <a:ext cx="1371600" cy="96012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066800"/>
            <a:ext cx="7848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indent="-395288" algn="just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Ditemukan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oleh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ahli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ilmu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alam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Jerman</a:t>
            </a:r>
            <a:r>
              <a:rPr lang="en-US" sz="2400" dirty="0" smtClean="0">
                <a:latin typeface="Arial Narrow" pitchFamily="34" charset="0"/>
              </a:rPr>
              <a:t> “</a:t>
            </a:r>
            <a:r>
              <a:rPr lang="en-US" sz="2400" b="1" dirty="0" smtClean="0">
                <a:latin typeface="Arial Narrow" pitchFamily="34" charset="0"/>
              </a:rPr>
              <a:t>Thomas </a:t>
            </a:r>
            <a:r>
              <a:rPr lang="en-US" sz="2400" b="1" dirty="0" err="1" smtClean="0">
                <a:latin typeface="Arial Narrow" pitchFamily="34" charset="0"/>
              </a:rPr>
              <a:t>J.Seeback</a:t>
            </a:r>
            <a:r>
              <a:rPr lang="en-US" sz="2400" dirty="0" smtClean="0">
                <a:latin typeface="Arial Narrow" pitchFamily="34" charset="0"/>
              </a:rPr>
              <a:t>”</a:t>
            </a:r>
          </a:p>
          <a:p>
            <a:pPr marL="395288" indent="-395288" algn="just"/>
            <a:endParaRPr lang="en-US" sz="2400" dirty="0" smtClean="0">
              <a:latin typeface="Arial Narrow" pitchFamily="34" charset="0"/>
            </a:endParaRPr>
          </a:p>
          <a:p>
            <a:pPr marL="395288" indent="-395288" algn="just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Menurut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efek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Seebeck</a:t>
            </a:r>
            <a:r>
              <a:rPr lang="en-US" sz="2400" dirty="0" smtClean="0">
                <a:latin typeface="Arial Narrow" pitchFamily="34" charset="0"/>
              </a:rPr>
              <a:t> , </a:t>
            </a:r>
            <a:r>
              <a:rPr lang="en-US" sz="2400" dirty="0" err="1" smtClean="0">
                <a:latin typeface="Arial Narrow" pitchFamily="34" charset="0"/>
              </a:rPr>
              <a:t>sebuah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voltase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timbul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dalam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rangkaian</a:t>
            </a:r>
            <a:r>
              <a:rPr lang="en-US" sz="2400" dirty="0" smtClean="0">
                <a:latin typeface="Arial Narrow" pitchFamily="34" charset="0"/>
              </a:rPr>
              <a:t> 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dua</a:t>
            </a:r>
            <a:r>
              <a:rPr lang="en-US" sz="2400" dirty="0" smtClean="0">
                <a:latin typeface="Arial Narrow" pitchFamily="34" charset="0"/>
              </a:rPr>
              <a:t> material yang </a:t>
            </a:r>
            <a:r>
              <a:rPr lang="en-US" sz="2400" dirty="0" err="1" smtClean="0">
                <a:latin typeface="Arial Narrow" pitchFamily="34" charset="0"/>
              </a:rPr>
              <a:t>tidak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sama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jika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kedua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simpangan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ini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dijaga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pada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temperatur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berbeda</a:t>
            </a:r>
            <a:r>
              <a:rPr lang="en-US" sz="2400" dirty="0" smtClean="0">
                <a:latin typeface="Arial Narrow" pitchFamily="34" charset="0"/>
              </a:rPr>
              <a:t>. </a:t>
            </a:r>
          </a:p>
          <a:p>
            <a:pPr marL="395288" indent="-395288" algn="just"/>
            <a:endParaRPr lang="en-US" sz="2400" dirty="0" smtClean="0">
              <a:latin typeface="Arial Narrow" pitchFamily="34" charset="0"/>
            </a:endParaRPr>
          </a:p>
          <a:p>
            <a:pPr marL="395288" indent="-395288" algn="just">
              <a:buFont typeface="Wingdings" pitchFamily="2" charset="2"/>
              <a:buChar char="q"/>
            </a:pPr>
            <a:r>
              <a:rPr lang="en-US" sz="2400" b="1" dirty="0" err="1" smtClean="0">
                <a:latin typeface="Arial Narrow" pitchFamily="34" charset="0"/>
              </a:rPr>
              <a:t>Koefisien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Seebeck</a:t>
            </a:r>
            <a:r>
              <a:rPr lang="en-US" sz="2400" b="1" dirty="0" smtClean="0">
                <a:latin typeface="Arial Narrow" pitchFamily="34" charset="0"/>
              </a:rPr>
              <a:t> (S)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adalah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sifat</a:t>
            </a:r>
            <a:r>
              <a:rPr lang="en-US" sz="2400" dirty="0" smtClean="0">
                <a:latin typeface="Arial Narrow" pitchFamily="34" charset="0"/>
              </a:rPr>
              <a:t> material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memberikan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kecepatan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perubahan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potensial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termoelektrik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i="1" dirty="0" smtClean="0">
                <a:latin typeface="Arial Narrow" pitchFamily="34" charset="0"/>
              </a:rPr>
              <a:t>(E</a:t>
            </a:r>
            <a:r>
              <a:rPr lang="en-US" sz="2400" b="1" i="1" baseline="-25000" dirty="0" smtClean="0">
                <a:latin typeface="Arial Narrow" pitchFamily="34" charset="0"/>
              </a:rPr>
              <a:t>S</a:t>
            </a:r>
            <a:r>
              <a:rPr lang="en-US" sz="2400" dirty="0" smtClean="0">
                <a:latin typeface="Arial Narrow" pitchFamily="34" charset="0"/>
              </a:rPr>
              <a:t>)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suhu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i="1" dirty="0" smtClean="0">
                <a:latin typeface="Arial Narrow" pitchFamily="34" charset="0"/>
              </a:rPr>
              <a:t>T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dimana</a:t>
            </a:r>
            <a:r>
              <a:rPr lang="en-US" sz="2400" dirty="0" smtClean="0">
                <a:latin typeface="Arial Narrow" pitchFamily="34" charset="0"/>
              </a:rPr>
              <a:t> :</a:t>
            </a:r>
            <a:endParaRPr lang="en-US" sz="2400" dirty="0">
              <a:latin typeface="Arial Narrow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228600"/>
            <a:ext cx="4496744" cy="646331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231775" indent="-231775"/>
            <a:r>
              <a:rPr lang="en-US" sz="3600" b="1" dirty="0" err="1" smtClean="0">
                <a:solidFill>
                  <a:srgbClr val="FFFF00"/>
                </a:solidFill>
                <a:latin typeface="Arial Narrow" pitchFamily="34" charset="0"/>
              </a:rPr>
              <a:t>Efek</a:t>
            </a:r>
            <a:r>
              <a:rPr lang="en-US" sz="3600" b="1" dirty="0" smtClean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Arial Narrow" pitchFamily="34" charset="0"/>
              </a:rPr>
              <a:t>Seeback</a:t>
            </a:r>
            <a:r>
              <a:rPr lang="en-US" sz="3600" b="1" dirty="0" smtClean="0">
                <a:solidFill>
                  <a:srgbClr val="FFFF00"/>
                </a:solidFill>
                <a:latin typeface="Arial Narrow" pitchFamily="34" charset="0"/>
              </a:rPr>
              <a:t>  Th.(1822)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17430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38200" y="4953000"/>
            <a:ext cx="7010400" cy="1569660"/>
            <a:chOff x="990600" y="3886200"/>
            <a:chExt cx="7010400" cy="1569660"/>
          </a:xfrm>
        </p:grpSpPr>
        <p:pic>
          <p:nvPicPr>
            <p:cNvPr id="8193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4114800"/>
              <a:ext cx="1752600" cy="12192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</p:pic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>
              <a:off x="4038600" y="3886200"/>
              <a:ext cx="3962400" cy="156966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Dengan</a:t>
              </a: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: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S</a:t>
              </a:r>
              <a:r>
                <a:rPr kumimoji="0" lang="en-US" sz="2400" b="1" i="1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   </a:t>
              </a: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=  </a:t>
              </a:r>
              <a:r>
                <a:rPr kumimoji="0" lang="en-US" sz="24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Koefisien</a:t>
              </a: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4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Seeback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E</a:t>
              </a:r>
              <a:r>
                <a:rPr kumimoji="0" lang="en-US" sz="2400" b="1" i="1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S</a:t>
              </a:r>
              <a:r>
                <a:rPr lang="en-US" sz="2400" b="1" i="1" dirty="0" smtClean="0"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=  </a:t>
              </a:r>
              <a:r>
                <a:rPr kumimoji="0" lang="en-US" sz="24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Potensial</a:t>
              </a: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4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termoelektrik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T</a:t>
              </a:r>
              <a:r>
                <a:rPr kumimoji="0" lang="en-US" sz="2400" b="1" i="1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  </a:t>
              </a: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=  </a:t>
              </a:r>
              <a:r>
                <a:rPr kumimoji="0" lang="en-US" sz="24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suhu</a:t>
              </a: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/</a:t>
              </a:r>
              <a:r>
                <a:rPr kumimoji="0" lang="en-US" sz="24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temperatur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3124200" y="4191000"/>
              <a:ext cx="533400" cy="11430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33400" y="1905000"/>
            <a:ext cx="8153400" cy="4154984"/>
            <a:chOff x="457200" y="381000"/>
            <a:chExt cx="8153400" cy="4154984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1752600"/>
              <a:ext cx="3962400" cy="1066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</p:pic>
        <p:sp>
          <p:nvSpPr>
            <p:cNvPr id="7169" name="Rectangle 1"/>
            <p:cNvSpPr>
              <a:spLocks noChangeArrowheads="1"/>
            </p:cNvSpPr>
            <p:nvPr/>
          </p:nvSpPr>
          <p:spPr bwMode="auto">
            <a:xfrm>
              <a:off x="457200" y="381000"/>
              <a:ext cx="8153400" cy="4154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395288" marR="0" lvl="0" indent="-395288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</a:pP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Potensial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T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ermoelektrik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terinduksi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(Es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 yang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ditimbulkan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dalam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suatu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rangkaian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yang</a:t>
              </a:r>
              <a:r>
                <a:rPr kumimoji="0" lang="en-US" sz="2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terdiri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dari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dua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material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dapat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dihitung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dengan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:</a:t>
              </a:r>
            </a:p>
            <a:p>
              <a:pPr marL="395288" marR="0" lvl="0" indent="-395288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395288" marR="0" lvl="0" indent="-395288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395288" marR="0" lvl="0" indent="-395288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395288" marR="0" lvl="0" indent="-395288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395288" indent="-395288" algn="just"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Koefisien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Seeback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kombinasi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/>
                <a:t>S</a:t>
              </a:r>
              <a:r>
                <a:rPr lang="en-US" sz="2400" b="1" i="1" baseline="-25000" dirty="0" err="1" smtClean="0"/>
                <a:t>ab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ditentukan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positif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arus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listrik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mengalir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material A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material B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simpangan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dingin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dimana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panas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kombinasi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ulang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dilepaskan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533400" y="457200"/>
            <a:ext cx="6477000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indent="465138">
              <a:buFont typeface="Wingdings" pitchFamily="2" charset="2"/>
              <a:buChar char="q"/>
              <a:tabLst>
                <a:tab pos="344488" algn="l"/>
              </a:tabLst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Seebeck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kombinasi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US" sz="2400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ab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US" sz="2400" b="1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ab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US" sz="2400" b="1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pn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=  -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US" sz="2400" b="1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np</a:t>
            </a:r>
            <a:endParaRPr lang="en-U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600200" y="990600"/>
          <a:ext cx="5715001" cy="2926080"/>
        </p:xfrm>
        <a:graphic>
          <a:graphicData uri="http://schemas.openxmlformats.org/drawingml/2006/table">
            <a:tbl>
              <a:tblPr/>
              <a:tblGrid>
                <a:gridCol w="722463"/>
                <a:gridCol w="2242868"/>
                <a:gridCol w="274967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</a:rPr>
                        <a:t>No.</a:t>
                      </a:r>
                      <a:endParaRPr lang="en-US" sz="24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Arial Narrow" pitchFamily="34" charset="0"/>
                          <a:ea typeface="Times New Roman"/>
                        </a:rPr>
                        <a:t>Material</a:t>
                      </a:r>
                      <a:endParaRPr lang="en-US" sz="240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Arial Narrow" pitchFamily="34" charset="0"/>
                          <a:ea typeface="Times New Roman"/>
                        </a:rPr>
                        <a:t>S, V/K</a:t>
                      </a:r>
                      <a:r>
                        <a:rPr lang="en-US" sz="2400" b="1" baseline="30000">
                          <a:latin typeface="Arial Narrow" pitchFamily="34" charset="0"/>
                          <a:ea typeface="Times New Roman"/>
                        </a:rPr>
                        <a:t>0</a:t>
                      </a:r>
                      <a:endParaRPr lang="en-US" sz="240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Arial Narrow" pitchFamily="34" charset="0"/>
                          <a:ea typeface="Times New Roman"/>
                        </a:rPr>
                        <a:t>Alumunium</a:t>
                      </a:r>
                      <a:endParaRPr lang="en-US" sz="24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</a:rPr>
                        <a:t>- 0,2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</a:rPr>
                        <a:t>-6</a:t>
                      </a:r>
                      <a:endParaRPr lang="en-US" sz="24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Konstantan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1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2400" dirty="0" smtClean="0">
                          <a:latin typeface="Arial Narrow" pitchFamily="34" charset="0"/>
                          <a:ea typeface="Times New Roman"/>
                        </a:rPr>
                        <a:t> 47,0 </a:t>
                      </a:r>
                      <a:r>
                        <a:rPr lang="en-US" sz="2400" dirty="0">
                          <a:latin typeface="Arial Narrow" pitchFamily="34" charset="0"/>
                          <a:ea typeface="Times New Roman"/>
                        </a:rPr>
                        <a:t>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</a:rPr>
                        <a:t>-6</a:t>
                      </a:r>
                      <a:endParaRPr lang="en-US" sz="24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Tembaga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</a:rPr>
                        <a:t>+ 35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</a:rPr>
                        <a:t>-6</a:t>
                      </a:r>
                      <a:endParaRPr lang="en-US" sz="24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Besi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</a:rPr>
                        <a:t>+ 13,6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</a:rPr>
                        <a:t>-6</a:t>
                      </a:r>
                      <a:endParaRPr lang="en-US" sz="24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Platinum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1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2400" dirty="0" smtClean="0">
                          <a:latin typeface="Arial Narrow" pitchFamily="34" charset="0"/>
                          <a:ea typeface="Times New Roman"/>
                        </a:rPr>
                        <a:t> </a:t>
                      </a:r>
                      <a:r>
                        <a:rPr lang="en-US" sz="2400" dirty="0">
                          <a:latin typeface="Arial Narrow" pitchFamily="34" charset="0"/>
                          <a:ea typeface="Times New Roman"/>
                        </a:rPr>
                        <a:t>5,2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</a:rPr>
                        <a:t>-6</a:t>
                      </a:r>
                      <a:endParaRPr lang="en-US" sz="24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Germanium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</a:rPr>
                        <a:t>+ 375,0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</a:rPr>
                        <a:t>-6</a:t>
                      </a:r>
                      <a:endParaRPr lang="en-US" sz="24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</a:rPr>
                        <a:t>Silikon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1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2400" dirty="0" smtClean="0">
                          <a:latin typeface="Arial Narrow" pitchFamily="34" charset="0"/>
                          <a:ea typeface="Times New Roman"/>
                        </a:rPr>
                        <a:t> 455</a:t>
                      </a:r>
                      <a:r>
                        <a:rPr lang="en-US" sz="2400" dirty="0">
                          <a:latin typeface="Arial Narrow" pitchFamily="34" charset="0"/>
                          <a:ea typeface="Times New Roman"/>
                        </a:rPr>
                        <a:t>, 0  x 10-6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57200" y="228600"/>
            <a:ext cx="830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Tabel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8.1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Koefisien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Seeback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100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 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4648200"/>
            <a:ext cx="6821098" cy="11695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1" dirty="0" smtClean="0">
                <a:latin typeface="Arial Narrow" pitchFamily="34" charset="0"/>
              </a:rPr>
              <a:t>CATATAN	</a:t>
            </a:r>
          </a:p>
          <a:p>
            <a:r>
              <a:rPr lang="en-US" sz="2000" b="1" dirty="0" err="1" smtClean="0">
                <a:latin typeface="Arial Narrow" pitchFamily="34" charset="0"/>
              </a:rPr>
              <a:t>Kombinasi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koefisien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Seeback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untuk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Besi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konstantan</a:t>
            </a:r>
            <a:r>
              <a:rPr lang="en-US" sz="2000" b="1" dirty="0" smtClean="0">
                <a:latin typeface="Arial Narrow" pitchFamily="34" charset="0"/>
              </a:rPr>
              <a:t>	:  60,6 </a:t>
            </a:r>
            <a:r>
              <a:rPr lang="el-GR" sz="2000" b="1" dirty="0" smtClean="0">
                <a:latin typeface="Arial Narrow" pitchFamily="34" charset="0"/>
              </a:rPr>
              <a:t>μ</a:t>
            </a:r>
            <a:r>
              <a:rPr lang="en-US" sz="2000" b="1" dirty="0" smtClean="0">
                <a:latin typeface="Arial Narrow" pitchFamily="34" charset="0"/>
              </a:rPr>
              <a:t>V/K</a:t>
            </a:r>
          </a:p>
          <a:p>
            <a:r>
              <a:rPr lang="en-US" sz="2000" b="1" dirty="0" err="1" smtClean="0">
                <a:latin typeface="Arial Narrow" pitchFamily="34" charset="0"/>
              </a:rPr>
              <a:t>Kombinasi</a:t>
            </a:r>
            <a:r>
              <a:rPr lang="en-US" sz="2000" b="1" dirty="0" smtClean="0">
                <a:latin typeface="Arial Narrow" pitchFamily="34" charset="0"/>
              </a:rPr>
              <a:t> Germanium-</a:t>
            </a:r>
            <a:r>
              <a:rPr lang="en-US" sz="2000" b="1" dirty="0" err="1" smtClean="0">
                <a:latin typeface="Arial Narrow" pitchFamily="34" charset="0"/>
              </a:rPr>
              <a:t>silikon</a:t>
            </a:r>
            <a:r>
              <a:rPr lang="en-US" sz="2000" b="1" dirty="0" smtClean="0">
                <a:latin typeface="Arial Narrow" pitchFamily="34" charset="0"/>
              </a:rPr>
              <a:t>			:  830 </a:t>
            </a:r>
            <a:r>
              <a:rPr lang="el-GR" sz="2000" b="1" dirty="0" smtClean="0">
                <a:latin typeface="Arial Narrow" pitchFamily="34" charset="0"/>
              </a:rPr>
              <a:t>μ</a:t>
            </a:r>
            <a:r>
              <a:rPr lang="en-US" sz="2000" b="1" dirty="0" smtClean="0">
                <a:latin typeface="Arial Narrow" pitchFamily="34" charset="0"/>
              </a:rPr>
              <a:t>V/K</a:t>
            </a:r>
            <a:endParaRPr lang="en-US" sz="20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3762568" cy="646331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231775" indent="-231775"/>
            <a:r>
              <a:rPr lang="en-US" sz="3600" b="1" dirty="0" err="1" smtClean="0">
                <a:solidFill>
                  <a:srgbClr val="FFFF00"/>
                </a:solidFill>
                <a:latin typeface="Arial Narrow" pitchFamily="34" charset="0"/>
              </a:rPr>
              <a:t>Efek</a:t>
            </a:r>
            <a:r>
              <a:rPr lang="en-US" sz="3600" b="1" dirty="0" smtClean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Arial Narrow" pitchFamily="34" charset="0"/>
              </a:rPr>
              <a:t>Peltier</a:t>
            </a:r>
            <a:r>
              <a:rPr lang="en-US" sz="3600" b="1" dirty="0" smtClean="0">
                <a:solidFill>
                  <a:srgbClr val="FFFF00"/>
                </a:solidFill>
                <a:latin typeface="Arial Narrow" pitchFamily="34" charset="0"/>
              </a:rPr>
              <a:t> Th.1844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838200" y="5943600"/>
            <a:ext cx="7620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</a:t>
            </a:r>
            <a:r>
              <a:rPr kumimoji="0" lang="en-US" sz="20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 L </a:t>
            </a:r>
            <a:r>
              <a:rPr kumimoji="0" lang="en-US" sz="2000" b="1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atau</a:t>
            </a:r>
            <a:r>
              <a:rPr kumimoji="0" lang="en-US" sz="20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H )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adalah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temperatur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mutlak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bagian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dingin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(T</a:t>
            </a:r>
            <a:r>
              <a:rPr kumimoji="0" lang="en-US" sz="20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       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temperatur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mutlak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(T</a:t>
            </a:r>
            <a:r>
              <a:rPr kumimoji="0" lang="en-US" sz="20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)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dari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simpangan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panas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90600" y="3276600"/>
            <a:ext cx="6705600" cy="1323439"/>
            <a:chOff x="990600" y="3276600"/>
            <a:chExt cx="6705600" cy="1323439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3505200"/>
              <a:ext cx="1638300" cy="8763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</p:pic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3200400" y="3276600"/>
              <a:ext cx="4495800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/>
                  <a:ea typeface="Calibri" pitchFamily="34" charset="0"/>
                  <a:cs typeface="Times New Roman" pitchFamily="18" charset="0"/>
                </a:rPr>
                <a:t>–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Q =  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jumlah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perpindahan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panas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dari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b="1" i="1" dirty="0" smtClean="0"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           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simpangan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(Watt)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</a:t>
              </a:r>
              <a:r>
                <a:rPr kumimoji="0" lang="en-US" sz="2000" b="1" i="1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ab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=  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arus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searah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yang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mengalir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didalam</a:t>
              </a:r>
              <a:endPara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b="1" i="1" dirty="0" smtClean="0"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            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generator (</a:t>
              </a:r>
              <a:r>
                <a:rPr kumimoji="0" lang="en-US" sz="2000" b="1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Amper</a:t>
              </a:r>
              <a:r>
                <a:rPr kumimoji="0" lang="en-US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)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2819400" y="3505200"/>
              <a:ext cx="304800" cy="914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1295400" y="5257800"/>
          <a:ext cx="5715000" cy="609600"/>
        </p:xfrm>
        <a:graphic>
          <a:graphicData uri="http://schemas.openxmlformats.org/presentationml/2006/ole">
            <p:oleObj spid="_x0000_s20481" name="Equation" r:id="rId4" imgW="2552700" imgH="241300" progId="Equation.3">
              <p:embed/>
            </p:oleObj>
          </a:graphicData>
        </a:graphic>
      </p:graphicFrame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695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4826000" algn="l"/>
                <a:tab pos="4851400" algn="l"/>
              </a:tabLst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   	   8.5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" y="1143000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lvl="0" indent="-4635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Ditemukan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oleh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seorang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ahli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Imu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Alam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Perancis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“J.C.A </a:t>
            </a: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Peltier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”</a:t>
            </a:r>
          </a:p>
          <a:p>
            <a:pPr marL="463550" lvl="0" indent="-463550" algn="just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Menurut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efek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Peltier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Jika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arus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dc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dialirkan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rangkaian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ytdd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material yang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berbeda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salah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satu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simpangan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logam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tidak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sama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tsb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akan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dipanaskan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laiannya</a:t>
            </a:r>
            <a:r>
              <a:rPr lang="en-US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didinginkan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28600" y="23622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lvl="0" indent="-4635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Koefisien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Peltier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</a:t>
            </a:r>
            <a:r>
              <a:rPr lang="en-US" b="1" baseline="-30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ab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)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untuk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suatu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rangkaian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yang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terdiri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dari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material A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dan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B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ditandai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denga</a:t>
            </a:r>
            <a:r>
              <a:rPr lang="en-US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</a:t>
            </a:r>
            <a:r>
              <a:rPr lang="en-US" b="1" baseline="-30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ab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yang </a:t>
            </a: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didefenisikan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sbb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724400"/>
            <a:ext cx="815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lvl="0" indent="-4635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Hubungan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antara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Koefisien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Seeback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dengan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koefisien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Peltier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sbb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29" grpId="0"/>
      <p:bldP spid="13" grpId="0"/>
      <p:bldP spid="14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228600"/>
            <a:ext cx="4557658" cy="646331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231775" indent="-231775"/>
            <a:r>
              <a:rPr lang="en-US" sz="3600" b="1" dirty="0" err="1" smtClean="0">
                <a:solidFill>
                  <a:srgbClr val="FFFF00"/>
                </a:solidFill>
                <a:latin typeface="Arial Narrow" pitchFamily="34" charset="0"/>
              </a:rPr>
              <a:t>Efek</a:t>
            </a:r>
            <a:r>
              <a:rPr lang="en-US" sz="3600" b="1" dirty="0" smtClean="0">
                <a:solidFill>
                  <a:srgbClr val="FFFF00"/>
                </a:solidFill>
                <a:latin typeface="Arial Narrow" pitchFamily="34" charset="0"/>
              </a:rPr>
              <a:t> Thomson (Th.1854)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1143000"/>
            <a:ext cx="8915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Ditemukan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oleh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seorang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ahli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Ilmu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Alam</a:t>
            </a:r>
            <a:r>
              <a:rPr lang="en-US" sz="2400" dirty="0" smtClean="0">
                <a:latin typeface="Arial Narrow" pitchFamily="34" charset="0"/>
              </a:rPr>
              <a:t> “</a:t>
            </a:r>
            <a:r>
              <a:rPr lang="en-US" sz="2400" b="1" dirty="0" err="1" smtClean="0">
                <a:latin typeface="Arial Narrow" pitchFamily="34" charset="0"/>
              </a:rPr>
              <a:t>Willian</a:t>
            </a:r>
            <a:r>
              <a:rPr lang="en-US" sz="2400" b="1" dirty="0" smtClean="0">
                <a:latin typeface="Arial Narrow" pitchFamily="34" charset="0"/>
              </a:rPr>
              <a:t> Thomson “ (Lord </a:t>
            </a:r>
            <a:r>
              <a:rPr lang="en-US" sz="2400" b="1" dirty="0" err="1" smtClean="0">
                <a:latin typeface="Arial Narrow" pitchFamily="34" charset="0"/>
              </a:rPr>
              <a:t>kelvin</a:t>
            </a:r>
            <a:r>
              <a:rPr lang="en-US" sz="2400" dirty="0" smtClean="0">
                <a:latin typeface="Arial Narrow" pitchFamily="34" charset="0"/>
              </a:rPr>
              <a:t>)</a:t>
            </a:r>
          </a:p>
          <a:p>
            <a:pPr marL="463550" indent="-463550"/>
            <a:r>
              <a:rPr lang="en-US" sz="2400" b="1" dirty="0" smtClean="0">
                <a:latin typeface="Arial Narrow" pitchFamily="34" charset="0"/>
              </a:rPr>
              <a:t>	</a:t>
            </a:r>
            <a:r>
              <a:rPr lang="en-US" sz="2400" b="1" dirty="0" err="1" smtClean="0">
                <a:latin typeface="Arial Narrow" pitchFamily="34" charset="0"/>
              </a:rPr>
              <a:t>Menurut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Efek</a:t>
            </a:r>
            <a:r>
              <a:rPr lang="en-US" sz="2400" b="1" dirty="0" smtClean="0">
                <a:latin typeface="Arial Narrow" pitchFamily="34" charset="0"/>
              </a:rPr>
              <a:t> Thomson </a:t>
            </a:r>
            <a:r>
              <a:rPr lang="en-US" sz="2400" dirty="0" smtClean="0">
                <a:latin typeface="Arial Narrow" pitchFamily="34" charset="0"/>
              </a:rPr>
              <a:t>: </a:t>
            </a:r>
            <a:r>
              <a:rPr lang="en-US" sz="2400" i="1" dirty="0" err="1" smtClean="0">
                <a:latin typeface="Arial Narrow" pitchFamily="34" charset="0"/>
              </a:rPr>
              <a:t>Adanya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penyerapan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atau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pelepasan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panas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bolak-balik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dalam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konduktor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homogen</a:t>
            </a:r>
            <a:r>
              <a:rPr lang="en-US" sz="2400" i="1" dirty="0" smtClean="0">
                <a:latin typeface="Arial Narrow" pitchFamily="34" charset="0"/>
              </a:rPr>
              <a:t> yang </a:t>
            </a:r>
            <a:r>
              <a:rPr lang="en-US" sz="2400" i="1" dirty="0" err="1" smtClean="0">
                <a:latin typeface="Arial Narrow" pitchFamily="34" charset="0"/>
              </a:rPr>
              <a:t>terkena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perbedaan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panas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dan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perbedaan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listrik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secara</a:t>
            </a: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err="1" smtClean="0">
                <a:latin typeface="Arial Narrow" pitchFamily="34" charset="0"/>
              </a:rPr>
              <a:t>simultan</a:t>
            </a:r>
            <a:endParaRPr lang="en-US" sz="2400" i="1" dirty="0" smtClean="0">
              <a:latin typeface="Arial Narrow" pitchFamily="34" charset="0"/>
            </a:endParaRPr>
          </a:p>
          <a:p>
            <a:pPr marL="463550" indent="-463550"/>
            <a:endParaRPr lang="en-US" sz="2400" i="1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r>
              <a:rPr lang="en-US" sz="2400" b="1" dirty="0" err="1" smtClean="0">
                <a:latin typeface="Arial Narrow" pitchFamily="34" charset="0"/>
              </a:rPr>
              <a:t>Koefisien</a:t>
            </a:r>
            <a:r>
              <a:rPr lang="en-US" sz="2400" b="1" dirty="0" smtClean="0">
                <a:latin typeface="Arial Narrow" pitchFamily="34" charset="0"/>
              </a:rPr>
              <a:t> Thomson (</a:t>
            </a:r>
            <a:r>
              <a:rPr lang="en-US" sz="2400" b="1" dirty="0" smtClean="0">
                <a:latin typeface="Arial Narrow" pitchFamily="34" charset="0"/>
                <a:sym typeface="Symbol"/>
              </a:rPr>
              <a:t></a:t>
            </a:r>
            <a:r>
              <a:rPr lang="en-US" sz="2400" b="1" dirty="0" smtClean="0">
                <a:latin typeface="Arial Narrow" pitchFamily="34" charset="0"/>
              </a:rPr>
              <a:t> ) </a:t>
            </a:r>
            <a:r>
              <a:rPr lang="en-US" sz="2400" dirty="0" err="1" smtClean="0">
                <a:latin typeface="Arial Narrow" pitchFamily="34" charset="0"/>
              </a:rPr>
              <a:t>adalah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sbb</a:t>
            </a:r>
            <a:r>
              <a:rPr lang="en-US" sz="2400" dirty="0" smtClean="0">
                <a:latin typeface="Arial Narrow" pitchFamily="34" charset="0"/>
              </a:rPr>
              <a:t> :</a:t>
            </a:r>
          </a:p>
          <a:p>
            <a:pPr marL="463550" indent="-463550">
              <a:buFont typeface="Wingdings" pitchFamily="2" charset="2"/>
              <a:buChar char="q"/>
            </a:pPr>
            <a:endParaRPr lang="en-US" sz="24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endParaRPr lang="en-US" sz="24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endParaRPr lang="en-US" sz="24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Hubungan</a:t>
            </a:r>
            <a:r>
              <a:rPr lang="en-US" sz="2400" dirty="0" smtClean="0">
                <a:latin typeface="Arial Narrow" pitchFamily="34" charset="0"/>
              </a:rPr>
              <a:t>  </a:t>
            </a:r>
            <a:r>
              <a:rPr lang="en-US" sz="2400" dirty="0" err="1" smtClean="0">
                <a:latin typeface="Arial Narrow" pitchFamily="34" charset="0"/>
              </a:rPr>
              <a:t>koefisien</a:t>
            </a:r>
            <a:r>
              <a:rPr lang="en-US" sz="2400" dirty="0" smtClean="0">
                <a:latin typeface="Arial Narrow" pitchFamily="34" charset="0"/>
              </a:rPr>
              <a:t> Thomson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Seebeck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sebagai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berikut</a:t>
            </a:r>
            <a:r>
              <a:rPr lang="en-US" sz="2400" dirty="0" smtClean="0">
                <a:latin typeface="Arial Narrow" pitchFamily="34" charset="0"/>
              </a:rPr>
              <a:t> :</a:t>
            </a:r>
          </a:p>
          <a:p>
            <a:pPr marL="463550" indent="-463550"/>
            <a:endParaRPr lang="en-US" sz="2400" dirty="0">
              <a:latin typeface="Arial Narrow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2590800"/>
            <a:ext cx="1895475" cy="10287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3657600"/>
            <a:ext cx="769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latin typeface="Arial Narrow" pitchFamily="34" charset="0"/>
              </a:rPr>
              <a:t>Q = </a:t>
            </a:r>
            <a:r>
              <a:rPr lang="en-US" sz="2000" i="1" dirty="0" err="1" smtClean="0">
                <a:latin typeface="Arial Narrow" pitchFamily="34" charset="0"/>
              </a:rPr>
              <a:t>jumlah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perpindahan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panas</a:t>
            </a:r>
            <a:r>
              <a:rPr lang="en-US" sz="2000" i="1" dirty="0" smtClean="0">
                <a:latin typeface="Arial Narrow" pitchFamily="34" charset="0"/>
              </a:rPr>
              <a:t> yang </a:t>
            </a:r>
            <a:r>
              <a:rPr lang="en-US" sz="2000" i="1" dirty="0" err="1" smtClean="0">
                <a:latin typeface="Arial Narrow" pitchFamily="34" charset="0"/>
              </a:rPr>
              <a:t>diserap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oleh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konduktor</a:t>
            </a:r>
            <a:r>
              <a:rPr lang="en-US" sz="2000" i="1" dirty="0" smtClean="0">
                <a:latin typeface="Arial Narrow" pitchFamily="34" charset="0"/>
              </a:rPr>
              <a:t>  </a:t>
            </a:r>
            <a:r>
              <a:rPr lang="en-US" sz="2000" i="1" dirty="0" err="1" smtClean="0">
                <a:latin typeface="Arial Narrow" pitchFamily="34" charset="0"/>
              </a:rPr>
              <a:t>ketika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arus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listrik</a:t>
            </a:r>
            <a:endParaRPr lang="en-US" sz="2000" i="1" dirty="0" smtClean="0">
              <a:latin typeface="Arial Narrow" pitchFamily="34" charset="0"/>
            </a:endParaRPr>
          </a:p>
          <a:p>
            <a:r>
              <a:rPr lang="en-US" sz="2000" i="1" dirty="0" smtClean="0">
                <a:latin typeface="Arial Narrow" pitchFamily="34" charset="0"/>
              </a:rPr>
              <a:t>       </a:t>
            </a:r>
            <a:r>
              <a:rPr lang="en-US" sz="2000" i="1" dirty="0" err="1" smtClean="0">
                <a:latin typeface="Arial Narrow" pitchFamily="34" charset="0"/>
              </a:rPr>
              <a:t>mengalir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ke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arah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suhu</a:t>
            </a:r>
            <a:r>
              <a:rPr lang="en-US" sz="2000" i="1" dirty="0" smtClean="0">
                <a:latin typeface="Arial Narrow" pitchFamily="34" charset="0"/>
              </a:rPr>
              <a:t> yang </a:t>
            </a:r>
            <a:r>
              <a:rPr lang="en-US" sz="2000" i="1" dirty="0" err="1" smtClean="0">
                <a:latin typeface="Arial Narrow" pitchFamily="34" charset="0"/>
              </a:rPr>
              <a:t>lebih</a:t>
            </a:r>
            <a:r>
              <a:rPr lang="en-US" sz="2000" i="1" dirty="0" smtClean="0">
                <a:latin typeface="Arial Narrow" pitchFamily="34" charset="0"/>
              </a:rPr>
              <a:t> </a:t>
            </a:r>
            <a:r>
              <a:rPr lang="en-US" sz="2000" i="1" dirty="0" err="1" smtClean="0">
                <a:latin typeface="Arial Narrow" pitchFamily="34" charset="0"/>
              </a:rPr>
              <a:t>tinggi</a:t>
            </a:r>
            <a:endParaRPr lang="en-US" sz="2000" i="1" dirty="0">
              <a:latin typeface="Arial Narrow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5029200"/>
            <a:ext cx="1771650" cy="103822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1495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Documents and Settings\Nelly\My Documents\KONVERSI SCAN\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43000"/>
            <a:ext cx="6705600" cy="3886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838200" y="228600"/>
            <a:ext cx="68816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 Narrow" pitchFamily="34" charset="0"/>
              </a:rPr>
              <a:t>Genertaor</a:t>
            </a:r>
            <a:r>
              <a:rPr lang="en-US" sz="4000" b="1" dirty="0" smtClean="0">
                <a:latin typeface="Arial Narrow" pitchFamily="34" charset="0"/>
              </a:rPr>
              <a:t> </a:t>
            </a:r>
            <a:r>
              <a:rPr lang="en-US" sz="4000" b="1" dirty="0" err="1" smtClean="0">
                <a:latin typeface="Arial Narrow" pitchFamily="34" charset="0"/>
              </a:rPr>
              <a:t>Termoelektrik</a:t>
            </a:r>
            <a:r>
              <a:rPr lang="en-US" sz="4000" b="1" dirty="0" smtClean="0">
                <a:latin typeface="Arial Narrow" pitchFamily="34" charset="0"/>
              </a:rPr>
              <a:t> </a:t>
            </a:r>
            <a:r>
              <a:rPr lang="en-US" sz="4000" b="1" dirty="0" err="1" smtClean="0">
                <a:latin typeface="Arial Narrow" pitchFamily="34" charset="0"/>
              </a:rPr>
              <a:t>jenis</a:t>
            </a:r>
            <a:r>
              <a:rPr lang="en-US" sz="4000" b="1" dirty="0" smtClean="0">
                <a:latin typeface="Arial Narrow" pitchFamily="34" charset="0"/>
              </a:rPr>
              <a:t> n-p</a:t>
            </a:r>
            <a:endParaRPr lang="en-US" sz="4000" b="1" dirty="0">
              <a:latin typeface="Arial Narrow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1400" y="5181600"/>
            <a:ext cx="2167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/>
              <a:t>Gambar</a:t>
            </a:r>
            <a:r>
              <a:rPr lang="en-US" sz="3200" b="1" dirty="0" smtClean="0"/>
              <a:t> 8.1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52400"/>
            <a:ext cx="2999539" cy="70788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Dari </a:t>
            </a:r>
            <a:r>
              <a:rPr lang="en-US" sz="4000" b="1" dirty="0" err="1" smtClean="0">
                <a:solidFill>
                  <a:schemeClr val="tx1"/>
                </a:solidFill>
              </a:rPr>
              <a:t>Gbr</a:t>
            </a:r>
            <a:r>
              <a:rPr lang="en-US" sz="4000" b="1" dirty="0" smtClean="0">
                <a:solidFill>
                  <a:schemeClr val="tx1"/>
                </a:solidFill>
              </a:rPr>
              <a:t> : 8.1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066800"/>
            <a:ext cx="845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buFont typeface="Wingdings" pitchFamily="2" charset="2"/>
              <a:buChar char="Ø"/>
            </a:pPr>
            <a:r>
              <a:rPr lang="en-US" sz="2000" dirty="0" smtClean="0">
                <a:latin typeface="Arial Narrow" pitchFamily="34" charset="0"/>
              </a:rPr>
              <a:t>Kaki /</a:t>
            </a:r>
            <a:r>
              <a:rPr lang="en-US" sz="2000" dirty="0" err="1" smtClean="0">
                <a:latin typeface="Arial Narrow" pitchFamily="34" charset="0"/>
              </a:rPr>
              <a:t>elemen</a:t>
            </a:r>
            <a:r>
              <a:rPr lang="en-US" sz="2000" dirty="0" smtClean="0">
                <a:latin typeface="Arial Narrow" pitchFamily="34" charset="0"/>
              </a:rPr>
              <a:t> generator </a:t>
            </a:r>
            <a:r>
              <a:rPr lang="en-US" sz="2000" dirty="0" err="1" smtClean="0">
                <a:latin typeface="Arial Narrow" pitchFamily="34" charset="0"/>
              </a:rPr>
              <a:t>dihubungkan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seri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untuk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mengalirkan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arus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diparalelkan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untuk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mengalirkan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panas</a:t>
            </a:r>
            <a:endParaRPr lang="en-US" sz="20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Ø"/>
            </a:pPr>
            <a:r>
              <a:rPr lang="en-US" sz="2000" b="1" dirty="0" err="1" smtClean="0">
                <a:latin typeface="Arial Narrow" pitchFamily="34" charset="0"/>
              </a:rPr>
              <a:t>Tahahan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listrik</a:t>
            </a:r>
            <a:r>
              <a:rPr lang="en-US" sz="2000" b="1" dirty="0" smtClean="0">
                <a:latin typeface="Arial Narrow" pitchFamily="34" charset="0"/>
              </a:rPr>
              <a:t> Total </a:t>
            </a:r>
            <a:r>
              <a:rPr lang="en-US" sz="2000" b="1" dirty="0" err="1" smtClean="0">
                <a:latin typeface="Arial Narrow" pitchFamily="34" charset="0"/>
              </a:rPr>
              <a:t>dari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konverter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adalah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Rg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</a:rPr>
              <a:t>untuk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suatu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hubungan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seri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merupakan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jumlah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tahanan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tiap-tiap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tahanan</a:t>
            </a:r>
            <a:r>
              <a:rPr lang="en-US" sz="2000" dirty="0" smtClean="0">
                <a:latin typeface="Arial Narrow" pitchFamily="34" charset="0"/>
              </a:rPr>
              <a:t> kaki  p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n:</a:t>
            </a:r>
          </a:p>
          <a:p>
            <a:pPr marL="463550" indent="-463550">
              <a:buFont typeface="Wingdings" pitchFamily="2" charset="2"/>
              <a:buChar char="Ø"/>
            </a:pPr>
            <a:endParaRPr lang="en-US" sz="20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Ø"/>
            </a:pPr>
            <a:endParaRPr lang="en-US" sz="20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Ø"/>
            </a:pPr>
            <a:endParaRPr lang="en-US" sz="20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Ø"/>
            </a:pPr>
            <a:endParaRPr lang="en-US" sz="20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Ø"/>
            </a:pPr>
            <a:endParaRPr lang="en-US" sz="2000" dirty="0" smtClean="0">
              <a:latin typeface="Arial Narrow" pitchFamily="34" charset="0"/>
            </a:endParaRPr>
          </a:p>
          <a:p>
            <a:pPr marL="463550" indent="-463550"/>
            <a:endParaRPr lang="en-US" sz="20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Ø"/>
            </a:pPr>
            <a:r>
              <a:rPr lang="en-US" sz="2000" b="1" dirty="0" err="1" smtClean="0">
                <a:latin typeface="Arial Narrow" pitchFamily="34" charset="0"/>
              </a:rPr>
              <a:t>Konduktansi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panas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gebnerator</a:t>
            </a:r>
            <a:r>
              <a:rPr lang="en-US" sz="2000" b="1" dirty="0" smtClean="0">
                <a:latin typeface="Arial Narrow" pitchFamily="34" charset="0"/>
              </a:rPr>
              <a:t> ( Kg) </a:t>
            </a:r>
            <a:r>
              <a:rPr lang="en-US" sz="2000" dirty="0" err="1" smtClean="0">
                <a:latin typeface="Arial Narrow" pitchFamily="34" charset="0"/>
              </a:rPr>
              <a:t>adalah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sama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dengan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jumlah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konduktansi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panas</a:t>
            </a:r>
            <a:r>
              <a:rPr lang="en-US" sz="2000" dirty="0" smtClean="0">
                <a:latin typeface="Arial Narrow" pitchFamily="34" charset="0"/>
              </a:rPr>
              <a:t> (</a:t>
            </a:r>
            <a:r>
              <a:rPr lang="en-US" sz="2000" dirty="0" err="1" smtClean="0">
                <a:latin typeface="Arial Narrow" pitchFamily="34" charset="0"/>
              </a:rPr>
              <a:t>harga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kebalikan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tahan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panas</a:t>
            </a:r>
            <a:r>
              <a:rPr lang="en-US" sz="2000" dirty="0" smtClean="0">
                <a:latin typeface="Arial Narrow" pitchFamily="34" charset="0"/>
              </a:rPr>
              <a:t>) kaki </a:t>
            </a:r>
            <a:r>
              <a:rPr lang="en-US" sz="2000" dirty="0" err="1" smtClean="0">
                <a:latin typeface="Arial Narrow" pitchFamily="34" charset="0"/>
              </a:rPr>
              <a:t>semikonduktor</a:t>
            </a:r>
            <a:r>
              <a:rPr lang="en-US" sz="2000" dirty="0" smtClean="0">
                <a:latin typeface="Arial Narrow" pitchFamily="34" charset="0"/>
              </a:rPr>
              <a:t> ,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838200" y="2438400"/>
            <a:ext cx="7315200" cy="1617979"/>
            <a:chOff x="914400" y="2514600"/>
            <a:chExt cx="7315200" cy="1752600"/>
          </a:xfrm>
        </p:grpSpPr>
        <p:grpSp>
          <p:nvGrpSpPr>
            <p:cNvPr id="33" name="Group 32"/>
            <p:cNvGrpSpPr/>
            <p:nvPr/>
          </p:nvGrpSpPr>
          <p:grpSpPr>
            <a:xfrm>
              <a:off x="914400" y="2590800"/>
              <a:ext cx="2514600" cy="1676400"/>
              <a:chOff x="914400" y="2438400"/>
              <a:chExt cx="2514600" cy="1676400"/>
            </a:xfrm>
          </p:grpSpPr>
          <p:pic>
            <p:nvPicPr>
              <p:cNvPr id="2049" name="Picture 1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14400" y="2438400"/>
                <a:ext cx="2362200" cy="533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rgbClr val="FF0000"/>
                </a:solidFill>
              </a:ln>
            </p:spPr>
          </p:pic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14400" y="3352800"/>
                <a:ext cx="1143000" cy="7620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</p:pic>
          <p:pic>
            <p:nvPicPr>
              <p:cNvPr id="2055" name="Picture 7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3352800"/>
                <a:ext cx="1219200" cy="7620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</p:pic>
          <p:cxnSp>
            <p:nvCxnSpPr>
              <p:cNvPr id="28" name="Straight Arrow Connector 27"/>
              <p:cNvCxnSpPr>
                <a:stCxn id="2049" idx="2"/>
                <a:endCxn id="2052" idx="0"/>
              </p:cNvCxnSpPr>
              <p:nvPr/>
            </p:nvCxnSpPr>
            <p:spPr>
              <a:xfrm rot="5400000">
                <a:off x="1600200" y="2857500"/>
                <a:ext cx="381000" cy="6096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>
                <a:stCxn id="2049" idx="2"/>
                <a:endCxn id="2055" idx="0"/>
              </p:cNvCxnSpPr>
              <p:nvPr/>
            </p:nvCxnSpPr>
            <p:spPr>
              <a:xfrm rot="16200000" flipH="1">
                <a:off x="2266950" y="2800350"/>
                <a:ext cx="381000" cy="7239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Rectangle 31"/>
            <p:cNvSpPr/>
            <p:nvPr/>
          </p:nvSpPr>
          <p:spPr>
            <a:xfrm>
              <a:off x="3505200" y="2514600"/>
              <a:ext cx="4724400" cy="17336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63550" indent="-463550"/>
              <a:r>
                <a:rPr lang="en-US" sz="1400" b="1" i="1" dirty="0" err="1" smtClean="0">
                  <a:latin typeface="Arial Narrow" pitchFamily="34" charset="0"/>
                </a:rPr>
                <a:t>Dengan</a:t>
              </a:r>
              <a:r>
                <a:rPr lang="en-US" sz="1400" b="1" i="1" dirty="0" smtClean="0">
                  <a:latin typeface="Arial Narrow" pitchFamily="34" charset="0"/>
                </a:rPr>
                <a:t> :</a:t>
              </a:r>
            </a:p>
            <a:p>
              <a:pPr marL="463550"/>
              <a:r>
                <a:rPr lang="en-US" sz="1400" b="1" i="1" dirty="0" smtClean="0">
                  <a:latin typeface="Arial Narrow" pitchFamily="34" charset="0"/>
                </a:rPr>
                <a:t>m  =  </a:t>
              </a:r>
              <a:r>
                <a:rPr lang="en-US" sz="1400" b="1" i="1" dirty="0" err="1" smtClean="0">
                  <a:latin typeface="Arial Narrow" pitchFamily="34" charset="0"/>
                </a:rPr>
                <a:t>jumlah</a:t>
              </a:r>
              <a:r>
                <a:rPr lang="en-US" sz="1400" b="1" i="1" dirty="0" smtClean="0">
                  <a:latin typeface="Arial Narrow" pitchFamily="34" charset="0"/>
                </a:rPr>
                <a:t> </a:t>
              </a:r>
              <a:r>
                <a:rPr lang="en-US" sz="1400" b="1" i="1" dirty="0" err="1" smtClean="0">
                  <a:latin typeface="Arial Narrow" pitchFamily="34" charset="0"/>
                </a:rPr>
                <a:t>pasangan</a:t>
              </a:r>
              <a:r>
                <a:rPr lang="en-US" sz="1400" b="1" i="1" dirty="0" smtClean="0">
                  <a:latin typeface="Arial Narrow" pitchFamily="34" charset="0"/>
                </a:rPr>
                <a:t> kaki p-n</a:t>
              </a:r>
            </a:p>
            <a:p>
              <a:pPr marL="463550"/>
              <a:r>
                <a:rPr lang="en-US" sz="1400" b="1" i="1" dirty="0" err="1" smtClean="0">
                  <a:latin typeface="Arial Narrow" pitchFamily="34" charset="0"/>
                </a:rPr>
                <a:t>Rp</a:t>
              </a:r>
              <a:r>
                <a:rPr lang="en-US" sz="1400" b="1" i="1" dirty="0" smtClean="0">
                  <a:latin typeface="Arial Narrow" pitchFamily="34" charset="0"/>
                </a:rPr>
                <a:t> =  </a:t>
              </a:r>
              <a:r>
                <a:rPr lang="en-US" sz="1400" b="1" i="1" dirty="0" err="1" smtClean="0">
                  <a:latin typeface="Arial Narrow" pitchFamily="34" charset="0"/>
                </a:rPr>
                <a:t>tahanan</a:t>
              </a:r>
              <a:r>
                <a:rPr lang="en-US" sz="1400" b="1" i="1" dirty="0" smtClean="0">
                  <a:latin typeface="Arial Narrow" pitchFamily="34" charset="0"/>
                </a:rPr>
                <a:t> kaki -p</a:t>
              </a:r>
            </a:p>
            <a:p>
              <a:pPr marL="463550"/>
              <a:r>
                <a:rPr lang="en-US" sz="1400" b="1" i="1" dirty="0" err="1" smtClean="0">
                  <a:latin typeface="Arial Narrow" pitchFamily="34" charset="0"/>
                </a:rPr>
                <a:t>Rn</a:t>
              </a:r>
              <a:r>
                <a:rPr lang="en-US" sz="1400" b="1" i="1" dirty="0" smtClean="0">
                  <a:latin typeface="Arial Narrow" pitchFamily="34" charset="0"/>
                </a:rPr>
                <a:t> =  </a:t>
              </a:r>
              <a:r>
                <a:rPr lang="en-US" sz="1400" b="1" i="1" dirty="0" err="1" smtClean="0">
                  <a:latin typeface="Arial Narrow" pitchFamily="34" charset="0"/>
                </a:rPr>
                <a:t>tahanan</a:t>
              </a:r>
              <a:r>
                <a:rPr lang="en-US" sz="1400" b="1" i="1" dirty="0" smtClean="0">
                  <a:latin typeface="Arial Narrow" pitchFamily="34" charset="0"/>
                </a:rPr>
                <a:t> kaki – n</a:t>
              </a:r>
            </a:p>
            <a:p>
              <a:pPr marL="463550"/>
              <a:r>
                <a:rPr lang="el-GR" sz="1400" b="1" i="1" dirty="0" smtClean="0">
                  <a:latin typeface="Verdana"/>
                </a:rPr>
                <a:t>ρ</a:t>
              </a:r>
              <a:r>
                <a:rPr lang="en-US" sz="1400" b="1" i="1" dirty="0" smtClean="0">
                  <a:latin typeface="Arial Narrow" pitchFamily="34" charset="0"/>
                </a:rPr>
                <a:t>   = </a:t>
              </a:r>
              <a:r>
                <a:rPr lang="en-US" sz="1400" b="1" i="1" dirty="0" err="1" smtClean="0">
                  <a:latin typeface="Arial Narrow" pitchFamily="34" charset="0"/>
                </a:rPr>
                <a:t>tahanan</a:t>
              </a:r>
              <a:r>
                <a:rPr lang="en-US" sz="1400" b="1" i="1" dirty="0" smtClean="0">
                  <a:latin typeface="Arial Narrow" pitchFamily="34" charset="0"/>
                </a:rPr>
                <a:t> </a:t>
              </a:r>
              <a:r>
                <a:rPr lang="en-US" sz="1400" b="1" i="1" dirty="0" err="1" smtClean="0">
                  <a:latin typeface="Arial Narrow" pitchFamily="34" charset="0"/>
                </a:rPr>
                <a:t>listrik</a:t>
              </a:r>
              <a:r>
                <a:rPr lang="en-US" sz="1400" b="1" i="1" dirty="0" smtClean="0">
                  <a:latin typeface="Arial Narrow" pitchFamily="34" charset="0"/>
                </a:rPr>
                <a:t> material (ohm meter)</a:t>
              </a:r>
            </a:p>
            <a:p>
              <a:pPr marL="463550"/>
              <a:r>
                <a:rPr lang="en-US" sz="1400" b="1" i="1" dirty="0" smtClean="0">
                  <a:latin typeface="Arial Narrow" pitchFamily="34" charset="0"/>
                </a:rPr>
                <a:t>L    = </a:t>
              </a:r>
              <a:r>
                <a:rPr lang="en-US" sz="1400" b="1" i="1" dirty="0" err="1" smtClean="0">
                  <a:latin typeface="Arial Narrow" pitchFamily="34" charset="0"/>
                </a:rPr>
                <a:t>panjang</a:t>
              </a:r>
              <a:r>
                <a:rPr lang="en-US" sz="1400" b="1" i="1" dirty="0" smtClean="0">
                  <a:latin typeface="Arial Narrow" pitchFamily="34" charset="0"/>
                </a:rPr>
                <a:t> kaki </a:t>
              </a:r>
              <a:r>
                <a:rPr lang="en-US" sz="1400" b="1" i="1" dirty="0" err="1" smtClean="0">
                  <a:latin typeface="Arial Narrow" pitchFamily="34" charset="0"/>
                </a:rPr>
                <a:t>semikonduktor</a:t>
              </a:r>
              <a:r>
                <a:rPr lang="en-US" sz="1400" b="1" i="1" dirty="0" smtClean="0">
                  <a:latin typeface="Arial Narrow" pitchFamily="34" charset="0"/>
                </a:rPr>
                <a:t> (meter)</a:t>
              </a:r>
            </a:p>
            <a:p>
              <a:pPr marL="463550"/>
              <a:r>
                <a:rPr lang="en-US" sz="1400" b="1" i="1" dirty="0" smtClean="0">
                  <a:latin typeface="Arial Narrow" pitchFamily="34" charset="0"/>
                </a:rPr>
                <a:t>A    = </a:t>
              </a:r>
              <a:r>
                <a:rPr lang="en-US" sz="1400" b="1" i="1" dirty="0" err="1" smtClean="0">
                  <a:latin typeface="Arial Narrow" pitchFamily="34" charset="0"/>
                </a:rPr>
                <a:t>luas</a:t>
              </a:r>
              <a:r>
                <a:rPr lang="en-US" sz="1400" b="1" i="1" dirty="0" smtClean="0">
                  <a:latin typeface="Arial Narrow" pitchFamily="34" charset="0"/>
                </a:rPr>
                <a:t> </a:t>
              </a:r>
              <a:r>
                <a:rPr lang="en-US" sz="1400" b="1" i="1" dirty="0" err="1" smtClean="0">
                  <a:latin typeface="Arial Narrow" pitchFamily="34" charset="0"/>
                </a:rPr>
                <a:t>potongan</a:t>
              </a:r>
              <a:r>
                <a:rPr lang="en-US" sz="1400" b="1" i="1" dirty="0" smtClean="0">
                  <a:latin typeface="Arial Narrow" pitchFamily="34" charset="0"/>
                </a:rPr>
                <a:t> </a:t>
              </a:r>
              <a:r>
                <a:rPr lang="en-US" sz="1400" b="1" i="1" dirty="0" err="1" smtClean="0">
                  <a:latin typeface="Arial Narrow" pitchFamily="34" charset="0"/>
                </a:rPr>
                <a:t>melintang</a:t>
              </a:r>
              <a:r>
                <a:rPr lang="en-US" sz="1400" b="1" i="1" dirty="0" smtClean="0">
                  <a:latin typeface="Arial Narrow" pitchFamily="34" charset="0"/>
                </a:rPr>
                <a:t> kaki (meter </a:t>
              </a:r>
              <a:r>
                <a:rPr lang="en-US" sz="1400" b="1" i="1" dirty="0" err="1" smtClean="0">
                  <a:latin typeface="Arial Narrow" pitchFamily="34" charset="0"/>
                </a:rPr>
                <a:t>persegi</a:t>
              </a:r>
              <a:r>
                <a:rPr lang="en-US" sz="1400" b="1" i="1" dirty="0" smtClean="0">
                  <a:latin typeface="Arial Narrow" pitchFamily="34" charset="0"/>
                </a:rPr>
                <a:t>)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38200" y="4876800"/>
            <a:ext cx="2667000" cy="1676400"/>
            <a:chOff x="762000" y="2819400"/>
            <a:chExt cx="2895600" cy="1828800"/>
          </a:xfrm>
          <a:solidFill>
            <a:schemeClr val="accent3">
              <a:lumMod val="40000"/>
              <a:lumOff val="60000"/>
            </a:schemeClr>
          </a:solidFill>
        </p:grpSpPr>
        <p:pic>
          <p:nvPicPr>
            <p:cNvPr id="36" name="Picture 7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0" y="2819400"/>
              <a:ext cx="2590800" cy="45720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</p:pic>
        <p:pic>
          <p:nvPicPr>
            <p:cNvPr id="37" name="Picture 10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0" y="3733800"/>
              <a:ext cx="1219200" cy="914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</p:pic>
        <p:pic>
          <p:nvPicPr>
            <p:cNvPr id="38" name="Picture 1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09800" y="3733800"/>
              <a:ext cx="1447800" cy="914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</p:pic>
        <p:cxnSp>
          <p:nvCxnSpPr>
            <p:cNvPr id="39" name="Straight Arrow Connector 38"/>
            <p:cNvCxnSpPr>
              <a:stCxn id="36" idx="2"/>
              <a:endCxn id="37" idx="0"/>
            </p:cNvCxnSpPr>
            <p:nvPr/>
          </p:nvCxnSpPr>
          <p:spPr>
            <a:xfrm rot="5400000">
              <a:off x="1485900" y="3162300"/>
              <a:ext cx="457200" cy="685800"/>
            </a:xfrm>
            <a:prstGeom prst="straightConnector1">
              <a:avLst/>
            </a:prstGeom>
            <a:grpFill/>
            <a:ln w="381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6" idx="2"/>
              <a:endCxn id="38" idx="0"/>
            </p:cNvCxnSpPr>
            <p:nvPr/>
          </p:nvCxnSpPr>
          <p:spPr>
            <a:xfrm rot="16200000" flipH="1">
              <a:off x="2266950" y="3067050"/>
              <a:ext cx="457200" cy="876300"/>
            </a:xfrm>
            <a:prstGeom prst="straightConnector1">
              <a:avLst/>
            </a:prstGeom>
            <a:grpFill/>
            <a:ln w="381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3733800" y="5410200"/>
            <a:ext cx="4628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K =</a:t>
            </a:r>
            <a:r>
              <a:rPr lang="en-US" i="1" dirty="0" err="1" smtClean="0"/>
              <a:t>konduktifitas</a:t>
            </a:r>
            <a:r>
              <a:rPr lang="en-US" i="1" dirty="0" smtClean="0"/>
              <a:t> </a:t>
            </a:r>
            <a:r>
              <a:rPr lang="en-US" i="1" dirty="0" err="1" smtClean="0"/>
              <a:t>panas</a:t>
            </a:r>
            <a:r>
              <a:rPr lang="en-US" i="1" dirty="0" smtClean="0"/>
              <a:t> material </a:t>
            </a:r>
            <a:r>
              <a:rPr lang="en-US" i="1" dirty="0" err="1" smtClean="0"/>
              <a:t>semikonduktor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      (Watt/meter/</a:t>
            </a:r>
            <a:r>
              <a:rPr lang="en-US" i="1" dirty="0" err="1" smtClean="0"/>
              <a:t>derajat</a:t>
            </a:r>
            <a:r>
              <a:rPr lang="en-US" i="1" dirty="0" smtClean="0"/>
              <a:t> </a:t>
            </a:r>
            <a:r>
              <a:rPr lang="en-US" i="1" dirty="0" err="1" smtClean="0"/>
              <a:t>celsius</a:t>
            </a:r>
            <a:r>
              <a:rPr lang="en-US" i="1" dirty="0" smtClean="0"/>
              <a:t>)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752600" y="152400"/>
            <a:ext cx="5070619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>
                <a:latin typeface="Arial Narrow" pitchFamily="34" charset="0"/>
              </a:rPr>
              <a:t>Empat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Keseimbangan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energi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pada</a:t>
            </a:r>
            <a:r>
              <a:rPr lang="en-US" sz="2800" b="1" dirty="0" smtClean="0">
                <a:latin typeface="Arial Narrow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 Narrow" pitchFamily="34" charset="0"/>
              </a:rPr>
              <a:t>kedua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simpul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panas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atau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dingin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533400" y="1143000"/>
            <a:ext cx="8610600" cy="3970318"/>
            <a:chOff x="533400" y="1143000"/>
            <a:chExt cx="8610600" cy="3970318"/>
          </a:xfrm>
        </p:grpSpPr>
        <p:sp>
          <p:nvSpPr>
            <p:cNvPr id="28" name="TextBox 27"/>
            <p:cNvSpPr txBox="1"/>
            <p:nvPr/>
          </p:nvSpPr>
          <p:spPr>
            <a:xfrm>
              <a:off x="533400" y="1143000"/>
              <a:ext cx="861060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sz="2800" dirty="0" err="1" smtClean="0">
                  <a:latin typeface="Arial Narrow" pitchFamily="34" charset="0"/>
                </a:rPr>
                <a:t>Terdapat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sejumlah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perpindahan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panas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ke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atau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dari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sambungan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kesekelingnya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b="1" i="1" dirty="0" smtClean="0">
                  <a:latin typeface="Arial Narrow" pitchFamily="34" charset="0"/>
                </a:rPr>
                <a:t>( ± Q)</a:t>
              </a:r>
            </a:p>
            <a:p>
              <a:pPr marL="342900" indent="-342900">
                <a:buAutoNum type="arabicPeriod"/>
              </a:pPr>
              <a:r>
                <a:rPr lang="en-US" sz="2800" dirty="0" err="1" smtClean="0">
                  <a:latin typeface="Arial Narrow" pitchFamily="34" charset="0"/>
                </a:rPr>
                <a:t>Terdapat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sejumlah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perpindahan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panas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melalui</a:t>
              </a:r>
              <a:r>
                <a:rPr lang="en-US" sz="2800" dirty="0" smtClean="0">
                  <a:latin typeface="Arial Narrow" pitchFamily="34" charset="0"/>
                </a:rPr>
                <a:t> generator </a:t>
              </a:r>
              <a:r>
                <a:rPr lang="en-US" sz="2800" dirty="0" err="1" smtClean="0">
                  <a:latin typeface="Arial Narrow" pitchFamily="34" charset="0"/>
                </a:rPr>
                <a:t>dari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sambungan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panas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ke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dingin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b="1" i="1" dirty="0" smtClean="0">
                  <a:latin typeface="Arial Narrow" pitchFamily="34" charset="0"/>
                </a:rPr>
                <a:t>(± </a:t>
              </a:r>
              <a:r>
                <a:rPr lang="en-US" sz="2800" b="1" i="1" dirty="0" err="1" smtClean="0">
                  <a:latin typeface="Arial Narrow" pitchFamily="34" charset="0"/>
                </a:rPr>
                <a:t>Kg∆T</a:t>
              </a:r>
              <a:r>
                <a:rPr lang="en-US" sz="2800" b="1" i="1" dirty="0" smtClean="0">
                  <a:latin typeface="Arial Narrow" pitchFamily="34" charset="0"/>
                </a:rPr>
                <a:t>)</a:t>
              </a:r>
            </a:p>
            <a:p>
              <a:pPr marL="342900" indent="-342900">
                <a:buAutoNum type="arabicPeriod"/>
              </a:pPr>
              <a:r>
                <a:rPr lang="en-US" sz="2800" dirty="0" err="1" smtClean="0">
                  <a:latin typeface="Arial Narrow" pitchFamily="34" charset="0"/>
                </a:rPr>
                <a:t>Perpindahan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panas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karena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efek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peltier</a:t>
              </a:r>
              <a:r>
                <a:rPr lang="en-US" sz="2800" dirty="0" smtClean="0">
                  <a:latin typeface="Arial Narrow" pitchFamily="34" charset="0"/>
                </a:rPr>
                <a:t> (                            )</a:t>
              </a:r>
            </a:p>
            <a:p>
              <a:pPr marL="342900" indent="-342900">
                <a:buAutoNum type="arabicPeriod"/>
              </a:pPr>
              <a:r>
                <a:rPr lang="en-US" sz="2800" dirty="0" err="1" smtClean="0">
                  <a:latin typeface="Arial Narrow" pitchFamily="34" charset="0"/>
                </a:rPr>
                <a:t>Terdapat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penghamburan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daya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di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peralatan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karena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pemanasan</a:t>
              </a:r>
              <a:r>
                <a:rPr lang="en-US" sz="2800" dirty="0" smtClean="0">
                  <a:latin typeface="Arial Narrow" pitchFamily="34" charset="0"/>
                </a:rPr>
                <a:t> Joule  </a:t>
              </a:r>
              <a:r>
                <a:rPr lang="en-US" sz="2800" dirty="0" err="1" smtClean="0">
                  <a:latin typeface="Arial Narrow" pitchFamily="34" charset="0"/>
                </a:rPr>
                <a:t>dan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dapat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ditunjukkan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bahwa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secara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efektif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separuh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dari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panas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tahanan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ditimbulkan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dalam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masingmasing</a:t>
              </a:r>
              <a:r>
                <a:rPr lang="en-US" sz="2800" dirty="0" smtClean="0">
                  <a:latin typeface="Arial Narrow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</a:rPr>
                <a:t>sambungan</a:t>
              </a:r>
              <a:r>
                <a:rPr lang="en-US" sz="2800" dirty="0" smtClean="0">
                  <a:latin typeface="Arial Narrow" pitchFamily="34" charset="0"/>
                </a:rPr>
                <a:t>  (</a:t>
              </a:r>
              <a:r>
                <a:rPr lang="en-US" sz="2800" b="1" i="1" dirty="0" smtClean="0">
                  <a:latin typeface="Arial Narrow" pitchFamily="34" charset="0"/>
                </a:rPr>
                <a:t>+ i</a:t>
              </a:r>
              <a:r>
                <a:rPr lang="en-US" sz="2800" b="1" i="1" baseline="30000" dirty="0" smtClean="0">
                  <a:latin typeface="Arial Narrow" pitchFamily="34" charset="0"/>
                </a:rPr>
                <a:t>2</a:t>
              </a:r>
              <a:r>
                <a:rPr lang="en-US" sz="2800" b="1" i="1" dirty="0" smtClean="0">
                  <a:latin typeface="Arial Narrow" pitchFamily="34" charset="0"/>
                </a:rPr>
                <a:t> </a:t>
              </a:r>
              <a:r>
                <a:rPr lang="en-US" sz="2800" b="1" i="1" dirty="0" err="1" smtClean="0">
                  <a:latin typeface="Arial Narrow" pitchFamily="34" charset="0"/>
                </a:rPr>
                <a:t>R</a:t>
              </a:r>
              <a:r>
                <a:rPr lang="en-US" sz="2800" b="1" i="1" baseline="-25000" dirty="0" err="1" smtClean="0">
                  <a:latin typeface="Arial Narrow" pitchFamily="34" charset="0"/>
                </a:rPr>
                <a:t>g</a:t>
              </a:r>
              <a:r>
                <a:rPr lang="en-US" sz="2800" b="1" i="1" dirty="0" smtClean="0">
                  <a:latin typeface="Arial Narrow" pitchFamily="34" charset="0"/>
                </a:rPr>
                <a:t>/2)</a:t>
              </a:r>
            </a:p>
          </p:txBody>
        </p:sp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172200" y="2971800"/>
              <a:ext cx="2209800" cy="533400"/>
            </a:xfrm>
            <a:prstGeom prst="rect">
              <a:avLst/>
            </a:prstGeom>
            <a:noFill/>
          </p:spPr>
        </p:pic>
      </p:grp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762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-762000" y="1447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1600200"/>
            <a:ext cx="3962400" cy="5334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2362200"/>
            <a:ext cx="3001818" cy="762000"/>
          </a:xfrm>
          <a:prstGeom prst="rect">
            <a:avLst/>
          </a:prstGeom>
          <a:noFill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5410200"/>
            <a:ext cx="1676400" cy="475735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62000" y="228600"/>
            <a:ext cx="75438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Dibagian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sambungan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jumlah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perpindahan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Peltier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Dimana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masuk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sambungan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=  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en-US" sz="2400" i="1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</a:t>
            </a:r>
            <a:r>
              <a:rPr lang="en-US" sz="2400" i="1" baseline="-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/2 + Q</a:t>
            </a:r>
            <a:r>
              <a:rPr lang="en-US" sz="2400" i="1" baseline="-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meninggalkan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sambungan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lang="en-US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  <a:endParaRPr lang="en-US" sz="2400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=  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</a:t>
            </a:r>
            <a:r>
              <a:rPr lang="en-US" sz="2400" i="1" baseline="-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ΔT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+ 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457200" y="4114800"/>
            <a:ext cx="830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4107" y="304800"/>
            <a:ext cx="6806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Kombinasi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kedua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endParaRPr lang="en-U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762000"/>
            <a:ext cx="5029200" cy="6858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600200"/>
            <a:ext cx="5421442" cy="6096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04800" y="2438400"/>
            <a:ext cx="67681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Effisiensi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thermis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termoelektrik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48400" y="838200"/>
            <a:ext cx="1307602" cy="646331"/>
          </a:xfrm>
          <a:prstGeom prst="rect">
            <a:avLst/>
          </a:prstGeom>
          <a:solidFill>
            <a:srgbClr val="FF0000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Sambungan</a:t>
            </a:r>
            <a:endParaRPr lang="en-US" b="1" dirty="0" smtClean="0">
              <a:solidFill>
                <a:srgbClr val="FFFF00"/>
              </a:solidFill>
            </a:endParaRPr>
          </a:p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panas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8400" y="1676400"/>
            <a:ext cx="1307602" cy="646331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Sambungan</a:t>
            </a:r>
            <a:endParaRPr lang="en-US" b="1" dirty="0" smtClean="0">
              <a:solidFill>
                <a:srgbClr val="FFFF00"/>
              </a:solidFill>
            </a:endParaRPr>
          </a:p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dingin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2971800"/>
            <a:ext cx="5917721" cy="762000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381000" y="4114800"/>
            <a:ext cx="8458200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mengalikan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pembilang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penyebut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ΔT/R</a:t>
            </a:r>
            <a:r>
              <a:rPr lang="en-US" sz="2000" b="1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en-US" sz="2000" b="1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US" sz="2000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jika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</a:p>
          <a:p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perbandingan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tahanan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luar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tahanan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</a:t>
            </a:r>
            <a:r>
              <a:rPr lang="en-US" sz="2000" b="1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</a:t>
            </a:r>
            <a:r>
              <a:rPr lang="en-US" sz="2000" b="1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persamaan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diatas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5562600"/>
            <a:ext cx="571500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228600"/>
            <a:ext cx="5105400" cy="584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Narrow" pitchFamily="34" charset="0"/>
              </a:rPr>
              <a:t>PRODUKSI  ENERGI  LISTRIK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1524000"/>
            <a:ext cx="7061164" cy="2554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indent="457200">
              <a:buFont typeface="Wingdings" pitchFamily="2" charset="2"/>
              <a:buChar char="q"/>
            </a:pPr>
            <a:r>
              <a:rPr lang="en-US" sz="3200" dirty="0" smtClean="0"/>
              <a:t>KONVERSI ENERGI MEKANIK </a:t>
            </a:r>
          </a:p>
          <a:p>
            <a:pPr indent="457200">
              <a:buFont typeface="Wingdings" pitchFamily="2" charset="2"/>
              <a:buChar char="q"/>
            </a:pPr>
            <a:r>
              <a:rPr lang="en-US" sz="3200" dirty="0" smtClean="0"/>
              <a:t>KONVERSI ENERGI THERMAL </a:t>
            </a:r>
          </a:p>
          <a:p>
            <a:pPr indent="457200">
              <a:buFont typeface="Wingdings" pitchFamily="2" charset="2"/>
              <a:buChar char="q"/>
            </a:pPr>
            <a:r>
              <a:rPr lang="en-US" sz="3200" dirty="0" smtClean="0"/>
              <a:t>KONVERSI ENERGI ELEKTROMAGNETIK</a:t>
            </a:r>
          </a:p>
          <a:p>
            <a:pPr indent="457200">
              <a:buFont typeface="Wingdings" pitchFamily="2" charset="2"/>
              <a:buChar char="q"/>
            </a:pPr>
            <a:r>
              <a:rPr lang="en-US" sz="3200" dirty="0" smtClean="0"/>
              <a:t>KONVERSI ENERGI KIMIA</a:t>
            </a:r>
          </a:p>
          <a:p>
            <a:pPr indent="457200">
              <a:buFont typeface="Wingdings" pitchFamily="2" charset="2"/>
              <a:buChar char="q"/>
            </a:pPr>
            <a:r>
              <a:rPr lang="en-US" sz="3200" dirty="0" smtClean="0"/>
              <a:t>KONVERSI ENERGI NUKLIR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819400" y="5181600"/>
            <a:ext cx="2971800" cy="584775"/>
          </a:xfrm>
          <a:prstGeom prst="rect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ENERGI LISTRIK</a:t>
            </a:r>
            <a:endParaRPr lang="en-US" sz="3200" b="1" dirty="0"/>
          </a:p>
        </p:txBody>
      </p:sp>
      <p:sp>
        <p:nvSpPr>
          <p:cNvPr id="8" name="Down Arrow 7"/>
          <p:cNvSpPr/>
          <p:nvPr/>
        </p:nvSpPr>
        <p:spPr>
          <a:xfrm>
            <a:off x="3886200" y="838200"/>
            <a:ext cx="990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62400" y="4191000"/>
            <a:ext cx="762000" cy="707886"/>
          </a:xfrm>
          <a:prstGeom prst="rect">
            <a:avLst/>
          </a:prstGeom>
          <a:solidFill>
            <a:schemeClr val="accent5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KE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81000" y="304800"/>
            <a:ext cx="7620000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converter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total yang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dibangkitkan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dibagi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tahanan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total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sirkuit</a:t>
            </a:r>
            <a:r>
              <a:rPr lang="en-US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1219200"/>
            <a:ext cx="5701453" cy="838200"/>
          </a:xfrm>
          <a:prstGeom prst="rect">
            <a:avLst/>
          </a:prstGeom>
          <a:noFill/>
        </p:spPr>
      </p:pic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3124200"/>
            <a:ext cx="5470769" cy="762000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81000" y="2133600"/>
            <a:ext cx="7620000" cy="7078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Masukkan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harga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persamaan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(8.16)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sebelumnya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Effisiensin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Thermis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sebesar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4343400"/>
            <a:ext cx="3657600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 =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keuntungan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generator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9800" y="3962400"/>
            <a:ext cx="1752600" cy="915247"/>
          </a:xfrm>
          <a:prstGeom prst="rect">
            <a:avLst/>
          </a:prstGeom>
          <a:noFill/>
        </p:spPr>
      </p:pic>
      <p:sp>
        <p:nvSpPr>
          <p:cNvPr id="11" name="Right Arrow 10"/>
          <p:cNvSpPr/>
          <p:nvPr/>
        </p:nvSpPr>
        <p:spPr>
          <a:xfrm>
            <a:off x="3962400" y="4114800"/>
            <a:ext cx="381000" cy="990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81000" y="228600"/>
            <a:ext cx="830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memperbaiki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effisiensi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termis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generator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harga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Z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harus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sebesar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mungkin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Sekali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material 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dipilih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minimum Kg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harga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maksimum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Z</a:t>
            </a:r>
            <a:r>
              <a:rPr kumimoji="0" lang="en-US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447800"/>
            <a:ext cx="5711456" cy="838200"/>
          </a:xfrm>
          <a:prstGeom prst="rect">
            <a:avLst/>
          </a:prstGeom>
          <a:noFill/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2286000"/>
            <a:ext cx="4707924" cy="685800"/>
          </a:xfrm>
          <a:prstGeom prst="rect">
            <a:avLst/>
          </a:prstGeom>
          <a:noFill/>
        </p:spPr>
      </p:pic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2416126"/>
            <a:ext cx="1066800" cy="689317"/>
          </a:xfrm>
          <a:prstGeom prst="rect">
            <a:avLst/>
          </a:prstGeom>
          <a:noFill/>
        </p:spPr>
      </p:pic>
      <p:sp>
        <p:nvSpPr>
          <p:cNvPr id="10" name="Right Arrow 9"/>
          <p:cNvSpPr/>
          <p:nvPr/>
        </p:nvSpPr>
        <p:spPr>
          <a:xfrm>
            <a:off x="6172200" y="2590800"/>
            <a:ext cx="5334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304800" y="3200400"/>
            <a:ext cx="8610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Harga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x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optimum yang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harga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minimum Kg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Z</a:t>
            </a:r>
            <a:r>
              <a:rPr kumimoji="0" lang="en-US" sz="20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dihitung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menghitung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r>
              <a:rPr kumimoji="0" lang="en-US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[d (Kg </a:t>
            </a:r>
            <a:r>
              <a:rPr kumimoji="0" lang="en-US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Rg</a:t>
            </a:r>
            <a:r>
              <a:rPr kumimoji="0" lang="en-US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kumimoji="0" lang="en-US" sz="2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dx</a:t>
            </a:r>
            <a:r>
              <a:rPr kumimoji="0" lang="en-US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]=0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selesaikan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mendapatkan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nilai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x.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Dan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diberikan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Dan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7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267200"/>
            <a:ext cx="2486526" cy="914400"/>
          </a:xfrm>
          <a:prstGeom prst="rect">
            <a:avLst/>
          </a:prstGeom>
          <a:noFill/>
        </p:spPr>
      </p:pic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5334000"/>
            <a:ext cx="259080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1762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371600"/>
            <a:ext cx="4130566" cy="6096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04800" y="228600"/>
            <a:ext cx="830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 optimal yang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effisiensi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termis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maksimal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dihitung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menghitung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dη</a:t>
            </a:r>
            <a:r>
              <a:rPr kumimoji="0" lang="en-US" sz="20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th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dM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)=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diselesaikan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mendapatkan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M.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3400" y="2057400"/>
            <a:ext cx="8229600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T</a:t>
            </a:r>
            <a:r>
              <a:rPr lang="en-US" sz="2000" baseline="-30000" dirty="0" err="1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ave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 =  (T</a:t>
            </a:r>
            <a:r>
              <a:rPr lang="en-US" sz="2000" baseline="-30000" dirty="0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H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+ T</a:t>
            </a:r>
            <a:r>
              <a:rPr lang="en-US" sz="2000" baseline="-30000" dirty="0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L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)/2= </a:t>
            </a:r>
            <a:r>
              <a:rPr lang="en-US" sz="2000" dirty="0" err="1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temperatur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mutlak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 rata-rata </a:t>
            </a:r>
            <a:r>
              <a:rPr lang="en-US" sz="2000" dirty="0" err="1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dalam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ea typeface="Tahoma" pitchFamily="34" charset="0"/>
                <a:cs typeface="Tahoma" pitchFamily="34" charset="0"/>
              </a:rPr>
              <a:t> generator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3733800"/>
            <a:ext cx="6007100" cy="8382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57200" y="2819400"/>
            <a:ext cx="822960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memasukan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persamaan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diatas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persamaan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effisiensi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thermis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533400" y="4800600"/>
            <a:ext cx="815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keluaran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total yang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dibangkitkan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dikurangi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penurunan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internal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didalam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generator :</a:t>
            </a: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199" y="5867400"/>
            <a:ext cx="4191001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8600"/>
            <a:ext cx="4184159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Dan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keluaran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:  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28600"/>
            <a:ext cx="3657600" cy="4572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06050" y="838200"/>
            <a:ext cx="8382000" cy="173380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Penurunan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differensial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Persamaan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(8.26)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terhadapi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penyelesaia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dP</a:t>
            </a:r>
            <a:r>
              <a:rPr kumimoji="0" lang="en-US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keluar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 = 0 ,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ideal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keluaran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maksimum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kumimoji="0" lang="en-US" sz="20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maks.P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baseline="-30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-3000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1752600"/>
            <a:ext cx="1981200" cy="71898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04800" y="3048000"/>
            <a:ext cx="3657600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keluaran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maksimal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sebesar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819400"/>
            <a:ext cx="3124200" cy="1040054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304800" y="4343400"/>
            <a:ext cx="7010400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Tegangan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keluaran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kondisi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maksimum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5029200"/>
            <a:ext cx="5943600" cy="457200"/>
          </a:xfrm>
          <a:prstGeom prst="rect">
            <a:avLst/>
          </a:prstGeom>
          <a:noFill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5791200"/>
            <a:ext cx="5029200" cy="609600"/>
          </a:xfrm>
          <a:prstGeom prst="rect">
            <a:avLst/>
          </a:prstGeom>
          <a:noFill/>
        </p:spPr>
      </p:pic>
      <p:cxnSp>
        <p:nvCxnSpPr>
          <p:cNvPr id="23" name="Straight Arrow Connector 22"/>
          <p:cNvCxnSpPr/>
          <p:nvPr/>
        </p:nvCxnSpPr>
        <p:spPr>
          <a:xfrm>
            <a:off x="1066800" y="2133600"/>
            <a:ext cx="144780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361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4267200" y="3124200"/>
            <a:ext cx="533400" cy="609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81000" y="533400"/>
            <a:ext cx="84582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CONTOH 8.1 (hal-393)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Sebuah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generator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termoelektrik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beroperasi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30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sampai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500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dibuat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semikonduktor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n-p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sifat-sifat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tabel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dibawahy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direncanakan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memproduksi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500 We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effisiensi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termal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tertinggi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mungkin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tentukan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pasangan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elemen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efisiensi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termis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tertinggi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mungkin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keluaran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tertinggi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Misalkan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luas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penampang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melintang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kaki-n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 cm</a:t>
            </a:r>
            <a:r>
              <a:rPr lang="en-US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panjang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kaki-kaki-n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=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1 cm, 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panjang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kaki- p 1 cm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Ditanya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:  a)	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pasangan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elemen</a:t>
            </a:r>
            <a:endParaRPr lang="en-US" sz="2000" b="1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   b) 	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Effisiensi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thermis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tertinggi</a:t>
            </a:r>
            <a:endParaRPr lang="en-US" sz="2000" b="1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		   c)      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Keluaran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tertinggi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mungkin</a:t>
            </a:r>
            <a:endParaRPr lang="en-US" sz="2000" b="1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3400" y="2895600"/>
          <a:ext cx="7391400" cy="1402080"/>
        </p:xfrm>
        <a:graphic>
          <a:graphicData uri="http://schemas.openxmlformats.org/drawingml/2006/table">
            <a:tbl>
              <a:tblPr/>
              <a:tblGrid>
                <a:gridCol w="3972598"/>
                <a:gridCol w="1361973"/>
                <a:gridCol w="205682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Material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Jenis</a:t>
                      </a:r>
                      <a:r>
                        <a:rPr lang="en-US" sz="20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- 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Jenis</a:t>
                      </a:r>
                      <a:r>
                        <a:rPr lang="en-US" sz="20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- 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Koefisien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Seeback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: 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S.µV/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</a:t>
                      </a:r>
                      <a:r>
                        <a:rPr lang="en-US" sz="2000" b="0" baseline="3000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o</a:t>
                      </a:r>
                      <a:r>
                        <a:rPr lang="en-US" sz="2000" b="0" baseline="3000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endParaRPr lang="en-US" sz="2000" b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-170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Tahanan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Listrik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: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ρ,µΩ.m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</a:t>
                      </a:r>
                      <a:endParaRPr lang="en-US" sz="2000" b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Konduktifitas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panas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: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k.W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/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m.K</a:t>
                      </a:r>
                      <a:r>
                        <a:rPr lang="en-US" sz="2000" b="0" baseline="3000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o</a:t>
                      </a:r>
                      <a:r>
                        <a:rPr lang="en-US" sz="2000" b="0" baseline="3000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</a:t>
                      </a:r>
                      <a:endParaRPr lang="en-US" sz="2000" b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4800" y="304800"/>
            <a:ext cx="8686800" cy="6553201"/>
            <a:chOff x="0" y="0"/>
            <a:chExt cx="8909540" cy="6664817"/>
          </a:xfrm>
        </p:grpSpPr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10799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	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43400" y="304800"/>
              <a:ext cx="3352800" cy="357632"/>
            </a:xfrm>
            <a:prstGeom prst="rect">
              <a:avLst/>
            </a:prstGeom>
            <a:noFill/>
          </p:spPr>
        </p:pic>
        <p:sp>
          <p:nvSpPr>
            <p:cNvPr id="8" name="Rectangle 7"/>
            <p:cNvSpPr/>
            <p:nvPr/>
          </p:nvSpPr>
          <p:spPr>
            <a:xfrm>
              <a:off x="228600" y="228600"/>
              <a:ext cx="41088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dirty="0" err="1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Koefisien</a:t>
              </a:r>
              <a:r>
                <a:rPr lang="en-US" b="1" i="1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b="1" i="1" dirty="0" err="1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Seeback</a:t>
              </a:r>
              <a:r>
                <a:rPr lang="en-US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rata-rata </a:t>
              </a:r>
              <a:r>
                <a:rPr lang="en-US" dirty="0" err="1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adalah</a:t>
              </a:r>
              <a:r>
                <a:rPr lang="id-ID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:</a:t>
              </a:r>
              <a:r>
                <a:rPr lang="en-US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lang="id-ID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48528" y="609600"/>
              <a:ext cx="37369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dirty="0" err="1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Keuntungan</a:t>
              </a:r>
              <a:r>
                <a:rPr lang="en-US" b="1" i="1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b="1" i="1" dirty="0" err="1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maksimum</a:t>
              </a:r>
              <a:r>
                <a:rPr lang="en-US" b="1" i="1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b="1" i="1" dirty="0" err="1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adalah</a:t>
              </a:r>
              <a:r>
                <a:rPr lang="en-US" b="1" i="1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:</a:t>
              </a:r>
              <a:endParaRPr lang="en-US" sz="320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" name="Group 27"/>
            <p:cNvGrpSpPr/>
            <p:nvPr/>
          </p:nvGrpSpPr>
          <p:grpSpPr>
            <a:xfrm>
              <a:off x="304800" y="1066800"/>
              <a:ext cx="8534400" cy="685800"/>
              <a:chOff x="304800" y="1066800"/>
              <a:chExt cx="8630528" cy="699868"/>
            </a:xfrm>
          </p:grpSpPr>
          <p:pic>
            <p:nvPicPr>
              <p:cNvPr id="22" name="Picture 5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0" y="1066800"/>
                <a:ext cx="2292220" cy="6858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Picture 18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610728" y="1066800"/>
                <a:ext cx="6324600" cy="69986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1" name="Rectangle 10"/>
            <p:cNvSpPr/>
            <p:nvPr/>
          </p:nvSpPr>
          <p:spPr>
            <a:xfrm>
              <a:off x="304800" y="1828800"/>
              <a:ext cx="342100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err="1" smtClean="0"/>
                <a:t>Untuk</a:t>
              </a:r>
              <a:r>
                <a:rPr lang="en-US" sz="2000" b="1" i="1" dirty="0" smtClean="0"/>
                <a:t> </a:t>
              </a:r>
              <a:r>
                <a:rPr lang="en-US" sz="2000" b="1" i="1" dirty="0" err="1" smtClean="0"/>
                <a:t>Harga</a:t>
              </a:r>
              <a:r>
                <a:rPr lang="en-US" sz="2000" b="1" i="1" dirty="0" smtClean="0"/>
                <a:t> K</a:t>
              </a:r>
              <a:r>
                <a:rPr lang="en-US" sz="2000" b="1" i="1" baseline="-25000" dirty="0" smtClean="0"/>
                <a:t>g</a:t>
              </a:r>
              <a:r>
                <a:rPr lang="en-US" sz="2000" b="1" i="1" dirty="0" smtClean="0"/>
                <a:t> </a:t>
              </a:r>
              <a:r>
                <a:rPr lang="en-US" sz="2000" b="1" i="1" dirty="0" err="1" smtClean="0"/>
                <a:t>Rg</a:t>
              </a:r>
              <a:r>
                <a:rPr lang="en-US" sz="2000" b="1" i="1" dirty="0" smtClean="0"/>
                <a:t> minimum</a:t>
              </a:r>
              <a:r>
                <a:rPr lang="id-ID" sz="2000" b="1" i="1" dirty="0" smtClean="0"/>
                <a:t> :</a:t>
              </a:r>
              <a:r>
                <a:rPr lang="en-US" sz="2000" b="1" i="1" dirty="0" smtClean="0"/>
                <a:t> </a:t>
              </a:r>
              <a:endParaRPr lang="id-ID" sz="2000" i="1" dirty="0"/>
            </a:p>
          </p:txBody>
        </p:sp>
        <p:pic>
          <p:nvPicPr>
            <p:cNvPr id="12" name="Picture 2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3400" y="2362200"/>
              <a:ext cx="4267200" cy="762000"/>
            </a:xfrm>
            <a:prstGeom prst="rect">
              <a:avLst/>
            </a:prstGeom>
            <a:noFill/>
          </p:spPr>
        </p:pic>
        <p:sp>
          <p:nvSpPr>
            <p:cNvPr id="13" name="Right Arrow 12"/>
            <p:cNvSpPr/>
            <p:nvPr/>
          </p:nvSpPr>
          <p:spPr>
            <a:xfrm>
              <a:off x="4876800" y="2438400"/>
              <a:ext cx="228600" cy="609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14" name="Picture 2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75740" y="2438400"/>
              <a:ext cx="3733800" cy="533400"/>
            </a:xfrm>
            <a:prstGeom prst="rect">
              <a:avLst/>
            </a:prstGeom>
            <a:noFill/>
          </p:spPr>
        </p:pic>
        <p:pic>
          <p:nvPicPr>
            <p:cNvPr id="15" name="Picture 27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3200400"/>
              <a:ext cx="6934200" cy="533400"/>
            </a:xfrm>
            <a:prstGeom prst="rect">
              <a:avLst/>
            </a:prstGeom>
            <a:noFill/>
          </p:spPr>
        </p:pic>
        <p:pic>
          <p:nvPicPr>
            <p:cNvPr id="16" name="Picture 30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3400" y="3505200"/>
              <a:ext cx="6019800" cy="838200"/>
            </a:xfrm>
            <a:prstGeom prst="rect">
              <a:avLst/>
            </a:prstGeom>
            <a:noFill/>
          </p:spPr>
        </p:pic>
        <p:pic>
          <p:nvPicPr>
            <p:cNvPr id="17" name="Picture 33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3400" y="4495800"/>
              <a:ext cx="6096000" cy="609600"/>
            </a:xfrm>
            <a:prstGeom prst="rect">
              <a:avLst/>
            </a:prstGeom>
            <a:noFill/>
          </p:spPr>
        </p:pic>
        <p:pic>
          <p:nvPicPr>
            <p:cNvPr id="18" name="Picture 36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3400" y="5181600"/>
              <a:ext cx="5410200" cy="304800"/>
            </a:xfrm>
            <a:prstGeom prst="rect">
              <a:avLst/>
            </a:prstGeom>
            <a:noFill/>
          </p:spPr>
        </p:pic>
        <p:pic>
          <p:nvPicPr>
            <p:cNvPr id="19" name="Picture 39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5638800"/>
              <a:ext cx="2868706" cy="304800"/>
            </a:xfrm>
            <a:prstGeom prst="rect">
              <a:avLst/>
            </a:prstGeom>
            <a:noFill/>
          </p:spPr>
        </p:pic>
        <p:pic>
          <p:nvPicPr>
            <p:cNvPr id="20" name="Picture 41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29000" y="5590736"/>
              <a:ext cx="5257800" cy="505264"/>
            </a:xfrm>
            <a:prstGeom prst="rect">
              <a:avLst/>
            </a:prstGeom>
            <a:noFill/>
          </p:spPr>
        </p:pic>
        <p:pic>
          <p:nvPicPr>
            <p:cNvPr id="21" name="Picture 44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6096001"/>
              <a:ext cx="5029200" cy="568816"/>
            </a:xfrm>
            <a:prstGeom prst="rect">
              <a:avLst/>
            </a:prstGeom>
            <a:noFill/>
          </p:spPr>
        </p:pic>
      </p:grpSp>
      <p:sp>
        <p:nvSpPr>
          <p:cNvPr id="24" name="TextBox 23"/>
          <p:cNvSpPr txBox="1"/>
          <p:nvPr/>
        </p:nvSpPr>
        <p:spPr>
          <a:xfrm>
            <a:off x="-12490" y="18740"/>
            <a:ext cx="2087046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PENYELESAIAN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0" y="0"/>
            <a:ext cx="9144000" cy="3962400"/>
            <a:chOff x="0" y="0"/>
            <a:chExt cx="9144000" cy="3962400"/>
          </a:xfrm>
        </p:grpSpPr>
        <p:sp>
          <p:nvSpPr>
            <p:cNvPr id="26" name="Rectangle 3"/>
            <p:cNvSpPr>
              <a:spLocks noChangeArrowheads="1"/>
            </p:cNvSpPr>
            <p:nvPr/>
          </p:nvSpPr>
          <p:spPr bwMode="auto">
            <a:xfrm>
              <a:off x="0" y="628650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	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6"/>
            <p:cNvSpPr>
              <a:spLocks noChangeArrowheads="1"/>
            </p:cNvSpPr>
            <p:nvPr/>
          </p:nvSpPr>
          <p:spPr bwMode="auto">
            <a:xfrm>
              <a:off x="0" y="628650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id-ID"/>
            </a:p>
          </p:txBody>
        </p:sp>
        <p:sp>
          <p:nvSpPr>
            <p:cNvPr id="29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id-ID"/>
            </a:p>
          </p:txBody>
        </p:sp>
        <p:grpSp>
          <p:nvGrpSpPr>
            <p:cNvPr id="30" name="Group 26"/>
            <p:cNvGrpSpPr/>
            <p:nvPr/>
          </p:nvGrpSpPr>
          <p:grpSpPr>
            <a:xfrm>
              <a:off x="304801" y="228600"/>
              <a:ext cx="4419599" cy="1504072"/>
              <a:chOff x="304801" y="228600"/>
              <a:chExt cx="4419599" cy="1504072"/>
            </a:xfrm>
          </p:grpSpPr>
          <p:pic>
            <p:nvPicPr>
              <p:cNvPr id="43" name="Picture 1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04801" y="228600"/>
                <a:ext cx="4343400" cy="304800"/>
              </a:xfrm>
              <a:prstGeom prst="rect">
                <a:avLst/>
              </a:prstGeom>
              <a:noFill/>
            </p:spPr>
          </p:pic>
          <p:pic>
            <p:nvPicPr>
              <p:cNvPr id="44" name="Picture 4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09800" y="609600"/>
                <a:ext cx="1143000" cy="304800"/>
              </a:xfrm>
              <a:prstGeom prst="rect">
                <a:avLst/>
              </a:prstGeom>
              <a:noFill/>
            </p:spPr>
          </p:pic>
          <p:pic>
            <p:nvPicPr>
              <p:cNvPr id="45" name="Picture 7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82392" y="920260"/>
                <a:ext cx="2438397" cy="304801"/>
              </a:xfrm>
              <a:prstGeom prst="rect">
                <a:avLst/>
              </a:prstGeom>
              <a:noFill/>
            </p:spPr>
          </p:pic>
          <p:pic>
            <p:nvPicPr>
              <p:cNvPr id="46" name="Picture 9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38400" y="1199272"/>
                <a:ext cx="2286000" cy="533400"/>
              </a:xfrm>
              <a:prstGeom prst="rect">
                <a:avLst/>
              </a:prstGeom>
              <a:noFill/>
            </p:spPr>
          </p:pic>
        </p:grpSp>
        <p:sp>
          <p:nvSpPr>
            <p:cNvPr id="31" name="Rectangle 13"/>
            <p:cNvSpPr>
              <a:spLocks noChangeArrowheads="1"/>
            </p:cNvSpPr>
            <p:nvPr/>
          </p:nvSpPr>
          <p:spPr bwMode="auto">
            <a:xfrm>
              <a:off x="0" y="619125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2" name="Group 25"/>
            <p:cNvGrpSpPr/>
            <p:nvPr/>
          </p:nvGrpSpPr>
          <p:grpSpPr>
            <a:xfrm>
              <a:off x="228600" y="1828800"/>
              <a:ext cx="7137400" cy="304800"/>
              <a:chOff x="228600" y="1828800"/>
              <a:chExt cx="7137400" cy="304800"/>
            </a:xfrm>
          </p:grpSpPr>
          <p:pic>
            <p:nvPicPr>
              <p:cNvPr id="41" name="Picture 11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28600" y="1828800"/>
                <a:ext cx="4267200" cy="304800"/>
              </a:xfrm>
              <a:prstGeom prst="rect">
                <a:avLst/>
              </a:prstGeom>
              <a:noFill/>
            </p:spPr>
          </p:pic>
          <p:pic>
            <p:nvPicPr>
              <p:cNvPr id="42" name="Picture 14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572000" y="1828800"/>
                <a:ext cx="2794000" cy="304800"/>
              </a:xfrm>
              <a:prstGeom prst="rect">
                <a:avLst/>
              </a:prstGeom>
              <a:noFill/>
            </p:spPr>
          </p:pic>
        </p:grpSp>
        <p:sp>
          <p:nvSpPr>
            <p:cNvPr id="33" name="Rectangle 16"/>
            <p:cNvSpPr>
              <a:spLocks noChangeArrowheads="1"/>
            </p:cNvSpPr>
            <p:nvPr/>
          </p:nvSpPr>
          <p:spPr bwMode="auto">
            <a:xfrm>
              <a:off x="0" y="619125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18"/>
            <p:cNvSpPr>
              <a:spLocks noChangeArrowheads="1"/>
            </p:cNvSpPr>
            <p:nvPr/>
          </p:nvSpPr>
          <p:spPr bwMode="auto">
            <a:xfrm>
              <a:off x="0" y="0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id-ID"/>
            </a:p>
          </p:txBody>
        </p:sp>
        <p:pic>
          <p:nvPicPr>
            <p:cNvPr id="35" name="Picture 17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2402057"/>
              <a:ext cx="2971800" cy="304800"/>
            </a:xfrm>
            <a:prstGeom prst="rect">
              <a:avLst/>
            </a:prstGeom>
            <a:noFill/>
          </p:spPr>
        </p:pic>
        <p:pic>
          <p:nvPicPr>
            <p:cNvPr id="36" name="Picture 19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6600" y="2249656"/>
              <a:ext cx="5715000" cy="914400"/>
            </a:xfrm>
            <a:prstGeom prst="rect">
              <a:avLst/>
            </a:prstGeom>
            <a:noFill/>
          </p:spPr>
        </p:pic>
        <p:sp>
          <p:nvSpPr>
            <p:cNvPr id="37" name="Rectangle 21"/>
            <p:cNvSpPr>
              <a:spLocks noChangeArrowheads="1"/>
            </p:cNvSpPr>
            <p:nvPr/>
          </p:nvSpPr>
          <p:spPr bwMode="auto">
            <a:xfrm>
              <a:off x="0" y="1019175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23"/>
            <p:cNvSpPr>
              <a:spLocks noChangeArrowheads="1"/>
            </p:cNvSpPr>
            <p:nvPr/>
          </p:nvSpPr>
          <p:spPr bwMode="auto">
            <a:xfrm>
              <a:off x="0" y="0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id-ID"/>
            </a:p>
          </p:txBody>
        </p:sp>
        <p:pic>
          <p:nvPicPr>
            <p:cNvPr id="39" name="Picture 22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3505199"/>
              <a:ext cx="3352800" cy="304801"/>
            </a:xfrm>
            <a:prstGeom prst="rect">
              <a:avLst/>
            </a:prstGeom>
            <a:noFill/>
          </p:spPr>
        </p:pic>
        <p:pic>
          <p:nvPicPr>
            <p:cNvPr id="40" name="Picture 24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81400" y="3276600"/>
              <a:ext cx="4724400" cy="685800"/>
            </a:xfrm>
            <a:prstGeom prst="rect">
              <a:avLst/>
            </a:prstGeom>
            <a:noFill/>
          </p:spPr>
        </p:pic>
      </p:grpSp>
      <p:sp>
        <p:nvSpPr>
          <p:cNvPr id="24" name="TextBox 23"/>
          <p:cNvSpPr txBox="1"/>
          <p:nvPr/>
        </p:nvSpPr>
        <p:spPr>
          <a:xfrm>
            <a:off x="685800" y="4648200"/>
            <a:ext cx="81219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Tugas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Lokal</a:t>
            </a:r>
            <a:r>
              <a:rPr lang="en-US" sz="2000" b="1" dirty="0" smtClean="0"/>
              <a:t> C : </a:t>
            </a:r>
            <a:r>
              <a:rPr lang="en-US" sz="2000" b="1" dirty="0" err="1" smtClean="0"/>
              <a:t>Kerjakan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halaman</a:t>
            </a:r>
            <a:r>
              <a:rPr lang="en-US" sz="2000" b="1" dirty="0" smtClean="0"/>
              <a:t> 432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ketentuan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sbb</a:t>
            </a:r>
            <a:r>
              <a:rPr lang="en-US" sz="2000" b="1" dirty="0" smtClean="0"/>
              <a:t> :</a:t>
            </a:r>
          </a:p>
          <a:p>
            <a:endParaRPr lang="en-US" sz="2000" b="1" dirty="0" smtClean="0"/>
          </a:p>
          <a:p>
            <a:pPr marL="342900" indent="-342900">
              <a:buAutoNum type="arabicPeriod"/>
            </a:pP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nomor</a:t>
            </a:r>
            <a:r>
              <a:rPr lang="en-US" sz="2000" b="1" dirty="0" smtClean="0"/>
              <a:t> BP </a:t>
            </a:r>
            <a:r>
              <a:rPr lang="en-US" sz="2000" b="1" dirty="0" err="1" smtClean="0"/>
              <a:t>ganjil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kerjakan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nomor</a:t>
            </a:r>
            <a:r>
              <a:rPr lang="en-US" sz="2000" b="1" dirty="0" smtClean="0"/>
              <a:t> : 8.1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8.2 (a , b, c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d )</a:t>
            </a:r>
          </a:p>
          <a:p>
            <a:pPr marL="342900" indent="-342900">
              <a:buAutoNum type="arabicPeriod"/>
            </a:pP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nomor</a:t>
            </a:r>
            <a:r>
              <a:rPr lang="en-US" sz="2000" b="1" dirty="0" smtClean="0"/>
              <a:t> BP </a:t>
            </a:r>
            <a:r>
              <a:rPr lang="en-US" sz="2000" b="1" dirty="0" err="1" smtClean="0"/>
              <a:t>genap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kerjakan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nomor</a:t>
            </a:r>
            <a:r>
              <a:rPr lang="en-US" sz="2000" b="1" dirty="0" smtClean="0"/>
              <a:t> 8.3</a:t>
            </a:r>
          </a:p>
          <a:p>
            <a:pPr marL="342900" indent="-342900">
              <a:buAutoNum type="arabicPeriod"/>
            </a:pP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381000"/>
            <a:ext cx="2069797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TUGAS-2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447800"/>
            <a:ext cx="838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Kerjakan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soal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halaman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432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ketentuan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sbb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endParaRPr lang="en-US" sz="2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AutoNum type="arabicPeriod"/>
            </a:pP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nomor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BP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ganjil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kerjakan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soal</a:t>
            </a:r>
            <a:endParaRPr lang="en-US" sz="2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/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nomor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8.1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8.2 (a , b, c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 )</a:t>
            </a:r>
          </a:p>
          <a:p>
            <a:pPr marL="342900" indent="-342900"/>
            <a:endParaRPr lang="en-US" sz="2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AutoNum type="arabicPeriod" startAt="2"/>
            </a:pP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nomor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BP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genap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kerjakan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soal</a:t>
            </a:r>
            <a:endParaRPr lang="en-US" sz="2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/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nomor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8.3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soal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nomor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8.2 (e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f)</a:t>
            </a:r>
            <a:endParaRPr lang="en-US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5800" y="457200"/>
            <a:ext cx="7848600" cy="2585323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atin typeface="Comic Sans MS" pitchFamily="66" charset="0"/>
              </a:rPr>
              <a:t>KONVERTER TERMIONIK </a:t>
            </a:r>
          </a:p>
          <a:p>
            <a:pPr algn="ctr"/>
            <a:r>
              <a:rPr lang="en-US" sz="5400" b="1" dirty="0" smtClean="0">
                <a:latin typeface="Comic Sans MS" pitchFamily="66" charset="0"/>
              </a:rPr>
              <a:t>(Generator </a:t>
            </a:r>
            <a:r>
              <a:rPr lang="en-US" sz="5400" b="1" dirty="0" err="1" smtClean="0">
                <a:latin typeface="Comic Sans MS" pitchFamily="66" charset="0"/>
              </a:rPr>
              <a:t>termionik</a:t>
            </a:r>
            <a:r>
              <a:rPr lang="en-US" sz="5400" b="1" dirty="0" smtClean="0">
                <a:latin typeface="Comic Sans MS" pitchFamily="66" charset="0"/>
              </a:rPr>
              <a:t>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43000" y="3352800"/>
            <a:ext cx="7162800" cy="1752600"/>
            <a:chOff x="304800" y="609600"/>
            <a:chExt cx="7162800" cy="1752600"/>
          </a:xfrm>
        </p:grpSpPr>
        <p:sp>
          <p:nvSpPr>
            <p:cNvPr id="4" name="TextBox 3"/>
            <p:cNvSpPr txBox="1"/>
            <p:nvPr/>
          </p:nvSpPr>
          <p:spPr>
            <a:xfrm>
              <a:off x="304800" y="1065550"/>
              <a:ext cx="1752600" cy="83099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KONVERSI ENERGI PANAS KE LISTRIK </a:t>
              </a:r>
              <a:endParaRPr lang="en-US" sz="1600" b="1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667000" y="990600"/>
              <a:ext cx="4800600" cy="95410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indent="396875">
                <a:buFont typeface="Wingdings" pitchFamily="2" charset="2"/>
                <a:buChar char="q"/>
              </a:pPr>
              <a:r>
                <a:rPr lang="en-US" sz="2800" b="1" dirty="0" smtClean="0"/>
                <a:t>KONERTER TERMOELEKTRIK</a:t>
              </a:r>
            </a:p>
            <a:p>
              <a:pPr indent="396875">
                <a:buFont typeface="Wingdings" pitchFamily="2" charset="2"/>
                <a:buChar char="q"/>
              </a:pPr>
              <a:r>
                <a:rPr lang="en-US" sz="2800" b="1" dirty="0" smtClean="0"/>
                <a:t> KONVERTER TERMIONIK</a:t>
              </a:r>
              <a:endParaRPr lang="en-US" sz="2800" b="1" dirty="0"/>
            </a:p>
          </p:txBody>
        </p:sp>
        <p:sp>
          <p:nvSpPr>
            <p:cNvPr id="7" name="Right Arrow 6"/>
            <p:cNvSpPr/>
            <p:nvPr/>
          </p:nvSpPr>
          <p:spPr>
            <a:xfrm>
              <a:off x="2057400" y="609600"/>
              <a:ext cx="533400" cy="1752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62400" y="3581400"/>
            <a:ext cx="4572000" cy="101566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Elektron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efektif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“</a:t>
            </a:r>
            <a:r>
              <a:rPr lang="en-US" sz="20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dididihkan</a:t>
            </a:r>
            <a:r>
              <a:rPr lang="en-US" sz="20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/</a:t>
            </a:r>
            <a:r>
              <a:rPr lang="en-US" sz="20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dipanaskan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”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katoda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“</a:t>
            </a:r>
            <a:r>
              <a:rPr lang="en-US" sz="20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dikondensasikan</a:t>
            </a:r>
            <a:r>
              <a:rPr lang="en-US" sz="20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”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anoda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dingin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438400" y="1676400"/>
            <a:ext cx="4648200" cy="138499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Emisi</a:t>
            </a:r>
            <a:r>
              <a:rPr lang="en-US" sz="2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termionik</a:t>
            </a:r>
            <a:r>
              <a:rPr lang="en-US" sz="2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r>
              <a:rPr lang="en-US" sz="2800" b="1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ditemukan</a:t>
            </a:r>
            <a:r>
              <a:rPr lang="en-US" sz="2800" b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tahun</a:t>
            </a:r>
            <a:r>
              <a:rPr lang="en-US" sz="2800" b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1883 </a:t>
            </a:r>
          </a:p>
          <a:p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Thomas Alfa </a:t>
            </a:r>
            <a:r>
              <a:rPr lang="en-US" sz="2800" b="1" dirty="0" err="1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Edidon</a:t>
            </a:r>
            <a:r>
              <a:rPr lang="en-US" sz="28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590800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Konverter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 /Generator </a:t>
            </a:r>
            <a:r>
              <a:rPr lang="en-US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</a:rPr>
              <a:t>termionik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Bent Arrow 8"/>
          <p:cNvSpPr/>
          <p:nvPr/>
        </p:nvSpPr>
        <p:spPr>
          <a:xfrm rot="10800000" flipH="1">
            <a:off x="1219200" y="1828800"/>
            <a:ext cx="838200" cy="990600"/>
          </a:xfrm>
          <a:prstGeom prst="ben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" y="3886200"/>
            <a:ext cx="2286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b="1" cap="all" dirty="0" err="1" smtClean="0">
                <a:ln/>
                <a:solidFill>
                  <a:srgbClr val="7030A0"/>
                </a:solidFill>
                <a:effectLst>
                  <a:reflection blurRad="10000" stA="55000" endPos="48000" dist="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b="1" cap="all" dirty="0" smtClean="0">
                <a:ln/>
                <a:solidFill>
                  <a:srgbClr val="7030A0"/>
                </a:solidFill>
                <a:effectLst>
                  <a:reflection blurRad="10000" stA="55000" endPos="48000" dist="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cap="all" dirty="0" err="1" smtClean="0">
                <a:ln/>
                <a:solidFill>
                  <a:srgbClr val="7030A0"/>
                </a:solidFill>
                <a:effectLst>
                  <a:reflection blurRad="10000" stA="55000" endPos="48000" dist="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pengoperasian</a:t>
            </a:r>
            <a:r>
              <a:rPr lang="en-US" b="1" cap="all" dirty="0" smtClean="0">
                <a:ln/>
                <a:solidFill>
                  <a:srgbClr val="7030A0"/>
                </a:solidFill>
                <a:effectLst>
                  <a:reflection blurRad="10000" stA="55000" endPos="48000" dist="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cap="all" dirty="0" err="1" smtClean="0">
                <a:ln/>
                <a:solidFill>
                  <a:srgbClr val="7030A0"/>
                </a:solidFill>
                <a:effectLst>
                  <a:reflection blurRad="10000" stA="55000" endPos="48000" dist="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Konverter</a:t>
            </a:r>
            <a:r>
              <a:rPr lang="en-US" b="1" cap="all" dirty="0" smtClean="0">
                <a:ln/>
                <a:solidFill>
                  <a:srgbClr val="7030A0"/>
                </a:solidFill>
                <a:effectLst>
                  <a:reflection blurRad="10000" stA="55000" endPos="48000" dist="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cap="all" dirty="0" err="1" smtClean="0">
                <a:ln/>
                <a:solidFill>
                  <a:srgbClr val="7030A0"/>
                </a:solidFill>
                <a:effectLst>
                  <a:reflection blurRad="10000" stA="55000" endPos="48000" dist="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termionik</a:t>
            </a:r>
            <a:endParaRPr lang="en-US" b="1" cap="all" dirty="0">
              <a:ln/>
              <a:solidFill>
                <a:srgbClr val="7030A0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819400" y="4267200"/>
            <a:ext cx="685800" cy="6858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962400" y="4724400"/>
            <a:ext cx="457200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/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2.	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Elektron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elektron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mengalir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katoda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tahanan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beban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luar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memproduksi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berguna</a:t>
            </a:r>
            <a:r>
              <a:rPr lang="en-US" sz="2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95400" y="1905000"/>
            <a:ext cx="6596678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latin typeface="Comic Sans MS" pitchFamily="66" charset="0"/>
              </a:rPr>
              <a:t>KONVERSI </a:t>
            </a:r>
          </a:p>
          <a:p>
            <a:pPr algn="ctr"/>
            <a:r>
              <a:rPr lang="en-US" sz="5400" b="1" dirty="0" smtClean="0">
                <a:latin typeface="Comic Sans MS" pitchFamily="66" charset="0"/>
              </a:rPr>
              <a:t>ENERGI THERMAL</a:t>
            </a:r>
          </a:p>
          <a:p>
            <a:pPr algn="ctr"/>
            <a:r>
              <a:rPr lang="en-US" sz="5400" b="1" dirty="0" smtClean="0">
                <a:latin typeface="Comic Sans MS" pitchFamily="66" charset="0"/>
              </a:rPr>
              <a:t>KE LISTRIK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533400"/>
            <a:ext cx="881973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(1)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219200"/>
            <a:ext cx="7618750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elektron-elektron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bervalensi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didalam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orbit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sekeliling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rata-rata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bergetar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disekitar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level Fermi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amplitude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sebanding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temperatur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mutlak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304800"/>
            <a:ext cx="4392549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level – Fermi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457200" y="2819400"/>
            <a:ext cx="4876800" cy="9541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fungsi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i="1" dirty="0" smtClean="0">
                <a:latin typeface="Tahoma" pitchFamily="34" charset="0"/>
                <a:ea typeface="Tahoma" pitchFamily="34" charset="0"/>
                <a:cs typeface="Tahoma" pitchFamily="34" charset="0"/>
                <a:sym typeface="Symbol"/>
              </a:rPr>
              <a:t>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8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work-function energy)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1219200" y="4038600"/>
            <a:ext cx="7467600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besarnya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diperlukan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melepaskan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bervalensi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atom.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harus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diatasi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sebelum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electron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meninggalkan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fungsi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energy –level Fermi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bervariasi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menurut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jenis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/>
              <a:t>material.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4572000" y="1524000"/>
          <a:ext cx="3810000" cy="1143000"/>
        </p:xfrm>
        <a:graphic>
          <a:graphicData uri="http://schemas.openxmlformats.org/presentationml/2006/ole">
            <p:oleObj spid="_x0000_s5121" name="Equation" r:id="rId3" imgW="1167893" imgH="393529" progId="Equation.3">
              <p:embed/>
            </p:oleObj>
          </a:graphicData>
        </a:graphic>
      </p:graphicFrame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				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14600" y="3505200"/>
            <a:ext cx="6400800" cy="2862322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i="1" dirty="0" smtClean="0">
                <a:latin typeface="Arial Narrow" pitchFamily="34" charset="0"/>
              </a:rPr>
              <a:t>e       =</a:t>
            </a:r>
            <a:r>
              <a:rPr lang="en-US" sz="2000" dirty="0" smtClean="0">
                <a:latin typeface="Arial Narrow" pitchFamily="34" charset="0"/>
              </a:rPr>
              <a:t>  </a:t>
            </a:r>
            <a:r>
              <a:rPr lang="en-US" sz="2000" dirty="0" err="1" smtClean="0">
                <a:latin typeface="Arial Narrow" pitchFamily="34" charset="0"/>
              </a:rPr>
              <a:t>muatan</a:t>
            </a:r>
            <a:r>
              <a:rPr lang="en-US" sz="2000" dirty="0" smtClean="0">
                <a:latin typeface="Arial Narrow" pitchFamily="34" charset="0"/>
              </a:rPr>
              <a:t>  </a:t>
            </a:r>
          </a:p>
          <a:p>
            <a:r>
              <a:rPr lang="en-US" sz="2000" dirty="0" smtClean="0">
                <a:latin typeface="Arial Narrow" pitchFamily="34" charset="0"/>
              </a:rPr>
              <a:t>k       =  </a:t>
            </a:r>
            <a:r>
              <a:rPr lang="en-US" sz="2000" b="1" dirty="0" err="1" smtClean="0">
                <a:latin typeface="Arial Narrow" pitchFamily="34" charset="0"/>
              </a:rPr>
              <a:t>konstanta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</a:rPr>
              <a:t>Bolttzmann</a:t>
            </a: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2000" dirty="0" smtClean="0">
                <a:latin typeface="Arial Narrow" pitchFamily="34" charset="0"/>
              </a:rPr>
              <a:t>(1,55 x 10</a:t>
            </a:r>
            <a:r>
              <a:rPr lang="en-US" sz="2000" baseline="30000" dirty="0" smtClean="0">
                <a:latin typeface="Arial Narrow" pitchFamily="34" charset="0"/>
              </a:rPr>
              <a:t>-4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eV</a:t>
            </a:r>
            <a:r>
              <a:rPr lang="en-US" sz="2000" dirty="0" smtClean="0">
                <a:latin typeface="Arial Narrow" pitchFamily="34" charset="0"/>
              </a:rPr>
              <a:t>/</a:t>
            </a:r>
            <a:r>
              <a:rPr lang="en-US" sz="2000" baseline="30000" dirty="0" err="1" smtClean="0">
                <a:latin typeface="Arial Narrow" pitchFamily="34" charset="0"/>
              </a:rPr>
              <a:t>o</a:t>
            </a:r>
            <a:r>
              <a:rPr lang="en-US" sz="2000" dirty="0" err="1" smtClean="0">
                <a:latin typeface="Arial Narrow" pitchFamily="34" charset="0"/>
              </a:rPr>
              <a:t>K</a:t>
            </a:r>
            <a:r>
              <a:rPr lang="en-US" sz="2000" dirty="0" smtClean="0">
                <a:latin typeface="Arial Narrow" pitchFamily="34" charset="0"/>
              </a:rPr>
              <a:t> )</a:t>
            </a:r>
          </a:p>
          <a:p>
            <a:r>
              <a:rPr lang="en-US" sz="2000" dirty="0" smtClean="0">
                <a:latin typeface="Arial Narrow" pitchFamily="34" charset="0"/>
              </a:rPr>
              <a:t>T       =  </a:t>
            </a:r>
            <a:r>
              <a:rPr lang="en-US" sz="2000" dirty="0" err="1" smtClean="0">
                <a:latin typeface="Arial Narrow" pitchFamily="34" charset="0"/>
              </a:rPr>
              <a:t>temperatur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mutlak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permukaan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dalam</a:t>
            </a:r>
            <a:r>
              <a:rPr lang="en-US" sz="2000" dirty="0" smtClean="0">
                <a:latin typeface="Arial Narrow" pitchFamily="34" charset="0"/>
              </a:rPr>
              <a:t> Kelvin</a:t>
            </a:r>
          </a:p>
          <a:p>
            <a:pPr>
              <a:buFont typeface="Symbol" pitchFamily="18" charset="2"/>
              <a:buChar char="f"/>
            </a:pPr>
            <a:r>
              <a:rPr lang="en-US" sz="2000" dirty="0" smtClean="0">
                <a:latin typeface="Arial Narrow" pitchFamily="34" charset="0"/>
              </a:rPr>
              <a:t>       =  </a:t>
            </a:r>
            <a:r>
              <a:rPr lang="en-US" sz="2000" dirty="0" err="1" smtClean="0">
                <a:latin typeface="Arial Narrow" pitchFamily="34" charset="0"/>
              </a:rPr>
              <a:t>fungsi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kerja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permukaan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dalam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elektronVolt</a:t>
            </a:r>
            <a:r>
              <a:rPr lang="en-US" sz="2000" dirty="0" smtClean="0">
                <a:latin typeface="Arial Narrow" pitchFamily="34" charset="0"/>
              </a:rPr>
              <a:t> (</a:t>
            </a:r>
            <a:r>
              <a:rPr lang="en-US" sz="2000" dirty="0" err="1" smtClean="0">
                <a:latin typeface="Arial Narrow" pitchFamily="34" charset="0"/>
              </a:rPr>
              <a:t>eV</a:t>
            </a:r>
            <a:r>
              <a:rPr lang="en-US" sz="2000" dirty="0" smtClean="0">
                <a:latin typeface="Arial Narrow" pitchFamily="34" charset="0"/>
              </a:rPr>
              <a:t>)</a:t>
            </a:r>
          </a:p>
          <a:p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b="1" dirty="0" smtClean="0">
                <a:latin typeface="Arial Narrow" pitchFamily="34" charset="0"/>
                <a:sym typeface="Symbol"/>
              </a:rPr>
              <a:t></a:t>
            </a:r>
            <a:r>
              <a:rPr lang="en-US" sz="2000" dirty="0" smtClean="0">
                <a:latin typeface="Arial Narrow" pitchFamily="34" charset="0"/>
              </a:rPr>
              <a:t>      =  </a:t>
            </a:r>
            <a:r>
              <a:rPr lang="en-US" sz="2000" dirty="0" err="1" smtClean="0">
                <a:latin typeface="Arial Narrow" pitchFamily="34" charset="0"/>
              </a:rPr>
              <a:t>konstanta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dengan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satuan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ampermeter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persegi</a:t>
            </a:r>
            <a:r>
              <a:rPr lang="en-US" sz="2000" dirty="0" smtClean="0">
                <a:latin typeface="Arial Narrow" pitchFamily="34" charset="0"/>
              </a:rPr>
              <a:t> per</a:t>
            </a:r>
          </a:p>
          <a:p>
            <a:r>
              <a:rPr lang="en-US" sz="2000" dirty="0" smtClean="0">
                <a:latin typeface="Arial Narrow" pitchFamily="34" charset="0"/>
              </a:rPr>
              <a:t>             </a:t>
            </a:r>
            <a:r>
              <a:rPr lang="en-US" sz="2000" dirty="0" err="1" smtClean="0">
                <a:latin typeface="Arial Narrow" pitchFamily="34" charset="0"/>
              </a:rPr>
              <a:t>kuadrat</a:t>
            </a:r>
            <a:r>
              <a:rPr lang="en-US" sz="2000" dirty="0" smtClean="0">
                <a:latin typeface="Arial Narrow" pitchFamily="34" charset="0"/>
              </a:rPr>
              <a:t> Kelvin yang  </a:t>
            </a:r>
            <a:r>
              <a:rPr lang="en-US" sz="2000" dirty="0" err="1" smtClean="0">
                <a:latin typeface="Arial Narrow" pitchFamily="34" charset="0"/>
              </a:rPr>
              <a:t>diperkirakan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merupakan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suatu</a:t>
            </a:r>
            <a:r>
              <a:rPr lang="en-US" sz="2000" dirty="0" smtClean="0">
                <a:latin typeface="Arial Narrow" pitchFamily="34" charset="0"/>
              </a:rPr>
              <a:t> </a:t>
            </a:r>
          </a:p>
          <a:p>
            <a:r>
              <a:rPr lang="en-US" sz="2000" dirty="0" smtClean="0">
                <a:latin typeface="Arial Narrow" pitchFamily="34" charset="0"/>
              </a:rPr>
              <a:t>             </a:t>
            </a:r>
            <a:r>
              <a:rPr lang="en-US" sz="2000" dirty="0" err="1" smtClean="0">
                <a:latin typeface="Arial Narrow" pitchFamily="34" charset="0"/>
              </a:rPr>
              <a:t>konstanta</a:t>
            </a:r>
            <a:r>
              <a:rPr lang="en-US" sz="2000" dirty="0" smtClean="0">
                <a:latin typeface="Arial Narrow" pitchFamily="34" charset="0"/>
              </a:rPr>
              <a:t> universal </a:t>
            </a:r>
            <a:r>
              <a:rPr lang="en-US" sz="2000" dirty="0" err="1" smtClean="0">
                <a:latin typeface="Arial Narrow" pitchFamily="34" charset="0"/>
              </a:rPr>
              <a:t>dengan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nilai</a:t>
            </a:r>
            <a:r>
              <a:rPr lang="en-US" sz="2000" dirty="0" smtClean="0">
                <a:latin typeface="Arial Narrow" pitchFamily="34" charset="0"/>
              </a:rPr>
              <a:t> ( 1,2 x 10</a:t>
            </a:r>
            <a:r>
              <a:rPr lang="en-US" sz="2000" baseline="30000" dirty="0" smtClean="0">
                <a:latin typeface="Arial Narrow" pitchFamily="34" charset="0"/>
              </a:rPr>
              <a:t>6</a:t>
            </a:r>
            <a:r>
              <a:rPr lang="en-US" sz="2000" dirty="0" smtClean="0">
                <a:latin typeface="Arial Narrow" pitchFamily="34" charset="0"/>
              </a:rPr>
              <a:t> A/m</a:t>
            </a:r>
            <a:r>
              <a:rPr lang="en-US" sz="2000" baseline="30000" dirty="0" smtClean="0">
                <a:latin typeface="Arial Narrow" pitchFamily="34" charset="0"/>
              </a:rPr>
              <a:t>2</a:t>
            </a:r>
            <a:r>
              <a:rPr lang="en-US" sz="2000" dirty="0" smtClean="0">
                <a:latin typeface="Arial Narrow" pitchFamily="34" charset="0"/>
              </a:rPr>
              <a:t>.</a:t>
            </a:r>
            <a:r>
              <a:rPr lang="en-US" sz="2000" baseline="30000" dirty="0" smtClean="0">
                <a:latin typeface="Arial Narrow" pitchFamily="34" charset="0"/>
              </a:rPr>
              <a:t>o</a:t>
            </a:r>
            <a:r>
              <a:rPr lang="en-US" sz="2000" dirty="0" smtClean="0">
                <a:latin typeface="Arial Narrow" pitchFamily="34" charset="0"/>
              </a:rPr>
              <a:t>K.) ;</a:t>
            </a:r>
          </a:p>
          <a:p>
            <a:r>
              <a:rPr lang="en-US" sz="2000" dirty="0" smtClean="0">
                <a:latin typeface="Arial Narrow" pitchFamily="34" charset="0"/>
              </a:rPr>
              <a:t>             </a:t>
            </a:r>
            <a:r>
              <a:rPr lang="en-US" sz="2000" dirty="0" err="1" smtClean="0">
                <a:latin typeface="Arial Narrow" pitchFamily="34" charset="0"/>
              </a:rPr>
              <a:t>meskipun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telah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ditemukan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harga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ini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bervariasi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menurut</a:t>
            </a:r>
            <a:r>
              <a:rPr lang="en-US" sz="2000" dirty="0" smtClean="0">
                <a:latin typeface="Arial Narrow" pitchFamily="34" charset="0"/>
              </a:rPr>
              <a:t> </a:t>
            </a:r>
          </a:p>
          <a:p>
            <a:r>
              <a:rPr lang="en-US" sz="2000" dirty="0" smtClean="0">
                <a:latin typeface="Arial Narrow" pitchFamily="34" charset="0"/>
              </a:rPr>
              <a:t>              </a:t>
            </a:r>
            <a:r>
              <a:rPr lang="en-US" sz="2000" dirty="0" err="1" smtClean="0">
                <a:latin typeface="Arial Narrow" pitchFamily="34" charset="0"/>
              </a:rPr>
              <a:t>jenisnya</a:t>
            </a:r>
            <a:r>
              <a:rPr lang="en-US" sz="2000" dirty="0" smtClean="0">
                <a:latin typeface="Arial Narrow" pitchFamily="34" charset="0"/>
              </a:rPr>
              <a:t>. </a:t>
            </a:r>
            <a:endParaRPr lang="en-US" sz="2000" dirty="0">
              <a:latin typeface="Arial Narrow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228600"/>
            <a:ext cx="3807453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Kerapatan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8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</a:t>
            </a:r>
            <a:r>
              <a:rPr lang="en-US" sz="2800" b="1" i="1" baseline="-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sz="28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381000" y="1371600"/>
            <a:ext cx="3962400" cy="1754326"/>
            <a:chOff x="457200" y="990600"/>
            <a:chExt cx="3962400" cy="1754326"/>
          </a:xfrm>
        </p:grpSpPr>
        <p:sp>
          <p:nvSpPr>
            <p:cNvPr id="12" name="Rectangle 11"/>
            <p:cNvSpPr/>
            <p:nvPr/>
          </p:nvSpPr>
          <p:spPr>
            <a:xfrm>
              <a:off x="457200" y="990600"/>
              <a:ext cx="3657600" cy="175432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Kerapatan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arus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merupakan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besarnya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emisi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panas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elektron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dari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suatu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permukaan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diberikan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oleh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persamaan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Richardson-</a:t>
              </a:r>
              <a:r>
                <a:rPr lang="en-US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Dushman</a:t>
              </a:r>
              <a:endPara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(</a:t>
              </a:r>
              <a:r>
                <a:rPr lang="en-US" i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dalam</a:t>
              </a:r>
              <a:r>
                <a:rPr lang="en-US" i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i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amper</a:t>
              </a:r>
              <a:r>
                <a:rPr lang="en-US" i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i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persegi</a:t>
              </a:r>
              <a:r>
                <a:rPr lang="en-US" i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meter</a:t>
              </a:r>
              <a:r>
                <a: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)</a:t>
              </a: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4114800" y="990600"/>
              <a:ext cx="304800" cy="1600200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3400" y="4343400"/>
            <a:ext cx="1905000" cy="914400"/>
            <a:chOff x="533400" y="3901190"/>
            <a:chExt cx="1905000" cy="914400"/>
          </a:xfrm>
        </p:grpSpPr>
        <p:sp>
          <p:nvSpPr>
            <p:cNvPr id="15" name="Rectangle 14"/>
            <p:cNvSpPr/>
            <p:nvPr/>
          </p:nvSpPr>
          <p:spPr>
            <a:xfrm>
              <a:off x="533400" y="4114800"/>
              <a:ext cx="1406154" cy="461665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chemeClr val="tx1"/>
                  </a:solidFill>
                  <a:latin typeface="Arial Narrow" pitchFamily="34" charset="0"/>
                </a:rPr>
                <a:t>Dengan</a:t>
              </a:r>
              <a:r>
                <a:rPr lang="en-US" sz="2400" b="1" dirty="0" smtClean="0">
                  <a:solidFill>
                    <a:schemeClr val="tx1"/>
                  </a:solidFill>
                  <a:latin typeface="Arial Narrow" pitchFamily="34" charset="0"/>
                </a:rPr>
                <a:t> :</a:t>
              </a:r>
              <a:r>
                <a:rPr lang="en-US" sz="2400" dirty="0" smtClean="0">
                  <a:solidFill>
                    <a:schemeClr val="tx1"/>
                  </a:solidFill>
                  <a:latin typeface="Arial Narrow" pitchFamily="34" charset="0"/>
                </a:rPr>
                <a:t>  </a:t>
              </a: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1981200" y="3901190"/>
              <a:ext cx="457200" cy="914400"/>
            </a:xfrm>
            <a:prstGeom prst="right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562600" y="2286000"/>
            <a:ext cx="1491819" cy="796790"/>
            <a:chOff x="6019800" y="228600"/>
            <a:chExt cx="1491819" cy="796790"/>
          </a:xfrm>
        </p:grpSpPr>
        <p:sp>
          <p:nvSpPr>
            <p:cNvPr id="19" name="Rectangle 18"/>
            <p:cNvSpPr/>
            <p:nvPr/>
          </p:nvSpPr>
          <p:spPr>
            <a:xfrm>
              <a:off x="6019800" y="502170"/>
              <a:ext cx="149181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 smtClean="0"/>
                <a:t> </a:t>
              </a:r>
              <a:r>
                <a:rPr lang="en-US" sz="2800" b="1" i="1" dirty="0" smtClean="0">
                  <a:sym typeface="Symbol"/>
                </a:rPr>
                <a:t></a:t>
              </a:r>
              <a:r>
                <a:rPr lang="en-US" sz="2800" b="1" i="1" dirty="0" smtClean="0"/>
                <a:t> = zeta </a:t>
              </a:r>
              <a:endParaRPr lang="en-US" sz="2800" b="1" i="1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rot="16200000" flipH="1">
              <a:off x="6286500" y="266700"/>
              <a:ext cx="457200" cy="381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				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52600" y="1524000"/>
          <a:ext cx="6019800" cy="5047488"/>
        </p:xfrm>
        <a:graphic>
          <a:graphicData uri="http://schemas.openxmlformats.org/drawingml/2006/table">
            <a:tbl>
              <a:tblPr/>
              <a:tblGrid>
                <a:gridCol w="529682"/>
                <a:gridCol w="1774705"/>
                <a:gridCol w="1702624"/>
                <a:gridCol w="2012789"/>
              </a:tblGrid>
              <a:tr h="214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Material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Φ, </a:t>
                      </a: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  <a:sym typeface="Symbol"/>
                        </a:rPr>
                        <a:t></a:t>
                      </a: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, A/m</a:t>
                      </a:r>
                      <a:r>
                        <a:rPr lang="en-US" sz="2400" b="1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o</a:t>
                      </a: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K</a:t>
                      </a:r>
                      <a:r>
                        <a:rPr lang="en-US" sz="2400" b="1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24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1,89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0,50  x 10</a:t>
                      </a:r>
                      <a:r>
                        <a:rPr lang="en-US" sz="2400" baseline="3000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Mo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4.2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0,55  x 10</a:t>
                      </a:r>
                      <a:r>
                        <a:rPr lang="en-US" sz="2400" baseline="3000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4,61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0,30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Pt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5,32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0,32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4,19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0,55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4,52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0,60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W + 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1,5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0,03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W + </a:t>
                      </a:r>
                      <a:r>
                        <a:rPr lang="en-US" sz="24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Ba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1,6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0,015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W + </a:t>
                      </a:r>
                      <a:r>
                        <a:rPr lang="en-US" sz="24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Th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0,04 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BaO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1,5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0,001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Arial Narrow" pitchFamily="34" charset="0"/>
                          <a:ea typeface="Times New Roman"/>
                          <a:cs typeface="Times New Roman"/>
                        </a:rPr>
                        <a:t>SrO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 Narrow" pitchFamily="34" charset="0"/>
                          <a:ea typeface="Times New Roman"/>
                          <a:cs typeface="Times New Roman"/>
                        </a:rPr>
                        <a:t>2,2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1,00    x 10</a:t>
                      </a:r>
                      <a:r>
                        <a:rPr lang="en-US" sz="2400" baseline="30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24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52600" y="228600"/>
            <a:ext cx="6096000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Tabel</a:t>
            </a:r>
            <a:r>
              <a:rPr lang="en-US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8.2 </a:t>
            </a:r>
            <a:r>
              <a:rPr lang="en-US" sz="28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Sifat-sifat</a:t>
            </a:r>
            <a:r>
              <a:rPr lang="en-US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emisi</a:t>
            </a:r>
            <a:r>
              <a:rPr lang="en-US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termionik</a:t>
            </a:r>
            <a:r>
              <a:rPr lang="en-US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beberapa</a:t>
            </a:r>
            <a:r>
              <a:rPr lang="en-US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material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564570" y="0"/>
            <a:ext cx="6579430" cy="5257800"/>
            <a:chOff x="304800" y="304800"/>
            <a:chExt cx="5334000" cy="5257800"/>
          </a:xfrm>
        </p:grpSpPr>
        <p:pic>
          <p:nvPicPr>
            <p:cNvPr id="3" name="Picture 2" descr="C:\Users\user\AppData\Local\Microsoft\Windows\Temporary Internet Files\Content.Word\IMG_0003.jpg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4800" y="304800"/>
              <a:ext cx="533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4"/>
            <p:cNvSpPr/>
            <p:nvPr/>
          </p:nvSpPr>
          <p:spPr>
            <a:xfrm>
              <a:off x="4629119" y="685800"/>
              <a:ext cx="149762" cy="338554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endParaRPr lang="en-US" sz="1600" b="1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972752" y="4191000"/>
              <a:ext cx="77308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 err="1" smtClean="0"/>
                <a:t>celah</a:t>
              </a:r>
              <a:endParaRPr lang="en-US" sz="2000" b="1" dirty="0" smtClean="0"/>
            </a:p>
            <a:p>
              <a:pPr algn="ctr"/>
              <a:r>
                <a:rPr lang="en-US" sz="2000" b="1" dirty="0" smtClean="0"/>
                <a:t> </a:t>
              </a:r>
              <a:r>
                <a:rPr lang="en-US" sz="2000" b="1" dirty="0" err="1" smtClean="0"/>
                <a:t>vakum</a:t>
              </a:r>
              <a:endParaRPr lang="en-US" sz="2000" b="1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2819400" y="5410200"/>
            <a:ext cx="4876800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b="1" dirty="0" err="1" smtClean="0">
                <a:latin typeface="Arial Narrow" pitchFamily="34" charset="0"/>
              </a:rPr>
              <a:t>emiter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panas</a:t>
            </a:r>
            <a:r>
              <a:rPr lang="en-US" sz="2400" b="1" dirty="0" smtClean="0">
                <a:latin typeface="Arial Narrow" pitchFamily="34" charset="0"/>
              </a:rPr>
              <a:t> ( </a:t>
            </a:r>
            <a:r>
              <a:rPr lang="en-US" sz="2400" b="1" dirty="0" err="1" smtClean="0">
                <a:latin typeface="Arial Narrow" pitchFamily="34" charset="0"/>
              </a:rPr>
              <a:t>katoda</a:t>
            </a:r>
            <a:r>
              <a:rPr lang="en-US" sz="2400" b="1" dirty="0" smtClean="0">
                <a:latin typeface="Arial Narrow" pitchFamily="34" charset="0"/>
              </a:rPr>
              <a:t> 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 err="1" smtClean="0">
                <a:latin typeface="Arial Narrow" pitchFamily="34" charset="0"/>
              </a:rPr>
              <a:t>elektrode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kolektor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dingin</a:t>
            </a:r>
            <a:r>
              <a:rPr lang="en-US" sz="2400" b="1" dirty="0" smtClean="0">
                <a:latin typeface="Arial Narrow" pitchFamily="34" charset="0"/>
              </a:rPr>
              <a:t> (</a:t>
            </a:r>
            <a:r>
              <a:rPr lang="en-US" sz="2400" b="1" dirty="0" err="1" smtClean="0">
                <a:latin typeface="Arial Narrow" pitchFamily="34" charset="0"/>
              </a:rPr>
              <a:t>anoda</a:t>
            </a:r>
            <a:r>
              <a:rPr lang="en-US" sz="2400" b="1" dirty="0" smtClean="0">
                <a:latin typeface="Arial Narrow" pitchFamily="34" charset="0"/>
              </a:rPr>
              <a:t>),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 err="1" smtClean="0">
                <a:latin typeface="Arial Narrow" pitchFamily="34" charset="0"/>
              </a:rPr>
              <a:t>celah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vacum</a:t>
            </a:r>
            <a:r>
              <a:rPr lang="en-US" sz="2400" b="1" dirty="0" smtClean="0">
                <a:latin typeface="Arial Narrow" pitchFamily="34" charset="0"/>
              </a:rPr>
              <a:t>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04800"/>
            <a:ext cx="2286000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8.2 </a:t>
            </a:r>
          </a:p>
          <a:p>
            <a:pPr algn="ctr"/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Generator diode </a:t>
            </a:r>
          </a:p>
          <a:p>
            <a:pPr algn="ctr"/>
            <a:r>
              <a:rPr lang="en-US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Termionik</a:t>
            </a:r>
            <a:endParaRPr lang="en-US" dirty="0"/>
          </a:p>
        </p:txBody>
      </p:sp>
      <p:sp>
        <p:nvSpPr>
          <p:cNvPr id="17" name="Bent Arrow 16"/>
          <p:cNvSpPr/>
          <p:nvPr/>
        </p:nvSpPr>
        <p:spPr>
          <a:xfrm flipV="1">
            <a:off x="1143000" y="1295400"/>
            <a:ext cx="1219200" cy="990600"/>
          </a:xfrm>
          <a:prstGeom prst="ben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81000" y="3364040"/>
            <a:ext cx="2057400" cy="2655760"/>
            <a:chOff x="381000" y="3364040"/>
            <a:chExt cx="2057400" cy="2655760"/>
          </a:xfrm>
        </p:grpSpPr>
        <p:sp>
          <p:nvSpPr>
            <p:cNvPr id="10" name="Rectangle 9"/>
            <p:cNvSpPr/>
            <p:nvPr/>
          </p:nvSpPr>
          <p:spPr>
            <a:xfrm>
              <a:off x="381000" y="3364040"/>
              <a:ext cx="1600200" cy="156966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2400" b="1" dirty="0" smtClean="0">
                  <a:latin typeface="Arial Narrow" pitchFamily="34" charset="0"/>
                </a:rPr>
                <a:t>Generator </a:t>
              </a:r>
              <a:r>
                <a:rPr lang="en-US" sz="2400" b="1" dirty="0" err="1" smtClean="0">
                  <a:latin typeface="Arial Narrow" pitchFamily="34" charset="0"/>
                </a:rPr>
                <a:t>termionik</a:t>
              </a:r>
              <a:r>
                <a:rPr lang="en-US" sz="2400" b="1" dirty="0" smtClean="0">
                  <a:latin typeface="Arial Narrow" pitchFamily="34" charset="0"/>
                </a:rPr>
                <a:t> </a:t>
              </a:r>
              <a:r>
                <a:rPr lang="en-US" sz="2400" b="1" dirty="0" err="1" smtClean="0">
                  <a:latin typeface="Arial Narrow" pitchFamily="34" charset="0"/>
                </a:rPr>
                <a:t>vacum</a:t>
              </a:r>
              <a:r>
                <a:rPr lang="en-US" sz="2400" b="1" dirty="0" smtClean="0">
                  <a:latin typeface="Arial Narrow" pitchFamily="34" charset="0"/>
                </a:rPr>
                <a:t> </a:t>
              </a:r>
              <a:r>
                <a:rPr lang="en-US" sz="2400" b="1" dirty="0" err="1" smtClean="0">
                  <a:latin typeface="Arial Narrow" pitchFamily="34" charset="0"/>
                </a:rPr>
                <a:t>terdiri</a:t>
              </a:r>
              <a:r>
                <a:rPr lang="en-US" sz="2400" b="1" dirty="0" smtClean="0">
                  <a:latin typeface="Arial Narrow" pitchFamily="34" charset="0"/>
                </a:rPr>
                <a:t> </a:t>
              </a:r>
              <a:r>
                <a:rPr lang="en-US" sz="2400" b="1" dirty="0" err="1" smtClean="0">
                  <a:latin typeface="Arial Narrow" pitchFamily="34" charset="0"/>
                </a:rPr>
                <a:t>dari</a:t>
              </a:r>
              <a:r>
                <a:rPr lang="en-US" sz="2400" b="1" dirty="0" smtClean="0">
                  <a:latin typeface="Arial Narrow" pitchFamily="34" charset="0"/>
                </a:rPr>
                <a:t> </a:t>
              </a:r>
            </a:p>
          </p:txBody>
        </p:sp>
        <p:sp>
          <p:nvSpPr>
            <p:cNvPr id="18" name="Bent Arrow 17"/>
            <p:cNvSpPr/>
            <p:nvPr/>
          </p:nvSpPr>
          <p:spPr>
            <a:xfrm flipV="1">
              <a:off x="1219200" y="5029200"/>
              <a:ext cx="1219200" cy="990600"/>
            </a:xfrm>
            <a:prstGeom prst="ben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890" y="1066800"/>
            <a:ext cx="8839200" cy="54476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Elektron</a:t>
            </a:r>
            <a:r>
              <a:rPr lang="en-US" sz="2400" dirty="0" smtClean="0">
                <a:latin typeface="Arial Narrow" pitchFamily="34" charset="0"/>
              </a:rPr>
              <a:t> lain yang </a:t>
            </a:r>
            <a:r>
              <a:rPr lang="en-US" sz="2400" dirty="0" err="1" smtClean="0">
                <a:latin typeface="Arial Narrow" pitchFamily="34" charset="0"/>
              </a:rPr>
              <a:t>dipancarkan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sudah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berada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dicelah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antara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elektroda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juga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cendrung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untuk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mendorong</a:t>
            </a:r>
            <a:r>
              <a:rPr lang="en-US" sz="2400" dirty="0" smtClean="0">
                <a:latin typeface="Arial Narrow" pitchFamily="34" charset="0"/>
              </a:rPr>
              <a:t> electron yang </a:t>
            </a:r>
            <a:r>
              <a:rPr lang="en-US" sz="2400" dirty="0" err="1" smtClean="0">
                <a:latin typeface="Arial Narrow" pitchFamily="34" charset="0"/>
              </a:rPr>
              <a:t>dipancarkan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kembali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permukaan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katoda</a:t>
            </a:r>
            <a:r>
              <a:rPr lang="en-US" sz="2400" dirty="0" smtClean="0">
                <a:latin typeface="Arial Narrow" pitchFamily="34" charset="0"/>
              </a:rPr>
              <a:t>,  </a:t>
            </a:r>
            <a:r>
              <a:rPr lang="en-US" sz="2400" dirty="0" err="1" smtClean="0">
                <a:latin typeface="Arial Narrow" pitchFamily="34" charset="0"/>
              </a:rPr>
              <a:t>sebagai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hasilnya</a:t>
            </a:r>
            <a:r>
              <a:rPr lang="en-US" sz="2400" dirty="0" smtClean="0">
                <a:latin typeface="Arial Narrow" pitchFamily="34" charset="0"/>
              </a:rPr>
              <a:t> electron yang </a:t>
            </a:r>
            <a:r>
              <a:rPr lang="en-US" sz="2400" dirty="0" err="1" smtClean="0">
                <a:latin typeface="Arial Narrow" pitchFamily="34" charset="0"/>
              </a:rPr>
              <a:t>di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pancarkan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katoda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panas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cendrung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untuk</a:t>
            </a:r>
            <a:r>
              <a:rPr lang="en-US" sz="2400" dirty="0" smtClean="0">
                <a:latin typeface="Arial Narrow" pitchFamily="34" charset="0"/>
              </a:rPr>
              <a:t> “</a:t>
            </a:r>
            <a:r>
              <a:rPr lang="en-US" sz="2400" b="1" dirty="0" err="1" smtClean="0">
                <a:latin typeface="Arial Narrow" pitchFamily="34" charset="0"/>
              </a:rPr>
              <a:t>menumpuk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diri</a:t>
            </a:r>
            <a:r>
              <a:rPr lang="en-US" sz="2400" dirty="0" smtClean="0">
                <a:latin typeface="Arial Narrow" pitchFamily="34" charset="0"/>
              </a:rPr>
              <a:t>” </a:t>
            </a:r>
            <a:r>
              <a:rPr lang="en-US" sz="2400" dirty="0" err="1" smtClean="0">
                <a:latin typeface="Arial Narrow" pitchFamily="34" charset="0"/>
              </a:rPr>
              <a:t>di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dalam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celah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antara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elektroda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membentuk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hambatan</a:t>
            </a:r>
            <a:r>
              <a:rPr lang="en-US" sz="2400" b="1" dirty="0" smtClean="0">
                <a:latin typeface="Arial Narrow" pitchFamily="34" charset="0"/>
              </a:rPr>
              <a:t> energy </a:t>
            </a:r>
            <a:r>
              <a:rPr lang="en-US" sz="2400" b="1" dirty="0" err="1" smtClean="0">
                <a:latin typeface="Arial Narrow" pitchFamily="34" charset="0"/>
              </a:rPr>
              <a:t>tambahan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terhadap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aliran</a:t>
            </a:r>
            <a:r>
              <a:rPr lang="en-US" sz="2400" dirty="0" smtClean="0">
                <a:latin typeface="Arial Narrow" pitchFamily="34" charset="0"/>
              </a:rPr>
              <a:t> electron. </a:t>
            </a:r>
          </a:p>
          <a:p>
            <a:pPr marL="465138" indent="-465138"/>
            <a:endParaRPr lang="en-US" sz="2400" dirty="0" smtClean="0">
              <a:latin typeface="Arial Narrow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Hambatan</a:t>
            </a:r>
            <a:r>
              <a:rPr lang="en-US" sz="2400" dirty="0" smtClean="0">
                <a:latin typeface="Arial Narrow" pitchFamily="34" charset="0"/>
              </a:rPr>
              <a:t> energy </a:t>
            </a:r>
            <a:r>
              <a:rPr lang="en-US" sz="2400" dirty="0" err="1" smtClean="0">
                <a:latin typeface="Arial Narrow" pitchFamily="34" charset="0"/>
              </a:rPr>
              <a:t>tambahan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disebut</a:t>
            </a:r>
            <a:r>
              <a:rPr lang="en-US" sz="2400" dirty="0" smtClean="0">
                <a:latin typeface="Arial Narrow" pitchFamily="34" charset="0"/>
              </a:rPr>
              <a:t> “</a:t>
            </a:r>
            <a:r>
              <a:rPr lang="en-US" sz="2400" b="1" dirty="0" smtClean="0">
                <a:latin typeface="Arial Narrow" pitchFamily="34" charset="0"/>
              </a:rPr>
              <a:t>energy </a:t>
            </a:r>
            <a:r>
              <a:rPr lang="en-US" sz="2400" b="1" dirty="0" err="1" smtClean="0">
                <a:latin typeface="Arial Narrow" pitchFamily="34" charset="0"/>
              </a:rPr>
              <a:t>hambatan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muatan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ruang</a:t>
            </a:r>
            <a:r>
              <a:rPr lang="en-US" sz="2400" dirty="0" smtClean="0">
                <a:latin typeface="Arial Narrow" pitchFamily="34" charset="0"/>
              </a:rPr>
              <a:t>”  </a:t>
            </a:r>
            <a:r>
              <a:rPr lang="en-US" sz="2400" dirty="0" err="1" smtClean="0">
                <a:latin typeface="Arial Narrow" pitchFamily="34" charset="0"/>
              </a:rPr>
              <a:t>atau</a:t>
            </a:r>
            <a:r>
              <a:rPr lang="en-US" sz="2400" dirty="0" smtClean="0">
                <a:latin typeface="Arial Narrow" pitchFamily="34" charset="0"/>
              </a:rPr>
              <a:t> (</a:t>
            </a:r>
            <a:r>
              <a:rPr lang="en-US" sz="2400" b="1" i="1" dirty="0" err="1" smtClean="0">
                <a:latin typeface="Arial Narrow" pitchFamily="34" charset="0"/>
              </a:rPr>
              <a:t>spase</a:t>
            </a:r>
            <a:r>
              <a:rPr lang="en-US" sz="2400" b="1" i="1" dirty="0" smtClean="0">
                <a:latin typeface="Arial Narrow" pitchFamily="34" charset="0"/>
              </a:rPr>
              <a:t>-charge-barrier-energy)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ditandai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 </a:t>
            </a:r>
            <a:r>
              <a:rPr lang="en-US" sz="2400" b="1" dirty="0" smtClean="0">
                <a:latin typeface="Arial Narrow" pitchFamily="34" charset="0"/>
              </a:rPr>
              <a:t>(</a:t>
            </a:r>
            <a:r>
              <a:rPr lang="en-US" sz="2400" b="1" i="1" dirty="0" err="1" smtClean="0">
                <a:latin typeface="Arial Narrow" pitchFamily="34" charset="0"/>
              </a:rPr>
              <a:t>Φ</a:t>
            </a:r>
            <a:r>
              <a:rPr lang="en-US" sz="2400" b="1" i="1" baseline="-25000" dirty="0" err="1" smtClean="0">
                <a:latin typeface="Arial Narrow" pitchFamily="34" charset="0"/>
              </a:rPr>
              <a:t>b</a:t>
            </a:r>
            <a:r>
              <a:rPr lang="en-US" sz="2400" b="1" dirty="0" smtClean="0">
                <a:latin typeface="Arial Narrow" pitchFamily="34" charset="0"/>
              </a:rPr>
              <a:t> )</a:t>
            </a:r>
          </a:p>
          <a:p>
            <a:pPr marL="465138" indent="-465138"/>
            <a:endParaRPr lang="en-US" sz="2400" b="1" dirty="0" smtClean="0">
              <a:latin typeface="Arial Narrow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Agar electron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bisa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mencapai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diode, electron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harus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energy total 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en-US" sz="2400" b="1" baseline="-30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) 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= yang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fungsi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katoda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b="1" i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Φ</a:t>
            </a:r>
            <a:r>
              <a:rPr lang="en-US" sz="2400" b="1" i="1" baseline="-30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2400" b="1" i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)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energy </a:t>
            </a:r>
            <a:r>
              <a:rPr lang="en-US" sz="24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tahanan-muatan-ruang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b="1" i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Φ</a:t>
            </a:r>
            <a:r>
              <a:rPr lang="en-US" sz="2400" b="1" i="1" baseline="-30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</a:t>
            </a:r>
            <a:r>
              <a:rPr lang="en-US" sz="2400" b="1" i="1" baseline="-300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)</a:t>
            </a:r>
          </a:p>
          <a:p>
            <a:pPr marL="465138" indent="-465138"/>
            <a:r>
              <a:rPr lang="en-US" sz="24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	 </a:t>
            </a:r>
            <a:r>
              <a:rPr lang="en-US" sz="2400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ATAU :       </a:t>
            </a:r>
            <a:r>
              <a:rPr lang="en-US" sz="3600" b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en-US" sz="3600" b="1" baseline="-30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6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 = </a:t>
            </a:r>
            <a:r>
              <a:rPr lang="en-US" sz="3600" b="1" i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Φ</a:t>
            </a:r>
            <a:r>
              <a:rPr lang="en-US" sz="3600" b="1" i="1" baseline="-30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600" b="1" i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+ </a:t>
            </a:r>
            <a:r>
              <a:rPr lang="en-US" sz="3600" b="1" i="1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Φ</a:t>
            </a:r>
            <a:r>
              <a:rPr lang="en-US" sz="3600" b="1" i="1" baseline="-30000" dirty="0" err="1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b</a:t>
            </a:r>
            <a:r>
              <a:rPr lang="en-US" sz="3600" b="1" dirty="0" smtClean="0">
                <a:latin typeface="Arial Narrow" pitchFamily="34" charset="0"/>
                <a:ea typeface="Tahoma" pitchFamily="34" charset="0"/>
                <a:cs typeface="Tahoma" pitchFamily="34" charset="0"/>
              </a:rPr>
              <a:t> . </a:t>
            </a:r>
            <a:endParaRPr lang="en-US" sz="2400" b="1" dirty="0">
              <a:latin typeface="Arial Narrow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228600"/>
            <a:ext cx="58674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Generator diode  </a:t>
            </a:r>
            <a:r>
              <a:rPr lang="en-US" sz="3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Termionik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533400"/>
            <a:ext cx="2667000" cy="6858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1000" y="228600"/>
            <a:ext cx="3657600" cy="1569660"/>
            <a:chOff x="381000" y="228600"/>
            <a:chExt cx="3657600" cy="1569660"/>
          </a:xfrm>
        </p:grpSpPr>
        <p:sp>
          <p:nvSpPr>
            <p:cNvPr id="1026" name="Rectangle 2"/>
            <p:cNvSpPr>
              <a:spLocks noChangeArrowheads="1"/>
            </p:cNvSpPr>
            <p:nvPr/>
          </p:nvSpPr>
          <p:spPr bwMode="auto">
            <a:xfrm>
              <a:off x="381000" y="228600"/>
              <a:ext cx="3352800" cy="156966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Dengan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adanya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energi</a:t>
              </a:r>
              <a:r>
                <a:rPr kumimoji="0" lang="en-US" sz="2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hambatan-muatan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 – </a:t>
              </a: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ruang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, MAKA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kerapatan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arus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netto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menjadi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Tahoma" pitchFamily="34" charset="0"/>
                  <a:cs typeface="Tahoma" pitchFamily="34" charset="0"/>
                </a:rPr>
                <a:t> :</a:t>
              </a:r>
            </a:p>
          </p:txBody>
        </p:sp>
        <p:sp>
          <p:nvSpPr>
            <p:cNvPr id="5" name="Right Arrow 4"/>
            <p:cNvSpPr/>
            <p:nvPr/>
          </p:nvSpPr>
          <p:spPr>
            <a:xfrm>
              <a:off x="3733800" y="304800"/>
              <a:ext cx="304800" cy="1447800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4343400" y="6018550"/>
            <a:ext cx="2282676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b="1" dirty="0" err="1" smtClean="0"/>
              <a:t>E</a:t>
            </a:r>
            <a:r>
              <a:rPr lang="en-US" sz="3600" b="1" baseline="-25000" dirty="0" err="1" smtClean="0"/>
              <a:t>o</a:t>
            </a:r>
            <a:r>
              <a:rPr lang="en-US" sz="3600" b="1" dirty="0" smtClean="0"/>
              <a:t>  = </a:t>
            </a:r>
            <a:r>
              <a:rPr lang="en-US" sz="3600" b="1" dirty="0" err="1" smtClean="0"/>
              <a:t>E</a:t>
            </a:r>
            <a:r>
              <a:rPr lang="en-US" sz="3600" b="1" i="1" baseline="-25000" dirty="0" err="1" smtClean="0"/>
              <a:t>c</a:t>
            </a:r>
            <a:r>
              <a:rPr lang="en-US" sz="3600" b="1" i="1" dirty="0" smtClean="0"/>
              <a:t> </a:t>
            </a:r>
            <a:r>
              <a:rPr lang="en-US" sz="3600" b="1" dirty="0" smtClean="0"/>
              <a:t>– E</a:t>
            </a:r>
            <a:r>
              <a:rPr lang="en-US" sz="3600" b="1" i="1" baseline="-25000" dirty="0" smtClean="0"/>
              <a:t>a</a:t>
            </a:r>
            <a:endParaRPr lang="en-US" sz="3600" b="1" dirty="0"/>
          </a:p>
        </p:txBody>
      </p:sp>
      <p:pic>
        <p:nvPicPr>
          <p:cNvPr id="8" name="Picture 7" descr="C:\Users\user\AppData\Local\Microsoft\Windows\Temporary Internet Files\Content.Word\IMG_00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1" y="16002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81000" y="5922073"/>
            <a:ext cx="2667000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/>
              <a:t>Maka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tegangan</a:t>
            </a:r>
            <a:r>
              <a:rPr lang="en-US" sz="2400" b="1" dirty="0" smtClean="0"/>
              <a:t> </a:t>
            </a:r>
          </a:p>
          <a:p>
            <a:r>
              <a:rPr lang="en-US" sz="2400" b="1" dirty="0" err="1" smtClean="0"/>
              <a:t>Keluaran</a:t>
            </a:r>
            <a:r>
              <a:rPr lang="en-US" sz="2400" b="1" dirty="0" smtClean="0"/>
              <a:t> generator </a:t>
            </a:r>
            <a:endParaRPr lang="en-US" sz="2400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381000" y="2057400"/>
            <a:ext cx="3962400" cy="3785652"/>
            <a:chOff x="381000" y="2057400"/>
            <a:chExt cx="4572000" cy="3785652"/>
          </a:xfrm>
        </p:grpSpPr>
        <p:sp>
          <p:nvSpPr>
            <p:cNvPr id="6" name="Rectangle 5"/>
            <p:cNvSpPr/>
            <p:nvPr/>
          </p:nvSpPr>
          <p:spPr>
            <a:xfrm>
              <a:off x="381000" y="2057400"/>
              <a:ext cx="3962400" cy="378565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r>
                <a: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Dari </a:t>
              </a:r>
              <a:r>
                <a:rPr lang="en-US" sz="2000" b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gambar</a:t>
              </a:r>
              <a:r>
                <a:rPr lang="en-US" sz="2000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8.2 </a:t>
              </a:r>
            </a:p>
            <a:p>
              <a:endPara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Tegangan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keluaran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</a:t>
              </a:r>
              <a:r>
                <a:rPr lang="en-US" sz="2000" baseline="-25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o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dari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generator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adalah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sama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dengan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jumlah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energi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level Fermi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energy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fungsi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katoda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ditambah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dengan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energy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hambatan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–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muatan-ruang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dikurangi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dengan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i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lever-</a:t>
              </a:r>
              <a:r>
                <a:rPr lang="en-US" sz="2000" i="1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fermi</a:t>
              </a:r>
              <a:r>
                <a:rPr lang="en-US" sz="2000" i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, energy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fungsi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kerja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dan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energi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hambatan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muatan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ruang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000" dirty="0" err="1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anoda</a:t>
              </a:r>
              <a:r>
                <a:rPr lang="en-US" sz="2000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 :</a:t>
              </a:r>
              <a:endParaRPr lang="en-US" sz="2000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4343400" y="2057400"/>
              <a:ext cx="609600" cy="2971800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Notched Right Arrow 13"/>
          <p:cNvSpPr/>
          <p:nvPr/>
        </p:nvSpPr>
        <p:spPr>
          <a:xfrm>
            <a:off x="3276600" y="6019800"/>
            <a:ext cx="838200" cy="6096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1371600"/>
            <a:ext cx="6553200" cy="378565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err="1" smtClean="0">
                <a:latin typeface="Arial Narrow" pitchFamily="34" charset="0"/>
              </a:rPr>
              <a:t>Katoda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harus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mempunyai</a:t>
            </a:r>
            <a:r>
              <a:rPr lang="en-US" sz="2400" b="1" dirty="0" smtClean="0">
                <a:latin typeface="Arial Narrow" pitchFamily="34" charset="0"/>
              </a:rPr>
              <a:t> level Fermi yang </a:t>
            </a:r>
            <a:r>
              <a:rPr lang="en-US" sz="2400" b="1" dirty="0" err="1" smtClean="0">
                <a:latin typeface="Arial Narrow" pitchFamily="34" charset="0"/>
              </a:rPr>
              <a:t>rendah</a:t>
            </a:r>
            <a:r>
              <a:rPr lang="en-US" sz="2400" dirty="0" smtClean="0">
                <a:latin typeface="Arial Narrow" pitchFamily="34" charset="0"/>
              </a:rPr>
              <a:t> DAN </a:t>
            </a:r>
            <a:r>
              <a:rPr lang="en-US" sz="2400" b="1" dirty="0" err="1" smtClean="0">
                <a:latin typeface="Arial Narrow" pitchFamily="34" charset="0"/>
              </a:rPr>
              <a:t>fungsi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kerja</a:t>
            </a:r>
            <a:r>
              <a:rPr lang="en-US" sz="2400" b="1" dirty="0" smtClean="0">
                <a:latin typeface="Arial Narrow" pitchFamily="34" charset="0"/>
              </a:rPr>
              <a:t> yang </a:t>
            </a:r>
            <a:r>
              <a:rPr lang="en-US" sz="2400" b="1" dirty="0" err="1" smtClean="0">
                <a:latin typeface="Arial Narrow" pitchFamily="34" charset="0"/>
              </a:rPr>
              <a:t>tinggi</a:t>
            </a:r>
            <a:r>
              <a:rPr lang="en-US" sz="2400" b="1" dirty="0" smtClean="0">
                <a:latin typeface="Arial Narrow" pitchFamily="34" charset="0"/>
              </a:rPr>
              <a:t>.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Juga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mempunyai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harga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  <a:sym typeface="Symbol"/>
              </a:rPr>
              <a:t>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dirty="0" smtClean="0">
                <a:latin typeface="Arial Narrow" pitchFamily="34" charset="0"/>
              </a:rPr>
              <a:t>yang </a:t>
            </a:r>
            <a:r>
              <a:rPr lang="en-US" sz="2400" dirty="0" err="1" smtClean="0">
                <a:latin typeface="Arial Narrow" pitchFamily="34" charset="0"/>
              </a:rPr>
              <a:t>tinggi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karena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fungsi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kerja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tinggi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menghalangi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aliran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elektron</a:t>
            </a:r>
            <a:r>
              <a:rPr lang="en-US" sz="2400" dirty="0" smtClean="0">
                <a:latin typeface="Arial Narrow" pitchFamily="34" charset="0"/>
              </a:rPr>
              <a:t>.</a:t>
            </a:r>
          </a:p>
          <a:p>
            <a:pPr marL="342900" indent="-342900"/>
            <a:endParaRPr lang="en-US" sz="2400" dirty="0" smtClean="0">
              <a:latin typeface="Arial Narrow" pitchFamily="34" charset="0"/>
            </a:endParaRPr>
          </a:p>
          <a:p>
            <a:pPr marL="342900" indent="-342900"/>
            <a:r>
              <a:rPr lang="en-US" sz="2400" b="1" dirty="0" smtClean="0">
                <a:latin typeface="Arial Narrow" pitchFamily="34" charset="0"/>
              </a:rPr>
              <a:t>2.	</a:t>
            </a:r>
            <a:r>
              <a:rPr lang="en-US" sz="2400" b="1" dirty="0" err="1" smtClean="0">
                <a:latin typeface="Arial Narrow" pitchFamily="34" charset="0"/>
              </a:rPr>
              <a:t>Anoda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harus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mempunyai</a:t>
            </a:r>
            <a:r>
              <a:rPr lang="en-US" sz="2400" b="1" dirty="0" smtClean="0">
                <a:latin typeface="Arial Narrow" pitchFamily="34" charset="0"/>
              </a:rPr>
              <a:t> level Fermi yang </a:t>
            </a:r>
            <a:r>
              <a:rPr lang="en-US" sz="2400" b="1" dirty="0" err="1" smtClean="0">
                <a:latin typeface="Arial Narrow" pitchFamily="34" charset="0"/>
              </a:rPr>
              <a:t>tinggi</a:t>
            </a:r>
            <a:r>
              <a:rPr lang="en-US" sz="2400" b="1" dirty="0" smtClean="0">
                <a:latin typeface="Arial Narrow" pitchFamily="34" charset="0"/>
              </a:rPr>
              <a:t> DAN </a:t>
            </a:r>
            <a:r>
              <a:rPr lang="en-US" sz="2400" b="1" dirty="0" err="1" smtClean="0">
                <a:latin typeface="Arial Narrow" pitchFamily="34" charset="0"/>
              </a:rPr>
              <a:t>fungsi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kerja</a:t>
            </a:r>
            <a:r>
              <a:rPr lang="en-US" sz="2400" b="1" dirty="0" smtClean="0">
                <a:latin typeface="Arial Narrow" pitchFamily="34" charset="0"/>
              </a:rPr>
              <a:t> yang </a:t>
            </a:r>
            <a:r>
              <a:rPr lang="en-US" sz="2400" b="1" dirty="0" err="1" smtClean="0">
                <a:latin typeface="Arial Narrow" pitchFamily="34" charset="0"/>
              </a:rPr>
              <a:t>rendah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meskipun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ini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mempertinggi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emisi</a:t>
            </a:r>
            <a:r>
              <a:rPr lang="en-US" sz="2400" dirty="0" smtClean="0">
                <a:latin typeface="Arial Narrow" pitchFamily="34" charset="0"/>
              </a:rPr>
              <a:t> electron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anoda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sehingga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mengurangi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jumlah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aliran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netto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emisi</a:t>
            </a:r>
            <a:r>
              <a:rPr lang="en-US" sz="2400" dirty="0" smtClean="0">
                <a:latin typeface="Arial Narrow" pitchFamily="34" charset="0"/>
              </a:rPr>
              <a:t> electron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katoada</a:t>
            </a:r>
            <a:r>
              <a:rPr lang="en-US" sz="2400" dirty="0" smtClean="0">
                <a:latin typeface="Arial Narrow" pitchFamily="34" charset="0"/>
              </a:rPr>
              <a:t>. 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5562600"/>
            <a:ext cx="1447800" cy="914400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381000" y="5410200"/>
            <a:ext cx="4572000" cy="1200329"/>
            <a:chOff x="381000" y="5410200"/>
            <a:chExt cx="4572000" cy="1200329"/>
          </a:xfrm>
        </p:grpSpPr>
        <p:sp>
          <p:nvSpPr>
            <p:cNvPr id="6" name="Rectangle 5"/>
            <p:cNvSpPr/>
            <p:nvPr/>
          </p:nvSpPr>
          <p:spPr>
            <a:xfrm>
              <a:off x="381000" y="5410200"/>
              <a:ext cx="4191000" cy="120032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2400" dirty="0" err="1" smtClean="0">
                  <a:latin typeface="Arial Narrow" pitchFamily="34" charset="0"/>
                </a:rPr>
                <a:t>Untuk</a:t>
              </a:r>
              <a:r>
                <a:rPr lang="en-US" sz="2400" dirty="0" smtClean="0">
                  <a:latin typeface="Arial Narrow" pitchFamily="34" charset="0"/>
                </a:rPr>
                <a:t> </a:t>
              </a:r>
              <a:r>
                <a:rPr lang="en-US" sz="2400" dirty="0" err="1" smtClean="0">
                  <a:latin typeface="Arial Narrow" pitchFamily="34" charset="0"/>
                </a:rPr>
                <a:t>unjuk</a:t>
              </a:r>
              <a:r>
                <a:rPr lang="en-US" sz="2400" dirty="0" smtClean="0">
                  <a:latin typeface="Arial Narrow" pitchFamily="34" charset="0"/>
                </a:rPr>
                <a:t> </a:t>
              </a:r>
              <a:r>
                <a:rPr lang="en-US" sz="2400" dirty="0" err="1" smtClean="0">
                  <a:latin typeface="Arial Narrow" pitchFamily="34" charset="0"/>
                </a:rPr>
                <a:t>kerja</a:t>
              </a:r>
              <a:r>
                <a:rPr lang="en-US" sz="2400" dirty="0" smtClean="0">
                  <a:latin typeface="Arial Narrow" pitchFamily="34" charset="0"/>
                </a:rPr>
                <a:t> yang optimum</a:t>
              </a:r>
              <a:r>
                <a:rPr lang="en-US" sz="2400" b="1" dirty="0" smtClean="0">
                  <a:latin typeface="Arial Narrow" pitchFamily="34" charset="0"/>
                </a:rPr>
                <a:t>, </a:t>
              </a:r>
              <a:r>
                <a:rPr lang="en-US" sz="2400" b="1" dirty="0" err="1" smtClean="0">
                  <a:latin typeface="Arial Narrow" pitchFamily="34" charset="0"/>
                </a:rPr>
                <a:t>hubungan</a:t>
              </a:r>
              <a:r>
                <a:rPr lang="en-US" sz="2400" b="1" dirty="0" smtClean="0">
                  <a:latin typeface="Arial Narrow" pitchFamily="34" charset="0"/>
                </a:rPr>
                <a:t> </a:t>
              </a:r>
              <a:r>
                <a:rPr lang="en-US" sz="2400" b="1" dirty="0" err="1" smtClean="0">
                  <a:latin typeface="Arial Narrow" pitchFamily="34" charset="0"/>
                </a:rPr>
                <a:t>antara</a:t>
              </a:r>
              <a:r>
                <a:rPr lang="en-US" sz="2400" b="1" dirty="0" smtClean="0">
                  <a:latin typeface="Arial Narrow" pitchFamily="34" charset="0"/>
                </a:rPr>
                <a:t> </a:t>
              </a:r>
              <a:r>
                <a:rPr lang="en-US" sz="2400" b="1" dirty="0" err="1" smtClean="0">
                  <a:latin typeface="Arial Narrow" pitchFamily="34" charset="0"/>
                </a:rPr>
                <a:t>temperatur</a:t>
              </a:r>
              <a:r>
                <a:rPr lang="en-US" sz="2400" b="1" dirty="0" smtClean="0">
                  <a:latin typeface="Arial Narrow" pitchFamily="34" charset="0"/>
                </a:rPr>
                <a:t> </a:t>
              </a:r>
              <a:r>
                <a:rPr lang="en-US" sz="2400" dirty="0" err="1" smtClean="0">
                  <a:latin typeface="Arial Narrow" pitchFamily="34" charset="0"/>
                </a:rPr>
                <a:t>dan</a:t>
              </a:r>
              <a:r>
                <a:rPr lang="en-US" sz="2400" dirty="0" smtClean="0">
                  <a:latin typeface="Arial Narrow" pitchFamily="34" charset="0"/>
                </a:rPr>
                <a:t> </a:t>
              </a:r>
              <a:r>
                <a:rPr lang="en-US" sz="2400" b="1" dirty="0" err="1" smtClean="0">
                  <a:latin typeface="Arial Narrow" pitchFamily="34" charset="0"/>
                </a:rPr>
                <a:t>fungsi</a:t>
              </a:r>
              <a:r>
                <a:rPr lang="en-US" sz="2400" b="1" dirty="0" smtClean="0">
                  <a:latin typeface="Arial Narrow" pitchFamily="34" charset="0"/>
                </a:rPr>
                <a:t> </a:t>
              </a:r>
              <a:r>
                <a:rPr lang="en-US" sz="2400" b="1" dirty="0" err="1" smtClean="0">
                  <a:latin typeface="Arial Narrow" pitchFamily="34" charset="0"/>
                </a:rPr>
                <a:t>kerja</a:t>
              </a:r>
              <a:r>
                <a:rPr lang="en-US" sz="2400" b="1" dirty="0" smtClean="0">
                  <a:latin typeface="Arial Narrow" pitchFamily="34" charset="0"/>
                </a:rPr>
                <a:t> </a:t>
              </a:r>
              <a:r>
                <a:rPr lang="en-US" sz="2400" dirty="0" err="1" smtClean="0">
                  <a:latin typeface="Arial Narrow" pitchFamily="34" charset="0"/>
                </a:rPr>
                <a:t>sebagai</a:t>
              </a:r>
              <a:r>
                <a:rPr lang="en-US" sz="2400" dirty="0" smtClean="0">
                  <a:latin typeface="Arial Narrow" pitchFamily="34" charset="0"/>
                </a:rPr>
                <a:t> </a:t>
              </a:r>
              <a:r>
                <a:rPr lang="en-US" sz="2400" dirty="0" err="1" smtClean="0">
                  <a:latin typeface="Arial Narrow" pitchFamily="34" charset="0"/>
                </a:rPr>
                <a:t>berikut</a:t>
              </a:r>
              <a:r>
                <a:rPr lang="en-US" sz="2400" dirty="0" smtClean="0">
                  <a:latin typeface="Arial Narrow" pitchFamily="34" charset="0"/>
                </a:rPr>
                <a:t> :</a:t>
              </a:r>
              <a:endParaRPr lang="en-US" sz="2400" dirty="0">
                <a:latin typeface="Arial Narrow" pitchFamily="34" charset="0"/>
              </a:endParaRPr>
            </a:p>
          </p:txBody>
        </p:sp>
        <p:sp>
          <p:nvSpPr>
            <p:cNvPr id="7" name="Right Arrow 6"/>
            <p:cNvSpPr/>
            <p:nvPr/>
          </p:nvSpPr>
          <p:spPr>
            <a:xfrm>
              <a:off x="4572000" y="5715000"/>
              <a:ext cx="381000" cy="685800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8600" y="228600"/>
            <a:ext cx="4613764" cy="2362200"/>
            <a:chOff x="228600" y="228600"/>
            <a:chExt cx="4613764" cy="2362200"/>
          </a:xfrm>
        </p:grpSpPr>
        <p:sp>
          <p:nvSpPr>
            <p:cNvPr id="10" name="Rectangle 9"/>
            <p:cNvSpPr/>
            <p:nvPr/>
          </p:nvSpPr>
          <p:spPr>
            <a:xfrm>
              <a:off x="228600" y="228600"/>
              <a:ext cx="4613764" cy="95410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latin typeface="Comic Sans MS" pitchFamily="66" charset="0"/>
                </a:rPr>
                <a:t>Untuk</a:t>
              </a:r>
              <a:r>
                <a:rPr lang="en-US" sz="2800" b="1" dirty="0" smtClean="0">
                  <a:latin typeface="Comic Sans MS" pitchFamily="66" charset="0"/>
                </a:rPr>
                <a:t> </a:t>
              </a:r>
              <a:r>
                <a:rPr lang="en-US" sz="2800" b="1" dirty="0" err="1" smtClean="0">
                  <a:latin typeface="Comic Sans MS" pitchFamily="66" charset="0"/>
                </a:rPr>
                <a:t>tegangan</a:t>
              </a:r>
              <a:r>
                <a:rPr lang="en-US" sz="2800" b="1" dirty="0" smtClean="0">
                  <a:latin typeface="Comic Sans MS" pitchFamily="66" charset="0"/>
                </a:rPr>
                <a:t> </a:t>
              </a:r>
              <a:r>
                <a:rPr lang="en-US" sz="2800" b="1" dirty="0" err="1" smtClean="0">
                  <a:latin typeface="Comic Sans MS" pitchFamily="66" charset="0"/>
                </a:rPr>
                <a:t>keluaran</a:t>
              </a:r>
              <a:r>
                <a:rPr lang="en-US" sz="2800" b="1" dirty="0" smtClean="0">
                  <a:latin typeface="Comic Sans MS" pitchFamily="66" charset="0"/>
                </a:rPr>
                <a:t> </a:t>
              </a:r>
            </a:p>
            <a:p>
              <a:r>
                <a:rPr lang="en-US" sz="2800" b="1" dirty="0" smtClean="0">
                  <a:latin typeface="Comic Sans MS" pitchFamily="66" charset="0"/>
                </a:rPr>
                <a:t>yang </a:t>
              </a:r>
              <a:r>
                <a:rPr lang="en-US" sz="2800" b="1" dirty="0" err="1" smtClean="0">
                  <a:latin typeface="Comic Sans MS" pitchFamily="66" charset="0"/>
                </a:rPr>
                <a:t>tinggi</a:t>
              </a:r>
              <a:r>
                <a:rPr lang="en-US" sz="2800" b="1" dirty="0" smtClean="0">
                  <a:latin typeface="Comic Sans MS" pitchFamily="66" charset="0"/>
                </a:rPr>
                <a:t> , </a:t>
              </a:r>
              <a:r>
                <a:rPr lang="en-US" sz="2800" b="1" dirty="0" err="1" smtClean="0">
                  <a:latin typeface="Comic Sans MS" pitchFamily="66" charset="0"/>
                </a:rPr>
                <a:t>maka</a:t>
              </a:r>
              <a:r>
                <a:rPr lang="en-US" sz="2800" b="1" dirty="0" smtClean="0">
                  <a:latin typeface="Comic Sans MS" pitchFamily="66" charset="0"/>
                </a:rPr>
                <a:t> :</a:t>
              </a:r>
            </a:p>
          </p:txBody>
        </p:sp>
        <p:sp>
          <p:nvSpPr>
            <p:cNvPr id="12" name="Bent Arrow 11"/>
            <p:cNvSpPr/>
            <p:nvPr/>
          </p:nvSpPr>
          <p:spPr>
            <a:xfrm rot="10800000" flipH="1">
              <a:off x="609600" y="1219200"/>
              <a:ext cx="1295400" cy="1371600"/>
            </a:xfrm>
            <a:prstGeom prst="bentArrow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066800"/>
            <a:ext cx="853440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Ø"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Efisiensi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termis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konversi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termionik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sulit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dianalisis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eksplisit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kehilangan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sangat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tergantung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geometri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modus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operasi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indent="-465138">
              <a:buFont typeface="Wingdings" pitchFamily="2" charset="2"/>
              <a:buChar char="Ø"/>
            </a:pP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searah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(dc),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keluaran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sederhana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produksi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 </a:t>
            </a:r>
            <a:r>
              <a:rPr lang="en-US" sz="20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)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dikali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voltase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luar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 </a:t>
            </a:r>
            <a:r>
              <a:rPr lang="en-US" sz="20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</a:t>
            </a:r>
            <a:r>
              <a:rPr lang="en-US" sz="2000" b="1" i="1" baseline="-25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).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69890"/>
            <a:ext cx="8497839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Efisiensi</a:t>
            </a:r>
            <a:r>
              <a:rPr lang="en-US" sz="3200" b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termis</a:t>
            </a:r>
            <a:r>
              <a:rPr lang="en-US" sz="3200" b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sistem</a:t>
            </a:r>
            <a:r>
              <a:rPr lang="en-US" sz="3200" b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konversi</a:t>
            </a:r>
            <a:r>
              <a:rPr lang="en-US" sz="3200" b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ea typeface="Tahoma" pitchFamily="34" charset="0"/>
                <a:cs typeface="Arial" pitchFamily="34" charset="0"/>
              </a:rPr>
              <a:t>termionik</a:t>
            </a:r>
            <a:r>
              <a:rPr lang="en-US" sz="3200" b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endParaRPr lang="en-US" sz="3200" b="1" dirty="0"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5410200"/>
            <a:ext cx="3733800" cy="57404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886200" y="3276600"/>
            <a:ext cx="3810000" cy="16312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katoda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meter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persegi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i="1" baseline="-25000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penurunan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tegangan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tahanan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beban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luar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Jo 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kerapatan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3352800"/>
            <a:ext cx="24384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Keluaran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generator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termionik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:</a:t>
            </a:r>
          </a:p>
        </p:txBody>
      </p:sp>
      <p:sp>
        <p:nvSpPr>
          <p:cNvPr id="10" name="Bent Arrow 9"/>
          <p:cNvSpPr/>
          <p:nvPr/>
        </p:nvSpPr>
        <p:spPr>
          <a:xfrm rot="10800000" flipH="1">
            <a:off x="457200" y="4953000"/>
            <a:ext cx="1219200" cy="1143000"/>
          </a:xfrm>
          <a:prstGeom prst="ben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Bent Arrow 11"/>
          <p:cNvSpPr/>
          <p:nvPr/>
        </p:nvSpPr>
        <p:spPr>
          <a:xfrm rot="5400000" flipH="1">
            <a:off x="5791200" y="4876800"/>
            <a:ext cx="990600" cy="1143000"/>
          </a:xfrm>
          <a:prstGeom prst="ben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8" grpId="0" animBg="1"/>
      <p:bldP spid="10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752600" y="304800"/>
            <a:ext cx="6324600" cy="10772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Kerugian</a:t>
            </a:r>
            <a:r>
              <a:rPr lang="en-US" sz="32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32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akibat</a:t>
            </a:r>
            <a:r>
              <a:rPr lang="en-US" sz="32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operasi</a:t>
            </a:r>
            <a:r>
              <a:rPr lang="en-US" sz="32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converter </a:t>
            </a:r>
            <a:r>
              <a:rPr lang="en-US" sz="3200" b="1" dirty="0" err="1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ada</a:t>
            </a:r>
            <a:r>
              <a:rPr lang="en-US" sz="32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 </a:t>
            </a:r>
            <a:r>
              <a:rPr lang="en-US" sz="3200" b="1" dirty="0" err="1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macam</a:t>
            </a:r>
            <a:r>
              <a:rPr lang="en-US" sz="32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sbb</a:t>
            </a:r>
            <a:r>
              <a:rPr lang="en-US" sz="3200" b="1" dirty="0" smtClean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24000" y="1752600"/>
            <a:ext cx="723900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 Narrow" pitchFamily="34" charset="0"/>
              </a:rPr>
              <a:t>Kerugian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oleh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panas</a:t>
            </a:r>
            <a:r>
              <a:rPr lang="en-US" sz="2400" b="1" dirty="0" smtClean="0">
                <a:latin typeface="Arial Narrow" pitchFamily="34" charset="0"/>
              </a:rPr>
              <a:t> yang </a:t>
            </a:r>
            <a:r>
              <a:rPr lang="en-US" sz="2400" b="1" dirty="0" err="1" smtClean="0">
                <a:latin typeface="Arial Narrow" pitchFamily="34" charset="0"/>
              </a:rPr>
              <a:t>dipindahkan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antara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katoda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dan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anoda</a:t>
            </a:r>
            <a:r>
              <a:rPr lang="en-US" sz="2400" b="1" dirty="0" smtClean="0">
                <a:latin typeface="Arial Narrow" pitchFamily="34" charset="0"/>
              </a:rPr>
              <a:t>, </a:t>
            </a:r>
            <a:r>
              <a:rPr lang="en-US" sz="2400" b="1" dirty="0" err="1" smtClean="0">
                <a:latin typeface="Arial Narrow" pitchFamily="34" charset="0"/>
              </a:rPr>
              <a:t>baik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oleh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radiasi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untuk</a:t>
            </a:r>
            <a:r>
              <a:rPr lang="en-US" sz="2400" b="1" dirty="0" smtClean="0">
                <a:latin typeface="Arial Narrow" pitchFamily="34" charset="0"/>
              </a:rPr>
              <a:t> converter </a:t>
            </a:r>
            <a:r>
              <a:rPr lang="en-US" sz="2400" b="1" dirty="0" err="1" smtClean="0">
                <a:latin typeface="Arial Narrow" pitchFamily="34" charset="0"/>
              </a:rPr>
              <a:t>vakum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maupun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oleh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kombinasi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radiasi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dan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konveksi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pada</a:t>
            </a:r>
            <a:r>
              <a:rPr lang="en-US" sz="2400" b="1" dirty="0" smtClean="0">
                <a:latin typeface="Arial Narrow" pitchFamily="34" charset="0"/>
              </a:rPr>
              <a:t> converter yang </a:t>
            </a:r>
            <a:r>
              <a:rPr lang="en-US" sz="2400" b="1" dirty="0" err="1" smtClean="0">
                <a:latin typeface="Arial Narrow" pitchFamily="34" charset="0"/>
              </a:rPr>
              <a:t>diisi</a:t>
            </a:r>
            <a:r>
              <a:rPr lang="en-US" sz="2400" b="1" dirty="0" smtClean="0">
                <a:latin typeface="Arial Narrow" pitchFamily="34" charset="0"/>
              </a:rPr>
              <a:t> gas </a:t>
            </a:r>
            <a:r>
              <a:rPr lang="en-US" sz="2400" b="1" dirty="0" err="1" smtClean="0">
                <a:latin typeface="Arial Narrow" pitchFamily="34" charset="0"/>
              </a:rPr>
              <a:t>atau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uap</a:t>
            </a:r>
            <a:r>
              <a:rPr lang="en-US" sz="2400" b="1" dirty="0" smtClean="0">
                <a:latin typeface="Arial Narrow" pitchFamily="34" charset="0"/>
              </a:rPr>
              <a:t>.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1524000" y="3657600"/>
            <a:ext cx="72390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400" b="1" dirty="0" err="1" smtClean="0">
                <a:latin typeface="Arial Narrow" pitchFamily="34" charset="0"/>
              </a:rPr>
              <a:t>Kerugian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oleh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perpindahan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panas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konduksi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sepanjangan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sambungan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listrik</a:t>
            </a:r>
            <a:r>
              <a:rPr lang="en-US" sz="2400" b="1" dirty="0" smtClean="0">
                <a:latin typeface="Arial Narrow" pitchFamily="34" charset="0"/>
              </a:rPr>
              <a:t> yang </a:t>
            </a:r>
            <a:r>
              <a:rPr lang="en-US" sz="2400" b="1" dirty="0" err="1" smtClean="0">
                <a:latin typeface="Arial Narrow" pitchFamily="34" charset="0"/>
              </a:rPr>
              <a:t>dihubungkan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ke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katoda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dan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anoda</a:t>
            </a:r>
            <a:endParaRPr lang="en-US" sz="2400" b="1" dirty="0" smtClean="0"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0" y="5029200"/>
            <a:ext cx="72390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400" b="1" dirty="0" err="1" smtClean="0">
                <a:latin typeface="Arial Narrow" pitchFamily="34" charset="0"/>
              </a:rPr>
              <a:t>Kerugian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pada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anoda</a:t>
            </a:r>
            <a:r>
              <a:rPr lang="en-US" sz="2400" b="1" dirty="0" smtClean="0">
                <a:latin typeface="Arial Narrow" pitchFamily="34" charset="0"/>
              </a:rPr>
              <a:t> , </a:t>
            </a:r>
            <a:r>
              <a:rPr lang="en-US" sz="2400" b="1" dirty="0" err="1" smtClean="0">
                <a:latin typeface="Arial Narrow" pitchFamily="34" charset="0"/>
              </a:rPr>
              <a:t>karena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energi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fungsi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kerja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dan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hambatan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muatan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ruang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dari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elektron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yang”mengembun</a:t>
            </a:r>
            <a:r>
              <a:rPr lang="en-US" sz="2400" b="1" dirty="0" smtClean="0">
                <a:latin typeface="Arial Narrow" pitchFamily="34" charset="0"/>
              </a:rPr>
              <a:t>” </a:t>
            </a:r>
            <a:r>
              <a:rPr lang="en-US" sz="2400" b="1" dirty="0" err="1" smtClean="0">
                <a:latin typeface="Arial Narrow" pitchFamily="34" charset="0"/>
              </a:rPr>
              <a:t>diubah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menjadi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energi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pana</a:t>
            </a:r>
            <a:endParaRPr lang="en-US" sz="2400" b="1" dirty="0">
              <a:latin typeface="Arial Narrow" pitchFamily="34" charset="0"/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609600" y="2057400"/>
            <a:ext cx="914400" cy="838200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609600" y="3657600"/>
            <a:ext cx="914400" cy="838200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609600" y="5257800"/>
            <a:ext cx="914400" cy="83820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3581400"/>
            <a:ext cx="2438400" cy="9906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066800" y="1752600"/>
            <a:ext cx="7391400" cy="1631216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Jumlah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perpindahan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panas</a:t>
            </a:r>
            <a:r>
              <a:rPr lang="en-US" sz="2000" b="1" i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b="1" i="1" dirty="0" smtClean="0">
                <a:latin typeface="Comic Sans MS" pitchFamily="66" charset="0"/>
                <a:cs typeface="Arial" pitchFamily="34" charset="0"/>
              </a:rPr>
              <a:t>( P</a:t>
            </a:r>
            <a:r>
              <a:rPr lang="en-US" sz="2000" b="1" i="1" baseline="-25000" dirty="0" smtClean="0">
                <a:latin typeface="Comic Sans MS" pitchFamily="66" charset="0"/>
                <a:cs typeface="Arial" pitchFamily="34" charset="0"/>
              </a:rPr>
              <a:t>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)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katoda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anoda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ditaksir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menggunakan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persamaan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perpindahan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panas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radiasi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konvensional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Spasi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elektroda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cukup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kecil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sehingga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diandaikan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terbatas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Dimana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: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0" y="5181600"/>
            <a:ext cx="76200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σ	=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konstanta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Stefan-Boltzmann = 5,67 x 10</a:t>
            </a:r>
            <a:r>
              <a:rPr lang="en-US" sz="2000" b="1" baseline="30000" dirty="0" smtClean="0">
                <a:latin typeface="Arial" pitchFamily="34" charset="0"/>
                <a:cs typeface="Arial" pitchFamily="34" charset="0"/>
              </a:rPr>
              <a:t>-8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W/m</a:t>
            </a:r>
            <a:r>
              <a:rPr lang="en-US" sz="2000" b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.</a:t>
            </a:r>
            <a:r>
              <a:rPr lang="en-US" sz="2000" b="1" baseline="30000" dirty="0" err="1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ε</a:t>
            </a:r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ε</a:t>
            </a:r>
            <a:r>
              <a:rPr lang="en-US" sz="2000" b="1" baseline="-25000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=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emisifitas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katoda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anoda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2000" b="1" i="1" baseline="-25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=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luas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katoda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meter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persegi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4495800"/>
            <a:ext cx="135716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 smtClean="0"/>
              <a:t>Dengan</a:t>
            </a:r>
            <a:r>
              <a:rPr lang="en-US" sz="2400" dirty="0" smtClean="0"/>
              <a:t>  :</a:t>
            </a:r>
            <a:endParaRPr lang="en-US" sz="2400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457200" y="304800"/>
            <a:ext cx="4953000" cy="1371600"/>
            <a:chOff x="457200" y="304800"/>
            <a:chExt cx="4953000" cy="1371600"/>
          </a:xfrm>
        </p:grpSpPr>
        <p:sp>
          <p:nvSpPr>
            <p:cNvPr id="13" name="Rectangle 12"/>
            <p:cNvSpPr/>
            <p:nvPr/>
          </p:nvSpPr>
          <p:spPr>
            <a:xfrm>
              <a:off x="457200" y="304800"/>
              <a:ext cx="4114800" cy="1077218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>
              <a:spAutoFit/>
            </a:bodyPr>
            <a:lstStyle/>
            <a:p>
              <a:r>
                <a:rPr lang="en-US" sz="3200" b="1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Jumlah</a:t>
              </a:r>
              <a:r>
                <a:rPr lang="en-US" sz="3200" b="1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perpindahan</a:t>
              </a:r>
              <a:r>
                <a:rPr lang="en-US" sz="3200" b="1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panas</a:t>
              </a:r>
              <a:r>
                <a:rPr lang="en-US" sz="3200" b="1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radiasi</a:t>
              </a:r>
              <a:r>
                <a:rPr lang="en-US" sz="3200" b="1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(</a:t>
              </a:r>
              <a:r>
                <a:rPr lang="en-US" sz="3200" b="1" i="1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P</a:t>
              </a:r>
              <a:r>
                <a:rPr lang="en-US" sz="3200" b="1" i="1" baseline="-250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r</a:t>
              </a:r>
              <a:r>
                <a:rPr lang="en-US" sz="3200" b="1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) </a:t>
              </a:r>
              <a:endParaRPr lang="en-US" sz="3200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  <p:sp>
          <p:nvSpPr>
            <p:cNvPr id="14" name="Bent Arrow 13"/>
            <p:cNvSpPr/>
            <p:nvPr/>
          </p:nvSpPr>
          <p:spPr>
            <a:xfrm rot="5400000">
              <a:off x="4495800" y="762000"/>
              <a:ext cx="990600" cy="838200"/>
            </a:xfrm>
            <a:prstGeom prst="bentArrow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855690"/>
            <a:ext cx="82296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3550" marR="0" lvl="0" indent="-4635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berkaitan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aliran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akumulasi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muatan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merupakan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sangat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berguna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mudah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lain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effisiensi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konversi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tinggi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463550" marR="0" lvl="0" indent="-4635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463550" marR="0" lvl="0" indent="-4635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Beberapa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sistem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konversi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digunakan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menghasilkan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sering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pengubah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lansung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direct-energy converter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),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antaranya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463550" marR="0" lvl="0" indent="-4635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860425" marR="0" lvl="0" indent="-396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1.	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misalnya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konverter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termoelektrik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termoelectrik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converter)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konverter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termionik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(thermionic converter),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sistem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memepunyai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efisiensi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termis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maksimum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dihasilkan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mesin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kalor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balik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eksternal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860425" marR="0" lvl="0" indent="-396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2.	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kimia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sel-sel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(fuel cell)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batere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860425" marR="0" lvl="0" indent="-396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3.	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elektromagnetik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photovoltaic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matahari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860425" marR="0" lvl="0" indent="-396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4.	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nuklir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batere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860425" marR="0" lvl="0" indent="-396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5.	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mekanis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generator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konvensional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/ alternator/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konverter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fluida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dinamik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 EDG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MHD)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228600"/>
            <a:ext cx="5029200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 Narrow" pitchFamily="34" charset="0"/>
              </a:rPr>
              <a:t>PRODUKSI  ENERGI  LISTRIK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83820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Energi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potensial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suatu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electron yang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meninggalkan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katoda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harus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lebih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tinggi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tenaga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fungsi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kerja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ditambah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hambatan-muatan-ruang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untuk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elektroda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Φ</a:t>
            </a:r>
            <a:r>
              <a:rPr lang="en-US" sz="2400" baseline="-25000" dirty="0" err="1" smtClean="0">
                <a:latin typeface="Arial Narrow" pitchFamily="34" charset="0"/>
                <a:cs typeface="Arial" pitchFamily="34" charset="0"/>
              </a:rPr>
              <a:t>c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+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Φ</a:t>
            </a:r>
            <a:r>
              <a:rPr lang="en-US" sz="2400" baseline="-25000" dirty="0" err="1" smtClean="0">
                <a:latin typeface="Arial Narrow" pitchFamily="34" charset="0"/>
                <a:cs typeface="Arial" pitchFamily="34" charset="0"/>
              </a:rPr>
              <a:t>b,c</a:t>
            </a:r>
            <a:r>
              <a:rPr lang="en-US" sz="2400" baseline="-250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).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tambahan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masing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masing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electron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mempunyai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energy kinetic total rata-rata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sebesar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latin typeface="Arial Narrow" pitchFamily="34" charset="0"/>
                <a:cs typeface="Arial" pitchFamily="34" charset="0"/>
              </a:rPr>
              <a:t>2 </a:t>
            </a:r>
            <a:r>
              <a:rPr lang="en-US" sz="2400" b="1" i="1" dirty="0" err="1" smtClean="0">
                <a:latin typeface="Arial Narrow" pitchFamily="34" charset="0"/>
                <a:cs typeface="Arial" pitchFamily="34" charset="0"/>
              </a:rPr>
              <a:t>kT</a:t>
            </a:r>
            <a:r>
              <a:rPr lang="en-US" sz="2400" b="1" i="1" baseline="-25000" dirty="0" err="1" smtClean="0">
                <a:latin typeface="Arial Narrow" pitchFamily="34" charset="0"/>
                <a:cs typeface="Arial" pitchFamily="34" charset="0"/>
              </a:rPr>
              <a:t>c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Untuk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kerapatanarus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suatu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emitter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netto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latin typeface="Arial Narrow" pitchFamily="34" charset="0"/>
                <a:cs typeface="Arial" pitchFamily="34" charset="0"/>
              </a:rPr>
              <a:t>J</a:t>
            </a:r>
            <a:r>
              <a:rPr lang="en-US" sz="2400" b="1" i="1" baseline="-25000" dirty="0" smtClean="0">
                <a:latin typeface="Arial Narrow" pitchFamily="34" charset="0"/>
                <a:cs typeface="Arial" pitchFamily="34" charset="0"/>
              </a:rPr>
              <a:t>o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,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jumlah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energy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emitter yang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hilang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bersama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aliran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 electron </a:t>
            </a:r>
            <a:r>
              <a:rPr lang="en-US" sz="2400" dirty="0" err="1" smtClean="0">
                <a:latin typeface="Arial Narrow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 Narrow" pitchFamily="34" charset="0"/>
                <a:cs typeface="Arial" pitchFamily="34" charset="0"/>
              </a:rPr>
              <a:t>:</a:t>
            </a:r>
            <a:endParaRPr lang="en-US" sz="24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 Narrow" pitchFamily="34" charset="0"/>
                <a:cs typeface="Times New Roman" pitchFamily="18" charset="0"/>
              </a:rPr>
              <a:t>Kerugian</a:t>
            </a:r>
            <a:r>
              <a:rPr lang="en-US" sz="3600" b="1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Arial Narrow" pitchFamily="34" charset="0"/>
                <a:cs typeface="Times New Roman" pitchFamily="18" charset="0"/>
              </a:rPr>
              <a:t>energi</a:t>
            </a:r>
            <a:r>
              <a:rPr lang="en-US" sz="3600" b="1" dirty="0" smtClean="0">
                <a:latin typeface="Arial Narrow" pitchFamily="34" charset="0"/>
                <a:cs typeface="Times New Roman" pitchFamily="18" charset="0"/>
              </a:rPr>
              <a:t> yang </a:t>
            </a:r>
            <a:r>
              <a:rPr lang="en-US" sz="3600" b="1" dirty="0" err="1" smtClean="0">
                <a:latin typeface="Arial Narrow" pitchFamily="34" charset="0"/>
                <a:cs typeface="Times New Roman" pitchFamily="18" charset="0"/>
              </a:rPr>
              <a:t>dibawa</a:t>
            </a:r>
            <a:r>
              <a:rPr lang="en-US" sz="3600" b="1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Arial Narrow" pitchFamily="34" charset="0"/>
                <a:cs typeface="Times New Roman" pitchFamily="18" charset="0"/>
              </a:rPr>
              <a:t>oleh</a:t>
            </a:r>
            <a:r>
              <a:rPr lang="en-US" sz="3600" b="1" dirty="0" smtClean="0">
                <a:latin typeface="Arial Narrow" pitchFamily="34" charset="0"/>
                <a:cs typeface="Times New Roman" pitchFamily="18" charset="0"/>
              </a:rPr>
              <a:t> electron (</a:t>
            </a:r>
            <a:r>
              <a:rPr lang="en-US" sz="3600" b="1" dirty="0" err="1" smtClean="0">
                <a:latin typeface="Arial Narrow" pitchFamily="34" charset="0"/>
                <a:cs typeface="Times New Roman" pitchFamily="18" charset="0"/>
              </a:rPr>
              <a:t>P</a:t>
            </a:r>
            <a:r>
              <a:rPr lang="en-US" sz="3600" b="1" baseline="-25000" dirty="0" err="1" smtClean="0">
                <a:latin typeface="Arial Narrow" pitchFamily="34" charset="0"/>
                <a:cs typeface="Times New Roman" pitchFamily="18" charset="0"/>
              </a:rPr>
              <a:t>el</a:t>
            </a:r>
            <a:r>
              <a:rPr lang="en-US" sz="3600" b="1" baseline="-25000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Arial Narrow" pitchFamily="34" charset="0"/>
                <a:cs typeface="Times New Roman" pitchFamily="18" charset="0"/>
              </a:rPr>
              <a:t>)</a:t>
            </a:r>
            <a:endParaRPr lang="en-US" sz="3600" b="1" dirty="0" smtClean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3124200"/>
            <a:ext cx="3476368" cy="762000"/>
          </a:xfrm>
          <a:prstGeom prst="rect">
            <a:avLst/>
          </a:prstGeom>
          <a:noFill/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33400" y="3733800"/>
            <a:ext cx="8382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Jika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kabel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masukan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dihubungkan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katoda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resistivitas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ρ</a:t>
            </a:r>
            <a:r>
              <a:rPr kumimoji="0" lang="en-US" sz="2000" b="1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panjang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</a:t>
            </a:r>
            <a:r>
              <a:rPr kumimoji="0" lang="en-US" sz="20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konduktifitas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</a:t>
            </a:r>
            <a:r>
              <a:rPr kumimoji="0" lang="en-US" sz="20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luas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penampang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kumimoji="0" lang="en-US" sz="20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perpindahan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konduksi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katoda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dikombinasikan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persamaan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Joule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katoda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5181600"/>
            <a:ext cx="5791200" cy="76200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685800" y="6096000"/>
            <a:ext cx="8229600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baseline="-25000" dirty="0" err="1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- T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	=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penurunan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temperature linear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sepanjang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L</a:t>
            </a:r>
            <a:r>
              <a:rPr lang="en-US" sz="2400" b="1" i="1" baseline="-25000" dirty="0" err="1" smtClean="0">
                <a:latin typeface="Arial" pitchFamily="34" charset="0"/>
                <a:cs typeface="Arial" pitchFamily="34" charset="0"/>
              </a:rPr>
              <a:t>w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3" grpId="0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1000" y="457200"/>
            <a:ext cx="3047999" cy="1384995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Effisiensi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Termis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Konverter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Termionik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: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6249" y="4800600"/>
            <a:ext cx="4626429" cy="12954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1" name="Group 10"/>
          <p:cNvGrpSpPr/>
          <p:nvPr/>
        </p:nvGrpSpPr>
        <p:grpSpPr>
          <a:xfrm>
            <a:off x="1524000" y="2236030"/>
            <a:ext cx="7162800" cy="1323439"/>
            <a:chOff x="1524000" y="2236030"/>
            <a:chExt cx="6248400" cy="1323439"/>
          </a:xfrm>
        </p:grpSpPr>
        <p:sp>
          <p:nvSpPr>
            <p:cNvPr id="8" name="Rectangle 7"/>
            <p:cNvSpPr/>
            <p:nvPr/>
          </p:nvSpPr>
          <p:spPr>
            <a:xfrm>
              <a:off x="2514600" y="2236030"/>
              <a:ext cx="5257800" cy="13234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Karena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jumlah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ketiga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energy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ini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merupakan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jumlah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kerugian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daya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katoda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harus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ditambahi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daya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ditambanhkan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converter,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effisiensi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termis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converter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: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Chevron 9"/>
            <p:cNvSpPr/>
            <p:nvPr/>
          </p:nvSpPr>
          <p:spPr>
            <a:xfrm>
              <a:off x="1524000" y="2438400"/>
              <a:ext cx="990600" cy="990600"/>
            </a:xfrm>
            <a:prstGeom prst="chevron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Notched Right Arrow 11"/>
          <p:cNvSpPr/>
          <p:nvPr/>
        </p:nvSpPr>
        <p:spPr>
          <a:xfrm rot="5400000">
            <a:off x="5257800" y="2895600"/>
            <a:ext cx="838200" cy="2514600"/>
          </a:xfrm>
          <a:prstGeom prst="notch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04800" y="838200"/>
            <a:ext cx="8610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Sebuah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converter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termionik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beroperasi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emitter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thoriated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tungsten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(W +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1900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energy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hambatan-muatan-ruang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0,3 V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hambatan-kolektor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0,5 V.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Hitung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luas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emitter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diperlukan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memproduksi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100 watt,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jika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kolektor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anoda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dibuat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Barium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Oksida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BaO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2133600"/>
            <a:ext cx="1787669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Penyelesaian</a:t>
            </a:r>
            <a:r>
              <a:rPr lang="en-U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2441694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Contoh</a:t>
            </a:r>
            <a:r>
              <a:rPr lang="en-U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8.2 ( </a:t>
            </a:r>
            <a:r>
              <a:rPr lang="en-US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hal</a:t>
            </a:r>
            <a:r>
              <a:rPr lang="en-U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401)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114800" y="3429000"/>
          <a:ext cx="4038600" cy="946404"/>
        </p:xfrm>
        <a:graphic>
          <a:graphicData uri="http://schemas.openxmlformats.org/drawingml/2006/table">
            <a:tbl>
              <a:tblPr/>
              <a:tblGrid>
                <a:gridCol w="494346"/>
                <a:gridCol w="1145696"/>
                <a:gridCol w="1099163"/>
                <a:gridCol w="129939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Material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>
                          <a:latin typeface="Times New Roman"/>
                          <a:ea typeface="Times New Roman"/>
                          <a:cs typeface="Times New Roman"/>
                        </a:rPr>
                        <a:t>Φ, 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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, A/m</a:t>
                      </a:r>
                      <a:r>
                        <a:rPr lang="en-US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K</a:t>
                      </a:r>
                      <a:r>
                        <a:rPr lang="en-US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W + </a:t>
                      </a: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Th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0,04   x 10</a:t>
                      </a:r>
                      <a:r>
                        <a:rPr lang="en-US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Times New Roman"/>
                          <a:cs typeface="Times New Roman"/>
                        </a:rPr>
                        <a:t>BaO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619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0,001  x 10</a:t>
                      </a:r>
                      <a:r>
                        <a:rPr lang="en-US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381000" y="4800600"/>
            <a:ext cx="4495800" cy="1200329"/>
            <a:chOff x="228600" y="3657600"/>
            <a:chExt cx="4495800" cy="1200329"/>
          </a:xfrm>
        </p:grpSpPr>
        <p:sp>
          <p:nvSpPr>
            <p:cNvPr id="6" name="Rectangle 5"/>
            <p:cNvSpPr/>
            <p:nvPr/>
          </p:nvSpPr>
          <p:spPr>
            <a:xfrm>
              <a:off x="228600" y="3657600"/>
              <a:ext cx="4495800" cy="12003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Dari  </a:t>
              </a:r>
              <a:r>
                <a:rPr lang="en-US" b="1" dirty="0" err="1" smtClean="0">
                  <a:latin typeface="Times New Roman" pitchFamily="18" charset="0"/>
                  <a:cs typeface="Times New Roman" pitchFamily="18" charset="0"/>
                </a:rPr>
                <a:t>Tabel</a:t>
              </a:r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 8.2 (</a:t>
              </a:r>
              <a:r>
                <a:rPr lang="en-US" b="1" dirty="0" err="1" smtClean="0">
                  <a:latin typeface="Times New Roman" pitchFamily="18" charset="0"/>
                  <a:cs typeface="Times New Roman" pitchFamily="18" charset="0"/>
                </a:rPr>
                <a:t>hal</a:t>
              </a:r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 : 398)</a:t>
              </a:r>
            </a:p>
            <a:p>
              <a:endParaRPr lang="en-US" b="1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</a:t>
              </a:r>
              <a:r>
                <a:rPr lang="en-US" baseline="-25000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  = 0,04  x 10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 A/m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.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2  </a:t>
              </a:r>
              <a:endParaRPr lang="en-US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</a:t>
              </a:r>
              <a:r>
                <a:rPr lang="en-US" baseline="-250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  = 0,001  x 10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 A/m</a:t>
              </a:r>
              <a:r>
                <a:rPr lang="en-US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.</a:t>
              </a:r>
              <a:r>
                <a:rPr lang="en-US" baseline="30000" dirty="0" err="1" smtClean="0"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Φa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  = 1,5 V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31967" y="4146030"/>
              <a:ext cx="13250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>
                  <a:latin typeface="Times New Roman" pitchFamily="18" charset="0"/>
                  <a:cs typeface="Times New Roman" pitchFamily="18" charset="0"/>
                </a:rPr>
                <a:t>Φc</a:t>
              </a:r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   = 2,7 V</a:t>
              </a:r>
            </a:p>
          </p:txBody>
        </p:sp>
      </p:grp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4114800" y="2819400"/>
            <a:ext cx="4038600" cy="58477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Tabel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8.2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Sifat-sifat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emisi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termionik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beberapa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material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27432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menggunakan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material  </a:t>
            </a:r>
            <a:r>
              <a:rPr lang="en-US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W+Th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BaO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tabel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8.2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dijelaskan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“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Bent Arrow 15"/>
          <p:cNvSpPr/>
          <p:nvPr/>
        </p:nvSpPr>
        <p:spPr>
          <a:xfrm rot="10800000">
            <a:off x="5257800" y="4724400"/>
            <a:ext cx="1219200" cy="1143000"/>
          </a:xfrm>
          <a:prstGeom prst="ben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00" y="228600"/>
            <a:ext cx="502951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Kerapatan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arus</a:t>
            </a:r>
            <a:r>
              <a:rPr lang="en-US" sz="2400" b="1" dirty="0" smtClean="0"/>
              <a:t> emitter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Catoda</a:t>
            </a:r>
            <a:r>
              <a:rPr lang="en-US" sz="2400" b="1" dirty="0" smtClean="0"/>
              <a:t> : </a:t>
            </a:r>
            <a:endParaRPr lang="en-US" sz="2400" dirty="0"/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895600"/>
            <a:ext cx="3429000" cy="345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63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038600"/>
            <a:ext cx="5293895" cy="381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4916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65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4495800"/>
            <a:ext cx="4114800" cy="762000"/>
          </a:xfrm>
          <a:prstGeom prst="rect">
            <a:avLst/>
          </a:prstGeom>
          <a:noFill/>
        </p:spPr>
      </p:pic>
      <p:pic>
        <p:nvPicPr>
          <p:cNvPr id="49167" name="Picture 1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5257800"/>
            <a:ext cx="72390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pic>
        <p:nvPicPr>
          <p:cNvPr id="49169" name="Picture 1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6096000"/>
            <a:ext cx="6781800" cy="762000"/>
          </a:xfrm>
          <a:prstGeom prst="rect">
            <a:avLst/>
          </a:prstGeom>
          <a:noFill/>
        </p:spPr>
      </p:pic>
      <p:grpSp>
        <p:nvGrpSpPr>
          <p:cNvPr id="34" name="Group 33"/>
          <p:cNvGrpSpPr/>
          <p:nvPr/>
        </p:nvGrpSpPr>
        <p:grpSpPr>
          <a:xfrm>
            <a:off x="4343400" y="762000"/>
            <a:ext cx="3662906" cy="965775"/>
            <a:chOff x="5257800" y="609600"/>
            <a:chExt cx="3662906" cy="965775"/>
          </a:xfrm>
        </p:grpSpPr>
        <p:sp>
          <p:nvSpPr>
            <p:cNvPr id="63491" name="Rectangle 3"/>
            <p:cNvSpPr>
              <a:spLocks noChangeArrowheads="1"/>
            </p:cNvSpPr>
            <p:nvPr/>
          </p:nvSpPr>
          <p:spPr bwMode="auto">
            <a:xfrm>
              <a:off x="5257800" y="990600"/>
              <a:ext cx="3657600" cy="58477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Muatan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electron (e)</a:t>
              </a:r>
              <a:r>
                <a:rPr kumimoji="0" lang="en-US" sz="16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1,602 x 10</a:t>
              </a:r>
              <a:r>
                <a:rPr kumimoji="0" lang="en-US" sz="1600" b="0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-19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J/V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Konstanta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Boltzmann</a:t>
              </a:r>
              <a:r>
                <a:rPr kumimoji="0" lang="en-US" sz="16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1,381 x10</a:t>
              </a:r>
              <a:r>
                <a:rPr kumimoji="0" lang="en-US" sz="1600" b="0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-23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J/</a:t>
              </a:r>
              <a:r>
                <a:rPr kumimoji="0" lang="en-US" sz="1600" b="0" i="0" u="none" strike="noStrike" cap="none" normalizeH="0" baseline="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o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934200" y="609600"/>
              <a:ext cx="1986506" cy="3693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Dari </a:t>
              </a:r>
              <a:r>
                <a:rPr lang="en-US" b="1" dirty="0" err="1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lampiran</a:t>
              </a:r>
              <a:r>
                <a:rPr lang="en-US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–A </a:t>
              </a:r>
            </a:p>
          </p:txBody>
        </p:sp>
      </p:grp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3810000" y="1143000"/>
            <a:ext cx="304800" cy="609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276600"/>
            <a:ext cx="3429000" cy="485775"/>
          </a:xfrm>
          <a:prstGeom prst="rect">
            <a:avLst/>
          </a:prstGeom>
          <a:noFill/>
        </p:spPr>
      </p:pic>
      <p:sp>
        <p:nvSpPr>
          <p:cNvPr id="33" name="Rectangle 32"/>
          <p:cNvSpPr/>
          <p:nvPr/>
        </p:nvSpPr>
        <p:spPr>
          <a:xfrm>
            <a:off x="3886200" y="3352800"/>
            <a:ext cx="38797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=  2,7  + 0,3 -0,5 – 1,5 = 1,0 Volt</a:t>
            </a:r>
            <a:endParaRPr lang="en-US" sz="2000" b="1" dirty="0"/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3467100" cy="752475"/>
          </a:xfrm>
          <a:prstGeom prst="rect">
            <a:avLst/>
          </a:prstGeom>
          <a:noFill/>
        </p:spPr>
      </p:pic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3735" name="Picture 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905000"/>
            <a:ext cx="5257800" cy="762000"/>
          </a:xfrm>
          <a:prstGeom prst="rect">
            <a:avLst/>
          </a:prstGeom>
          <a:noFill/>
        </p:spPr>
      </p:pic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00" y="228600"/>
            <a:ext cx="320318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Kerapatan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arus</a:t>
            </a:r>
            <a:r>
              <a:rPr lang="en-US" sz="2400" b="1" dirty="0" smtClean="0"/>
              <a:t> emitter </a:t>
            </a:r>
            <a:endParaRPr lang="en-US" sz="2400" dirty="0"/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12"/>
          <p:cNvGrpSpPr/>
          <p:nvPr/>
        </p:nvGrpSpPr>
        <p:grpSpPr>
          <a:xfrm>
            <a:off x="1066800" y="838200"/>
            <a:ext cx="7848600" cy="685800"/>
            <a:chOff x="381000" y="762000"/>
            <a:chExt cx="7848600" cy="685800"/>
          </a:xfrm>
        </p:grpSpPr>
        <p:pic>
          <p:nvPicPr>
            <p:cNvPr id="49153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838200"/>
              <a:ext cx="2514600" cy="609600"/>
            </a:xfrm>
            <a:prstGeom prst="rect">
              <a:avLst/>
            </a:prstGeom>
            <a:noFill/>
          </p:spPr>
        </p:pic>
        <p:pic>
          <p:nvPicPr>
            <p:cNvPr id="49155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0" y="762000"/>
              <a:ext cx="5181600" cy="677592"/>
            </a:xfrm>
            <a:prstGeom prst="rect">
              <a:avLst/>
            </a:prstGeom>
            <a:noFill/>
          </p:spPr>
        </p:pic>
      </p:grp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3429000" cy="345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" name="Group 19"/>
          <p:cNvGrpSpPr/>
          <p:nvPr/>
        </p:nvGrpSpPr>
        <p:grpSpPr>
          <a:xfrm>
            <a:off x="1066800" y="2133600"/>
            <a:ext cx="6324600" cy="381000"/>
            <a:chOff x="381000" y="2133600"/>
            <a:chExt cx="6324600" cy="381000"/>
          </a:xfrm>
        </p:grpSpPr>
        <p:pic>
          <p:nvPicPr>
            <p:cNvPr id="49159" name="Picture 7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2133600"/>
              <a:ext cx="2758440" cy="381000"/>
            </a:xfrm>
            <a:prstGeom prst="rect">
              <a:avLst/>
            </a:prstGeom>
            <a:noFill/>
          </p:spPr>
        </p:pic>
        <p:pic>
          <p:nvPicPr>
            <p:cNvPr id="49161" name="Picture 9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2800" y="2133600"/>
              <a:ext cx="3352800" cy="381000"/>
            </a:xfrm>
            <a:prstGeom prst="rect">
              <a:avLst/>
            </a:prstGeom>
            <a:noFill/>
          </p:spPr>
        </p:pic>
      </p:grp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63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667000"/>
            <a:ext cx="5293895" cy="381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4916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65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276600"/>
            <a:ext cx="4114800" cy="762000"/>
          </a:xfrm>
          <a:prstGeom prst="rect">
            <a:avLst/>
          </a:prstGeom>
          <a:noFill/>
        </p:spPr>
      </p:pic>
      <p:sp>
        <p:nvSpPr>
          <p:cNvPr id="4916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67" name="Picture 1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4191000"/>
            <a:ext cx="72390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4917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9169" name="Picture 17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5334000"/>
            <a:ext cx="678180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81000"/>
            <a:ext cx="3994484" cy="457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grpSp>
        <p:nvGrpSpPr>
          <p:cNvPr id="9" name="Group 8"/>
          <p:cNvGrpSpPr/>
          <p:nvPr/>
        </p:nvGrpSpPr>
        <p:grpSpPr>
          <a:xfrm>
            <a:off x="914401" y="1219200"/>
            <a:ext cx="4571999" cy="762000"/>
            <a:chOff x="914400" y="1219200"/>
            <a:chExt cx="7218947" cy="1219200"/>
          </a:xfrm>
        </p:grpSpPr>
        <p:pic>
          <p:nvPicPr>
            <p:cNvPr id="46085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90600" y="1219200"/>
              <a:ext cx="4728411" cy="533400"/>
            </a:xfrm>
            <a:prstGeom prst="rect">
              <a:avLst/>
            </a:prstGeom>
            <a:noFill/>
          </p:spPr>
        </p:pic>
        <p:pic>
          <p:nvPicPr>
            <p:cNvPr id="46084" name="Picture 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14400" y="1828800"/>
              <a:ext cx="7218947" cy="609600"/>
            </a:xfrm>
            <a:prstGeom prst="rect">
              <a:avLst/>
            </a:prstGeom>
            <a:noFill/>
          </p:spPr>
        </p:pic>
      </p:grp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90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2133600"/>
            <a:ext cx="2514600" cy="457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4609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92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2743200"/>
            <a:ext cx="7429500" cy="9906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304800" y="3962400"/>
            <a:ext cx="32353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i="1" dirty="0" err="1" smtClean="0"/>
              <a:t>effisiensi</a:t>
            </a:r>
            <a:r>
              <a:rPr lang="en-US" sz="2800" dirty="0" smtClean="0"/>
              <a:t> </a:t>
            </a:r>
            <a:r>
              <a:rPr lang="en-US" sz="2800" b="1" i="1" dirty="0" err="1" smtClean="0"/>
              <a:t>termis</a:t>
            </a:r>
            <a:r>
              <a:rPr lang="en-US" sz="2800" b="1" i="1" dirty="0" smtClean="0"/>
              <a:t> (</a:t>
            </a:r>
            <a:r>
              <a:rPr lang="en-US" sz="2800" b="1" i="1" dirty="0" err="1" smtClean="0"/>
              <a:t>η</a:t>
            </a:r>
            <a:r>
              <a:rPr lang="en-US" sz="2800" b="1" i="1" baseline="-25000" dirty="0" err="1" smtClean="0"/>
              <a:t>th</a:t>
            </a:r>
            <a:r>
              <a:rPr lang="en-US" sz="2800" b="1" i="1" dirty="0" smtClean="0"/>
              <a:t>)</a:t>
            </a:r>
            <a:endParaRPr lang="en-US" sz="2800" dirty="0"/>
          </a:p>
        </p:txBody>
      </p:sp>
      <p:sp>
        <p:nvSpPr>
          <p:cNvPr id="4609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6094" name="Picture 1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724400"/>
            <a:ext cx="8229600" cy="762000"/>
          </a:xfrm>
          <a:prstGeom prst="rect">
            <a:avLst/>
          </a:prstGeom>
          <a:noFill/>
        </p:spPr>
      </p:pic>
      <p:sp>
        <p:nvSpPr>
          <p:cNvPr id="46096" name="Rectangle 16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2000" y="57912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Kerjakan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soal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8.6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halaman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433</a:t>
            </a:r>
            <a:endParaRPr lang="en-US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457200"/>
            <a:ext cx="8001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KUIS-2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Kerjakan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sola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berikut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ketentuan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Tahanan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muatan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ruang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dua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angka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terahir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BP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anda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Sebuah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dioda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vakum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katoda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anoda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mempunyai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luas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permukaan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15 cm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Emitter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katoda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dibuat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W+Ba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kolektor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dibuat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Nikel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(Ni)).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Tahanan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ruang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emitter (…. v)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energy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tahanan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kolektor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anoda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(0.15 v). Emitter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dijaga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temperature 1800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Hitunglah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keluaran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arus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perkirakanlah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efisiensi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termisnya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jika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emisivitas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katoda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1,5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anoda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1,5.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Abaikan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kerugian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karena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konduksi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melalu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kawat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masuk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(P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en-US" sz="2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Dari </a:t>
            </a:r>
            <a:r>
              <a:rPr kumimoji="0" lang="en-US" sz="24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Tabel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-A :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k )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Konstanta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Boltzman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=  1,381 x 10 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-23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J/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e )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elektron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	       =  1,602 x 10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-19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J/V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/>
              <a:t>(</a:t>
            </a:r>
            <a:r>
              <a:rPr lang="en-US" sz="2400" b="1" dirty="0"/>
              <a:t>σ ) </a:t>
            </a:r>
            <a:r>
              <a:rPr lang="en-US" sz="2400" b="1" dirty="0" err="1"/>
              <a:t>Konstanta</a:t>
            </a:r>
            <a:r>
              <a:rPr lang="en-US" sz="2400" b="1" dirty="0"/>
              <a:t> </a:t>
            </a:r>
            <a:r>
              <a:rPr lang="en-US" sz="2400" b="1" dirty="0" err="1"/>
              <a:t>Boltzman</a:t>
            </a:r>
            <a:r>
              <a:rPr lang="en-US" sz="2400" b="1" dirty="0"/>
              <a:t>	=   5,6 x 10</a:t>
            </a:r>
            <a:r>
              <a:rPr lang="en-US" sz="2400" b="1" baseline="30000" dirty="0"/>
              <a:t>-8</a:t>
            </a:r>
            <a:r>
              <a:rPr lang="en-US" sz="2400" b="1" dirty="0"/>
              <a:t> W/m</a:t>
            </a:r>
            <a:r>
              <a:rPr lang="en-US" sz="2400" b="1" baseline="30000" dirty="0"/>
              <a:t>2</a:t>
            </a:r>
            <a:r>
              <a:rPr lang="en-US" sz="2400" b="1" dirty="0"/>
              <a:t> .</a:t>
            </a:r>
            <a:r>
              <a:rPr lang="en-US" sz="2400" b="1" baseline="30000" dirty="0"/>
              <a:t>o</a:t>
            </a:r>
            <a:r>
              <a:rPr lang="en-US" sz="2400" b="1" dirty="0"/>
              <a:t>K</a:t>
            </a:r>
            <a:r>
              <a:rPr lang="en-US" sz="2400" b="1" baseline="30000" dirty="0"/>
              <a:t>4</a:t>
            </a:r>
            <a:endParaRPr lang="en-US" sz="2400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143000" y="1905000"/>
            <a:ext cx="6843540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latin typeface="Comic Sans MS" pitchFamily="66" charset="0"/>
              </a:rPr>
              <a:t>KONVERSI </a:t>
            </a:r>
          </a:p>
          <a:p>
            <a:pPr algn="ctr"/>
            <a:r>
              <a:rPr lang="en-US" sz="5400" b="1" dirty="0" smtClean="0">
                <a:latin typeface="Comic Sans MS" pitchFamily="66" charset="0"/>
              </a:rPr>
              <a:t>ENERGI MEKANIK </a:t>
            </a:r>
          </a:p>
          <a:p>
            <a:pPr algn="ctr"/>
            <a:r>
              <a:rPr lang="en-US" sz="5400" b="1" dirty="0" smtClean="0">
                <a:latin typeface="Comic Sans MS" pitchFamily="66" charset="0"/>
              </a:rPr>
              <a:t>KE LISTRIK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2400" y="533400"/>
            <a:ext cx="881973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(2)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1200" y="457200"/>
            <a:ext cx="2819400" cy="206210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Arial Rounded MT Bold" pitchFamily="34" charset="0"/>
                <a:cs typeface="Aharoni" pitchFamily="2" charset="-79"/>
              </a:rPr>
              <a:t>KONVERSI ENERGI  MEKANIK KE LISTRIK </a:t>
            </a:r>
            <a:endParaRPr lang="en-US" sz="3200" b="1" dirty="0">
              <a:solidFill>
                <a:schemeClr val="tx1"/>
              </a:solidFill>
              <a:latin typeface="Arial Rounded MT Bold" pitchFamily="34" charset="0"/>
              <a:cs typeface="Aharoni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2200" y="3581400"/>
            <a:ext cx="5867400" cy="156966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tx1"/>
                </a:solidFill>
              </a:rPr>
              <a:t>GENERATOR KONVENSIONAL</a:t>
            </a:r>
          </a:p>
          <a:p>
            <a:pPr indent="45720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tx1"/>
                </a:solidFill>
              </a:rPr>
              <a:t>ALTERNATOR</a:t>
            </a:r>
          </a:p>
          <a:p>
            <a:pPr indent="457200">
              <a:buFont typeface="Wingdings" pitchFamily="2" charset="2"/>
              <a:buChar char="q"/>
            </a:pPr>
            <a:r>
              <a:rPr lang="en-US" sz="3200" b="1" dirty="0" smtClean="0">
                <a:solidFill>
                  <a:schemeClr val="tx1"/>
                </a:solidFill>
              </a:rPr>
              <a:t>KONVERTER FLUID DINAMIK </a:t>
            </a:r>
          </a:p>
        </p:txBody>
      </p:sp>
      <p:sp>
        <p:nvSpPr>
          <p:cNvPr id="6" name="Bent Arrow 5"/>
          <p:cNvSpPr/>
          <p:nvPr/>
        </p:nvSpPr>
        <p:spPr>
          <a:xfrm rot="16200000" flipH="1" flipV="1">
            <a:off x="4648200" y="2286000"/>
            <a:ext cx="1600200" cy="1295400"/>
          </a:xfrm>
          <a:prstGeom prst="bentArrow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81000"/>
            <a:ext cx="30947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MATERI - UAS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600200"/>
            <a:ext cx="7421840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/>
            <a:r>
              <a:rPr lang="en-US" sz="4000" b="1" dirty="0" err="1" smtClean="0"/>
              <a:t>Pahami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pelajari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tentang</a:t>
            </a:r>
            <a:endParaRPr lang="en-US" sz="4000" b="1" dirty="0" smtClean="0"/>
          </a:p>
          <a:p>
            <a:pPr marL="742950" indent="-742950">
              <a:buAutoNum type="arabicPeriod"/>
            </a:pPr>
            <a:r>
              <a:rPr lang="en-US" sz="4000" b="1" dirty="0" err="1" smtClean="0"/>
              <a:t>Produksi</a:t>
            </a:r>
            <a:r>
              <a:rPr lang="en-US" sz="4000" b="1" dirty="0" smtClean="0"/>
              <a:t>  </a:t>
            </a:r>
            <a:r>
              <a:rPr lang="en-US" sz="4000" b="1" dirty="0" err="1" smtClean="0"/>
              <a:t>Energi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Listrk</a:t>
            </a:r>
            <a:r>
              <a:rPr lang="en-US" sz="4000" b="1" dirty="0" smtClean="0"/>
              <a:t> (bab-8)</a:t>
            </a:r>
          </a:p>
          <a:p>
            <a:pPr marL="742950" indent="-742950">
              <a:buAutoNum type="arabicPeriod"/>
            </a:pPr>
            <a:r>
              <a:rPr lang="en-US" sz="4000" b="1" dirty="0" err="1" smtClean="0"/>
              <a:t>Produksi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energi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termal</a:t>
            </a:r>
            <a:r>
              <a:rPr lang="en-US" sz="4000" b="1" dirty="0" smtClean="0"/>
              <a:t> (bab-3)</a:t>
            </a:r>
          </a:p>
          <a:p>
            <a:pPr marL="742950" indent="-742950">
              <a:buAutoNum type="arabicPeriod"/>
            </a:pPr>
            <a:r>
              <a:rPr lang="en-US" sz="4000" b="1" dirty="0" err="1" smtClean="0"/>
              <a:t>Penyimpanan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energi</a:t>
            </a:r>
            <a:r>
              <a:rPr lang="en-US" sz="4000" b="1" dirty="0" smtClean="0"/>
              <a:t> (bab-9)</a:t>
            </a:r>
            <a:endParaRPr lang="en-US" sz="4000" b="1" dirty="0" smtClean="0"/>
          </a:p>
          <a:p>
            <a:pPr marL="742950" indent="-742950"/>
            <a:r>
              <a:rPr lang="en-US" sz="3600" b="1" u="sng" dirty="0" smtClean="0"/>
              <a:t>Note:</a:t>
            </a:r>
          </a:p>
          <a:p>
            <a:pPr marL="742950" indent="-742950"/>
            <a:r>
              <a:rPr lang="en-US" sz="3600" b="1" dirty="0" err="1" smtClean="0"/>
              <a:t>Sifat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ujian</a:t>
            </a:r>
            <a:r>
              <a:rPr lang="en-US" sz="3600" b="1" dirty="0" smtClean="0"/>
              <a:t> : open book</a:t>
            </a:r>
          </a:p>
          <a:p>
            <a:pPr marL="742950" indent="-742950"/>
            <a:r>
              <a:rPr lang="en-US" sz="3600" b="1" dirty="0" err="1" smtClean="0"/>
              <a:t>Tidak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dibenarkan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menggunakan</a:t>
            </a:r>
            <a:r>
              <a:rPr lang="en-US" sz="3600" b="1" dirty="0" smtClean="0"/>
              <a:t> HP</a:t>
            </a:r>
          </a:p>
          <a:p>
            <a:pPr marL="742950" indent="-742950"/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perhitungan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438400" y="228600"/>
            <a:ext cx="4267200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PERALATAN KONVERSI</a:t>
            </a:r>
            <a:endParaRPr lang="en-US" sz="3200" b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304800" y="990600"/>
            <a:ext cx="7315200" cy="5266730"/>
            <a:chOff x="304800" y="990600"/>
            <a:chExt cx="7315200" cy="5266730"/>
          </a:xfrm>
        </p:grpSpPr>
        <p:sp>
          <p:nvSpPr>
            <p:cNvPr id="15" name="TextBox 14"/>
            <p:cNvSpPr txBox="1"/>
            <p:nvPr/>
          </p:nvSpPr>
          <p:spPr>
            <a:xfrm>
              <a:off x="304800" y="990600"/>
              <a:ext cx="1752600" cy="92333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KONVERSI ENERGI PANAS KE LISTRIK </a:t>
              </a:r>
              <a:endParaRPr lang="en-US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33800" y="1143000"/>
              <a:ext cx="3429000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indent="396875">
                <a:buFont typeface="Wingdings" pitchFamily="2" charset="2"/>
                <a:buChar char="q"/>
              </a:pPr>
              <a:r>
                <a:rPr lang="en-US" b="1" dirty="0" smtClean="0"/>
                <a:t>KONERTER TERMOELEKTRIK</a:t>
              </a:r>
            </a:p>
            <a:p>
              <a:pPr indent="396875">
                <a:buFont typeface="Wingdings" pitchFamily="2" charset="2"/>
                <a:buChar char="q"/>
              </a:pPr>
              <a:r>
                <a:rPr lang="en-US" b="1" dirty="0" smtClean="0"/>
                <a:t> KONVERTER TERMIONIK</a:t>
              </a:r>
              <a:endParaRPr lang="en-US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4800" y="2133600"/>
              <a:ext cx="1752600" cy="92333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KONVERSI ENERGI KIMIA KE LISTRIK </a:t>
              </a:r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33800" y="2286000"/>
              <a:ext cx="2819400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SEL-SEL BAHAN BAKAR</a:t>
              </a:r>
            </a:p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BATERE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4800" y="3200400"/>
              <a:ext cx="2209800" cy="92333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KONVERSI ENERGI ELEKTROMAGNETIK KE LISTRIK </a:t>
              </a:r>
              <a:endParaRPr lang="en-US" b="1" dirty="0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819400" y="3505200"/>
              <a:ext cx="5334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3352800"/>
              <a:ext cx="2209800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FOTOFOLTAIK</a:t>
              </a:r>
            </a:p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SEL- MATAHARI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4800" y="4343400"/>
              <a:ext cx="2209800" cy="64633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KONVERSI ENERGI NUKLIR KE LISTRIK </a:t>
              </a:r>
              <a:endParaRPr lang="en-US" b="1" dirty="0"/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2819400" y="4495800"/>
              <a:ext cx="5334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2743200" y="2362200"/>
              <a:ext cx="5334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Arrow 22"/>
            <p:cNvSpPr/>
            <p:nvPr/>
          </p:nvSpPr>
          <p:spPr>
            <a:xfrm>
              <a:off x="2743200" y="1295400"/>
              <a:ext cx="5334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33800" y="4419600"/>
              <a:ext cx="2209800" cy="3693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BATERE NUKLIR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4800" y="5181600"/>
              <a:ext cx="2209800" cy="64633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KONVERSI ENERGI  MEKANIK KE LISTRIK </a:t>
              </a:r>
              <a:endParaRPr lang="en-US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733800" y="5334000"/>
              <a:ext cx="3886200" cy="92333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GENERATOR KONVENSIONAL</a:t>
              </a:r>
            </a:p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ALTERNATOR</a:t>
              </a:r>
            </a:p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KONVERTER FLUID DINAMIK </a:t>
              </a:r>
            </a:p>
          </p:txBody>
        </p:sp>
        <p:sp>
          <p:nvSpPr>
            <p:cNvPr id="27" name="Right Arrow 26"/>
            <p:cNvSpPr/>
            <p:nvPr/>
          </p:nvSpPr>
          <p:spPr>
            <a:xfrm>
              <a:off x="2819400" y="5257800"/>
              <a:ext cx="5334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685800"/>
            <a:ext cx="8001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 Rounded MT Bold" pitchFamily="34" charset="0"/>
              </a:rPr>
              <a:t>Generator </a:t>
            </a:r>
            <a:r>
              <a:rPr lang="en-US" dirty="0" err="1" smtClean="0">
                <a:latin typeface="Arial Rounded MT Bold" pitchFamily="34" charset="0"/>
              </a:rPr>
              <a:t>atau</a:t>
            </a:r>
            <a:r>
              <a:rPr lang="en-US" dirty="0" smtClean="0">
                <a:latin typeface="Arial Rounded MT Bold" pitchFamily="34" charset="0"/>
              </a:rPr>
              <a:t> alternator </a:t>
            </a:r>
            <a:r>
              <a:rPr lang="en-US" dirty="0" err="1" smtClean="0">
                <a:latin typeface="Arial Rounded MT Bold" pitchFamily="34" charset="0"/>
              </a:rPr>
              <a:t>adalah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suatu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peralatan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listrik</a:t>
            </a:r>
            <a:r>
              <a:rPr lang="en-US" dirty="0" smtClean="0">
                <a:latin typeface="Arial Rounded MT Bold" pitchFamily="34" charset="0"/>
              </a:rPr>
              <a:t> yang </a:t>
            </a:r>
            <a:r>
              <a:rPr lang="en-US" dirty="0" err="1" smtClean="0">
                <a:latin typeface="Arial Rounded MT Bold" pitchFamily="34" charset="0"/>
              </a:rPr>
              <a:t>dapat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digunakan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untuk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mengubah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energi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mekanis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menjadi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energi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listrik</a:t>
            </a:r>
            <a:r>
              <a:rPr lang="en-US" dirty="0" smtClean="0">
                <a:latin typeface="Arial Rounded MT Bold" pitchFamily="34" charset="0"/>
              </a:rPr>
              <a:t>, yang </a:t>
            </a:r>
            <a:r>
              <a:rPr lang="en-US" dirty="0" err="1" smtClean="0">
                <a:latin typeface="Arial Rounded MT Bold" pitchFamily="34" charset="0"/>
              </a:rPr>
              <a:t>dapat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berupa</a:t>
            </a:r>
            <a:r>
              <a:rPr lang="en-US" dirty="0" smtClean="0">
                <a:latin typeface="Arial Rounded MT Bold" pitchFamily="34" charset="0"/>
              </a:rPr>
              <a:t> generator ac </a:t>
            </a:r>
            <a:r>
              <a:rPr lang="en-US" dirty="0" err="1" smtClean="0">
                <a:latin typeface="Arial Rounded MT Bold" pitchFamily="34" charset="0"/>
              </a:rPr>
              <a:t>atau</a:t>
            </a:r>
            <a:r>
              <a:rPr lang="en-US" dirty="0" smtClean="0">
                <a:latin typeface="Arial Rounded MT Bold" pitchFamily="34" charset="0"/>
              </a:rPr>
              <a:t> dc. </a:t>
            </a:r>
            <a:r>
              <a:rPr lang="en-US" dirty="0" err="1" smtClean="0">
                <a:latin typeface="Arial Rounded MT Bold" pitchFamily="34" charset="0"/>
              </a:rPr>
              <a:t>Pada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umumnya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semua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alat</a:t>
            </a:r>
            <a:r>
              <a:rPr lang="en-US" dirty="0" smtClean="0">
                <a:latin typeface="Arial Rounded MT Bold" pitchFamily="34" charset="0"/>
              </a:rPr>
              <a:t> yang </a:t>
            </a:r>
            <a:r>
              <a:rPr lang="en-US" dirty="0" err="1" smtClean="0">
                <a:latin typeface="Arial Rounded MT Bold" pitchFamily="34" charset="0"/>
              </a:rPr>
              <a:t>mengubah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energi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mekanis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menjadi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energi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listrik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untuk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prinsip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operasinya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berlandaskan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pada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efek</a:t>
            </a:r>
            <a:r>
              <a:rPr lang="en-US" dirty="0" smtClean="0">
                <a:latin typeface="Arial Rounded MT Bold" pitchFamily="34" charset="0"/>
              </a:rPr>
              <a:t> Faraday, </a:t>
            </a:r>
            <a:r>
              <a:rPr lang="en-US" dirty="0" err="1" smtClean="0">
                <a:latin typeface="Arial Rounded MT Bold" pitchFamily="34" charset="0"/>
              </a:rPr>
              <a:t>yakni</a:t>
            </a:r>
            <a:r>
              <a:rPr lang="en-US" dirty="0" smtClean="0">
                <a:latin typeface="Arial Rounded MT Bold" pitchFamily="34" charset="0"/>
              </a:rPr>
              <a:t>  </a:t>
            </a:r>
            <a:r>
              <a:rPr lang="en-US" dirty="0" err="1" smtClean="0">
                <a:latin typeface="Arial Rounded MT Bold" pitchFamily="34" charset="0"/>
              </a:rPr>
              <a:t>suatu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gradien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voltase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ditimbulkan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dalam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konduktor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listrik</a:t>
            </a:r>
            <a:r>
              <a:rPr lang="en-US" dirty="0" smtClean="0">
                <a:latin typeface="Arial Rounded MT Bold" pitchFamily="34" charset="0"/>
              </a:rPr>
              <a:t> yang </a:t>
            </a:r>
            <a:r>
              <a:rPr lang="en-US" dirty="0" err="1" smtClean="0">
                <a:latin typeface="Arial Rounded MT Bold" pitchFamily="34" charset="0"/>
              </a:rPr>
              <a:t>dikenakan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gaya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tegak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lurus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terhadap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suatu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medan</a:t>
            </a:r>
            <a:r>
              <a:rPr lang="en-US" dirty="0" smtClean="0">
                <a:latin typeface="Arial Rounded MT Bold" pitchFamily="34" charset="0"/>
              </a:rPr>
              <a:t> magnet. </a:t>
            </a:r>
            <a:r>
              <a:rPr lang="en-US" dirty="0" err="1" smtClean="0">
                <a:latin typeface="Arial Rounded MT Bold" pitchFamily="34" charset="0"/>
              </a:rPr>
              <a:t>Gradien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voltase</a:t>
            </a:r>
            <a:r>
              <a:rPr lang="en-US" dirty="0" smtClean="0">
                <a:latin typeface="Arial Rounded MT Bold" pitchFamily="34" charset="0"/>
              </a:rPr>
              <a:t> yang </a:t>
            </a:r>
            <a:r>
              <a:rPr lang="en-US" dirty="0" err="1" smtClean="0">
                <a:latin typeface="Arial Rounded MT Bold" pitchFamily="34" charset="0"/>
              </a:rPr>
              <a:t>diinduksikan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ini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adalah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b="1" dirty="0" err="1" smtClean="0">
                <a:latin typeface="Arial Rounded MT Bold" pitchFamily="34" charset="0"/>
              </a:rPr>
              <a:t>dv</a:t>
            </a:r>
            <a:r>
              <a:rPr lang="en-US" b="1" dirty="0" smtClean="0">
                <a:latin typeface="Arial Rounded MT Bold" pitchFamily="34" charset="0"/>
              </a:rPr>
              <a:t>/</a:t>
            </a:r>
            <a:r>
              <a:rPr lang="en-US" b="1" dirty="0" err="1" smtClean="0">
                <a:latin typeface="Arial Rounded MT Bold" pitchFamily="34" charset="0"/>
              </a:rPr>
              <a:t>dx</a:t>
            </a:r>
            <a:r>
              <a:rPr lang="en-US" dirty="0" smtClean="0">
                <a:latin typeface="Arial Rounded MT Bold" pitchFamily="34" charset="0"/>
              </a:rPr>
              <a:t>, </a:t>
            </a:r>
            <a:r>
              <a:rPr lang="en-US" dirty="0" err="1" smtClean="0">
                <a:latin typeface="Arial Rounded MT Bold" pitchFamily="34" charset="0"/>
              </a:rPr>
              <a:t>di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dalam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konduktor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adalah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sama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dengan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hasil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perkalian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vektor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antara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kecepatan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konduktor</a:t>
            </a:r>
            <a:r>
              <a:rPr lang="en-US" dirty="0" smtClean="0">
                <a:latin typeface="Arial Rounded MT Bold" pitchFamily="34" charset="0"/>
              </a:rPr>
              <a:t> (</a:t>
            </a:r>
            <a:r>
              <a:rPr lang="en-US" dirty="0" err="1" smtClean="0">
                <a:latin typeface="Arial Rounded MT Bold" pitchFamily="34" charset="0"/>
              </a:rPr>
              <a:t>V</a:t>
            </a:r>
            <a:r>
              <a:rPr lang="en-US" baseline="-25000" dirty="0" err="1" smtClean="0">
                <a:latin typeface="Arial Rounded MT Bold" pitchFamily="34" charset="0"/>
              </a:rPr>
              <a:t>c</a:t>
            </a:r>
            <a:r>
              <a:rPr lang="en-US" dirty="0" smtClean="0">
                <a:latin typeface="Arial Rounded MT Bold" pitchFamily="34" charset="0"/>
              </a:rPr>
              <a:t>)  </a:t>
            </a:r>
            <a:r>
              <a:rPr lang="en-US" dirty="0" err="1" smtClean="0">
                <a:latin typeface="Arial Rounded MT Bold" pitchFamily="34" charset="0"/>
              </a:rPr>
              <a:t>dan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kekuatan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dalam</a:t>
            </a:r>
            <a:r>
              <a:rPr lang="en-US" dirty="0" smtClean="0">
                <a:latin typeface="Arial Rounded MT Bold" pitchFamily="34" charset="0"/>
              </a:rPr>
              <a:t> magnet ( B ) </a:t>
            </a:r>
            <a:r>
              <a:rPr lang="en-US" dirty="0" err="1" smtClean="0">
                <a:latin typeface="Arial Rounded MT Bold" pitchFamily="34" charset="0"/>
              </a:rPr>
              <a:t>atau</a:t>
            </a:r>
            <a:r>
              <a:rPr lang="en-US" dirty="0" smtClean="0">
                <a:latin typeface="Arial Rounded MT Bold" pitchFamily="34" charset="0"/>
              </a:rPr>
              <a:t> :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3733800"/>
            <a:ext cx="1524000" cy="752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1219200" y="381000"/>
            <a:ext cx="7315200" cy="3048000"/>
            <a:chOff x="2367620" y="1981200"/>
            <a:chExt cx="5257800" cy="1981200"/>
          </a:xfrm>
        </p:grpSpPr>
        <p:sp>
          <p:nvSpPr>
            <p:cNvPr id="3" name="Oval 2"/>
            <p:cNvSpPr/>
            <p:nvPr/>
          </p:nvSpPr>
          <p:spPr>
            <a:xfrm>
              <a:off x="2367620" y="1981200"/>
              <a:ext cx="5257800" cy="1981200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reflection blurRad="6350" stA="50000" endA="300" endPos="55500" dist="50800" dir="5400000" sy="-100000" algn="bl" rotWithShape="0"/>
            </a:effectLst>
            <a:scene3d>
              <a:camera prst="perspectiveContrastingLeftFacing"/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/>
            </a:p>
          </p:txBody>
        </p:sp>
        <p:sp>
          <p:nvSpPr>
            <p:cNvPr id="4" name="Oval 3"/>
            <p:cNvSpPr/>
            <p:nvPr/>
          </p:nvSpPr>
          <p:spPr>
            <a:xfrm>
              <a:off x="4191000" y="2362200"/>
              <a:ext cx="3231356" cy="1219200"/>
            </a:xfrm>
            <a:prstGeom prst="ellipse">
              <a:avLst/>
            </a:prstGeom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  <a:outerShdw blurRad="225425" dist="50800" dir="5220000" algn="ctr">
                <a:srgbClr val="000000">
                  <a:alpha val="33000"/>
                </a:srgbClr>
              </a:outerShdw>
            </a:effectLst>
            <a:scene3d>
              <a:camera prst="isometricOffAxis1Right"/>
              <a:lightRig rig="harsh" dir="t">
                <a:rot lat="0" lon="0" rev="3000000"/>
              </a:lightRig>
            </a:scene3d>
            <a:sp3d extrusionH="254000" contourW="19050">
              <a:bevelT w="82550" h="44450" prst="relaxedInset"/>
              <a:bevelB w="82550" h="44450" prst="angl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 smtClean="0"/>
                <a:t>TERIMA KASIH</a:t>
              </a:r>
              <a:endParaRPr lang="en-US" sz="5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438400" y="228600"/>
            <a:ext cx="4267200" cy="584775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PERALATAN KONVERSI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" y="990600"/>
            <a:ext cx="175260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KONVERSI ENERGI PANAS KE LISTRIK 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733800" y="1143000"/>
            <a:ext cx="34290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indent="396875">
              <a:buFont typeface="Wingdings" pitchFamily="2" charset="2"/>
              <a:buChar char="q"/>
            </a:pPr>
            <a:r>
              <a:rPr lang="en-US" b="1" dirty="0" smtClean="0"/>
              <a:t>KONERTER TERMOELEKTRIK</a:t>
            </a:r>
          </a:p>
          <a:p>
            <a:pPr indent="396875">
              <a:buFont typeface="Wingdings" pitchFamily="2" charset="2"/>
              <a:buChar char="q"/>
            </a:pPr>
            <a:r>
              <a:rPr lang="en-US" b="1" dirty="0" smtClean="0"/>
              <a:t> KONVERTER TERMIONIK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04800" y="2133600"/>
            <a:ext cx="175260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KONVERSI ENERGI KIMIA KE LISTRIK 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733800" y="2286000"/>
            <a:ext cx="28194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indent="457200">
              <a:buFont typeface="Wingdings" pitchFamily="2" charset="2"/>
              <a:buChar char="q"/>
            </a:pPr>
            <a:r>
              <a:rPr lang="en-US" b="1" dirty="0" smtClean="0"/>
              <a:t>SEL-SEL BAHAN BAKAR</a:t>
            </a:r>
          </a:p>
          <a:p>
            <a:pPr indent="457200">
              <a:buFont typeface="Wingdings" pitchFamily="2" charset="2"/>
              <a:buChar char="q"/>
            </a:pPr>
            <a:r>
              <a:rPr lang="en-US" b="1" dirty="0" smtClean="0"/>
              <a:t>BATERE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3200400"/>
            <a:ext cx="220980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KONVERSI ENERGI ELEKTROMAGNETIK KE LISTRIK </a:t>
            </a:r>
            <a:endParaRPr lang="en-US" b="1" dirty="0"/>
          </a:p>
        </p:txBody>
      </p:sp>
      <p:sp>
        <p:nvSpPr>
          <p:cNvPr id="11" name="Right Arrow 10"/>
          <p:cNvSpPr/>
          <p:nvPr/>
        </p:nvSpPr>
        <p:spPr>
          <a:xfrm>
            <a:off x="2819400" y="3505200"/>
            <a:ext cx="533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733800" y="3352800"/>
            <a:ext cx="22098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indent="457200">
              <a:buFont typeface="Wingdings" pitchFamily="2" charset="2"/>
              <a:buChar char="q"/>
            </a:pPr>
            <a:r>
              <a:rPr lang="en-US" b="1" dirty="0" smtClean="0"/>
              <a:t>FOTOFOLTAIK</a:t>
            </a:r>
          </a:p>
          <a:p>
            <a:pPr indent="457200">
              <a:buFont typeface="Wingdings" pitchFamily="2" charset="2"/>
              <a:buChar char="q"/>
            </a:pPr>
            <a:r>
              <a:rPr lang="en-US" b="1" dirty="0" smtClean="0"/>
              <a:t>SEL- MATAHARI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4343400"/>
            <a:ext cx="22098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KONVERSI ENERGI NUKLIR KE LISTRIK </a:t>
            </a:r>
            <a:endParaRPr lang="en-US" b="1" dirty="0"/>
          </a:p>
        </p:txBody>
      </p:sp>
      <p:sp>
        <p:nvSpPr>
          <p:cNvPr id="18" name="Right Arrow 17"/>
          <p:cNvSpPr/>
          <p:nvPr/>
        </p:nvSpPr>
        <p:spPr>
          <a:xfrm>
            <a:off x="2819400" y="4495800"/>
            <a:ext cx="533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2743200" y="2362200"/>
            <a:ext cx="533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2743200" y="1295400"/>
            <a:ext cx="533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733800" y="4419600"/>
            <a:ext cx="220980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indent="457200">
              <a:buFont typeface="Wingdings" pitchFamily="2" charset="2"/>
              <a:buChar char="q"/>
            </a:pPr>
            <a:r>
              <a:rPr lang="en-US" b="1" dirty="0" smtClean="0"/>
              <a:t>BATERE NUKLIR 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04800" y="5334000"/>
            <a:ext cx="6629400" cy="923330"/>
            <a:chOff x="304800" y="5334000"/>
            <a:chExt cx="6629400" cy="923330"/>
          </a:xfrm>
        </p:grpSpPr>
        <p:sp>
          <p:nvSpPr>
            <p:cNvPr id="25" name="TextBox 24"/>
            <p:cNvSpPr txBox="1"/>
            <p:nvPr/>
          </p:nvSpPr>
          <p:spPr>
            <a:xfrm>
              <a:off x="304800" y="5486400"/>
              <a:ext cx="2209800" cy="64633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KONVERSI ENERGI  MEKANIK KE LISTRIK </a:t>
              </a:r>
              <a:endParaRPr lang="en-US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48000" y="5334000"/>
              <a:ext cx="3886200" cy="92333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GENERATOR KONVENSIONAL</a:t>
              </a:r>
            </a:p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ALTERNATOR</a:t>
              </a:r>
            </a:p>
            <a:p>
              <a:pPr indent="457200">
                <a:buFont typeface="Wingdings" pitchFamily="2" charset="2"/>
                <a:buChar char="q"/>
              </a:pPr>
              <a:r>
                <a:rPr lang="en-US" b="1" dirty="0" smtClean="0"/>
                <a:t>KONVERTER FLUID DINAMIK </a:t>
              </a:r>
            </a:p>
          </p:txBody>
        </p:sp>
        <p:sp>
          <p:nvSpPr>
            <p:cNvPr id="27" name="Right Arrow 26"/>
            <p:cNvSpPr/>
            <p:nvPr/>
          </p:nvSpPr>
          <p:spPr>
            <a:xfrm>
              <a:off x="2514600" y="5562600"/>
              <a:ext cx="5334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1828800"/>
            <a:ext cx="9144000" cy="2123658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Comic Sans MS" pitchFamily="66" charset="0"/>
              </a:rPr>
              <a:t>KONVERTER </a:t>
            </a:r>
          </a:p>
          <a:p>
            <a:pPr algn="ctr"/>
            <a:r>
              <a:rPr lang="en-US" sz="4400" b="1" dirty="0" smtClean="0">
                <a:latin typeface="Comic Sans MS" pitchFamily="66" charset="0"/>
              </a:rPr>
              <a:t>TERMOELEKCTRIK </a:t>
            </a:r>
          </a:p>
          <a:p>
            <a:pPr algn="ctr"/>
            <a:r>
              <a:rPr lang="en-US" sz="4400" b="1" dirty="0" smtClean="0">
                <a:latin typeface="Comic Sans MS" pitchFamily="66" charset="0"/>
              </a:rPr>
              <a:t>(Generator </a:t>
            </a:r>
            <a:r>
              <a:rPr lang="en-US" sz="4400" b="1" dirty="0" err="1" smtClean="0">
                <a:latin typeface="Comic Sans MS" pitchFamily="66" charset="0"/>
              </a:rPr>
              <a:t>termoelektrik</a:t>
            </a:r>
            <a:r>
              <a:rPr lang="en-US" sz="4400" b="1" dirty="0" smtClean="0"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85800" y="152400"/>
            <a:ext cx="6371652" cy="523220"/>
            <a:chOff x="533400" y="381000"/>
            <a:chExt cx="6371652" cy="523220"/>
          </a:xfrm>
        </p:grpSpPr>
        <p:sp>
          <p:nvSpPr>
            <p:cNvPr id="3" name="Rectangle 2"/>
            <p:cNvSpPr/>
            <p:nvPr/>
          </p:nvSpPr>
          <p:spPr>
            <a:xfrm>
              <a:off x="1219200" y="381000"/>
              <a:ext cx="5685852" cy="52322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 smtClean="0"/>
                <a:t>KONVERSI ENERGI PANAS KE LISTRIK 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3400" y="381000"/>
              <a:ext cx="609600" cy="52322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FF00"/>
                  </a:solidFill>
                </a:rPr>
                <a:t>A.</a:t>
              </a:r>
              <a:endParaRPr lang="en-US" sz="28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533400" y="2438400"/>
            <a:ext cx="8229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lvl="0" indent="-395288" algn="just">
              <a:buFont typeface="Wingdings" pitchFamily="2" charset="2"/>
              <a:buChar char="q"/>
            </a:pPr>
            <a:r>
              <a:rPr lang="en-US" sz="1600" b="1" dirty="0" smtClean="0">
                <a:latin typeface="Comic Sans MS" pitchFamily="66" charset="0"/>
              </a:rPr>
              <a:t>KONVERTER TERMOELEKTRIK  </a:t>
            </a:r>
            <a:r>
              <a:rPr lang="en-US" sz="1600" b="1" dirty="0" err="1" smtClean="0">
                <a:latin typeface="Comic Sans MS" pitchFamily="66" charset="0"/>
              </a:rPr>
              <a:t>dan</a:t>
            </a:r>
            <a:r>
              <a:rPr lang="en-US" sz="1600" b="1" dirty="0" smtClean="0">
                <a:latin typeface="Comic Sans MS" pitchFamily="66" charset="0"/>
              </a:rPr>
              <a:t> KONVERTER TERMIONIK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peralatan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mengubah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thermis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/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000" b="1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95288" lvl="0" indent="-395288" algn="just"/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95288" indent="-395288" algn="just">
              <a:buFont typeface="Wingdings" pitchFamily="2" charset="2"/>
              <a:buChar char="q"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Generator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termoelektrik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menggunakan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hampir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semua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memproduksi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beberapa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kelebihan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dibandingkan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kalor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termodinamika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konvensional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kompak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kasar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bergerak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95288" indent="-395288" algn="just"/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95288" indent="-395288" algn="just">
              <a:buFont typeface="Wingdings" pitchFamily="2" charset="2"/>
              <a:buChar char="q"/>
            </a:pP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Kekurangannya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efisiensi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termis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sitem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rendah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komponennya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mahal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termoelektrik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dipakai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rendah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38200" y="762000"/>
            <a:ext cx="7162800" cy="1752600"/>
            <a:chOff x="304800" y="609600"/>
            <a:chExt cx="7162800" cy="1752600"/>
          </a:xfrm>
        </p:grpSpPr>
        <p:sp>
          <p:nvSpPr>
            <p:cNvPr id="9" name="TextBox 8"/>
            <p:cNvSpPr txBox="1"/>
            <p:nvPr/>
          </p:nvSpPr>
          <p:spPr>
            <a:xfrm>
              <a:off x="304800" y="1065550"/>
              <a:ext cx="1752600" cy="83099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KONVERSI ENERGI PANAS KE LISTRIK </a:t>
              </a:r>
              <a:endParaRPr lang="en-US" sz="1600" b="1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67000" y="990600"/>
              <a:ext cx="4800600" cy="95410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indent="396875">
                <a:buFont typeface="Wingdings" pitchFamily="2" charset="2"/>
                <a:buChar char="q"/>
              </a:pPr>
              <a:r>
                <a:rPr lang="en-US" sz="2800" b="1" dirty="0" smtClean="0"/>
                <a:t>KONERTER TERMOELEKTRIK</a:t>
              </a:r>
            </a:p>
            <a:p>
              <a:pPr indent="396875">
                <a:buFont typeface="Wingdings" pitchFamily="2" charset="2"/>
                <a:buChar char="q"/>
              </a:pPr>
              <a:r>
                <a:rPr lang="en-US" sz="2800" b="1" dirty="0" smtClean="0"/>
                <a:t> KONVERTER TERMIONIK</a:t>
              </a:r>
              <a:endParaRPr lang="en-US" sz="2800" b="1" dirty="0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057400" y="609600"/>
              <a:ext cx="533400" cy="1752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685800"/>
            <a:ext cx="2714205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>
                <a:latin typeface="Bernard MT Condensed" pitchFamily="18" charset="0"/>
              </a:rPr>
              <a:t>OPERASI </a:t>
            </a:r>
          </a:p>
          <a:p>
            <a:r>
              <a:rPr lang="en-US" sz="3200" dirty="0" smtClean="0">
                <a:latin typeface="Bernard MT Condensed" pitchFamily="18" charset="0"/>
              </a:rPr>
              <a:t>KONVERTER </a:t>
            </a:r>
          </a:p>
          <a:p>
            <a:r>
              <a:rPr lang="en-US" sz="3200" dirty="0" smtClean="0">
                <a:latin typeface="Bernard MT Condensed" pitchFamily="18" charset="0"/>
              </a:rPr>
              <a:t>TERMOELEKTRIK</a:t>
            </a:r>
            <a:endParaRPr lang="en-US" sz="3200" dirty="0">
              <a:latin typeface="Bernard MT Condensed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3200400"/>
            <a:ext cx="3995004" cy="21236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400" b="1" dirty="0" err="1" smtClean="0">
                <a:latin typeface="Arial Narrow" pitchFamily="34" charset="0"/>
              </a:rPr>
              <a:t>Efek</a:t>
            </a:r>
            <a:r>
              <a:rPr lang="en-US" sz="4400" b="1" dirty="0" smtClean="0">
                <a:latin typeface="Arial Narrow" pitchFamily="34" charset="0"/>
              </a:rPr>
              <a:t> </a:t>
            </a:r>
            <a:r>
              <a:rPr lang="en-US" sz="4400" b="1" dirty="0" err="1" smtClean="0">
                <a:latin typeface="Arial Narrow" pitchFamily="34" charset="0"/>
              </a:rPr>
              <a:t>Seeback</a:t>
            </a:r>
            <a:endParaRPr lang="en-US" sz="4400" b="1" dirty="0" smtClean="0">
              <a:latin typeface="Arial Narrow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400" b="1" dirty="0" err="1" smtClean="0">
                <a:latin typeface="Arial Narrow" pitchFamily="34" charset="0"/>
              </a:rPr>
              <a:t>Efekk</a:t>
            </a:r>
            <a:r>
              <a:rPr lang="en-US" sz="4400" b="1" dirty="0" smtClean="0">
                <a:latin typeface="Arial Narrow" pitchFamily="34" charset="0"/>
              </a:rPr>
              <a:t> </a:t>
            </a:r>
            <a:r>
              <a:rPr lang="en-US" sz="4400" b="1" dirty="0" err="1" smtClean="0">
                <a:latin typeface="Arial Narrow" pitchFamily="34" charset="0"/>
              </a:rPr>
              <a:t>Peltier</a:t>
            </a:r>
            <a:endParaRPr lang="en-US" sz="4400" b="1" dirty="0" smtClean="0">
              <a:latin typeface="Arial Narrow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400" b="1" dirty="0" err="1" smtClean="0">
                <a:latin typeface="Arial Narrow" pitchFamily="34" charset="0"/>
              </a:rPr>
              <a:t>Efek</a:t>
            </a:r>
            <a:r>
              <a:rPr lang="en-US" sz="4400" b="1" dirty="0" smtClean="0">
                <a:latin typeface="Arial Narrow" pitchFamily="34" charset="0"/>
              </a:rPr>
              <a:t> </a:t>
            </a:r>
            <a:r>
              <a:rPr lang="en-US" sz="4400" b="1" dirty="0" err="1" smtClean="0">
                <a:latin typeface="Arial Narrow" pitchFamily="34" charset="0"/>
              </a:rPr>
              <a:t>thomson</a:t>
            </a:r>
            <a:endParaRPr lang="en-US" sz="4400" b="1" dirty="0">
              <a:latin typeface="Arial Narrow" pitchFamily="34" charset="0"/>
            </a:endParaRPr>
          </a:p>
        </p:txBody>
      </p:sp>
      <p:sp>
        <p:nvSpPr>
          <p:cNvPr id="8" name="Bent Arrow 7"/>
          <p:cNvSpPr/>
          <p:nvPr/>
        </p:nvSpPr>
        <p:spPr>
          <a:xfrm flipV="1">
            <a:off x="1981200" y="2590800"/>
            <a:ext cx="1371600" cy="1981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Analisis Gangguan Hubung Singkat (1)</Template>
  <TotalTime>2022</TotalTime>
  <Words>2695</Words>
  <Application>Microsoft Office PowerPoint</Application>
  <PresentationFormat>On-screen Show (4:3)</PresentationFormat>
  <Paragraphs>457</Paragraphs>
  <Slides>54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105</cp:revision>
  <dcterms:created xsi:type="dcterms:W3CDTF">2009-12-22T06:56:11Z</dcterms:created>
  <dcterms:modified xsi:type="dcterms:W3CDTF">2014-01-17T09:31:19Z</dcterms:modified>
</cp:coreProperties>
</file>