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 id="2147483744" r:id="rId2"/>
    <p:sldMasterId id="2147483756" r:id="rId3"/>
    <p:sldMasterId id="2147483732" r:id="rId4"/>
    <p:sldMasterId id="2147483720" r:id="rId5"/>
  </p:sldMasterIdLst>
  <p:notesMasterIdLst>
    <p:notesMasterId r:id="rId25"/>
  </p:notesMasterIdLst>
  <p:handoutMasterIdLst>
    <p:handoutMasterId r:id="rId26"/>
  </p:handoutMasterIdLst>
  <p:sldIdLst>
    <p:sldId id="258" r:id="rId6"/>
    <p:sldId id="279"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Lst>
  <p:sldSz cx="12188825" cy="6858000"/>
  <p:notesSz cx="6858000" cy="9945688"/>
  <p:defaultTextStyle>
    <a:defPPr>
      <a:defRPr lang="en-US"/>
    </a:defPPr>
    <a:lvl1pPr algn="l" defTabSz="1071563" rtl="0" fontAlgn="base">
      <a:spcBef>
        <a:spcPct val="0"/>
      </a:spcBef>
      <a:spcAft>
        <a:spcPct val="0"/>
      </a:spcAft>
      <a:defRPr sz="2100" kern="1200">
        <a:solidFill>
          <a:schemeClr val="tx1"/>
        </a:solidFill>
        <a:latin typeface="Arial" charset="0"/>
        <a:ea typeface="+mn-ea"/>
        <a:cs typeface="+mn-cs"/>
      </a:defRPr>
    </a:lvl1pPr>
    <a:lvl2pPr marL="534988" indent="-77788" algn="l" defTabSz="1071563" rtl="0" fontAlgn="base">
      <a:spcBef>
        <a:spcPct val="0"/>
      </a:spcBef>
      <a:spcAft>
        <a:spcPct val="0"/>
      </a:spcAft>
      <a:defRPr sz="2100" kern="1200">
        <a:solidFill>
          <a:schemeClr val="tx1"/>
        </a:solidFill>
        <a:latin typeface="Arial" charset="0"/>
        <a:ea typeface="+mn-ea"/>
        <a:cs typeface="+mn-cs"/>
      </a:defRPr>
    </a:lvl2pPr>
    <a:lvl3pPr marL="1071563" indent="-157163" algn="l" defTabSz="1071563" rtl="0" fontAlgn="base">
      <a:spcBef>
        <a:spcPct val="0"/>
      </a:spcBef>
      <a:spcAft>
        <a:spcPct val="0"/>
      </a:spcAft>
      <a:defRPr sz="2100" kern="1200">
        <a:solidFill>
          <a:schemeClr val="tx1"/>
        </a:solidFill>
        <a:latin typeface="Arial" charset="0"/>
        <a:ea typeface="+mn-ea"/>
        <a:cs typeface="+mn-cs"/>
      </a:defRPr>
    </a:lvl3pPr>
    <a:lvl4pPr marL="1608138" indent="-236538" algn="l" defTabSz="1071563" rtl="0" fontAlgn="base">
      <a:spcBef>
        <a:spcPct val="0"/>
      </a:spcBef>
      <a:spcAft>
        <a:spcPct val="0"/>
      </a:spcAft>
      <a:defRPr sz="2100" kern="1200">
        <a:solidFill>
          <a:schemeClr val="tx1"/>
        </a:solidFill>
        <a:latin typeface="Arial" charset="0"/>
        <a:ea typeface="+mn-ea"/>
        <a:cs typeface="+mn-cs"/>
      </a:defRPr>
    </a:lvl4pPr>
    <a:lvl5pPr marL="2144713" indent="-315913" algn="l" defTabSz="1071563"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4718" autoAdjust="0"/>
  </p:normalViewPr>
  <p:slideViewPr>
    <p:cSldViewPr>
      <p:cViewPr>
        <p:scale>
          <a:sx n="70" d="100"/>
          <a:sy n="70" d="100"/>
        </p:scale>
        <p:origin x="-738" y="-7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31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65975DAC-3326-4D23-8B5C-A4F0DEC3AEE7}" type="datetimeFigureOut">
              <a:rPr lang="id-ID" smtClean="0"/>
              <a:pPr/>
              <a:t>19/02/2014</a:t>
            </a:fld>
            <a:endParaRPr lang="id-ID"/>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0FB350B2-0583-4D23-B9C1-B3AB7885088E}" type="slidenum">
              <a:rPr lang="id-ID" smtClean="0"/>
              <a:pPr/>
              <a:t>‹#›</a:t>
            </a:fld>
            <a:endParaRPr lang="id-ID"/>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defTabSz="1072866"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defTabSz="1072866" fontAlgn="auto">
              <a:spcBef>
                <a:spcPts val="0"/>
              </a:spcBef>
              <a:spcAft>
                <a:spcPts val="0"/>
              </a:spcAft>
              <a:defRPr sz="1200">
                <a:latin typeface="+mn-lt"/>
              </a:defRPr>
            </a:lvl1pPr>
          </a:lstStyle>
          <a:p>
            <a:pPr>
              <a:defRPr/>
            </a:pPr>
            <a:fld id="{0274D005-E977-4F3B-BA26-8C6C2F757A48}" type="datetimeFigureOut">
              <a:rPr lang="en-US"/>
              <a:pPr>
                <a:defRPr/>
              </a:pPr>
              <a:t>2/19/2014</a:t>
            </a:fld>
            <a:endParaRPr lang="en-US"/>
          </a:p>
        </p:txBody>
      </p:sp>
      <p:sp>
        <p:nvSpPr>
          <p:cNvPr id="4" name="Slide Image Placeholder 3"/>
          <p:cNvSpPr>
            <a:spLocks noGrp="1" noRot="1" noChangeAspect="1"/>
          </p:cNvSpPr>
          <p:nvPr>
            <p:ph type="sldImg" idx="2"/>
          </p:nvPr>
        </p:nvSpPr>
        <p:spPr>
          <a:xfrm>
            <a:off x="115888" y="746125"/>
            <a:ext cx="6626225"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defTabSz="1072866"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defTabSz="1072866" fontAlgn="auto">
              <a:spcBef>
                <a:spcPts val="0"/>
              </a:spcBef>
              <a:spcAft>
                <a:spcPts val="0"/>
              </a:spcAft>
              <a:defRPr sz="1200">
                <a:latin typeface="+mn-lt"/>
              </a:defRPr>
            </a:lvl1pPr>
          </a:lstStyle>
          <a:p>
            <a:pPr>
              <a:defRPr/>
            </a:pPr>
            <a:fld id="{53031DEB-5198-4E21-B6B6-8D2FF522CD82}"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10</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11</a:t>
            </a:fld>
            <a:endParaRPr lang="id-I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12</a:t>
            </a:fld>
            <a:endParaRPr 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13</a:t>
            </a:fld>
            <a:endParaRPr 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15</a:t>
            </a:fld>
            <a:endParaRPr lang="id-ID"/>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18</a:t>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19</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4</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5</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6</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F40F2AD6-E217-4086-A00D-8FA5F1CA5843}" type="slidenum">
              <a:rPr lang="id-ID" smtClean="0"/>
              <a:pPr/>
              <a:t>7</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8</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F40F2AD6-E217-4086-A00D-8FA5F1CA5843}" type="slidenum">
              <a:rPr lang="id-ID" smtClean="0"/>
              <a:pPr/>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 name="Straight Connector 1"/>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userDrawn="1"/>
        </p:nvCxnSpPr>
        <p:spPr>
          <a:xfrm>
            <a:off x="1041619" y="347663"/>
            <a:ext cx="10915649"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10"/>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
        <p:nvSpPr>
          <p:cNvPr id="7" name="Slide Number Placeholder 28"/>
          <p:cNvSpPr>
            <a:spLocks noGrp="1"/>
          </p:cNvSpPr>
          <p:nvPr>
            <p:ph type="sldNum" sz="quarter" idx="11"/>
          </p:nvPr>
        </p:nvSpPr>
        <p:spPr bwMode="auto">
          <a:xfrm>
            <a:off x="10858500" y="6545263"/>
            <a:ext cx="1279525" cy="274637"/>
          </a:xfrm>
          <a:prstGeom prst="rect">
            <a:avLst/>
          </a:prstGeom>
        </p:spPr>
        <p:txBody>
          <a:bodyPr/>
          <a:lstStyle>
            <a:lvl1pPr algn="r" defTabSz="1072866" fontAlgn="auto">
              <a:spcBef>
                <a:spcPts val="0"/>
              </a:spcBef>
              <a:spcAft>
                <a:spcPts val="0"/>
              </a:spcAft>
              <a:defRPr sz="1200" b="1">
                <a:solidFill>
                  <a:srgbClr val="000099"/>
                </a:solidFill>
                <a:latin typeface="Verdana" pitchFamily="34" charset="0"/>
              </a:defRPr>
            </a:lvl1pPr>
          </a:lstStyle>
          <a:p>
            <a:pPr>
              <a:defRPr/>
            </a:pPr>
            <a:fld id="{70961104-320A-46D5-BAC4-7062B2A06AF8}" type="slidenum">
              <a:rPr lang="en-US" smtClean="0"/>
              <a:pPr>
                <a:defRPr/>
              </a:pPr>
              <a:t>‹#›</a:t>
            </a:fld>
            <a:r>
              <a:rPr lang="en-US" dirty="0" smtClean="0"/>
              <a:t>/</a:t>
            </a:r>
            <a:r>
              <a:rPr lang="id-ID" dirty="0" smtClean="0"/>
              <a:t>19</a:t>
            </a:r>
            <a:endParaRPr lang="en-US" dirty="0"/>
          </a:p>
        </p:txBody>
      </p:sp>
      <p:grpSp>
        <p:nvGrpSpPr>
          <p:cNvPr id="8" name="Group 1"/>
          <p:cNvGrpSpPr>
            <a:grpSpLocks/>
          </p:cNvGrpSpPr>
          <p:nvPr userDrawn="1"/>
        </p:nvGrpSpPr>
        <p:grpSpPr bwMode="auto">
          <a:xfrm>
            <a:off x="-122832" y="316176"/>
            <a:ext cx="1066800" cy="381000"/>
            <a:chOff x="4883" y="6340"/>
            <a:chExt cx="3952" cy="2307"/>
          </a:xfrm>
        </p:grpSpPr>
        <p:sp>
          <p:nvSpPr>
            <p:cNvPr id="9" name="Oval 2"/>
            <p:cNvSpPr>
              <a:spLocks noChangeArrowheads="1"/>
            </p:cNvSpPr>
            <p:nvPr/>
          </p:nvSpPr>
          <p:spPr bwMode="auto">
            <a:xfrm rot="-24108025">
              <a:off x="4883" y="6756"/>
              <a:ext cx="3952" cy="1728"/>
            </a:xfrm>
            <a:prstGeom prst="ellipse">
              <a:avLst/>
            </a:prstGeom>
            <a:noFill/>
            <a:ln w="12700">
              <a:solidFill>
                <a:srgbClr val="3366FF"/>
              </a:solidFill>
              <a:round/>
              <a:headEnd/>
              <a:tailEnd/>
            </a:ln>
            <a:effectLst/>
            <a:scene3d>
              <a:camera prst="legacyObliqueTopRight"/>
              <a:lightRig rig="legacyFlat3" dir="b"/>
            </a:scene3d>
            <a:sp3d extrusionH="430200" prstMaterial="legacyMatte">
              <a:bevelT w="13500" h="13500" prst="angle"/>
              <a:bevelB w="13500" h="13500" prst="angle"/>
              <a:extrusionClr>
                <a:srgbClr val="3366FF"/>
              </a:extrusionClr>
            </a:sp3d>
          </p:spPr>
          <p:txBody>
            <a:bodyPr vert="horz" wrap="square" lIns="91440" tIns="45720" rIns="91440" bIns="45720" numCol="1" anchor="t" anchorCtr="0" compatLnSpc="1">
              <a:prstTxWarp prst="textNoShape">
                <a:avLst/>
              </a:prstTxWarp>
              <a:flatTx/>
            </a:bodyPr>
            <a:lstStyle/>
            <a:p>
              <a:endParaRPr lang="id-ID"/>
            </a:p>
          </p:txBody>
        </p:sp>
        <p:grpSp>
          <p:nvGrpSpPr>
            <p:cNvPr id="10" name="Group 9"/>
            <p:cNvGrpSpPr>
              <a:grpSpLocks/>
            </p:cNvGrpSpPr>
            <p:nvPr/>
          </p:nvGrpSpPr>
          <p:grpSpPr bwMode="auto">
            <a:xfrm>
              <a:off x="6029" y="6340"/>
              <a:ext cx="2272" cy="2307"/>
              <a:chOff x="4626" y="6500"/>
              <a:chExt cx="2775" cy="2996"/>
            </a:xfrm>
          </p:grpSpPr>
          <p:grpSp>
            <p:nvGrpSpPr>
              <p:cNvPr id="11" name="Group 10"/>
              <p:cNvGrpSpPr>
                <a:grpSpLocks/>
              </p:cNvGrpSpPr>
              <p:nvPr/>
            </p:nvGrpSpPr>
            <p:grpSpPr bwMode="auto">
              <a:xfrm>
                <a:off x="5046" y="6991"/>
                <a:ext cx="900" cy="639"/>
                <a:chOff x="5766" y="1565"/>
                <a:chExt cx="405" cy="301"/>
              </a:xfrm>
            </p:grpSpPr>
            <p:sp>
              <p:nvSpPr>
                <p:cNvPr id="18" name="AutoShape 5"/>
                <p:cNvSpPr>
                  <a:spLocks noChangeArrowheads="1"/>
                </p:cNvSpPr>
                <p:nvPr/>
              </p:nvSpPr>
              <p:spPr bwMode="auto">
                <a:xfrm>
                  <a:off x="5766" y="1720"/>
                  <a:ext cx="132" cy="146"/>
                </a:xfrm>
                <a:prstGeom prst="flowChartProcess">
                  <a:avLst/>
                </a:prstGeom>
                <a:solidFill>
                  <a:srgbClr val="FFCC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19" name="AutoShape 6"/>
                <p:cNvSpPr>
                  <a:spLocks noChangeArrowheads="1"/>
                </p:cNvSpPr>
                <p:nvPr/>
              </p:nvSpPr>
              <p:spPr bwMode="auto">
                <a:xfrm>
                  <a:off x="5898" y="1565"/>
                  <a:ext cx="132" cy="146"/>
                </a:xfrm>
                <a:prstGeom prst="flowChartProcess">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sp>
              <p:nvSpPr>
                <p:cNvPr id="20" name="AutoShape 7"/>
                <p:cNvSpPr>
                  <a:spLocks noChangeArrowheads="1"/>
                </p:cNvSpPr>
                <p:nvPr/>
              </p:nvSpPr>
              <p:spPr bwMode="auto">
                <a:xfrm>
                  <a:off x="6039" y="1711"/>
                  <a:ext cx="132" cy="146"/>
                </a:xfrm>
                <a:prstGeom prst="flowChartProcess">
                  <a:avLst/>
                </a:prstGeom>
                <a:solidFill>
                  <a:srgbClr val="0000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2" name="Group 8"/>
              <p:cNvGrpSpPr>
                <a:grpSpLocks/>
              </p:cNvGrpSpPr>
              <p:nvPr/>
            </p:nvGrpSpPr>
            <p:grpSpPr bwMode="auto">
              <a:xfrm>
                <a:off x="5691" y="6500"/>
                <a:ext cx="420" cy="378"/>
                <a:chOff x="3775" y="2272"/>
                <a:chExt cx="251" cy="211"/>
              </a:xfrm>
            </p:grpSpPr>
            <p:grpSp>
              <p:nvGrpSpPr>
                <p:cNvPr id="14" name="Group 9"/>
                <p:cNvGrpSpPr>
                  <a:grpSpLocks/>
                </p:cNvGrpSpPr>
                <p:nvPr/>
              </p:nvGrpSpPr>
              <p:grpSpPr bwMode="auto">
                <a:xfrm>
                  <a:off x="3775" y="2272"/>
                  <a:ext cx="251" cy="211"/>
                  <a:chOff x="288" y="16"/>
                  <a:chExt cx="60" cy="59"/>
                </a:xfrm>
              </p:grpSpPr>
              <p:sp>
                <p:nvSpPr>
                  <p:cNvPr id="16" name="Oval 10"/>
                  <p:cNvSpPr>
                    <a:spLocks noChangeArrowheads="1"/>
                  </p:cNvSpPr>
                  <p:nvPr/>
                </p:nvSpPr>
                <p:spPr bwMode="auto">
                  <a:xfrm>
                    <a:off x="288" y="16"/>
                    <a:ext cx="60" cy="59"/>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Oval 11"/>
                  <p:cNvSpPr>
                    <a:spLocks noChangeArrowheads="1"/>
                  </p:cNvSpPr>
                  <p:nvPr/>
                </p:nvSpPr>
                <p:spPr bwMode="auto">
                  <a:xfrm>
                    <a:off x="289" y="17"/>
                    <a:ext cx="50" cy="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5" name="AutoShape 12"/>
                <p:cNvSpPr>
                  <a:spLocks noChangeArrowheads="1"/>
                </p:cNvSpPr>
                <p:nvPr/>
              </p:nvSpPr>
              <p:spPr bwMode="auto">
                <a:xfrm>
                  <a:off x="3801" y="2291"/>
                  <a:ext cx="167" cy="143"/>
                </a:xfrm>
                <a:prstGeom prst="star5">
                  <a:avLst/>
                </a:prstGeom>
                <a:noFill/>
                <a:ln w="19050">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id-ID"/>
                </a:p>
              </p:txBody>
            </p:sp>
          </p:grpSp>
          <p:sp>
            <p:nvSpPr>
              <p:cNvPr id="13" name="WordArt 13"/>
              <p:cNvSpPr>
                <a:spLocks noChangeArrowheads="1" noChangeShapeType="1" noTextEdit="1"/>
              </p:cNvSpPr>
              <p:nvPr/>
            </p:nvSpPr>
            <p:spPr bwMode="auto">
              <a:xfrm>
                <a:off x="4626" y="7715"/>
                <a:ext cx="2775" cy="1781"/>
              </a:xfrm>
              <a:prstGeom prst="rect">
                <a:avLst/>
              </a:prstGeom>
            </p:spPr>
            <p:txBody>
              <a:bodyPr wrap="none" fromWordArt="1">
                <a:prstTxWarp prst="textSlantUp">
                  <a:avLst>
                    <a:gd name="adj" fmla="val 0"/>
                  </a:avLst>
                </a:prstTxWarp>
              </a:bodyPr>
              <a:lstStyle/>
              <a:p>
                <a:pPr algn="ctr" rtl="0"/>
                <a:r>
                  <a:rPr lang="id-ID" sz="3600" kern="10" spc="0" dirty="0" smtClean="0">
                    <a:ln w="9525">
                      <a:solidFill>
                        <a:srgbClr val="000000"/>
                      </a:solidFill>
                      <a:round/>
                      <a:headEnd/>
                      <a:tailEnd/>
                    </a:ln>
                    <a:solidFill>
                      <a:srgbClr val="000000"/>
                    </a:solidFill>
                    <a:effectLst/>
                    <a:latin typeface="Arial Black"/>
                  </a:rPr>
                  <a:t>ITP</a:t>
                </a:r>
                <a:endParaRPr lang="id-ID" sz="3600" kern="10" spc="0" dirty="0">
                  <a:ln w="9525">
                    <a:solidFill>
                      <a:srgbClr val="000000"/>
                    </a:solidFill>
                    <a:round/>
                    <a:headEnd/>
                    <a:tailEnd/>
                  </a:ln>
                  <a:solidFill>
                    <a:srgbClr val="000000"/>
                  </a:solidFill>
                  <a:effectLst/>
                  <a:latin typeface="Arial Black"/>
                </a:endParaRPr>
              </a:p>
            </p:txBody>
          </p:sp>
        </p:gr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7ECB2D-DB92-49E6-8E43-13C7A0542879}"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8D299E2-88EF-4420-B72C-779A308760C9}" type="slidenum">
              <a:rPr lang="id-ID" smtClean="0"/>
              <a:pPr/>
              <a:t>‹#›</a:t>
            </a:fld>
            <a:endParaRPr lang="id-I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6677" y="287339"/>
            <a:ext cx="10055781" cy="1449387"/>
          </a:xfrm>
          <a:prstGeom prst="rect">
            <a:avLst/>
          </a:prstGeom>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1096677" y="1846264"/>
            <a:ext cx="10055781" cy="4022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96678" y="6459539"/>
            <a:ext cx="2472681" cy="365125"/>
          </a:xfrm>
          <a:prstGeom prst="rect">
            <a:avLst/>
          </a:prstGeom>
        </p:spPr>
        <p:txBody>
          <a:bodyPr/>
          <a:lstStyle>
            <a:lvl1pPr>
              <a:defRPr/>
            </a:lvl1pPr>
          </a:lstStyle>
          <a:p>
            <a:pPr>
              <a:defRPr/>
            </a:pPr>
            <a:fld id="{965D0B36-BE20-497F-A0CB-E55C89E8C19E}" type="datetimeFigureOut">
              <a:rPr lang="en-US"/>
              <a:pPr>
                <a:defRPr/>
              </a:pPr>
              <a:t>2/19/2014</a:t>
            </a:fld>
            <a:endParaRPr lang="en-US"/>
          </a:p>
        </p:txBody>
      </p:sp>
      <p:sp>
        <p:nvSpPr>
          <p:cNvPr id="5" name="Footer Placeholder 4"/>
          <p:cNvSpPr>
            <a:spLocks noGrp="1"/>
          </p:cNvSpPr>
          <p:nvPr>
            <p:ph type="ftr" sz="quarter" idx="11"/>
          </p:nvPr>
        </p:nvSpPr>
        <p:spPr>
          <a:xfrm>
            <a:off x="3685216" y="6459539"/>
            <a:ext cx="4821569"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9898660" y="6459539"/>
            <a:ext cx="1310934" cy="365125"/>
          </a:xfrm>
          <a:prstGeom prst="rect">
            <a:avLst/>
          </a:prstGeom>
        </p:spPr>
        <p:txBody>
          <a:bodyPr/>
          <a:lstStyle>
            <a:lvl1pPr>
              <a:defRPr/>
            </a:lvl1pPr>
          </a:lstStyle>
          <a:p>
            <a:fld id="{D9D53B04-D964-41AE-9224-65F2B1C3AA4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B4A0901-EDCA-4A70-8FE5-5DC0A8D90DD0}"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26E91DA-1A33-4EFD-8D81-C1994D82BF0F}" type="slidenum">
              <a:rPr lang="id-ID" smtClean="0"/>
              <a:pPr/>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0025"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122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8"/>
            <a:ext cx="807561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E8A835D-18AC-4C5F-9BB9-FEC6D4085353}"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9A44D9B-0A5C-4593-AB42-33F12513DC41}"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a:xfrm>
            <a:off x="609600" y="6356350"/>
            <a:ext cx="2843213" cy="365125"/>
          </a:xfrm>
          <a:prstGeom prst="rect">
            <a:avLst/>
          </a:prstGeom>
        </p:spPr>
        <p:txBody>
          <a:bodyPr/>
          <a:lstStyle/>
          <a:p>
            <a:fld id="{9BD97968-46FD-4FD1-8D55-07F9AD358CAF}" type="datetimeFigureOut">
              <a:rPr lang="id-ID" smtClean="0"/>
              <a:pPr/>
              <a:t>19/02/2014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FF30C78-1C33-4DA9-A120-369F9496A32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lide Number Placeholder 28"/>
          <p:cNvSpPr txBox="1">
            <a:spLocks/>
          </p:cNvSpPr>
          <p:nvPr userDrawn="1"/>
        </p:nvSpPr>
        <p:spPr bwMode="auto">
          <a:xfrm>
            <a:off x="10861675" y="6535738"/>
            <a:ext cx="1279525" cy="273050"/>
          </a:xfrm>
          <a:prstGeom prst="rect">
            <a:avLst/>
          </a:prstGeom>
        </p:spPr>
        <p:txBody>
          <a:bodyPr/>
          <a:lstStyle>
            <a:lvl1pPr>
              <a:defRPr sz="1200">
                <a:solidFill>
                  <a:srgbClr val="000099"/>
                </a:solidFill>
                <a:latin typeface="Verdana" pitchFamily="34" charset="0"/>
              </a:defRPr>
            </a:lvl1pPr>
          </a:lstStyle>
          <a:p>
            <a:pPr algn="r" defTabSz="1072866" fontAlgn="auto">
              <a:spcBef>
                <a:spcPts val="0"/>
              </a:spcBef>
              <a:spcAft>
                <a:spcPts val="0"/>
              </a:spcAft>
              <a:defRPr/>
            </a:pPr>
            <a:fld id="{CF839EC7-1A82-4499-9772-D904281422F6}" type="slidenum">
              <a:rPr lang="en-US" b="1" smtClean="0"/>
              <a:pPr algn="r" defTabSz="1072866" fontAlgn="auto">
                <a:spcBef>
                  <a:spcPts val="0"/>
                </a:spcBef>
                <a:spcAft>
                  <a:spcPts val="0"/>
                </a:spcAft>
                <a:defRPr/>
              </a:pPr>
              <a:t>‹#›</a:t>
            </a:fld>
            <a:r>
              <a:rPr lang="en-US" b="1" dirty="0" smtClean="0"/>
              <a:t>/</a:t>
            </a:r>
            <a:r>
              <a:rPr lang="id-ID" b="1" dirty="0" smtClean="0"/>
              <a:t>19</a:t>
            </a:r>
            <a:endParaRPr lang="en-US" b="1" dirty="0" smtClean="0"/>
          </a:p>
        </p:txBody>
      </p:sp>
      <p:cxnSp>
        <p:nvCxnSpPr>
          <p:cNvPr id="19" name="Straight Connector 18"/>
          <p:cNvCxnSpPr/>
          <p:nvPr userDrawn="1"/>
        </p:nvCxnSpPr>
        <p:spPr>
          <a:xfrm flipV="1">
            <a:off x="0" y="6486525"/>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0" y="347663"/>
            <a:ext cx="12188825" cy="0"/>
          </a:xfrm>
          <a:prstGeom prst="line">
            <a:avLst/>
          </a:prstGeom>
          <a:ln w="57150" cmpd="thickThin">
            <a:solidFill>
              <a:srgbClr val="000099"/>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9980613" y="19050"/>
            <a:ext cx="2208212" cy="285750"/>
          </a:xfrm>
          <a:prstGeom prst="rect">
            <a:avLst/>
          </a:prstGeom>
          <a:noFill/>
        </p:spPr>
        <p:txBody>
          <a:bodyPr>
            <a:spAutoFit/>
          </a:bodyPr>
          <a:lstStyle/>
          <a:p>
            <a:pPr algn="r" defTabSz="1072866" fontAlgn="auto">
              <a:spcBef>
                <a:spcPts val="0"/>
              </a:spcBef>
              <a:spcAft>
                <a:spcPts val="0"/>
              </a:spcAft>
              <a:defRPr/>
            </a:pPr>
            <a:r>
              <a:rPr lang="id-ID" sz="1200" b="1" dirty="0" smtClean="0">
                <a:solidFill>
                  <a:srgbClr val="000099"/>
                </a:solidFill>
                <a:latin typeface="Verdana" pitchFamily="34" charset="0"/>
              </a:rPr>
              <a:t>T. Mesin D3 ITP</a:t>
            </a:r>
            <a:endParaRPr lang="en-US" sz="1200" b="1" dirty="0">
              <a:solidFill>
                <a:srgbClr val="000099"/>
              </a:solidFill>
              <a:latin typeface="Verdana" pitchFamily="34" charset="0"/>
            </a:endParaRPr>
          </a:p>
        </p:txBody>
      </p:sp>
      <p:sp>
        <p:nvSpPr>
          <p:cNvPr id="6" name="Footer Placeholder 16"/>
          <p:cNvSpPr>
            <a:spLocks noGrp="1"/>
          </p:cNvSpPr>
          <p:nvPr>
            <p:ph type="ftr" sz="quarter" idx="3"/>
          </p:nvPr>
        </p:nvSpPr>
        <p:spPr bwMode="auto">
          <a:xfrm>
            <a:off x="30163" y="6530975"/>
            <a:ext cx="2605087" cy="350838"/>
          </a:xfrm>
          <a:prstGeom prst="rect">
            <a:avLst/>
          </a:prstGeom>
        </p:spPr>
        <p:txBody>
          <a:bodyPr/>
          <a:lstStyle>
            <a:lvl1pPr defTabSz="1072866" fontAlgn="auto">
              <a:spcBef>
                <a:spcPts val="0"/>
              </a:spcBef>
              <a:spcAft>
                <a:spcPts val="0"/>
              </a:spcAft>
              <a:defRPr sz="1600" b="0">
                <a:solidFill>
                  <a:srgbClr val="000099"/>
                </a:solidFill>
                <a:latin typeface="Monotype Corsiva" pitchFamily="66" charset="0"/>
              </a:defRPr>
            </a:lvl1pPr>
          </a:lstStyle>
          <a:p>
            <a:pPr>
              <a:defRPr/>
            </a:pPr>
            <a:r>
              <a:rPr lang="en-US" dirty="0" err="1"/>
              <a:t>Dipakai</a:t>
            </a:r>
            <a:r>
              <a:rPr lang="en-US" dirty="0"/>
              <a:t> </a:t>
            </a:r>
            <a:r>
              <a:rPr lang="en-US" dirty="0" err="1"/>
              <a:t>dilingkungan</a:t>
            </a:r>
            <a:r>
              <a:rPr lang="en-US" dirty="0"/>
              <a:t> </a:t>
            </a:r>
            <a:r>
              <a:rPr lang="en-US" dirty="0" err="1"/>
              <a:t>sendiri</a:t>
            </a: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69"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4"/>
                                        </p:tgtEl>
                                      </p:cBhvr>
                                      <p:to x="80000" y="100000"/>
                                    </p:animScale>
                                    <p:anim by="(#ppt_w*0.10)" calcmode="lin" valueType="num">
                                      <p:cBhvr>
                                        <p:cTn id="7" dur="250" autoRev="1" fill="hold">
                                          <p:stCondLst>
                                            <p:cond delay="0"/>
                                          </p:stCondLst>
                                        </p:cTn>
                                        <p:tgtEl>
                                          <p:spTgt spid="24"/>
                                        </p:tgtEl>
                                        <p:attrNameLst>
                                          <p:attrName>ppt_x</p:attrName>
                                        </p:attrNameLst>
                                      </p:cBhvr>
                                    </p:anim>
                                    <p:anim by="(-#ppt_w*0.10)" calcmode="lin" valueType="num">
                                      <p:cBhvr>
                                        <p:cTn id="8" dur="250" autoRev="1" fill="hold">
                                          <p:stCondLst>
                                            <p:cond delay="0"/>
                                          </p:stCondLst>
                                        </p:cTn>
                                        <p:tgtEl>
                                          <p:spTgt spid="24"/>
                                        </p:tgtEl>
                                        <p:attrNameLst>
                                          <p:attrName>ppt_y</p:attrName>
                                        </p:attrNameLst>
                                      </p:cBhvr>
                                    </p:anim>
                                    <p:animRot by="-480000">
                                      <p:cBhvr>
                                        <p:cTn id="9" dur="250" autoRev="1"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30C78-1C33-4DA9-A120-369F9496A322}"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ECB2D-DB92-49E6-8E43-13C7A0542879}"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299E2-88EF-4420-B72C-779A308760C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A0901-EDCA-4A70-8FE5-5DC0A8D90DD0}"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E91DA-1A33-4EFD-8D81-C1994D82BF0F}"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69625"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4" name="Date Placeholder 3"/>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A835D-18AC-4C5F-9BB9-FEC6D4085353}" type="datetimeFigureOut">
              <a:rPr lang="id-ID" smtClean="0"/>
              <a:pPr/>
              <a:t>19/02/2014</a:t>
            </a:fld>
            <a:endParaRPr lang="id-ID"/>
          </a:p>
        </p:txBody>
      </p:sp>
      <p:sp>
        <p:nvSpPr>
          <p:cNvPr id="5" name="Footer Placeholder 4"/>
          <p:cNvSpPr>
            <a:spLocks noGrp="1"/>
          </p:cNvSpPr>
          <p:nvPr>
            <p:ph type="ftr" sz="quarter" idx="3"/>
          </p:nvPr>
        </p:nvSpPr>
        <p:spPr>
          <a:xfrm>
            <a:off x="4164013"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736013" y="6356350"/>
            <a:ext cx="28432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4D9B-0A5C-4593-AB42-33F12513DC41}" type="slidenum">
              <a:rPr lang="id-ID" smtClean="0"/>
              <a:pPr/>
              <a:t>‹#›</a:t>
            </a:fld>
            <a:r>
              <a:rPr lang="id-ID" dirty="0" smtClean="0"/>
              <a:t>/22</a:t>
            </a:r>
            <a:endParaRPr lang="id-ID"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Box 8"/>
          <p:cNvSpPr txBox="1">
            <a:spLocks noChangeArrowheads="1"/>
          </p:cNvSpPr>
          <p:nvPr/>
        </p:nvSpPr>
        <p:spPr bwMode="auto">
          <a:xfrm>
            <a:off x="912812" y="2819400"/>
            <a:ext cx="11049000" cy="707880"/>
          </a:xfrm>
          <a:prstGeom prst="rect">
            <a:avLst/>
          </a:prstGeom>
          <a:noFill/>
          <a:ln w="9525">
            <a:noFill/>
            <a:miter lim="800000"/>
            <a:headEnd/>
            <a:tailEnd/>
          </a:ln>
        </p:spPr>
        <p:txBody>
          <a:bodyPr lIns="91433" tIns="45717" rIns="91433" bIns="45717">
            <a:spAutoFit/>
          </a:bodyPr>
          <a:lstStyle/>
          <a:p>
            <a:pPr algn="ctr"/>
            <a:r>
              <a:rPr lang="id-ID" sz="4000" b="1" dirty="0" smtClean="0">
                <a:solidFill>
                  <a:srgbClr val="FF0000"/>
                </a:solidFill>
              </a:rPr>
              <a:t>DIMENSI DAN PENERAPANNYA</a:t>
            </a:r>
            <a:endParaRPr lang="id-ID" sz="4000" dirty="0">
              <a:solidFill>
                <a:srgbClr val="FF0000"/>
              </a:solidFill>
            </a:endParaRPr>
          </a:p>
        </p:txBody>
      </p:sp>
      <p:sp>
        <p:nvSpPr>
          <p:cNvPr id="10245" name="TextBox 9"/>
          <p:cNvSpPr txBox="1">
            <a:spLocks noChangeArrowheads="1"/>
          </p:cNvSpPr>
          <p:nvPr/>
        </p:nvSpPr>
        <p:spPr bwMode="auto">
          <a:xfrm>
            <a:off x="912812" y="4648200"/>
            <a:ext cx="11049000" cy="1477321"/>
          </a:xfrm>
          <a:prstGeom prst="rect">
            <a:avLst/>
          </a:prstGeom>
          <a:noFill/>
          <a:ln w="9525">
            <a:noFill/>
            <a:miter lim="800000"/>
            <a:headEnd/>
            <a:tailEnd/>
          </a:ln>
        </p:spPr>
        <p:txBody>
          <a:bodyPr lIns="91433" tIns="45717" rIns="91433" bIns="45717">
            <a:spAutoFit/>
          </a:bodyPr>
          <a:lstStyle/>
          <a:p>
            <a:pPr algn="ctr">
              <a:lnSpc>
                <a:spcPct val="125000"/>
              </a:lnSpc>
            </a:pPr>
            <a:r>
              <a:rPr lang="id-ID" sz="2400" b="1" dirty="0" smtClean="0">
                <a:solidFill>
                  <a:srgbClr val="000099"/>
                </a:solidFill>
                <a:latin typeface="Cambria" pitchFamily="18" charset="0"/>
              </a:rPr>
              <a:t>Teknik Mesin D3</a:t>
            </a:r>
            <a:endParaRPr lang="en-US" sz="2400" b="1" dirty="0">
              <a:solidFill>
                <a:srgbClr val="000099"/>
              </a:solidFill>
              <a:latin typeface="Cambria" pitchFamily="18" charset="0"/>
            </a:endParaRPr>
          </a:p>
          <a:p>
            <a:pPr algn="ctr">
              <a:lnSpc>
                <a:spcPct val="125000"/>
              </a:lnSpc>
            </a:pPr>
            <a:r>
              <a:rPr lang="id-ID" sz="2400" b="1" dirty="0" smtClean="0">
                <a:solidFill>
                  <a:srgbClr val="000099"/>
                </a:solidFill>
                <a:latin typeface="Cambria" pitchFamily="18" charset="0"/>
              </a:rPr>
              <a:t>Institut Teknologi Padang</a:t>
            </a:r>
          </a:p>
          <a:p>
            <a:pPr algn="ctr">
              <a:lnSpc>
                <a:spcPct val="125000"/>
              </a:lnSpc>
            </a:pPr>
            <a:r>
              <a:rPr lang="id-ID" sz="2400" b="1" dirty="0" smtClean="0">
                <a:solidFill>
                  <a:srgbClr val="000099"/>
                </a:solidFill>
                <a:latin typeface="Cambria" pitchFamily="18" charset="0"/>
              </a:rPr>
              <a:t>Padang, 2014</a:t>
            </a:r>
            <a:endParaRPr lang="en-US" sz="2400" b="1" dirty="0">
              <a:solidFill>
                <a:srgbClr val="000099"/>
              </a:solidFill>
              <a:latin typeface="Cambria" pitchFamily="18" charset="0"/>
            </a:endParaRPr>
          </a:p>
        </p:txBody>
      </p:sp>
      <p:sp>
        <p:nvSpPr>
          <p:cNvPr id="10247" name="Slide Number Placeholder 11"/>
          <p:cNvSpPr>
            <a:spLocks noGrp="1"/>
          </p:cNvSpPr>
          <p:nvPr>
            <p:ph type="sldNum" sz="quarter" idx="11"/>
          </p:nvPr>
        </p:nvSpPr>
        <p:spPr>
          <a:noFill/>
          <a:ln>
            <a:miter lim="800000"/>
            <a:headEnd/>
            <a:tailEnd/>
          </a:ln>
        </p:spPr>
        <p:txBody>
          <a:bodyPr vert="horz" wrap="square" lIns="85716" tIns="42858" rIns="85716" bIns="42858" numCol="1" anchor="t" anchorCtr="0" compatLnSpc="1">
            <a:prstTxWarp prst="textNoShape">
              <a:avLst/>
            </a:prstTxWarp>
          </a:bodyPr>
          <a:lstStyle/>
          <a:p>
            <a:pPr defTabSz="1071563" fontAlgn="base">
              <a:spcBef>
                <a:spcPct val="0"/>
              </a:spcBef>
              <a:spcAft>
                <a:spcPct val="0"/>
              </a:spcAft>
            </a:pPr>
            <a:fld id="{DCA26ACA-7F61-40C7-8760-FABA9D6CD342}" type="slidenum">
              <a:rPr lang="en-US" smtClean="0"/>
              <a:pPr defTabSz="1071563" fontAlgn="base">
                <a:spcBef>
                  <a:spcPct val="0"/>
                </a:spcBef>
                <a:spcAft>
                  <a:spcPct val="0"/>
                </a:spcAft>
              </a:pPr>
              <a:t>1</a:t>
            </a:fld>
            <a:r>
              <a:rPr lang="en-US" dirty="0" smtClean="0"/>
              <a:t>/</a:t>
            </a:r>
            <a:r>
              <a:rPr lang="id-ID" smtClean="0"/>
              <a:t>19</a:t>
            </a:r>
            <a:endParaRPr lang="en-US" dirty="0" smtClean="0"/>
          </a:p>
        </p:txBody>
      </p:sp>
      <p:sp>
        <p:nvSpPr>
          <p:cNvPr id="8" name="TextBox 10"/>
          <p:cNvSpPr txBox="1">
            <a:spLocks noChangeArrowheads="1"/>
          </p:cNvSpPr>
          <p:nvPr/>
        </p:nvSpPr>
        <p:spPr bwMode="auto">
          <a:xfrm>
            <a:off x="989012" y="990600"/>
            <a:ext cx="11049000" cy="830991"/>
          </a:xfrm>
          <a:prstGeom prst="rect">
            <a:avLst/>
          </a:prstGeom>
          <a:noFill/>
          <a:ln w="9525">
            <a:noFill/>
            <a:miter lim="800000"/>
            <a:headEnd/>
            <a:tailEnd/>
          </a:ln>
        </p:spPr>
        <p:txBody>
          <a:bodyPr wrap="square" lIns="91433" tIns="45717" rIns="91433" bIns="45717">
            <a:spAutoFit/>
          </a:bodyPr>
          <a:lstStyle/>
          <a:p>
            <a:pPr algn="ctr"/>
            <a:r>
              <a:rPr lang="id-ID" sz="2400" b="1" smtClean="0"/>
              <a:t>Materi 4</a:t>
            </a:r>
            <a:endParaRPr lang="id-ID" sz="2400" b="1" dirty="0" smtClean="0"/>
          </a:p>
          <a:p>
            <a:pPr algn="ctr"/>
            <a:r>
              <a:rPr lang="id-ID" sz="2400" b="1" dirty="0" smtClean="0"/>
              <a:t>CAD dan Perancangan</a:t>
            </a:r>
            <a:endParaRPr lang="id-ID"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4.4. 	Aligned Dimension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426508" y="91781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4013" y="838200"/>
            <a:ext cx="4724399" cy="4154984"/>
          </a:xfrm>
          <a:prstGeom prst="rect">
            <a:avLst/>
          </a:prstGeom>
          <a:noFill/>
        </p:spPr>
        <p:txBody>
          <a:bodyPr wrap="square" rtlCol="0">
            <a:spAutoFit/>
          </a:bodyPr>
          <a:lstStyle/>
          <a:p>
            <a:pPr algn="just">
              <a:lnSpc>
                <a:spcPct val="150000"/>
              </a:lnSpc>
            </a:pPr>
            <a:r>
              <a:rPr lang="id-ID" sz="1600" dirty="0" smtClean="0"/>
              <a:t>Command:  dimaligned </a:t>
            </a:r>
            <a:r>
              <a:rPr lang="id-ID" sz="1600" i="1" dirty="0" smtClean="0"/>
              <a:t>(enter)</a:t>
            </a:r>
            <a:r>
              <a:rPr lang="id-ID" sz="1600" dirty="0" smtClean="0"/>
              <a:t> </a:t>
            </a:r>
            <a:r>
              <a:rPr lang="id-ID" sz="1600" i="1" u="sng" dirty="0" smtClean="0"/>
              <a:t>(diakses melalui toolbar)</a:t>
            </a:r>
            <a:endParaRPr lang="id-ID" sz="1600" dirty="0" smtClean="0"/>
          </a:p>
          <a:p>
            <a:pPr algn="just">
              <a:lnSpc>
                <a:spcPct val="150000"/>
              </a:lnSpc>
            </a:pPr>
            <a:r>
              <a:rPr lang="id-ID" sz="1600" dirty="0" smtClean="0"/>
              <a:t>Specify first extension line origin or &lt;select object&gt;:</a:t>
            </a:r>
          </a:p>
          <a:p>
            <a:pPr algn="just">
              <a:lnSpc>
                <a:spcPct val="150000"/>
              </a:lnSpc>
            </a:pPr>
            <a:r>
              <a:rPr lang="id-ID" sz="1600" i="1" dirty="0" smtClean="0"/>
              <a:t>(pilih enpoint pada bagian titik A)</a:t>
            </a:r>
            <a:endParaRPr lang="id-ID" sz="1600" dirty="0" smtClean="0"/>
          </a:p>
          <a:p>
            <a:pPr algn="just">
              <a:lnSpc>
                <a:spcPct val="150000"/>
              </a:lnSpc>
            </a:pPr>
            <a:r>
              <a:rPr lang="id-ID" sz="1600" dirty="0" smtClean="0"/>
              <a:t>Specify second extension line origin: </a:t>
            </a:r>
            <a:r>
              <a:rPr lang="id-ID" sz="1600" i="1" dirty="0" smtClean="0"/>
              <a:t>(pilih enpoint pada bagian titik B)</a:t>
            </a:r>
            <a:endParaRPr lang="id-ID" sz="1600" dirty="0" smtClean="0"/>
          </a:p>
          <a:p>
            <a:pPr algn="just" hangingPunct="0">
              <a:lnSpc>
                <a:spcPct val="150000"/>
              </a:lnSpc>
            </a:pPr>
            <a:r>
              <a:rPr lang="id-ID" sz="1600" dirty="0" smtClean="0"/>
              <a:t>Specify dimension line location or [Mtext/Text/Angle]: </a:t>
            </a:r>
            <a:r>
              <a:rPr lang="id-ID" sz="1600" i="1" dirty="0" smtClean="0"/>
              <a:t>(pilih posisi dengan mouse,</a:t>
            </a:r>
            <a:r>
              <a:rPr lang="id-ID" sz="1600" dirty="0" smtClean="0"/>
              <a:t> </a:t>
            </a:r>
            <a:r>
              <a:rPr lang="id-ID" sz="1600" i="1" dirty="0" smtClean="0"/>
              <a:t>kemudian klik)</a:t>
            </a:r>
            <a:endParaRPr lang="id-ID" sz="1600" dirty="0" smtClean="0"/>
          </a:p>
          <a:p>
            <a:pPr algn="just">
              <a:lnSpc>
                <a:spcPct val="150000"/>
              </a:lnSpc>
            </a:pPr>
            <a:r>
              <a:rPr lang="id-ID" sz="1600" dirty="0" smtClean="0"/>
              <a:t>Dimension text= 20</a:t>
            </a:r>
            <a:endParaRPr lang="id-ID" sz="1600" dirty="0"/>
          </a:p>
        </p:txBody>
      </p:sp>
      <p:sp>
        <p:nvSpPr>
          <p:cNvPr id="7" name="TextBox 6"/>
          <p:cNvSpPr txBox="1"/>
          <p:nvPr/>
        </p:nvSpPr>
        <p:spPr>
          <a:xfrm>
            <a:off x="303212" y="914400"/>
            <a:ext cx="6019800" cy="1524007"/>
          </a:xfrm>
          <a:prstGeom prst="rect">
            <a:avLst/>
          </a:prstGeom>
          <a:noFill/>
        </p:spPr>
        <p:txBody>
          <a:bodyPr wrap="square" rtlCol="0">
            <a:spAutoFit/>
          </a:bodyPr>
          <a:lstStyle/>
          <a:p>
            <a:pPr algn="just">
              <a:lnSpc>
                <a:spcPct val="150000"/>
              </a:lnSpc>
            </a:pPr>
            <a:r>
              <a:rPr lang="id-ID" sz="1600" dirty="0" smtClean="0"/>
              <a:t>Aligned Dimension digunakan untuk memberi ukuran pada bagian-bagian yang tidak ortogonal (tidak horisontal maupun vertikal). Gambar berikut merupakan contoh penggunaan Aligned Dimension</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4.9. Penggunaan Aligned Dimension</a:t>
            </a:r>
            <a:endParaRPr lang="id-ID" sz="1600" dirty="0"/>
          </a:p>
        </p:txBody>
      </p:sp>
      <p:pic>
        <p:nvPicPr>
          <p:cNvPr id="10" name="Picture 9"/>
          <p:cNvPicPr/>
          <p:nvPr/>
        </p:nvPicPr>
        <p:blipFill>
          <a:blip r:embed="rId3" cstate="print"/>
          <a:srcRect/>
          <a:stretch>
            <a:fillRect/>
          </a:stretch>
        </p:blipFill>
        <p:spPr bwMode="auto">
          <a:xfrm>
            <a:off x="531812" y="2743200"/>
            <a:ext cx="5665470" cy="2875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4.5. 	Radius Dimension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426508" y="91781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6412" y="1752600"/>
            <a:ext cx="4724399" cy="2632003"/>
          </a:xfrm>
          <a:prstGeom prst="rect">
            <a:avLst/>
          </a:prstGeom>
          <a:noFill/>
        </p:spPr>
        <p:txBody>
          <a:bodyPr wrap="square" rtlCol="0">
            <a:spAutoFit/>
          </a:bodyPr>
          <a:lstStyle/>
          <a:p>
            <a:pPr>
              <a:lnSpc>
                <a:spcPct val="150000"/>
              </a:lnSpc>
            </a:pPr>
            <a:r>
              <a:rPr lang="id-ID" sz="1600" dirty="0" smtClean="0"/>
              <a:t>Command: dimradius </a:t>
            </a:r>
            <a:r>
              <a:rPr lang="id-ID" sz="1600" i="1" dirty="0" smtClean="0"/>
              <a:t>(enter)</a:t>
            </a:r>
            <a:endParaRPr lang="id-ID" sz="1600" dirty="0" smtClean="0"/>
          </a:p>
          <a:p>
            <a:pPr>
              <a:lnSpc>
                <a:spcPct val="150000"/>
              </a:lnSpc>
            </a:pPr>
            <a:r>
              <a:rPr lang="id-ID" sz="1600" dirty="0" smtClean="0"/>
              <a:t>Select arc or circle: </a:t>
            </a:r>
            <a:r>
              <a:rPr lang="id-ID" sz="1600" i="1" dirty="0" smtClean="0"/>
              <a:t>(klik lingkaran/busur yang akan Kita beri dimensi)</a:t>
            </a:r>
            <a:endParaRPr lang="id-ID" sz="1600" dirty="0" smtClean="0"/>
          </a:p>
          <a:p>
            <a:pPr>
              <a:lnSpc>
                <a:spcPct val="150000"/>
              </a:lnSpc>
            </a:pPr>
            <a:r>
              <a:rPr lang="id-ID" sz="1600" dirty="0" smtClean="0"/>
              <a:t>Dimension text = 20</a:t>
            </a:r>
          </a:p>
          <a:p>
            <a:pPr>
              <a:lnSpc>
                <a:spcPct val="150000"/>
              </a:lnSpc>
            </a:pPr>
            <a:r>
              <a:rPr lang="id-ID" sz="1600" dirty="0" smtClean="0"/>
              <a:t>Specify dimension line location or [Mtext/Text/Angle]: </a:t>
            </a:r>
            <a:r>
              <a:rPr lang="id-ID" sz="1600" i="1" dirty="0" smtClean="0"/>
              <a:t>(pilih posisi dengan mouse</a:t>
            </a:r>
            <a:r>
              <a:rPr lang="id-ID" sz="1600" dirty="0" smtClean="0"/>
              <a:t> </a:t>
            </a:r>
            <a:r>
              <a:rPr lang="id-ID" sz="1600" i="1" dirty="0" smtClean="0"/>
              <a:t>Kita, kemudian klik)</a:t>
            </a:r>
            <a:endParaRPr lang="id-ID" sz="1600" dirty="0"/>
          </a:p>
        </p:txBody>
      </p:sp>
      <p:sp>
        <p:nvSpPr>
          <p:cNvPr id="7" name="TextBox 6"/>
          <p:cNvSpPr txBox="1"/>
          <p:nvPr/>
        </p:nvSpPr>
        <p:spPr>
          <a:xfrm>
            <a:off x="303212" y="914400"/>
            <a:ext cx="6019800" cy="785343"/>
          </a:xfrm>
          <a:prstGeom prst="rect">
            <a:avLst/>
          </a:prstGeom>
          <a:noFill/>
        </p:spPr>
        <p:txBody>
          <a:bodyPr wrap="square" rtlCol="0">
            <a:spAutoFit/>
          </a:bodyPr>
          <a:lstStyle/>
          <a:p>
            <a:pPr algn="just">
              <a:lnSpc>
                <a:spcPct val="150000"/>
              </a:lnSpc>
            </a:pPr>
            <a:r>
              <a:rPr lang="id-ID" sz="1600" dirty="0" smtClean="0"/>
              <a:t>Radius Dimension digunakan untuk memberikan ukuran berupa nilai jari-jari/radius pada gambar suatu lingkaran, maupun busur</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4.10. Penggunaan Radius Dimension</a:t>
            </a:r>
            <a:endParaRPr lang="id-ID" sz="1600" dirty="0"/>
          </a:p>
        </p:txBody>
      </p:sp>
      <p:pic>
        <p:nvPicPr>
          <p:cNvPr id="9" name="Picture 8"/>
          <p:cNvPicPr/>
          <p:nvPr/>
        </p:nvPicPr>
        <p:blipFill>
          <a:blip r:embed="rId3" cstate="print"/>
          <a:srcRect/>
          <a:stretch>
            <a:fillRect/>
          </a:stretch>
        </p:blipFill>
        <p:spPr bwMode="auto">
          <a:xfrm>
            <a:off x="379412" y="2057400"/>
            <a:ext cx="5867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4.6. 	Diameter Dimension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426508" y="91781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6412" y="1752600"/>
            <a:ext cx="4724399" cy="2632003"/>
          </a:xfrm>
          <a:prstGeom prst="rect">
            <a:avLst/>
          </a:prstGeom>
          <a:noFill/>
        </p:spPr>
        <p:txBody>
          <a:bodyPr wrap="square" rtlCol="0">
            <a:spAutoFit/>
          </a:bodyPr>
          <a:lstStyle/>
          <a:p>
            <a:pPr>
              <a:lnSpc>
                <a:spcPct val="150000"/>
              </a:lnSpc>
            </a:pPr>
            <a:r>
              <a:rPr lang="id-ID" sz="1600" dirty="0" smtClean="0"/>
              <a:t>Command: dimdiameter </a:t>
            </a:r>
            <a:r>
              <a:rPr lang="id-ID" sz="1600" i="1" dirty="0" smtClean="0"/>
              <a:t>(enter)</a:t>
            </a:r>
            <a:endParaRPr lang="id-ID" sz="1600" dirty="0" smtClean="0"/>
          </a:p>
          <a:p>
            <a:pPr>
              <a:lnSpc>
                <a:spcPct val="150000"/>
              </a:lnSpc>
            </a:pPr>
            <a:r>
              <a:rPr lang="id-ID" sz="1600" dirty="0" smtClean="0"/>
              <a:t>Select arc or circle: </a:t>
            </a:r>
            <a:r>
              <a:rPr lang="id-ID" sz="1600" i="1" dirty="0" smtClean="0"/>
              <a:t>(klik lingkaran/busur yang akan Kita beri dimensi)</a:t>
            </a:r>
            <a:endParaRPr lang="id-ID" sz="1600" dirty="0" smtClean="0"/>
          </a:p>
          <a:p>
            <a:pPr>
              <a:lnSpc>
                <a:spcPct val="150000"/>
              </a:lnSpc>
            </a:pPr>
            <a:r>
              <a:rPr lang="id-ID" sz="1600" dirty="0" smtClean="0"/>
              <a:t>Dimension text = 40</a:t>
            </a:r>
          </a:p>
          <a:p>
            <a:pPr>
              <a:lnSpc>
                <a:spcPct val="150000"/>
              </a:lnSpc>
            </a:pPr>
            <a:r>
              <a:rPr lang="id-ID" sz="1600" dirty="0" smtClean="0"/>
              <a:t>Specify dimension line location or [Mtext/Text/Angle]: </a:t>
            </a:r>
            <a:r>
              <a:rPr lang="id-ID" sz="1600" i="1" dirty="0" smtClean="0"/>
              <a:t>(pilih posisi dengan mouse</a:t>
            </a:r>
            <a:r>
              <a:rPr lang="id-ID" sz="1600" dirty="0" smtClean="0"/>
              <a:t> </a:t>
            </a:r>
            <a:r>
              <a:rPr lang="id-ID" sz="1600" i="1" dirty="0" smtClean="0"/>
              <a:t>Kita, kemudian klik)</a:t>
            </a:r>
            <a:endParaRPr lang="id-ID" sz="1600" dirty="0"/>
          </a:p>
        </p:txBody>
      </p:sp>
      <p:sp>
        <p:nvSpPr>
          <p:cNvPr id="7" name="TextBox 6"/>
          <p:cNvSpPr txBox="1"/>
          <p:nvPr/>
        </p:nvSpPr>
        <p:spPr>
          <a:xfrm>
            <a:off x="303212" y="914400"/>
            <a:ext cx="6019800" cy="1154675"/>
          </a:xfrm>
          <a:prstGeom prst="rect">
            <a:avLst/>
          </a:prstGeom>
          <a:noFill/>
        </p:spPr>
        <p:txBody>
          <a:bodyPr wrap="square" rtlCol="0">
            <a:spAutoFit/>
          </a:bodyPr>
          <a:lstStyle/>
          <a:p>
            <a:pPr algn="just">
              <a:lnSpc>
                <a:spcPct val="150000"/>
              </a:lnSpc>
            </a:pPr>
            <a:r>
              <a:rPr lang="id-ID" sz="1600" dirty="0" smtClean="0"/>
              <a:t>Diameter Dimension digunakan untuk memberikan ukuran berupa nilai diameter pada gambar suatu lingkaran, maupun busur.</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4.11. Penggunaan Diameter Dimension</a:t>
            </a:r>
            <a:endParaRPr lang="id-ID" sz="1600" dirty="0"/>
          </a:p>
        </p:txBody>
      </p:sp>
      <p:pic>
        <p:nvPicPr>
          <p:cNvPr id="10" name="Picture 9"/>
          <p:cNvPicPr/>
          <p:nvPr/>
        </p:nvPicPr>
        <p:blipFill>
          <a:blip r:embed="rId3" cstate="print"/>
          <a:srcRect/>
          <a:stretch>
            <a:fillRect/>
          </a:stretch>
        </p:blipFill>
        <p:spPr bwMode="auto">
          <a:xfrm>
            <a:off x="379412" y="2209800"/>
            <a:ext cx="5867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4.7. 	</a:t>
            </a:r>
            <a:r>
              <a:rPr lang="id-ID" sz="1800" b="1" dirty="0" smtClean="0"/>
              <a:t>Angular Dimension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426508" y="91781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6412" y="1752600"/>
            <a:ext cx="4724399" cy="2632003"/>
          </a:xfrm>
          <a:prstGeom prst="rect">
            <a:avLst/>
          </a:prstGeom>
          <a:noFill/>
        </p:spPr>
        <p:txBody>
          <a:bodyPr wrap="square" rtlCol="0">
            <a:spAutoFit/>
          </a:bodyPr>
          <a:lstStyle/>
          <a:p>
            <a:pPr>
              <a:lnSpc>
                <a:spcPct val="150000"/>
              </a:lnSpc>
            </a:pPr>
            <a:r>
              <a:rPr lang="id-ID" sz="1600" dirty="0" smtClean="0"/>
              <a:t>Command: dimangular </a:t>
            </a:r>
            <a:r>
              <a:rPr lang="id-ID" sz="1600" i="1" dirty="0" smtClean="0"/>
              <a:t>(enter)</a:t>
            </a:r>
            <a:endParaRPr lang="id-ID" sz="1600" dirty="0" smtClean="0"/>
          </a:p>
          <a:p>
            <a:pPr hangingPunct="0">
              <a:lnSpc>
                <a:spcPct val="150000"/>
              </a:lnSpc>
            </a:pPr>
            <a:r>
              <a:rPr lang="id-ID" sz="1600" dirty="0" smtClean="0"/>
              <a:t>Select arc, circle, line, or &lt;specify vertex&gt;: </a:t>
            </a:r>
            <a:r>
              <a:rPr lang="id-ID" sz="1600" i="1" dirty="0" smtClean="0"/>
              <a:t>(pilih garis A)</a:t>
            </a:r>
            <a:r>
              <a:rPr lang="id-ID" sz="1600" dirty="0" smtClean="0"/>
              <a:t> Select second line: </a:t>
            </a:r>
            <a:r>
              <a:rPr lang="id-ID" sz="1600" i="1" dirty="0" smtClean="0"/>
              <a:t>(pilih garis B)</a:t>
            </a:r>
            <a:endParaRPr lang="id-ID" sz="1600" dirty="0" smtClean="0"/>
          </a:p>
          <a:p>
            <a:pPr hangingPunct="0">
              <a:lnSpc>
                <a:spcPct val="150000"/>
              </a:lnSpc>
            </a:pPr>
            <a:r>
              <a:rPr lang="id-ID" sz="1600" dirty="0" smtClean="0"/>
              <a:t>Specify dimension arc line location or [Mtext/Text/Angle:]: </a:t>
            </a:r>
            <a:r>
              <a:rPr lang="id-ID" sz="1600" i="1" dirty="0" smtClean="0"/>
              <a:t>(pilih posisi dengan</a:t>
            </a:r>
            <a:r>
              <a:rPr lang="id-ID" sz="1600" dirty="0" smtClean="0"/>
              <a:t> </a:t>
            </a:r>
            <a:r>
              <a:rPr lang="id-ID" sz="1600" i="1" dirty="0" smtClean="0"/>
              <a:t>mouse Kita, kemudian klik)</a:t>
            </a:r>
            <a:endParaRPr lang="id-ID" sz="1600" dirty="0" smtClean="0"/>
          </a:p>
          <a:p>
            <a:pPr>
              <a:lnSpc>
                <a:spcPct val="150000"/>
              </a:lnSpc>
            </a:pPr>
            <a:r>
              <a:rPr lang="id-ID" sz="1600" dirty="0" smtClean="0"/>
              <a:t>Dimension text = 90</a:t>
            </a:r>
            <a:endParaRPr lang="id-ID" sz="1600" dirty="0"/>
          </a:p>
        </p:txBody>
      </p:sp>
      <p:sp>
        <p:nvSpPr>
          <p:cNvPr id="7" name="TextBox 6"/>
          <p:cNvSpPr txBox="1"/>
          <p:nvPr/>
        </p:nvSpPr>
        <p:spPr>
          <a:xfrm>
            <a:off x="303212" y="914400"/>
            <a:ext cx="6019800" cy="416011"/>
          </a:xfrm>
          <a:prstGeom prst="rect">
            <a:avLst/>
          </a:prstGeom>
          <a:noFill/>
        </p:spPr>
        <p:txBody>
          <a:bodyPr wrap="square" rtlCol="0">
            <a:spAutoFit/>
          </a:bodyPr>
          <a:lstStyle/>
          <a:p>
            <a:pPr algn="just">
              <a:lnSpc>
                <a:spcPct val="150000"/>
              </a:lnSpc>
            </a:pPr>
            <a:r>
              <a:rPr lang="id-ID" sz="1600" dirty="0" smtClean="0"/>
              <a:t>Angular Dimension digunakan untuk memberi ukuran sudut.</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4.12. Penggunaan Angular Dimension</a:t>
            </a:r>
            <a:endParaRPr lang="id-ID" sz="1600" dirty="0"/>
          </a:p>
        </p:txBody>
      </p:sp>
      <p:pic>
        <p:nvPicPr>
          <p:cNvPr id="9" name="Picture 8"/>
          <p:cNvPicPr/>
          <p:nvPr/>
        </p:nvPicPr>
        <p:blipFill>
          <a:blip r:embed="rId3" cstate="print"/>
          <a:srcRect/>
          <a:stretch>
            <a:fillRect/>
          </a:stretch>
        </p:blipFill>
        <p:spPr bwMode="auto">
          <a:xfrm>
            <a:off x="227012" y="1524000"/>
            <a:ext cx="6019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4.8. 	Baseline Dimension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8151812" y="7620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20052" y="1219200"/>
            <a:ext cx="3809999" cy="3739998"/>
          </a:xfrm>
          <a:prstGeom prst="rect">
            <a:avLst/>
          </a:prstGeom>
          <a:noFill/>
        </p:spPr>
        <p:txBody>
          <a:bodyPr wrap="square" rtlCol="0">
            <a:spAutoFit/>
          </a:bodyPr>
          <a:lstStyle/>
          <a:p>
            <a:pPr>
              <a:lnSpc>
                <a:spcPct val="150000"/>
              </a:lnSpc>
            </a:pPr>
            <a:r>
              <a:rPr lang="id-ID" sz="1600" dirty="0" smtClean="0"/>
              <a:t>Command: dimbaseline </a:t>
            </a:r>
            <a:r>
              <a:rPr lang="id-ID" sz="1600" i="1" dirty="0" smtClean="0"/>
              <a:t>(enter)</a:t>
            </a:r>
            <a:endParaRPr lang="id-ID" sz="1600" dirty="0" smtClean="0"/>
          </a:p>
          <a:p>
            <a:pPr hangingPunct="0">
              <a:lnSpc>
                <a:spcPct val="150000"/>
              </a:lnSpc>
            </a:pPr>
            <a:r>
              <a:rPr lang="id-ID" sz="1600" dirty="0" smtClean="0"/>
              <a:t>Select base dimension: </a:t>
            </a:r>
            <a:r>
              <a:rPr lang="id-ID" sz="1600" i="1" dirty="0" smtClean="0"/>
              <a:t>(pilih titik acuan untuk baseline, lihat gambar A, pilih bagian</a:t>
            </a:r>
            <a:r>
              <a:rPr lang="id-ID" sz="1600" dirty="0" smtClean="0"/>
              <a:t> </a:t>
            </a:r>
            <a:r>
              <a:rPr lang="id-ID" sz="1600" i="1" dirty="0" smtClean="0"/>
              <a:t>first point dari ukuran 20, yakni pada sisi X)</a:t>
            </a:r>
            <a:endParaRPr lang="id-ID" sz="1600" dirty="0" smtClean="0"/>
          </a:p>
          <a:p>
            <a:pPr hangingPunct="0">
              <a:lnSpc>
                <a:spcPct val="150000"/>
              </a:lnSpc>
            </a:pPr>
            <a:r>
              <a:rPr lang="id-ID" sz="1600" dirty="0" smtClean="0"/>
              <a:t>Specify a second extension line origin or [undo/select] &lt;select&gt;: </a:t>
            </a:r>
            <a:r>
              <a:rPr lang="id-ID" sz="1600" i="1" dirty="0" smtClean="0"/>
              <a:t>(pilih endpoint Z)</a:t>
            </a:r>
            <a:r>
              <a:rPr lang="id-ID" sz="1600" dirty="0" smtClean="0"/>
              <a:t> Dimension text = 40</a:t>
            </a:r>
          </a:p>
          <a:p>
            <a:pPr>
              <a:lnSpc>
                <a:spcPct val="150000"/>
              </a:lnSpc>
            </a:pPr>
            <a:r>
              <a:rPr lang="id-ID" sz="1600" dirty="0" smtClean="0"/>
              <a:t>Specify a second extension line origin or [undo/select] &lt;select&gt;: </a:t>
            </a:r>
            <a:r>
              <a:rPr lang="id-ID" sz="1600" i="1" dirty="0" smtClean="0"/>
              <a:t>(enter)</a:t>
            </a:r>
            <a:endParaRPr lang="id-ID" sz="1600" dirty="0"/>
          </a:p>
        </p:txBody>
      </p:sp>
      <p:sp>
        <p:nvSpPr>
          <p:cNvPr id="7" name="TextBox 6"/>
          <p:cNvSpPr txBox="1"/>
          <p:nvPr/>
        </p:nvSpPr>
        <p:spPr>
          <a:xfrm>
            <a:off x="303212" y="914400"/>
            <a:ext cx="7772400" cy="1938992"/>
          </a:xfrm>
          <a:prstGeom prst="rect">
            <a:avLst/>
          </a:prstGeom>
          <a:noFill/>
        </p:spPr>
        <p:txBody>
          <a:bodyPr wrap="square" rtlCol="0">
            <a:spAutoFit/>
          </a:bodyPr>
          <a:lstStyle/>
          <a:p>
            <a:pPr algn="just">
              <a:lnSpc>
                <a:spcPct val="150000"/>
              </a:lnSpc>
            </a:pPr>
            <a:r>
              <a:rPr lang="id-ID" sz="1600" dirty="0" smtClean="0"/>
              <a:t>Baseline Dimension digunakan untuk memberi ukuran dengan mengacu pada titik pertama (first point) dari ukuran yang sudah ada ke titik berikutnya yang Kita pilih. Buatlah sudut gambar dengan bentuk seperti yang terlihat berikut ini. Kemudian beri ukuran pada tempat seperti yang terlihat pada gamabr A. Setelah itu jalankan perintah Baseline Dimension sehingga gambar Kita tampak seperti gambar B.</a:t>
            </a:r>
            <a:endParaRPr lang="id-ID" sz="1600" dirty="0"/>
          </a:p>
        </p:txBody>
      </p:sp>
      <p:sp>
        <p:nvSpPr>
          <p:cNvPr id="11" name="TextBox 10"/>
          <p:cNvSpPr txBox="1"/>
          <p:nvPr/>
        </p:nvSpPr>
        <p:spPr>
          <a:xfrm>
            <a:off x="1370012" y="6041408"/>
            <a:ext cx="5334000" cy="338554"/>
          </a:xfrm>
          <a:prstGeom prst="rect">
            <a:avLst/>
          </a:prstGeom>
          <a:noFill/>
        </p:spPr>
        <p:txBody>
          <a:bodyPr wrap="square" rtlCol="0">
            <a:spAutoFit/>
          </a:bodyPr>
          <a:lstStyle/>
          <a:p>
            <a:pPr algn="ctr"/>
            <a:r>
              <a:rPr lang="id-ID" sz="1600" b="1" dirty="0" smtClean="0"/>
              <a:t>Gambar 4.13. Penggunaan Baseline Dimension</a:t>
            </a:r>
            <a:endParaRPr lang="id-ID" sz="1600" dirty="0"/>
          </a:p>
        </p:txBody>
      </p:sp>
      <p:pic>
        <p:nvPicPr>
          <p:cNvPr id="10" name="Picture 9"/>
          <p:cNvPicPr/>
          <p:nvPr/>
        </p:nvPicPr>
        <p:blipFill>
          <a:blip r:embed="rId3" cstate="print"/>
          <a:srcRect/>
          <a:stretch>
            <a:fillRect/>
          </a:stretch>
        </p:blipFill>
        <p:spPr bwMode="auto">
          <a:xfrm>
            <a:off x="455612" y="2895600"/>
            <a:ext cx="70104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4.9. 	Continue Dimension</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75422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70812" y="1295400"/>
            <a:ext cx="4724399" cy="3370666"/>
          </a:xfrm>
          <a:prstGeom prst="rect">
            <a:avLst/>
          </a:prstGeom>
          <a:noFill/>
        </p:spPr>
        <p:txBody>
          <a:bodyPr wrap="square" rtlCol="0">
            <a:spAutoFit/>
          </a:bodyPr>
          <a:lstStyle/>
          <a:p>
            <a:pPr>
              <a:lnSpc>
                <a:spcPct val="150000"/>
              </a:lnSpc>
            </a:pPr>
            <a:r>
              <a:rPr lang="id-ID" sz="1600" dirty="0" smtClean="0"/>
              <a:t>Command: dimcontinue </a:t>
            </a:r>
            <a:r>
              <a:rPr lang="id-ID" sz="1600" i="1" dirty="0" smtClean="0"/>
              <a:t>(enter)</a:t>
            </a:r>
            <a:endParaRPr lang="id-ID" sz="1600" dirty="0" smtClean="0"/>
          </a:p>
          <a:p>
            <a:pPr hangingPunct="0">
              <a:lnSpc>
                <a:spcPct val="150000"/>
              </a:lnSpc>
            </a:pPr>
            <a:r>
              <a:rPr lang="id-ID" sz="1600" dirty="0" smtClean="0"/>
              <a:t>Select continued dimension: </a:t>
            </a:r>
            <a:r>
              <a:rPr lang="id-ID" sz="1600" i="1" dirty="0" smtClean="0"/>
              <a:t>(pilih titik acuan untuk baseline, lihat gamabr A, pilih</a:t>
            </a:r>
            <a:r>
              <a:rPr lang="id-ID" sz="1600" dirty="0" smtClean="0"/>
              <a:t> </a:t>
            </a:r>
            <a:r>
              <a:rPr lang="id-ID" sz="1600" i="1" dirty="0" smtClean="0"/>
              <a:t>second point dari ukuran 20, yakni pada sisi Y)</a:t>
            </a:r>
            <a:endParaRPr lang="id-ID" sz="1600" dirty="0" smtClean="0"/>
          </a:p>
          <a:p>
            <a:pPr hangingPunct="0">
              <a:lnSpc>
                <a:spcPct val="150000"/>
              </a:lnSpc>
            </a:pPr>
            <a:r>
              <a:rPr lang="id-ID" sz="1600" dirty="0" smtClean="0"/>
              <a:t>Specify a second extension line origin or [ undo/select] &lt;select&gt;: </a:t>
            </a:r>
            <a:r>
              <a:rPr lang="id-ID" sz="1600" i="1" dirty="0" smtClean="0"/>
              <a:t>(pilih enpoint Z)</a:t>
            </a:r>
            <a:r>
              <a:rPr lang="id-ID" sz="1600" dirty="0" smtClean="0"/>
              <a:t> Dimension text = 20</a:t>
            </a:r>
          </a:p>
          <a:p>
            <a:pPr>
              <a:lnSpc>
                <a:spcPct val="150000"/>
              </a:lnSpc>
            </a:pPr>
            <a:r>
              <a:rPr lang="id-ID" sz="1600" dirty="0" smtClean="0"/>
              <a:t>Specify a second extension line origin or [undo/select] &lt;select&gt;: </a:t>
            </a:r>
            <a:r>
              <a:rPr lang="id-ID" sz="1600" i="1" dirty="0" smtClean="0"/>
              <a:t>(enter)</a:t>
            </a:r>
            <a:endParaRPr lang="id-ID" sz="1600" dirty="0"/>
          </a:p>
        </p:txBody>
      </p:sp>
      <p:sp>
        <p:nvSpPr>
          <p:cNvPr id="7" name="TextBox 6"/>
          <p:cNvSpPr txBox="1"/>
          <p:nvPr/>
        </p:nvSpPr>
        <p:spPr>
          <a:xfrm>
            <a:off x="303212" y="914400"/>
            <a:ext cx="7086600" cy="1938992"/>
          </a:xfrm>
          <a:prstGeom prst="rect">
            <a:avLst/>
          </a:prstGeom>
          <a:noFill/>
        </p:spPr>
        <p:txBody>
          <a:bodyPr wrap="square" rtlCol="0">
            <a:spAutoFit/>
          </a:bodyPr>
          <a:lstStyle/>
          <a:p>
            <a:pPr algn="just" hangingPunct="0">
              <a:lnSpc>
                <a:spcPct val="150000"/>
              </a:lnSpc>
            </a:pPr>
            <a:r>
              <a:rPr lang="id-ID" sz="1600" dirty="0" smtClean="0"/>
              <a:t>Quick Leader digunakan untuk memberi keterangan pada suatu objek. Objek yang diterangkan ditunjukan dengan tanda panah.</a:t>
            </a:r>
          </a:p>
          <a:p>
            <a:pPr algn="just">
              <a:lnSpc>
                <a:spcPct val="150000"/>
              </a:lnSpc>
            </a:pPr>
            <a:r>
              <a:rPr lang="id-ID" sz="1600" dirty="0" smtClean="0"/>
              <a:t>Pada gamabar Quick Leader berikut ini terdapat text 4 x ø 5, yang artinya pada gambar tersebut terdapat 4 buah lubang baut dengan masing-masing diameter 5.</a:t>
            </a:r>
            <a:endParaRPr lang="id-ID" sz="1600" dirty="0"/>
          </a:p>
        </p:txBody>
      </p:sp>
      <p:sp>
        <p:nvSpPr>
          <p:cNvPr id="11" name="TextBox 10"/>
          <p:cNvSpPr txBox="1"/>
          <p:nvPr/>
        </p:nvSpPr>
        <p:spPr>
          <a:xfrm>
            <a:off x="1217612" y="6019800"/>
            <a:ext cx="5334000" cy="338554"/>
          </a:xfrm>
          <a:prstGeom prst="rect">
            <a:avLst/>
          </a:prstGeom>
          <a:noFill/>
        </p:spPr>
        <p:txBody>
          <a:bodyPr wrap="square" rtlCol="0">
            <a:spAutoFit/>
          </a:bodyPr>
          <a:lstStyle/>
          <a:p>
            <a:pPr algn="ctr"/>
            <a:r>
              <a:rPr lang="id-ID" sz="1600" b="1" dirty="0" smtClean="0"/>
              <a:t>Gambar 4.14. Penggunaan Continue Dimension</a:t>
            </a:r>
            <a:endParaRPr lang="id-ID" sz="1600" dirty="0"/>
          </a:p>
        </p:txBody>
      </p:sp>
      <p:pic>
        <p:nvPicPr>
          <p:cNvPr id="13" name="Picture 12"/>
          <p:cNvPicPr/>
          <p:nvPr/>
        </p:nvPicPr>
        <p:blipFill>
          <a:blip r:embed="rId3" cstate="print"/>
          <a:srcRect/>
          <a:stretch>
            <a:fillRect/>
          </a:stretch>
        </p:blipFill>
        <p:spPr bwMode="auto">
          <a:xfrm>
            <a:off x="1674812" y="2514600"/>
            <a:ext cx="4514850" cy="3371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4.10. 	Quick Leader</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7040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856412" y="1447800"/>
            <a:ext cx="4724399" cy="4109330"/>
          </a:xfrm>
          <a:prstGeom prst="rect">
            <a:avLst/>
          </a:prstGeom>
          <a:noFill/>
        </p:spPr>
        <p:txBody>
          <a:bodyPr wrap="square" rtlCol="0">
            <a:spAutoFit/>
          </a:bodyPr>
          <a:lstStyle/>
          <a:p>
            <a:pPr>
              <a:lnSpc>
                <a:spcPct val="150000"/>
              </a:lnSpc>
            </a:pPr>
            <a:r>
              <a:rPr lang="id-ID" sz="1600" dirty="0" smtClean="0"/>
              <a:t>Command: qleader </a:t>
            </a:r>
            <a:r>
              <a:rPr lang="id-ID" sz="1600" i="1" dirty="0" smtClean="0"/>
              <a:t>(enter)</a:t>
            </a:r>
            <a:endParaRPr lang="id-ID" sz="1600" dirty="0" smtClean="0"/>
          </a:p>
          <a:p>
            <a:pPr>
              <a:lnSpc>
                <a:spcPct val="150000"/>
              </a:lnSpc>
            </a:pPr>
            <a:r>
              <a:rPr lang="id-ID" sz="1600" dirty="0" smtClean="0"/>
              <a:t>Specify first leader point, or [Settings] &lt;settings&gt;: </a:t>
            </a:r>
            <a:r>
              <a:rPr lang="id-ID" sz="1600" i="1" dirty="0" smtClean="0"/>
              <a:t>(klik gambar bagian baut)</a:t>
            </a:r>
            <a:endParaRPr lang="id-ID" sz="1600" dirty="0" smtClean="0"/>
          </a:p>
          <a:p>
            <a:pPr hangingPunct="0">
              <a:lnSpc>
                <a:spcPct val="150000"/>
              </a:lnSpc>
            </a:pPr>
            <a:r>
              <a:rPr lang="id-ID" sz="1600" dirty="0" smtClean="0"/>
              <a:t>Specify next point: </a:t>
            </a:r>
            <a:r>
              <a:rPr lang="id-ID" sz="1600" i="1" dirty="0" smtClean="0"/>
              <a:t>(klik titik kedua, Kita bebas menentukan titik ini)</a:t>
            </a:r>
            <a:r>
              <a:rPr lang="id-ID" sz="1600" dirty="0" smtClean="0"/>
              <a:t> Specify next point: </a:t>
            </a:r>
            <a:r>
              <a:rPr lang="id-ID" sz="1600" i="1" dirty="0" smtClean="0"/>
              <a:t>(klik titik ketiga, Kita bebas menentukan titik ini)</a:t>
            </a:r>
            <a:endParaRPr lang="id-ID" sz="1600" dirty="0" smtClean="0"/>
          </a:p>
          <a:p>
            <a:pPr>
              <a:lnSpc>
                <a:spcPct val="150000"/>
              </a:lnSpc>
            </a:pPr>
            <a:r>
              <a:rPr lang="id-ID" sz="1600" dirty="0" smtClean="0"/>
              <a:t>Specify text width &lt;3.5000&gt;: </a:t>
            </a:r>
            <a:r>
              <a:rPr lang="id-ID" sz="1600" i="1" dirty="0" smtClean="0"/>
              <a:t>(masukan nilai ukuran text)</a:t>
            </a:r>
            <a:endParaRPr lang="id-ID" sz="1600" dirty="0" smtClean="0"/>
          </a:p>
          <a:p>
            <a:pPr hangingPunct="0">
              <a:lnSpc>
                <a:spcPct val="150000"/>
              </a:lnSpc>
            </a:pPr>
            <a:r>
              <a:rPr lang="id-ID" sz="1600" dirty="0" smtClean="0"/>
              <a:t>Enter first line of annotation text &lt;Mtext&gt;: 4 x ø10 </a:t>
            </a:r>
            <a:r>
              <a:rPr lang="id-ID" sz="1600" i="1" dirty="0" smtClean="0"/>
              <a:t>(masukan text yang Kita</a:t>
            </a:r>
            <a:r>
              <a:rPr lang="id-ID" sz="1600" dirty="0" smtClean="0"/>
              <a:t> </a:t>
            </a:r>
            <a:r>
              <a:rPr lang="id-ID" sz="1600" i="1" dirty="0" smtClean="0"/>
              <a:t>kehendaki)</a:t>
            </a:r>
            <a:endParaRPr lang="id-ID" sz="1600" dirty="0" smtClean="0"/>
          </a:p>
          <a:p>
            <a:pPr>
              <a:lnSpc>
                <a:spcPct val="150000"/>
              </a:lnSpc>
            </a:pPr>
            <a:r>
              <a:rPr lang="id-ID" sz="1600" dirty="0" smtClean="0"/>
              <a:t>Enter next line of annotation text: </a:t>
            </a:r>
            <a:r>
              <a:rPr lang="id-ID" sz="1600" i="1" dirty="0" smtClean="0"/>
              <a:t>(enter)</a:t>
            </a:r>
            <a:endParaRPr lang="id-ID" sz="1600" dirty="0"/>
          </a:p>
        </p:txBody>
      </p:sp>
      <p:sp>
        <p:nvSpPr>
          <p:cNvPr id="7" name="TextBox 6"/>
          <p:cNvSpPr txBox="1"/>
          <p:nvPr/>
        </p:nvSpPr>
        <p:spPr>
          <a:xfrm>
            <a:off x="303212" y="914400"/>
            <a:ext cx="6019800" cy="1154675"/>
          </a:xfrm>
          <a:prstGeom prst="rect">
            <a:avLst/>
          </a:prstGeom>
          <a:noFill/>
        </p:spPr>
        <p:txBody>
          <a:bodyPr wrap="square" rtlCol="0">
            <a:spAutoFit/>
          </a:bodyPr>
          <a:lstStyle/>
          <a:p>
            <a:pPr algn="just">
              <a:lnSpc>
                <a:spcPct val="150000"/>
              </a:lnSpc>
            </a:pPr>
            <a:r>
              <a:rPr lang="id-ID" sz="1600" dirty="0" smtClean="0"/>
              <a:t>Continue Dimension digunakan untuk memberi ukuran dengan mengacu pad atitik kedua (second point) dsari ukuran yang sudah ada ke titik berikutnya yang Kita pilih</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4.15 Penggunaan Quick Leader</a:t>
            </a:r>
            <a:endParaRPr lang="id-ID" sz="1600" dirty="0"/>
          </a:p>
        </p:txBody>
      </p:sp>
      <p:pic>
        <p:nvPicPr>
          <p:cNvPr id="10" name="Picture 9"/>
          <p:cNvPicPr/>
          <p:nvPr/>
        </p:nvPicPr>
        <p:blipFill>
          <a:blip r:embed="rId3" cstate="print"/>
          <a:srcRect/>
          <a:stretch>
            <a:fillRect/>
          </a:stretch>
        </p:blipFill>
        <p:spPr bwMode="auto">
          <a:xfrm>
            <a:off x="227012" y="2209800"/>
            <a:ext cx="60960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4.11. 	Center Mark</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7040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1212" y="2514600"/>
            <a:ext cx="4724399" cy="785343"/>
          </a:xfrm>
          <a:prstGeom prst="rect">
            <a:avLst/>
          </a:prstGeom>
          <a:noFill/>
        </p:spPr>
        <p:txBody>
          <a:bodyPr wrap="square" rtlCol="0">
            <a:spAutoFit/>
          </a:bodyPr>
          <a:lstStyle/>
          <a:p>
            <a:pPr>
              <a:lnSpc>
                <a:spcPct val="150000"/>
              </a:lnSpc>
            </a:pPr>
            <a:r>
              <a:rPr lang="id-ID" sz="1600" dirty="0" smtClean="0"/>
              <a:t>Command: dimcenter (</a:t>
            </a:r>
            <a:r>
              <a:rPr lang="id-ID" sz="1600" i="1" dirty="0" smtClean="0"/>
              <a:t>enter)</a:t>
            </a:r>
            <a:endParaRPr lang="id-ID" sz="1600" dirty="0" smtClean="0"/>
          </a:p>
          <a:p>
            <a:pPr>
              <a:lnSpc>
                <a:spcPct val="150000"/>
              </a:lnSpc>
            </a:pPr>
            <a:r>
              <a:rPr lang="id-ID" sz="1600" dirty="0" smtClean="0"/>
              <a:t>Select arc or circle: </a:t>
            </a:r>
            <a:r>
              <a:rPr lang="id-ID" sz="1600" i="1" dirty="0" smtClean="0"/>
              <a:t>(klik bagian lingkaran)</a:t>
            </a:r>
            <a:endParaRPr lang="id-ID" sz="1600" dirty="0"/>
          </a:p>
        </p:txBody>
      </p:sp>
      <p:sp>
        <p:nvSpPr>
          <p:cNvPr id="7" name="TextBox 6"/>
          <p:cNvSpPr txBox="1"/>
          <p:nvPr/>
        </p:nvSpPr>
        <p:spPr>
          <a:xfrm>
            <a:off x="303212" y="914400"/>
            <a:ext cx="6019800" cy="785343"/>
          </a:xfrm>
          <a:prstGeom prst="rect">
            <a:avLst/>
          </a:prstGeom>
          <a:noFill/>
        </p:spPr>
        <p:txBody>
          <a:bodyPr wrap="square" rtlCol="0">
            <a:spAutoFit/>
          </a:bodyPr>
          <a:lstStyle/>
          <a:p>
            <a:pPr algn="just">
              <a:lnSpc>
                <a:spcPct val="150000"/>
              </a:lnSpc>
            </a:pPr>
            <a:r>
              <a:rPr lang="id-ID" sz="1600" dirty="0" smtClean="0"/>
              <a:t>Center Mark digunakaan untuk memberi tanda plus  sumbu (+) pada titik pusat lingkaran</a:t>
            </a:r>
            <a:endParaRPr lang="id-ID" sz="1600" dirty="0"/>
          </a:p>
        </p:txBody>
      </p:sp>
      <p:sp>
        <p:nvSpPr>
          <p:cNvPr id="11" name="TextBox 10"/>
          <p:cNvSpPr txBox="1"/>
          <p:nvPr/>
        </p:nvSpPr>
        <p:spPr>
          <a:xfrm>
            <a:off x="710364" y="5875360"/>
            <a:ext cx="5334000" cy="338554"/>
          </a:xfrm>
          <a:prstGeom prst="rect">
            <a:avLst/>
          </a:prstGeom>
          <a:noFill/>
        </p:spPr>
        <p:txBody>
          <a:bodyPr wrap="square" rtlCol="0">
            <a:spAutoFit/>
          </a:bodyPr>
          <a:lstStyle/>
          <a:p>
            <a:pPr algn="ctr"/>
            <a:r>
              <a:rPr lang="id-ID" sz="1600" b="1" dirty="0" smtClean="0"/>
              <a:t>Gambar 4.16. Penggunaan Center Mark</a:t>
            </a:r>
            <a:endParaRPr lang="id-ID" sz="1600" dirty="0"/>
          </a:p>
        </p:txBody>
      </p:sp>
      <p:pic>
        <p:nvPicPr>
          <p:cNvPr id="9" name="Picture 8"/>
          <p:cNvPicPr/>
          <p:nvPr/>
        </p:nvPicPr>
        <p:blipFill>
          <a:blip r:embed="rId3" cstate="print"/>
          <a:srcRect/>
          <a:stretch>
            <a:fillRect/>
          </a:stretch>
        </p:blipFill>
        <p:spPr bwMode="auto">
          <a:xfrm>
            <a:off x="836612" y="1905000"/>
            <a:ext cx="5486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4.12. 	Dimension Edit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094412" y="9144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70612" y="457200"/>
            <a:ext cx="5867400" cy="2308324"/>
          </a:xfrm>
          <a:prstGeom prst="rect">
            <a:avLst/>
          </a:prstGeom>
          <a:noFill/>
        </p:spPr>
        <p:txBody>
          <a:bodyPr wrap="square" rtlCol="0">
            <a:spAutoFit/>
          </a:bodyPr>
          <a:lstStyle/>
          <a:p>
            <a:pPr>
              <a:lnSpc>
                <a:spcPct val="150000"/>
              </a:lnSpc>
            </a:pPr>
            <a:r>
              <a:rPr lang="id-ID" sz="1600" dirty="0" smtClean="0"/>
              <a:t>Command: dimedit </a:t>
            </a:r>
            <a:r>
              <a:rPr lang="id-ID" sz="1600" i="1" dirty="0" smtClean="0"/>
              <a:t>(enter)</a:t>
            </a:r>
            <a:endParaRPr lang="id-ID" sz="1600" dirty="0" smtClean="0"/>
          </a:p>
          <a:p>
            <a:pPr hangingPunct="0">
              <a:lnSpc>
                <a:spcPct val="150000"/>
              </a:lnSpc>
            </a:pPr>
            <a:r>
              <a:rPr lang="id-ID" sz="1600" dirty="0" smtClean="0"/>
              <a:t>Enter type of dimension editing [Home/New/Rotate/Oblique] &lt;Home&gt;: n (</a:t>
            </a:r>
            <a:r>
              <a:rPr lang="id-ID" sz="1600" i="1" dirty="0" smtClean="0"/>
              <a:t>pilih New</a:t>
            </a:r>
            <a:r>
              <a:rPr lang="id-ID" sz="1600" dirty="0" smtClean="0"/>
              <a:t> </a:t>
            </a:r>
            <a:r>
              <a:rPr lang="id-ID" sz="1600" i="1" dirty="0" smtClean="0"/>
              <a:t>dengan mengetikan n. Setelah Kita memilih New akan muncul kotak dialog Multiline text editor, hapus tanda &lt;&gt;, kemudian ketikan angka 100)</a:t>
            </a:r>
            <a:endParaRPr lang="id-ID" sz="1600" dirty="0" smtClean="0"/>
          </a:p>
          <a:p>
            <a:pPr hangingPunct="0">
              <a:lnSpc>
                <a:spcPct val="150000"/>
              </a:lnSpc>
            </a:pPr>
            <a:r>
              <a:rPr lang="id-ID" sz="1600" dirty="0" smtClean="0"/>
              <a:t>Select objects: 1 found (</a:t>
            </a:r>
            <a:r>
              <a:rPr lang="id-ID" sz="1600" i="1" dirty="0" smtClean="0"/>
              <a:t>klik ukuran 40</a:t>
            </a:r>
            <a:r>
              <a:rPr lang="id-ID" sz="1600" dirty="0" smtClean="0"/>
              <a:t>) Select objects: </a:t>
            </a:r>
            <a:r>
              <a:rPr lang="id-ID" sz="1600" i="1" dirty="0" smtClean="0"/>
              <a:t>(enter)</a:t>
            </a:r>
            <a:endParaRPr lang="id-ID" sz="1600" dirty="0"/>
          </a:p>
        </p:txBody>
      </p:sp>
      <p:sp>
        <p:nvSpPr>
          <p:cNvPr id="7" name="TextBox 6"/>
          <p:cNvSpPr txBox="1"/>
          <p:nvPr/>
        </p:nvSpPr>
        <p:spPr>
          <a:xfrm>
            <a:off x="303212" y="914400"/>
            <a:ext cx="5562600" cy="1569660"/>
          </a:xfrm>
          <a:prstGeom prst="rect">
            <a:avLst/>
          </a:prstGeom>
          <a:noFill/>
        </p:spPr>
        <p:txBody>
          <a:bodyPr wrap="square" rtlCol="0">
            <a:spAutoFit/>
          </a:bodyPr>
          <a:lstStyle/>
          <a:p>
            <a:pPr algn="just">
              <a:lnSpc>
                <a:spcPct val="150000"/>
              </a:lnSpc>
            </a:pPr>
            <a:r>
              <a:rPr lang="id-ID" sz="1600" dirty="0" smtClean="0"/>
              <a:t>Dimension Edit digunakan untuk mengganti text, posisi text, atau sudut rotasi suatu text. Perhatikan gambar berikut, ukuran gambar sebenarnya adalah 40. Kita akan mengedit text pada ukuran gambar tersebut menjadi 100.</a:t>
            </a:r>
            <a:endParaRPr lang="id-ID" sz="1600" dirty="0"/>
          </a:p>
        </p:txBody>
      </p:sp>
      <p:sp>
        <p:nvSpPr>
          <p:cNvPr id="11" name="TextBox 10"/>
          <p:cNvSpPr txBox="1"/>
          <p:nvPr/>
        </p:nvSpPr>
        <p:spPr>
          <a:xfrm>
            <a:off x="531812" y="6019800"/>
            <a:ext cx="5334000" cy="338554"/>
          </a:xfrm>
          <a:prstGeom prst="rect">
            <a:avLst/>
          </a:prstGeom>
          <a:noFill/>
        </p:spPr>
        <p:txBody>
          <a:bodyPr wrap="square" rtlCol="0">
            <a:spAutoFit/>
          </a:bodyPr>
          <a:lstStyle/>
          <a:p>
            <a:pPr algn="ctr"/>
            <a:r>
              <a:rPr lang="id-ID" sz="1600" b="1" dirty="0" smtClean="0"/>
              <a:t>Gambar 4.17. Penggunaan Dimension Edit</a:t>
            </a:r>
            <a:endParaRPr lang="id-ID" sz="1600" dirty="0"/>
          </a:p>
        </p:txBody>
      </p:sp>
      <p:pic>
        <p:nvPicPr>
          <p:cNvPr id="9" name="Picture 8"/>
          <p:cNvPicPr/>
          <p:nvPr/>
        </p:nvPicPr>
        <p:blipFill>
          <a:blip r:embed="rId3" cstate="print"/>
          <a:srcRect/>
          <a:stretch>
            <a:fillRect/>
          </a:stretch>
        </p:blipFill>
        <p:spPr bwMode="auto">
          <a:xfrm>
            <a:off x="671708" y="2590800"/>
            <a:ext cx="5153025" cy="3279659"/>
          </a:xfrm>
          <a:prstGeom prst="rect">
            <a:avLst/>
          </a:prstGeom>
          <a:noFill/>
          <a:ln w="9525">
            <a:noFill/>
            <a:miter lim="800000"/>
            <a:headEnd/>
            <a:tailEnd/>
          </a:ln>
        </p:spPr>
      </p:pic>
      <p:sp>
        <p:nvSpPr>
          <p:cNvPr id="13" name="TextBox 12"/>
          <p:cNvSpPr txBox="1"/>
          <p:nvPr/>
        </p:nvSpPr>
        <p:spPr>
          <a:xfrm>
            <a:off x="6323012" y="2895600"/>
            <a:ext cx="5638800" cy="3431709"/>
          </a:xfrm>
          <a:prstGeom prst="rect">
            <a:avLst/>
          </a:prstGeom>
          <a:noFill/>
        </p:spPr>
        <p:txBody>
          <a:bodyPr wrap="square" rtlCol="0">
            <a:spAutoFit/>
          </a:bodyPr>
          <a:lstStyle/>
          <a:p>
            <a:pPr hangingPunct="0"/>
            <a:r>
              <a:rPr lang="id-ID" sz="1600" dirty="0" smtClean="0"/>
              <a:t>Setelah menjalankan perintah Dimedit, pada command line akan terbaca “ Enter type of dimension editing {Home/new/rotate/Oblique} &lt;Home&gt;:”. Pada bagian ini terdapat 4 pilihan. Untuk pilihan New kita telah mencobanya di atas. Berikut ini adalah fungsi pilihan lainnya:</a:t>
            </a:r>
          </a:p>
          <a:p>
            <a:pPr marL="355600" lvl="1" indent="-355600" hangingPunct="0">
              <a:spcBef>
                <a:spcPts val="600"/>
              </a:spcBef>
              <a:spcAft>
                <a:spcPts val="600"/>
              </a:spcAft>
              <a:buFont typeface="Wingdings" pitchFamily="2" charset="2"/>
              <a:buChar char="§"/>
            </a:pPr>
            <a:r>
              <a:rPr lang="id-ID" sz="1600" dirty="0" smtClean="0"/>
              <a:t>Home, digunakan untuk menempatkan text pada dimensi default-nya. </a:t>
            </a:r>
          </a:p>
          <a:p>
            <a:pPr marL="355600" lvl="1" indent="-355600" hangingPunct="0">
              <a:spcBef>
                <a:spcPts val="600"/>
              </a:spcBef>
              <a:spcAft>
                <a:spcPts val="600"/>
              </a:spcAft>
              <a:buFont typeface="Wingdings" pitchFamily="2" charset="2"/>
              <a:buChar char="§"/>
            </a:pPr>
            <a:r>
              <a:rPr lang="id-ID" sz="1600" dirty="0" smtClean="0"/>
              <a:t>Rotate, digunakan untuk menguah sudut text.</a:t>
            </a:r>
          </a:p>
          <a:p>
            <a:pPr marL="355600" indent="-355600">
              <a:spcBef>
                <a:spcPts val="600"/>
              </a:spcBef>
              <a:spcAft>
                <a:spcPts val="600"/>
              </a:spcAft>
              <a:buFont typeface="Wingdings" pitchFamily="2" charset="2"/>
              <a:buChar char="§"/>
            </a:pPr>
            <a:r>
              <a:rPr lang="id-ID" sz="1600" dirty="0" smtClean="0"/>
              <a:t>Oblique, digunakan untuk menambah/memperpanjang garis dimensi dengan kemiringan tertentu. Pilihan ini berguna jika garis dimensi terhalang oleh objek atau dimensi lainnya</a:t>
            </a:r>
            <a:endParaRPr lang="id-ID"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rPr>
              <a:t>4.13. 	Dimension Text Edit</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7770812" y="6858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23212" y="1676400"/>
            <a:ext cx="3963987" cy="2308324"/>
          </a:xfrm>
          <a:prstGeom prst="rect">
            <a:avLst/>
          </a:prstGeom>
          <a:noFill/>
        </p:spPr>
        <p:txBody>
          <a:bodyPr wrap="square" rtlCol="0">
            <a:spAutoFit/>
          </a:bodyPr>
          <a:lstStyle/>
          <a:p>
            <a:pPr algn="just" hangingPunct="0">
              <a:lnSpc>
                <a:spcPct val="150000"/>
              </a:lnSpc>
            </a:pPr>
            <a:r>
              <a:rPr lang="id-ID" sz="1600" dirty="0" smtClean="0"/>
              <a:t>Command: dimtedit </a:t>
            </a:r>
            <a:r>
              <a:rPr lang="id-ID" sz="1600" i="1" dirty="0" smtClean="0"/>
              <a:t>(enter)</a:t>
            </a:r>
            <a:r>
              <a:rPr lang="id-ID" sz="1600" dirty="0" smtClean="0"/>
              <a:t> Select dimension: </a:t>
            </a:r>
            <a:r>
              <a:rPr lang="id-ID" sz="1600" i="1" dirty="0" smtClean="0"/>
              <a:t>(klik dimensi)</a:t>
            </a:r>
            <a:endParaRPr lang="id-ID" sz="1600" dirty="0" smtClean="0"/>
          </a:p>
          <a:p>
            <a:pPr algn="just">
              <a:lnSpc>
                <a:spcPct val="150000"/>
              </a:lnSpc>
            </a:pPr>
            <a:r>
              <a:rPr lang="id-ID" sz="1600" dirty="0" smtClean="0"/>
              <a:t>Specify new location for dimension text or [Left/right/Center/home/Angle]: L </a:t>
            </a:r>
            <a:r>
              <a:rPr lang="id-ID" sz="1600" i="1" dirty="0" smtClean="0"/>
              <a:t>(pilih left</a:t>
            </a:r>
            <a:r>
              <a:rPr lang="id-ID" sz="1600" dirty="0" smtClean="0"/>
              <a:t> </a:t>
            </a:r>
            <a:r>
              <a:rPr lang="id-ID" sz="1600" i="1" dirty="0" smtClean="0"/>
              <a:t>untuk menempatkan posisi text pada bagian kiri)</a:t>
            </a:r>
            <a:endParaRPr lang="id-ID" sz="1600" dirty="0"/>
          </a:p>
        </p:txBody>
      </p:sp>
      <p:sp>
        <p:nvSpPr>
          <p:cNvPr id="7" name="TextBox 6"/>
          <p:cNvSpPr txBox="1"/>
          <p:nvPr/>
        </p:nvSpPr>
        <p:spPr>
          <a:xfrm>
            <a:off x="150812" y="838200"/>
            <a:ext cx="7543800" cy="1200329"/>
          </a:xfrm>
          <a:prstGeom prst="rect">
            <a:avLst/>
          </a:prstGeom>
          <a:noFill/>
        </p:spPr>
        <p:txBody>
          <a:bodyPr wrap="square" rtlCol="0">
            <a:spAutoFit/>
          </a:bodyPr>
          <a:lstStyle/>
          <a:p>
            <a:pPr algn="just">
              <a:lnSpc>
                <a:spcPct val="150000"/>
              </a:lnSpc>
            </a:pPr>
            <a:r>
              <a:rPr lang="id-ID" sz="1600" dirty="0" smtClean="0"/>
              <a:t>Dimension Text Edit digunakan untuk mengedit posisi text dimensi. Lihat gambar 4.18., gambar pertama adalah gambar dengan posisi text default. Kita akan mengedit posisi text pada agambar tersebut sehingga terletak pada posisi kiri.</a:t>
            </a:r>
            <a:endParaRPr lang="id-ID" sz="1600" dirty="0"/>
          </a:p>
        </p:txBody>
      </p:sp>
      <p:sp>
        <p:nvSpPr>
          <p:cNvPr id="11" name="TextBox 10"/>
          <p:cNvSpPr txBox="1"/>
          <p:nvPr/>
        </p:nvSpPr>
        <p:spPr>
          <a:xfrm>
            <a:off x="531812" y="6019800"/>
            <a:ext cx="5334000" cy="338554"/>
          </a:xfrm>
          <a:prstGeom prst="rect">
            <a:avLst/>
          </a:prstGeom>
          <a:noFill/>
        </p:spPr>
        <p:txBody>
          <a:bodyPr wrap="square" rtlCol="0">
            <a:spAutoFit/>
          </a:bodyPr>
          <a:lstStyle/>
          <a:p>
            <a:pPr algn="ctr"/>
            <a:r>
              <a:rPr lang="id-ID" sz="1600" b="1" dirty="0" smtClean="0"/>
              <a:t>Gambar 4.18. Penggunaan Dimension Text Edit</a:t>
            </a:r>
            <a:endParaRPr lang="id-ID" sz="1600" dirty="0"/>
          </a:p>
        </p:txBody>
      </p:sp>
      <p:pic>
        <p:nvPicPr>
          <p:cNvPr id="10" name="Picture 9"/>
          <p:cNvPicPr/>
          <p:nvPr/>
        </p:nvPicPr>
        <p:blipFill>
          <a:blip r:embed="rId3" cstate="print"/>
          <a:srcRect/>
          <a:stretch>
            <a:fillRect/>
          </a:stretch>
        </p:blipFill>
        <p:spPr bwMode="auto">
          <a:xfrm>
            <a:off x="455612" y="2133600"/>
            <a:ext cx="6553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4.1. 	Berbagai Jenis Dimensi</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7161212" y="838200"/>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37412" y="533400"/>
            <a:ext cx="4648200" cy="369332"/>
          </a:xfrm>
          <a:prstGeom prst="rect">
            <a:avLst/>
          </a:prstGeom>
          <a:noFill/>
        </p:spPr>
        <p:txBody>
          <a:bodyPr wrap="square" rtlCol="0">
            <a:spAutoFit/>
          </a:bodyPr>
          <a:lstStyle/>
          <a:p>
            <a:pPr>
              <a:tabLst>
                <a:tab pos="355600" algn="l"/>
              </a:tabLst>
            </a:pPr>
            <a:r>
              <a:rPr lang="id-ID" sz="1800" b="1" dirty="0" smtClean="0">
                <a:solidFill>
                  <a:srgbClr val="FF0000"/>
                </a:solidFill>
              </a:rPr>
              <a:t>4.2 	Dimension Style</a:t>
            </a:r>
            <a:endParaRPr lang="id-ID" sz="1800" dirty="0">
              <a:solidFill>
                <a:srgbClr val="FF0000"/>
              </a:solidFill>
            </a:endParaRPr>
          </a:p>
        </p:txBody>
      </p:sp>
      <p:pic>
        <p:nvPicPr>
          <p:cNvPr id="10" name="Picture 9"/>
          <p:cNvPicPr/>
          <p:nvPr/>
        </p:nvPicPr>
        <p:blipFill>
          <a:blip r:embed="rId3" cstate="print"/>
          <a:srcRect/>
          <a:stretch>
            <a:fillRect/>
          </a:stretch>
        </p:blipFill>
        <p:spPr bwMode="auto">
          <a:xfrm>
            <a:off x="531812" y="914400"/>
            <a:ext cx="6477000" cy="5372673"/>
          </a:xfrm>
          <a:prstGeom prst="rect">
            <a:avLst/>
          </a:prstGeom>
          <a:noFill/>
          <a:ln w="9525">
            <a:noFill/>
            <a:miter lim="800000"/>
            <a:headEnd/>
            <a:tailEnd/>
          </a:ln>
        </p:spPr>
      </p:pic>
      <p:sp>
        <p:nvSpPr>
          <p:cNvPr id="12" name="TextBox 11"/>
          <p:cNvSpPr txBox="1"/>
          <p:nvPr/>
        </p:nvSpPr>
        <p:spPr>
          <a:xfrm>
            <a:off x="7161212" y="936008"/>
            <a:ext cx="4800600" cy="6247864"/>
          </a:xfrm>
          <a:prstGeom prst="rect">
            <a:avLst/>
          </a:prstGeom>
          <a:noFill/>
        </p:spPr>
        <p:txBody>
          <a:bodyPr wrap="square" rtlCol="0">
            <a:spAutoFit/>
          </a:bodyPr>
          <a:lstStyle/>
          <a:p>
            <a:pPr marL="450850" indent="-450850" algn="just" hangingPunct="0">
              <a:lnSpc>
                <a:spcPct val="150000"/>
              </a:lnSpc>
              <a:buFont typeface="Wingdings" pitchFamily="2" charset="2"/>
              <a:buChar char="q"/>
            </a:pPr>
            <a:r>
              <a:rPr lang="id-ID" sz="1600" dirty="0" smtClean="0"/>
              <a:t>Dalam gambar teknik, ukuran panah, ukuran text, penempatan ukuran di atas tanda panah, serta posisi ukuran di antara tanda panah memiliki ketentuan. </a:t>
            </a:r>
          </a:p>
          <a:p>
            <a:pPr marL="450850" indent="-450850" algn="just" hangingPunct="0">
              <a:lnSpc>
                <a:spcPct val="150000"/>
              </a:lnSpc>
              <a:buFont typeface="Wingdings" pitchFamily="2" charset="2"/>
              <a:buChar char="q"/>
            </a:pPr>
            <a:r>
              <a:rPr lang="id-ID" sz="1600" dirty="0" smtClean="0"/>
              <a:t>Ukuran tanda panah biasanya adalah 2,5 mm, untuk ukuran text adalah 3,5 mm, sedangkan posisi penempatan text adalah diatas garis ukur. </a:t>
            </a:r>
          </a:p>
          <a:p>
            <a:pPr marL="450850" indent="-450850" algn="just" hangingPunct="0">
              <a:lnSpc>
                <a:spcPct val="150000"/>
              </a:lnSpc>
              <a:buFont typeface="Wingdings" pitchFamily="2" charset="2"/>
              <a:buChar char="q"/>
            </a:pPr>
            <a:r>
              <a:rPr lang="id-ID" sz="1600" dirty="0" smtClean="0"/>
              <a:t>AutoCAD telah menyediakan fasilitas yang disebut Dimension Style untuk memenuhi semua kondisi atau persyaratan menggambar di atas.</a:t>
            </a:r>
          </a:p>
          <a:p>
            <a:pPr marL="450850" indent="-450850" algn="just" hangingPunct="0">
              <a:lnSpc>
                <a:spcPct val="150000"/>
              </a:lnSpc>
              <a:buFont typeface="Wingdings" pitchFamily="2" charset="2"/>
              <a:buChar char="q"/>
            </a:pPr>
            <a:r>
              <a:rPr lang="id-ID" sz="1600" dirty="0" smtClean="0"/>
              <a:t> Kita dapat mengakses menu Dimension Toolbar, atau dengan mengetikan perintah </a:t>
            </a:r>
            <a:r>
              <a:rPr lang="id-ID" sz="1600" u="sng" dirty="0" smtClean="0"/>
              <a:t>ddim</a:t>
            </a:r>
            <a:r>
              <a:rPr lang="id-ID" sz="1600" dirty="0" smtClean="0"/>
              <a:t> pada command prompt. </a:t>
            </a:r>
          </a:p>
          <a:p>
            <a:pPr marL="450850" indent="-450850" algn="just" hangingPunct="0">
              <a:lnSpc>
                <a:spcPct val="150000"/>
              </a:lnSpc>
            </a:pPr>
            <a:endParaRPr lang="id-ID" sz="1600" dirty="0" smtClean="0"/>
          </a:p>
          <a:p>
            <a:endParaRPr lang="id-ID"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618412" y="685800"/>
            <a:ext cx="1" cy="52578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a:blip r:embed="rId3" cstate="print"/>
          <a:srcRect/>
          <a:stretch>
            <a:fillRect/>
          </a:stretch>
        </p:blipFill>
        <p:spPr bwMode="auto">
          <a:xfrm>
            <a:off x="227012" y="1371600"/>
            <a:ext cx="7162800" cy="4267200"/>
          </a:xfrm>
          <a:prstGeom prst="rect">
            <a:avLst/>
          </a:prstGeom>
          <a:noFill/>
          <a:ln w="9525">
            <a:noFill/>
            <a:miter lim="800000"/>
            <a:headEnd/>
            <a:tailEnd/>
          </a:ln>
        </p:spPr>
      </p:pic>
      <p:sp>
        <p:nvSpPr>
          <p:cNvPr id="9" name="TextBox 8"/>
          <p:cNvSpPr txBox="1"/>
          <p:nvPr/>
        </p:nvSpPr>
        <p:spPr>
          <a:xfrm>
            <a:off x="1522412" y="5943600"/>
            <a:ext cx="4419600" cy="338554"/>
          </a:xfrm>
          <a:prstGeom prst="rect">
            <a:avLst/>
          </a:prstGeom>
          <a:noFill/>
        </p:spPr>
        <p:txBody>
          <a:bodyPr wrap="square" rtlCol="0">
            <a:spAutoFit/>
          </a:bodyPr>
          <a:lstStyle/>
          <a:p>
            <a:pPr algn="ctr"/>
            <a:r>
              <a:rPr lang="id-ID" sz="1600" b="1" dirty="0" smtClean="0"/>
              <a:t>Gambar 4.2. Dimension Style Manager</a:t>
            </a:r>
            <a:endParaRPr lang="id-ID" sz="1600" dirty="0"/>
          </a:p>
        </p:txBody>
      </p:sp>
      <p:sp>
        <p:nvSpPr>
          <p:cNvPr id="10" name="TextBox 9"/>
          <p:cNvSpPr txBox="1"/>
          <p:nvPr/>
        </p:nvSpPr>
        <p:spPr>
          <a:xfrm>
            <a:off x="7999412" y="1447800"/>
            <a:ext cx="3886200" cy="3785652"/>
          </a:xfrm>
          <a:prstGeom prst="rect">
            <a:avLst/>
          </a:prstGeom>
          <a:noFill/>
        </p:spPr>
        <p:txBody>
          <a:bodyPr wrap="square" rtlCol="0">
            <a:spAutoFit/>
          </a:bodyPr>
          <a:lstStyle/>
          <a:p>
            <a:pPr algn="just" hangingPunct="0">
              <a:lnSpc>
                <a:spcPct val="150000"/>
              </a:lnSpc>
            </a:pPr>
            <a:r>
              <a:rPr lang="id-ID" sz="1600" dirty="0" smtClean="0"/>
              <a:t>Kita dapat membuat Dimension Style yang sesuai dengan ketentuan gambar Kita dan kemudian menyimpannya. Ikuti langkah-langkah berikut untuk membuat Dimension style dengan ketentuan yang Kita kehendaki:</a:t>
            </a:r>
          </a:p>
          <a:p>
            <a:pPr hangingPunct="0">
              <a:lnSpc>
                <a:spcPct val="150000"/>
              </a:lnSpc>
            </a:pPr>
            <a:endParaRPr lang="id-ID" sz="1600" dirty="0" smtClean="0"/>
          </a:p>
          <a:p>
            <a:pPr marL="355600" lvl="0" indent="-355600" hangingPunct="0">
              <a:lnSpc>
                <a:spcPct val="150000"/>
              </a:lnSpc>
              <a:buFont typeface="Wingdings" pitchFamily="2" charset="2"/>
              <a:buChar char="q"/>
            </a:pPr>
            <a:r>
              <a:rPr lang="id-ID" sz="1600" dirty="0" smtClean="0"/>
              <a:t>Klik tombol </a:t>
            </a:r>
            <a:r>
              <a:rPr lang="id-ID" sz="1600" b="1" dirty="0" smtClean="0"/>
              <a:t>New</a:t>
            </a:r>
            <a:r>
              <a:rPr lang="id-ID" sz="1600" dirty="0" smtClean="0"/>
              <a:t> pada Dimension Style Manager. </a:t>
            </a:r>
          </a:p>
          <a:p>
            <a:pPr>
              <a:lnSpc>
                <a:spcPct val="150000"/>
              </a:lnSpc>
            </a:pPr>
            <a:endParaRPr lang="id-ID" sz="1600" dirty="0"/>
          </a:p>
        </p:txBody>
      </p:sp>
      <p:sp>
        <p:nvSpPr>
          <p:cNvPr id="13" name="TextBox 12"/>
          <p:cNvSpPr txBox="1"/>
          <p:nvPr/>
        </p:nvSpPr>
        <p:spPr>
          <a:xfrm>
            <a:off x="379412" y="533400"/>
            <a:ext cx="6629400" cy="646331"/>
          </a:xfrm>
          <a:prstGeom prst="rect">
            <a:avLst/>
          </a:prstGeom>
          <a:noFill/>
        </p:spPr>
        <p:txBody>
          <a:bodyPr wrap="square" rtlCol="0">
            <a:spAutoFit/>
          </a:bodyPr>
          <a:lstStyle/>
          <a:p>
            <a:pPr marL="355600" indent="-355600">
              <a:buFont typeface="Wingdings" pitchFamily="2" charset="2"/>
              <a:buChar char="q"/>
            </a:pPr>
            <a:r>
              <a:rPr lang="id-ID" sz="1800" dirty="0" smtClean="0"/>
              <a:t>Setelah menjalankan perintah ini, akan muncul tampilan seperti terlihat pada gambar 4.2</a:t>
            </a:r>
            <a:endParaRPr lang="id-ID"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008812" y="7620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7612" y="5638800"/>
            <a:ext cx="4419600" cy="338554"/>
          </a:xfrm>
          <a:prstGeom prst="rect">
            <a:avLst/>
          </a:prstGeom>
          <a:noFill/>
        </p:spPr>
        <p:txBody>
          <a:bodyPr wrap="square" rtlCol="0">
            <a:spAutoFit/>
          </a:bodyPr>
          <a:lstStyle/>
          <a:p>
            <a:pPr algn="ctr"/>
            <a:r>
              <a:rPr lang="id-ID" sz="1600" b="1" dirty="0" smtClean="0"/>
              <a:t>Gambar 4.3. Create New Dimension Style</a:t>
            </a:r>
            <a:endParaRPr lang="id-ID" sz="1600" dirty="0"/>
          </a:p>
        </p:txBody>
      </p:sp>
      <p:sp>
        <p:nvSpPr>
          <p:cNvPr id="10" name="TextBox 9"/>
          <p:cNvSpPr txBox="1"/>
          <p:nvPr/>
        </p:nvSpPr>
        <p:spPr>
          <a:xfrm>
            <a:off x="7237412" y="2133600"/>
            <a:ext cx="4495800" cy="1524007"/>
          </a:xfrm>
          <a:prstGeom prst="rect">
            <a:avLst/>
          </a:prstGeom>
          <a:noFill/>
        </p:spPr>
        <p:txBody>
          <a:bodyPr wrap="square" rtlCol="0">
            <a:spAutoFit/>
          </a:bodyPr>
          <a:lstStyle/>
          <a:p>
            <a:pPr marL="355600" lvl="0" indent="-355600" hangingPunct="0">
              <a:lnSpc>
                <a:spcPct val="150000"/>
              </a:lnSpc>
              <a:buFont typeface="Wingdings" pitchFamily="2" charset="2"/>
              <a:buChar char="q"/>
            </a:pPr>
            <a:r>
              <a:rPr lang="id-ID" sz="1600" dirty="0" smtClean="0"/>
              <a:t>Kita akan dihadapkan pada Window Create New Dimension Style. Pada bagian New Style Name beri Nama “latihan”. Kemudian klik tombol </a:t>
            </a:r>
            <a:r>
              <a:rPr lang="id-ID" sz="1600" b="1" dirty="0" smtClean="0"/>
              <a:t>Continue  </a:t>
            </a:r>
            <a:r>
              <a:rPr lang="id-ID" sz="1600" dirty="0" smtClean="0"/>
              <a:t>(gambar 4.3)</a:t>
            </a:r>
          </a:p>
        </p:txBody>
      </p:sp>
      <p:pic>
        <p:nvPicPr>
          <p:cNvPr id="6" name="Picture 5"/>
          <p:cNvPicPr/>
          <p:nvPr/>
        </p:nvPicPr>
        <p:blipFill>
          <a:blip r:embed="rId3" cstate="print"/>
          <a:srcRect/>
          <a:stretch>
            <a:fillRect/>
          </a:stretch>
        </p:blipFill>
        <p:spPr bwMode="auto">
          <a:xfrm>
            <a:off x="303212" y="1295400"/>
            <a:ext cx="6477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7802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7612" y="5791200"/>
            <a:ext cx="4419600" cy="584775"/>
          </a:xfrm>
          <a:prstGeom prst="rect">
            <a:avLst/>
          </a:prstGeom>
          <a:noFill/>
        </p:spPr>
        <p:txBody>
          <a:bodyPr wrap="square" rtlCol="0">
            <a:spAutoFit/>
          </a:bodyPr>
          <a:lstStyle/>
          <a:p>
            <a:pPr algn="ctr"/>
            <a:r>
              <a:rPr lang="id-ID" sz="1600" b="1" dirty="0" smtClean="0"/>
              <a:t>Gambar 4.4. New Dimension Style- Tab Lines and Arrows</a:t>
            </a:r>
            <a:endParaRPr lang="id-ID" sz="1600" dirty="0"/>
          </a:p>
        </p:txBody>
      </p:sp>
      <p:sp>
        <p:nvSpPr>
          <p:cNvPr id="10" name="TextBox 9"/>
          <p:cNvSpPr txBox="1"/>
          <p:nvPr/>
        </p:nvSpPr>
        <p:spPr>
          <a:xfrm>
            <a:off x="6932612" y="457200"/>
            <a:ext cx="5105400" cy="1938992"/>
          </a:xfrm>
          <a:prstGeom prst="rect">
            <a:avLst/>
          </a:prstGeom>
          <a:noFill/>
        </p:spPr>
        <p:txBody>
          <a:bodyPr wrap="square" rtlCol="0">
            <a:spAutoFit/>
          </a:bodyPr>
          <a:lstStyle/>
          <a:p>
            <a:pPr marL="355600" lvl="0" indent="-355600" algn="just" hangingPunct="0">
              <a:lnSpc>
                <a:spcPct val="150000"/>
              </a:lnSpc>
              <a:buFont typeface="Wingdings" pitchFamily="2" charset="2"/>
              <a:buChar char="q"/>
            </a:pPr>
            <a:r>
              <a:rPr lang="id-ID" sz="1600" dirty="0" smtClean="0"/>
              <a:t>Setelah mengeklik tombol Continue, akan terbuka window New Dimension Style (gambar 4.4). Pada bagian ini terdapat beberapa tab yakni: Lines and Arrows, Text, Fit, Primary Units, Alternate units, dan tolerance</a:t>
            </a:r>
          </a:p>
        </p:txBody>
      </p:sp>
      <p:pic>
        <p:nvPicPr>
          <p:cNvPr id="7" name="Picture 6"/>
          <p:cNvPicPr/>
          <p:nvPr/>
        </p:nvPicPr>
        <p:blipFill>
          <a:blip r:embed="rId3" cstate="print"/>
          <a:srcRect/>
          <a:stretch>
            <a:fillRect/>
          </a:stretch>
        </p:blipFill>
        <p:spPr bwMode="auto">
          <a:xfrm>
            <a:off x="81888" y="381000"/>
            <a:ext cx="6553200" cy="5257800"/>
          </a:xfrm>
          <a:prstGeom prst="rect">
            <a:avLst/>
          </a:prstGeom>
          <a:noFill/>
          <a:ln w="9525">
            <a:noFill/>
            <a:miter lim="800000"/>
            <a:headEnd/>
            <a:tailEnd/>
          </a:ln>
        </p:spPr>
      </p:pic>
      <p:sp>
        <p:nvSpPr>
          <p:cNvPr id="11" name="TextBox 10"/>
          <p:cNvSpPr txBox="1"/>
          <p:nvPr/>
        </p:nvSpPr>
        <p:spPr>
          <a:xfrm>
            <a:off x="7008812" y="2819400"/>
            <a:ext cx="4953000" cy="3539430"/>
          </a:xfrm>
          <a:prstGeom prst="rect">
            <a:avLst/>
          </a:prstGeom>
          <a:noFill/>
        </p:spPr>
        <p:txBody>
          <a:bodyPr wrap="square" rtlCol="0">
            <a:spAutoFit/>
          </a:bodyPr>
          <a:lstStyle/>
          <a:p>
            <a:pPr algn="just" hangingPunct="0"/>
            <a:r>
              <a:rPr lang="id-ID" sz="1600" dirty="0" smtClean="0"/>
              <a:t>Kita dapat mengganti bentuk-bentuk ujung panah dengan cara memilih bentuk panah dari bagian Arrowshead, sedangkan untuk mengatur ukuran panah, Kita dapat menentukan nilanya pada bagian Arrow size. Pada bagian Arrow size masukan nilai 2,5 (lihat gambar 4.4)</a:t>
            </a:r>
          </a:p>
          <a:p>
            <a:pPr algn="just" hangingPunct="0"/>
            <a:endParaRPr lang="id-ID" sz="1600" dirty="0" smtClean="0"/>
          </a:p>
          <a:p>
            <a:pPr algn="just"/>
            <a:r>
              <a:rPr lang="id-ID" sz="1600" dirty="0" smtClean="0"/>
              <a:t>Bagian center marks for circle digunakan untuk mengatur pemberian tanda pada titik pusat lingkaran. Pada gambar-gambar mesin mungkin Kita sering menemui tanda plus (+) pada titik pusat lingkaran, inilah yang dimaksud dengan Center Marks of Cirlce, Kita dapat memasukan nilai 5 pada bagian tersebut</a:t>
            </a:r>
            <a:endParaRPr lang="id-ID"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7802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217612" y="5791200"/>
            <a:ext cx="4419600" cy="338554"/>
          </a:xfrm>
          <a:prstGeom prst="rect">
            <a:avLst/>
          </a:prstGeom>
          <a:noFill/>
        </p:spPr>
        <p:txBody>
          <a:bodyPr wrap="square" rtlCol="0">
            <a:spAutoFit/>
          </a:bodyPr>
          <a:lstStyle/>
          <a:p>
            <a:pPr algn="ctr"/>
            <a:r>
              <a:rPr lang="id-ID" sz="1600" b="1" dirty="0" smtClean="0"/>
              <a:t>Gambar 4.6. New Dimension Style- Tab Text</a:t>
            </a:r>
            <a:endParaRPr lang="id-ID" sz="1600" dirty="0"/>
          </a:p>
        </p:txBody>
      </p:sp>
      <p:sp>
        <p:nvSpPr>
          <p:cNvPr id="10" name="TextBox 9"/>
          <p:cNvSpPr txBox="1"/>
          <p:nvPr/>
        </p:nvSpPr>
        <p:spPr>
          <a:xfrm>
            <a:off x="6932612" y="609600"/>
            <a:ext cx="5105400" cy="785343"/>
          </a:xfrm>
          <a:prstGeom prst="rect">
            <a:avLst/>
          </a:prstGeom>
          <a:noFill/>
        </p:spPr>
        <p:txBody>
          <a:bodyPr wrap="square" rtlCol="0">
            <a:spAutoFit/>
          </a:bodyPr>
          <a:lstStyle/>
          <a:p>
            <a:pPr marL="355600" lvl="0" indent="-355600" algn="just" hangingPunct="0">
              <a:lnSpc>
                <a:spcPct val="150000"/>
              </a:lnSpc>
              <a:buFont typeface="Wingdings" pitchFamily="2" charset="2"/>
              <a:buChar char="q"/>
            </a:pPr>
            <a:r>
              <a:rPr lang="id-ID" sz="1600" dirty="0" smtClean="0"/>
              <a:t>Masih pada window New Dimension Style, pindahlah ke tab Text </a:t>
            </a:r>
          </a:p>
        </p:txBody>
      </p:sp>
      <p:sp>
        <p:nvSpPr>
          <p:cNvPr id="11" name="TextBox 10"/>
          <p:cNvSpPr txBox="1"/>
          <p:nvPr/>
        </p:nvSpPr>
        <p:spPr>
          <a:xfrm>
            <a:off x="7008812" y="1905000"/>
            <a:ext cx="4953000" cy="4154984"/>
          </a:xfrm>
          <a:prstGeom prst="rect">
            <a:avLst/>
          </a:prstGeom>
          <a:noFill/>
        </p:spPr>
        <p:txBody>
          <a:bodyPr wrap="square" rtlCol="0">
            <a:spAutoFit/>
          </a:bodyPr>
          <a:lstStyle/>
          <a:p>
            <a:pPr marL="177800" indent="-177800" algn="just" hangingPunct="0">
              <a:lnSpc>
                <a:spcPct val="150000"/>
              </a:lnSpc>
              <a:buFont typeface="Wingdings" pitchFamily="2" charset="2"/>
              <a:buChar char="§"/>
            </a:pPr>
            <a:r>
              <a:rPr lang="id-ID" sz="1600" dirty="0" smtClean="0"/>
              <a:t>Perhatikan bagian Text Pleacment, pada bagian ini ada beberapa pilihan, yakni Vertikal, Horizontal, dan Offset from dim line.</a:t>
            </a:r>
          </a:p>
          <a:p>
            <a:pPr marL="177800" indent="-177800" algn="just">
              <a:lnSpc>
                <a:spcPct val="150000"/>
              </a:lnSpc>
              <a:buFont typeface="Wingdings" pitchFamily="2" charset="2"/>
              <a:buChar char="§"/>
            </a:pPr>
            <a:r>
              <a:rPr lang="id-ID" sz="1600" dirty="0" smtClean="0"/>
              <a:t>Pada bagian Vertikal pilih Above, pada bagian horizontal pilih center, kemudian pada bagaian offset from dim line masukan nilai 1. </a:t>
            </a:r>
          </a:p>
          <a:p>
            <a:pPr marL="177800" indent="-177800" algn="just">
              <a:lnSpc>
                <a:spcPct val="150000"/>
              </a:lnSpc>
              <a:buFont typeface="Wingdings" pitchFamily="2" charset="2"/>
              <a:buChar char="§"/>
            </a:pPr>
            <a:r>
              <a:rPr lang="id-ID" sz="1600" dirty="0" smtClean="0"/>
              <a:t>Hal ini dapat diartikan bahwa text Kita berada di atas garis dimension dengan jarak 1 dari garis dimensi, dan text terletak tepat di tengah-tengah garis dimensi. Untu,k bagian Text Alignment, pilih ISO Standard.</a:t>
            </a:r>
            <a:endParaRPr lang="id-ID" sz="1600" dirty="0"/>
          </a:p>
        </p:txBody>
      </p:sp>
      <p:pic>
        <p:nvPicPr>
          <p:cNvPr id="12" name="Picture 11"/>
          <p:cNvPicPr/>
          <p:nvPr/>
        </p:nvPicPr>
        <p:blipFill>
          <a:blip r:embed="rId3" cstate="print"/>
          <a:srcRect/>
          <a:stretch>
            <a:fillRect/>
          </a:stretch>
        </p:blipFill>
        <p:spPr bwMode="auto">
          <a:xfrm>
            <a:off x="303212" y="609600"/>
            <a:ext cx="6096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6780212" y="838200"/>
            <a:ext cx="1" cy="52578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4212" y="5562600"/>
            <a:ext cx="5638800" cy="338554"/>
          </a:xfrm>
          <a:prstGeom prst="rect">
            <a:avLst/>
          </a:prstGeom>
          <a:noFill/>
        </p:spPr>
        <p:txBody>
          <a:bodyPr wrap="square" rtlCol="0">
            <a:spAutoFit/>
          </a:bodyPr>
          <a:lstStyle/>
          <a:p>
            <a:pPr algn="ctr"/>
            <a:r>
              <a:rPr lang="id-ID" sz="1600" b="1" dirty="0" smtClean="0"/>
              <a:t>Gambar 4.7. New Dimension Style- Tab Primary Units</a:t>
            </a:r>
            <a:endParaRPr lang="id-ID" sz="1600" dirty="0"/>
          </a:p>
        </p:txBody>
      </p:sp>
      <p:sp>
        <p:nvSpPr>
          <p:cNvPr id="10" name="TextBox 9"/>
          <p:cNvSpPr txBox="1"/>
          <p:nvPr/>
        </p:nvSpPr>
        <p:spPr>
          <a:xfrm>
            <a:off x="6891668" y="609600"/>
            <a:ext cx="5105400" cy="416011"/>
          </a:xfrm>
          <a:prstGeom prst="rect">
            <a:avLst/>
          </a:prstGeom>
          <a:noFill/>
        </p:spPr>
        <p:txBody>
          <a:bodyPr wrap="square" rtlCol="0">
            <a:spAutoFit/>
          </a:bodyPr>
          <a:lstStyle/>
          <a:p>
            <a:pPr marL="355600" lvl="0" indent="-355600" algn="just" hangingPunct="0">
              <a:lnSpc>
                <a:spcPct val="150000"/>
              </a:lnSpc>
              <a:buFont typeface="Wingdings" pitchFamily="2" charset="2"/>
              <a:buChar char="q"/>
            </a:pPr>
            <a:r>
              <a:rPr lang="id-ID" sz="1600" dirty="0" smtClean="0"/>
              <a:t>Klik tap Primary Units </a:t>
            </a:r>
          </a:p>
        </p:txBody>
      </p:sp>
      <p:sp>
        <p:nvSpPr>
          <p:cNvPr id="11" name="TextBox 10"/>
          <p:cNvSpPr txBox="1"/>
          <p:nvPr/>
        </p:nvSpPr>
        <p:spPr>
          <a:xfrm>
            <a:off x="7389812" y="1147544"/>
            <a:ext cx="4495800" cy="2554545"/>
          </a:xfrm>
          <a:prstGeom prst="rect">
            <a:avLst/>
          </a:prstGeom>
          <a:noFill/>
        </p:spPr>
        <p:txBody>
          <a:bodyPr wrap="square" rtlCol="0">
            <a:spAutoFit/>
          </a:bodyPr>
          <a:lstStyle/>
          <a:p>
            <a:pPr marL="177800" indent="-177800" algn="just" hangingPunct="0">
              <a:buFont typeface="Wingdings" pitchFamily="2" charset="2"/>
              <a:buChar char="§"/>
            </a:pPr>
            <a:r>
              <a:rPr lang="id-ID" sz="1600" dirty="0" smtClean="0"/>
              <a:t>Bagian ini digunakan untuk mengatur standar penulisan ukuran, apakah menggunakan unit format Desimal, Engineering, Architectural,Scientific, Fractional, atau Windiws Desktop. Pilihlah Decimal. Kemudian pilih Precision memungkinkan kita menentukan tingkat ketepatan ukuran. Tingkat ketepatan ukuran dapat dapat mencapai empat angka dibelakang koma. Pilihlah 0 (nol) pada pilihan pricision</a:t>
            </a:r>
            <a:endParaRPr lang="id-ID" sz="1600" dirty="0"/>
          </a:p>
        </p:txBody>
      </p:sp>
      <p:pic>
        <p:nvPicPr>
          <p:cNvPr id="7" name="Picture 6"/>
          <p:cNvPicPr/>
          <p:nvPr/>
        </p:nvPicPr>
        <p:blipFill>
          <a:blip r:embed="rId3" cstate="print"/>
          <a:srcRect/>
          <a:stretch>
            <a:fillRect/>
          </a:stretch>
        </p:blipFill>
        <p:spPr bwMode="auto">
          <a:xfrm>
            <a:off x="303212" y="762000"/>
            <a:ext cx="6324600" cy="4419600"/>
          </a:xfrm>
          <a:prstGeom prst="rect">
            <a:avLst/>
          </a:prstGeom>
          <a:noFill/>
          <a:ln w="9525">
            <a:noFill/>
            <a:miter lim="800000"/>
            <a:headEnd/>
            <a:tailEnd/>
          </a:ln>
        </p:spPr>
      </p:pic>
      <p:sp>
        <p:nvSpPr>
          <p:cNvPr id="13" name="TextBox 12"/>
          <p:cNvSpPr txBox="1"/>
          <p:nvPr/>
        </p:nvSpPr>
        <p:spPr>
          <a:xfrm>
            <a:off x="6946945" y="4114800"/>
            <a:ext cx="5105400" cy="2262671"/>
          </a:xfrm>
          <a:prstGeom prst="rect">
            <a:avLst/>
          </a:prstGeom>
          <a:noFill/>
        </p:spPr>
        <p:txBody>
          <a:bodyPr wrap="square" rtlCol="0">
            <a:spAutoFit/>
          </a:bodyPr>
          <a:lstStyle/>
          <a:p>
            <a:pPr marL="355600" lvl="1" indent="-355600" algn="just" hangingPunct="0">
              <a:lnSpc>
                <a:spcPct val="150000"/>
              </a:lnSpc>
              <a:buFont typeface="Wingdings" pitchFamily="2" charset="2"/>
              <a:buChar char="q"/>
            </a:pPr>
            <a:r>
              <a:rPr lang="id-ID" sz="1600" dirty="0" smtClean="0"/>
              <a:t>Setelah selesai menentukan semua jenis standar, klik tombol OK. </a:t>
            </a:r>
          </a:p>
          <a:p>
            <a:pPr marL="355600" indent="-355600" algn="just">
              <a:lnSpc>
                <a:spcPct val="150000"/>
              </a:lnSpc>
              <a:buFont typeface="Wingdings" pitchFamily="2" charset="2"/>
              <a:buChar char="q"/>
            </a:pPr>
            <a:r>
              <a:rPr lang="id-ID" sz="1600" dirty="0" smtClean="0"/>
              <a:t>Kita akan dihadapkan kembali pada window Dimension Style Manager seperti pada gambar 33. Pada bagian Style pilihlah Latihanm klik tombol Set Current, dan klik tombol Close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2420" y="179696"/>
            <a:ext cx="5715000" cy="609600"/>
          </a:xfrm>
          <a:prstGeom prst="rect">
            <a:avLst/>
          </a:prstGeom>
        </p:spPr>
        <p:txBody>
          <a:bodyPr anchor="b">
            <a:normAutofit/>
          </a:bodyPr>
          <a:lstStyle>
            <a:lvl1pPr marL="0"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r>
              <a:rPr lang="id-ID" sz="1800" b="1" dirty="0" smtClean="0">
                <a:solidFill>
                  <a:srgbClr val="FF0000"/>
                </a:solidFill>
                <a:latin typeface="Arial" pitchFamily="34" charset="0"/>
                <a:cs typeface="Arial" pitchFamily="34" charset="0"/>
              </a:rPr>
              <a:t>4.3. 	</a:t>
            </a:r>
            <a:r>
              <a:rPr lang="id-ID" sz="1800" b="1" dirty="0" smtClean="0">
                <a:solidFill>
                  <a:srgbClr val="FF0000"/>
                </a:solidFill>
              </a:rPr>
              <a:t> Linier Dimension </a:t>
            </a:r>
            <a:endParaRPr lang="id-ID" sz="1800" dirty="0" smtClean="0">
              <a:solidFill>
                <a:srgbClr val="FF0000"/>
              </a:solidFill>
              <a:latin typeface="Arial" pitchFamily="34" charset="0"/>
              <a:cs typeface="Arial" pitchFamily="34" charset="0"/>
            </a:endParaRPr>
          </a:p>
        </p:txBody>
      </p:sp>
      <p:cxnSp>
        <p:nvCxnSpPr>
          <p:cNvPr id="8" name="Straight Connector 7"/>
          <p:cNvCxnSpPr/>
          <p:nvPr/>
        </p:nvCxnSpPr>
        <p:spPr>
          <a:xfrm>
            <a:off x="6426508" y="917816"/>
            <a:ext cx="0" cy="52847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4013" y="838200"/>
            <a:ext cx="5257800" cy="5262979"/>
          </a:xfrm>
          <a:prstGeom prst="rect">
            <a:avLst/>
          </a:prstGeom>
          <a:noFill/>
        </p:spPr>
        <p:txBody>
          <a:bodyPr wrap="square" rtlCol="0">
            <a:spAutoFit/>
          </a:bodyPr>
          <a:lstStyle/>
          <a:p>
            <a:pPr algn="just" hangingPunct="0">
              <a:lnSpc>
                <a:spcPct val="150000"/>
              </a:lnSpc>
            </a:pPr>
            <a:r>
              <a:rPr lang="id-ID" sz="1600" dirty="0" smtClean="0"/>
              <a:t>Untuk menggunakan Linier Dimension, Kita dapat langsung mengeklik tombol Linier Dimension pada toolbar Dimension, atau dengan mengetikan </a:t>
            </a:r>
            <a:r>
              <a:rPr lang="id-ID" sz="1600" u="sng" dirty="0" smtClean="0"/>
              <a:t>dimlin</a:t>
            </a:r>
            <a:r>
              <a:rPr lang="id-ID" sz="1600" dirty="0" smtClean="0"/>
              <a:t> pada command promt.</a:t>
            </a:r>
          </a:p>
          <a:p>
            <a:pPr lvl="1" algn="just">
              <a:lnSpc>
                <a:spcPct val="150000"/>
              </a:lnSpc>
            </a:pPr>
            <a:r>
              <a:rPr lang="id-ID" sz="1600" dirty="0" smtClean="0"/>
              <a:t>Command: dimlin </a:t>
            </a:r>
            <a:r>
              <a:rPr lang="id-ID" sz="1600" i="1" dirty="0" smtClean="0"/>
              <a:t>(enter)</a:t>
            </a:r>
            <a:endParaRPr lang="id-ID" sz="1600" dirty="0" smtClean="0"/>
          </a:p>
          <a:p>
            <a:pPr lvl="1" algn="just" hangingPunct="0">
              <a:lnSpc>
                <a:spcPct val="150000"/>
              </a:lnSpc>
            </a:pPr>
            <a:r>
              <a:rPr lang="id-ID" sz="1600" dirty="0" smtClean="0"/>
              <a:t>Specify first extension line origin or &lt;select object&gt;:_endp of </a:t>
            </a:r>
            <a:r>
              <a:rPr lang="id-ID" sz="1600" i="1" dirty="0" smtClean="0"/>
              <a:t>(pilih enpoint pada titik</a:t>
            </a:r>
            <a:r>
              <a:rPr lang="id-ID" sz="1600" dirty="0" smtClean="0"/>
              <a:t> </a:t>
            </a:r>
            <a:r>
              <a:rPr lang="id-ID" sz="1600" i="1" dirty="0" smtClean="0"/>
              <a:t>A)</a:t>
            </a:r>
            <a:endParaRPr lang="id-ID" sz="1600" dirty="0" smtClean="0"/>
          </a:p>
          <a:p>
            <a:pPr lvl="1" algn="just">
              <a:lnSpc>
                <a:spcPct val="150000"/>
              </a:lnSpc>
            </a:pPr>
            <a:r>
              <a:rPr lang="id-ID" sz="1600" dirty="0" smtClean="0"/>
              <a:t>Specify second extension line origin: _endp of </a:t>
            </a:r>
            <a:r>
              <a:rPr lang="id-ID" sz="1600" i="1" dirty="0" smtClean="0"/>
              <a:t>(pilih endpoint pada titik B)</a:t>
            </a:r>
            <a:endParaRPr lang="id-ID" sz="1600" dirty="0" smtClean="0"/>
          </a:p>
          <a:p>
            <a:pPr lvl="1" algn="just">
              <a:lnSpc>
                <a:spcPct val="150000"/>
              </a:lnSpc>
            </a:pPr>
            <a:r>
              <a:rPr lang="id-ID" sz="1600" dirty="0" smtClean="0"/>
              <a:t>Specify  dimension  line  location  or [Mtext/Text/Angle/Horizontal/Vertical/Rotated]:</a:t>
            </a:r>
          </a:p>
          <a:p>
            <a:pPr lvl="1" algn="just">
              <a:lnSpc>
                <a:spcPct val="150000"/>
              </a:lnSpc>
            </a:pPr>
            <a:r>
              <a:rPr lang="id-ID" sz="1600" i="1" dirty="0" smtClean="0"/>
              <a:t>(pilih posisi penempatan ukuran, kemudian dengan mouse klik posisi tersebut)</a:t>
            </a:r>
            <a:endParaRPr lang="id-ID" sz="1600" dirty="0" smtClean="0"/>
          </a:p>
          <a:p>
            <a:pPr lvl="1" algn="just">
              <a:lnSpc>
                <a:spcPct val="150000"/>
              </a:lnSpc>
            </a:pPr>
            <a:r>
              <a:rPr lang="id-ID" sz="1600" dirty="0" smtClean="0"/>
              <a:t>Dimension text = 50</a:t>
            </a:r>
            <a:endParaRPr lang="id-ID" sz="1600" dirty="0"/>
          </a:p>
        </p:txBody>
      </p:sp>
      <p:sp>
        <p:nvSpPr>
          <p:cNvPr id="7" name="TextBox 6"/>
          <p:cNvSpPr txBox="1"/>
          <p:nvPr/>
        </p:nvSpPr>
        <p:spPr>
          <a:xfrm>
            <a:off x="303212" y="914400"/>
            <a:ext cx="6019800" cy="1569660"/>
          </a:xfrm>
          <a:prstGeom prst="rect">
            <a:avLst/>
          </a:prstGeom>
          <a:noFill/>
        </p:spPr>
        <p:txBody>
          <a:bodyPr wrap="square" rtlCol="0">
            <a:spAutoFit/>
          </a:bodyPr>
          <a:lstStyle/>
          <a:p>
            <a:pPr algn="just">
              <a:lnSpc>
                <a:spcPct val="150000"/>
              </a:lnSpc>
            </a:pPr>
            <a:r>
              <a:rPr lang="id-ID" sz="1600" dirty="0" smtClean="0"/>
              <a:t>Linier Dimension digunakan untuk memberi ukuran pada bagian-baguan yang ortogonal atau lurus secara vertikal maupun horisontal. Gambar di bawah merupakan contoh penggunaan Linier Dimension</a:t>
            </a:r>
            <a:endParaRPr lang="id-ID" sz="1600" dirty="0"/>
          </a:p>
        </p:txBody>
      </p:sp>
      <p:pic>
        <p:nvPicPr>
          <p:cNvPr id="9" name="Picture 8"/>
          <p:cNvPicPr/>
          <p:nvPr/>
        </p:nvPicPr>
        <p:blipFill>
          <a:blip r:embed="rId3" cstate="print"/>
          <a:srcRect/>
          <a:stretch>
            <a:fillRect/>
          </a:stretch>
        </p:blipFill>
        <p:spPr bwMode="auto">
          <a:xfrm>
            <a:off x="562524" y="2514600"/>
            <a:ext cx="5665470" cy="3291053"/>
          </a:xfrm>
          <a:prstGeom prst="rect">
            <a:avLst/>
          </a:prstGeom>
          <a:noFill/>
          <a:ln w="9525">
            <a:noFill/>
            <a:miter lim="800000"/>
            <a:headEnd/>
            <a:tailEnd/>
          </a:ln>
        </p:spPr>
      </p:pic>
      <p:sp>
        <p:nvSpPr>
          <p:cNvPr id="11" name="TextBox 10"/>
          <p:cNvSpPr txBox="1"/>
          <p:nvPr/>
        </p:nvSpPr>
        <p:spPr>
          <a:xfrm>
            <a:off x="1010620" y="5943600"/>
            <a:ext cx="5334000" cy="338554"/>
          </a:xfrm>
          <a:prstGeom prst="rect">
            <a:avLst/>
          </a:prstGeom>
          <a:noFill/>
        </p:spPr>
        <p:txBody>
          <a:bodyPr wrap="square" rtlCol="0">
            <a:spAutoFit/>
          </a:bodyPr>
          <a:lstStyle/>
          <a:p>
            <a:pPr algn="ctr"/>
            <a:r>
              <a:rPr lang="id-ID" sz="1600" dirty="0" smtClean="0"/>
              <a:t>Gambar 4.8. Penggunaan Linier Dimension</a:t>
            </a:r>
            <a:endParaRPr lang="id-ID"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7012" y="410568"/>
            <a:ext cx="6096000" cy="6001643"/>
          </a:xfrm>
          <a:prstGeom prst="rect">
            <a:avLst/>
          </a:prstGeom>
          <a:noFill/>
        </p:spPr>
        <p:txBody>
          <a:bodyPr wrap="square" rtlCol="0">
            <a:spAutoFit/>
          </a:bodyPr>
          <a:lstStyle/>
          <a:p>
            <a:pPr algn="just" hangingPunct="0">
              <a:lnSpc>
                <a:spcPct val="150000"/>
              </a:lnSpc>
            </a:pPr>
            <a:r>
              <a:rPr lang="id-ID" sz="1600" dirty="0" smtClean="0"/>
              <a:t>Pada bagian Specifik Dimension Line Location terdapat pilihan-pilihan berikut yang dapat membantu Kita jika pada saat pemberian dimensi ada perubahan yang Kita kehendaki.</a:t>
            </a:r>
          </a:p>
          <a:p>
            <a:pPr lvl="0" algn="just" hangingPunct="0">
              <a:lnSpc>
                <a:spcPct val="150000"/>
              </a:lnSpc>
            </a:pPr>
            <a:r>
              <a:rPr lang="id-ID" sz="1600" dirty="0" smtClean="0"/>
              <a:t>Mtext. Jika Kita memilih pilihan ini, akan muncul kotak dialog Multiline Text Editor. Kita dapat menambah atau mengganti text yang sudah ada/drfault. Text default disimbolkan dengan tanda &lt;&gt;. </a:t>
            </a:r>
          </a:p>
          <a:p>
            <a:pPr marL="531813" lvl="1" indent="-354013" algn="just" hangingPunct="0">
              <a:lnSpc>
                <a:spcPct val="150000"/>
              </a:lnSpc>
              <a:buFont typeface="Wingdings" pitchFamily="2" charset="2"/>
              <a:buChar char="q"/>
            </a:pPr>
            <a:r>
              <a:rPr lang="id-ID" sz="1600" dirty="0" smtClean="0"/>
              <a:t>Text. Pilihan ini jika Kita ingin mengganti nilai text. </a:t>
            </a:r>
          </a:p>
          <a:p>
            <a:pPr marL="531813" lvl="1" indent="-354013" algn="just" hangingPunct="0">
              <a:lnSpc>
                <a:spcPct val="150000"/>
              </a:lnSpc>
              <a:buFont typeface="Wingdings" pitchFamily="2" charset="2"/>
              <a:buChar char="q"/>
            </a:pPr>
            <a:r>
              <a:rPr lang="id-ID" sz="1600" dirty="0" smtClean="0"/>
              <a:t>Angle. Kita ingin mengganti sudut putaran text gunakan perintah ini. Pada saat command prompt menunjukan Enter text angle, masukan nilai sudut yang Kita kehendaki. </a:t>
            </a:r>
          </a:p>
          <a:p>
            <a:pPr marL="531813" lvl="1" indent="-354013" algn="just" hangingPunct="0">
              <a:lnSpc>
                <a:spcPct val="150000"/>
              </a:lnSpc>
              <a:buFont typeface="Wingdings" pitchFamily="2" charset="2"/>
              <a:buChar char="q"/>
            </a:pPr>
            <a:r>
              <a:rPr lang="id-ID" sz="1600" dirty="0" smtClean="0"/>
              <a:t>Horizontal. Digunakan untuk membuat text dimensi horizontal. </a:t>
            </a:r>
          </a:p>
          <a:p>
            <a:pPr marL="531813" lvl="1" indent="-354013" algn="just" hangingPunct="0">
              <a:lnSpc>
                <a:spcPct val="150000"/>
              </a:lnSpc>
              <a:buFont typeface="Wingdings" pitchFamily="2" charset="2"/>
              <a:buChar char="q"/>
            </a:pPr>
            <a:r>
              <a:rPr lang="id-ID" sz="1600" dirty="0" smtClean="0"/>
              <a:t>Vertical. Digunakan untuk membuat text dimensi vertikal. </a:t>
            </a:r>
          </a:p>
          <a:p>
            <a:pPr marL="531813" indent="-354013" algn="just">
              <a:lnSpc>
                <a:spcPct val="150000"/>
              </a:lnSpc>
              <a:buFont typeface="Wingdings" pitchFamily="2" charset="2"/>
              <a:buChar char="q"/>
            </a:pPr>
            <a:r>
              <a:rPr lang="id-ID" sz="1600" dirty="0" smtClean="0"/>
              <a:t>Rotated. Digunakan untuk menentukan sudut perputaran garis dimensi.</a:t>
            </a:r>
            <a:endParaRPr lang="id-ID" sz="1600" dirty="0"/>
          </a:p>
        </p:txBody>
      </p:sp>
      <p:cxnSp>
        <p:nvCxnSpPr>
          <p:cNvPr id="10" name="Straight Connector 9"/>
          <p:cNvCxnSpPr/>
          <p:nvPr/>
        </p:nvCxnSpPr>
        <p:spPr>
          <a:xfrm>
            <a:off x="6399212" y="882560"/>
            <a:ext cx="0" cy="52847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5665</TotalTime>
  <Words>1818</Words>
  <Application>Microsoft Office PowerPoint</Application>
  <PresentationFormat>Custom</PresentationFormat>
  <Paragraphs>144</Paragraphs>
  <Slides>19</Slides>
  <Notes>19</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Oriel</vt:lpstr>
      <vt:lpstr>2_Custom Design</vt:lpstr>
      <vt:lpstr>3_Custom Design</vt:lpstr>
      <vt:lpstr>1_Custom Design</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hpmini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acer</cp:lastModifiedBy>
  <cp:revision>569</cp:revision>
  <dcterms:created xsi:type="dcterms:W3CDTF">2011-11-04T08:26:49Z</dcterms:created>
  <dcterms:modified xsi:type="dcterms:W3CDTF">2014-02-18T22:03:24Z</dcterms:modified>
</cp:coreProperties>
</file>