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1" r:id="rId2"/>
    <p:sldId id="256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003399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9" autoAdjust="0"/>
    <p:restoredTop sz="94660"/>
  </p:normalViewPr>
  <p:slideViewPr>
    <p:cSldViewPr>
      <p:cViewPr>
        <p:scale>
          <a:sx n="66" d="100"/>
          <a:sy n="66" d="100"/>
        </p:scale>
        <p:origin x="-1548" y="-96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20A0B-AB57-4CB9-A2CD-F0B29FE17371}" type="datetimeFigureOut">
              <a:rPr lang="id-ID" smtClean="0"/>
              <a:pPr/>
              <a:t>25/02/2013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A7507-239F-4EAB-94F3-DC51D50E5E3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C9BA700-EBA3-434D-8048-779DC92D4044}" type="datetimeFigureOut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D7DBBA6-862C-4AF0-A326-D5C4907B1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AFDE-ED36-4E36-836F-6EAA139C0A69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A4EF35-7D8D-418F-BA8D-F8C4618647F5}" type="slidenum">
              <a:rPr lang="id-ID">
                <a:latin typeface="Arial" pitchFamily="34" charset="0"/>
                <a:cs typeface="Arial" pitchFamily="34" charset="0"/>
              </a:rPr>
              <a:pPr/>
              <a:t>10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86A621-4777-42A7-AB6C-3A2CC7B6C197}" type="slidenum">
              <a:rPr lang="id-ID">
                <a:latin typeface="Arial" pitchFamily="34" charset="0"/>
                <a:cs typeface="Arial" pitchFamily="34" charset="0"/>
              </a:rPr>
              <a:pPr/>
              <a:t>11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AF5A0E-1961-4559-92E6-28414868BEB6}" type="slidenum">
              <a:rPr lang="id-ID">
                <a:latin typeface="Arial" pitchFamily="34" charset="0"/>
                <a:cs typeface="Arial" pitchFamily="34" charset="0"/>
              </a:rPr>
              <a:pPr/>
              <a:t>12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AD505C-A7BD-4206-AD71-380B36D9DCB6}" type="slidenum">
              <a:rPr lang="id-ID">
                <a:latin typeface="Arial" pitchFamily="34" charset="0"/>
                <a:cs typeface="Arial" pitchFamily="34" charset="0"/>
              </a:rPr>
              <a:pPr/>
              <a:t>13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C220DD-F785-455D-817A-ACB77DB31FA1}" type="slidenum">
              <a:rPr lang="id-ID">
                <a:latin typeface="Arial" pitchFamily="34" charset="0"/>
                <a:cs typeface="Arial" pitchFamily="34" charset="0"/>
              </a:rPr>
              <a:pPr/>
              <a:t>14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DAE674-76F1-4C61-87E6-D245CF2F036F}" type="slidenum">
              <a:rPr lang="id-ID">
                <a:latin typeface="Arial" pitchFamily="34" charset="0"/>
                <a:cs typeface="Arial" pitchFamily="34" charset="0"/>
              </a:rPr>
              <a:pPr/>
              <a:t>15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FF2124-8F47-481E-B89A-AF4E6F79C047}" type="slidenum">
              <a:rPr lang="id-ID">
                <a:latin typeface="Arial" pitchFamily="34" charset="0"/>
                <a:cs typeface="Arial" pitchFamily="34" charset="0"/>
              </a:rPr>
              <a:pPr/>
              <a:t>16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0D3003-6E7E-4781-AECE-5A6380D72AC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FCF591-FCD6-4D4B-ADB8-405E6F31E6C7}" type="slidenum">
              <a:rPr lang="id-ID">
                <a:latin typeface="Arial" pitchFamily="34" charset="0"/>
                <a:cs typeface="Arial" pitchFamily="34" charset="0"/>
              </a:rPr>
              <a:pPr/>
              <a:t>3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C665BA-9496-4E4F-9321-D955224416F7}" type="slidenum">
              <a:rPr lang="id-ID">
                <a:latin typeface="Arial" pitchFamily="34" charset="0"/>
                <a:cs typeface="Arial" pitchFamily="34" charset="0"/>
              </a:rPr>
              <a:pPr/>
              <a:t>4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3C7095-F741-46E4-A2E1-96DF600F4AE7}" type="slidenum">
              <a:rPr lang="id-ID">
                <a:latin typeface="Arial" pitchFamily="34" charset="0"/>
                <a:cs typeface="Arial" pitchFamily="34" charset="0"/>
              </a:rPr>
              <a:pPr/>
              <a:t>5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1D2E09-D5F7-4B43-BE37-33985974AC9A}" type="slidenum">
              <a:rPr lang="id-ID">
                <a:latin typeface="Arial" pitchFamily="34" charset="0"/>
                <a:cs typeface="Arial" pitchFamily="34" charset="0"/>
              </a:rPr>
              <a:pPr/>
              <a:t>6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24816-B496-4D5C-B9BB-6ADB4DF6D1D8}" type="slidenum">
              <a:rPr lang="id-ID">
                <a:latin typeface="Arial" pitchFamily="34" charset="0"/>
                <a:cs typeface="Arial" pitchFamily="34" charset="0"/>
              </a:rPr>
              <a:pPr/>
              <a:t>7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F10202-586A-4D1D-ADE7-27A2F612B523}" type="slidenum">
              <a:rPr lang="id-ID">
                <a:latin typeface="Arial" pitchFamily="34" charset="0"/>
                <a:cs typeface="Arial" pitchFamily="34" charset="0"/>
              </a:rPr>
              <a:pPr/>
              <a:t>8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0A5FA-39BD-40AD-8520-2D1ECCC34417}" type="slidenum">
              <a:rPr lang="id-ID">
                <a:latin typeface="Arial" pitchFamily="34" charset="0"/>
                <a:cs typeface="Arial" pitchFamily="34" charset="0"/>
              </a:rPr>
              <a:pPr/>
              <a:t>9</a:t>
            </a:fld>
            <a:endParaRPr lang="id-ID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66A3-D99D-4DF1-ABA4-19DEEC371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3AFD-977B-486C-A154-4731A6595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3604-10E1-4117-A9D4-A9336D662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826B-AA25-43D2-A15A-9CC2C447C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469C1-5AE8-4709-81F4-F918B7A4A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8A478-04D4-4059-82CC-A0193DFC1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6EEF-E40F-4F53-BB52-46ECE4FD4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2229C-6D30-402D-833E-0605DC3E0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9E2E-A7F6-44D0-B398-22BBB1590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E5D4-FDF4-4733-BF15-032ED1646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957F-2242-4B1F-BF52-1E45F5CF0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F7E0-A77B-45A4-B5C0-33438A224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D92A-BCD5-49B0-8C6D-780C9A845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87A677D-456E-441A-86F1-F18D41DA3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Task%20Force\Materi%20ajar\Agama%20Islam\Al%20Ghaasyiyah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eaLnBrk="1" hangingPunct="1"/>
            <a:r>
              <a:rPr lang="id-ID" dirty="0" smtClean="0">
                <a:solidFill>
                  <a:srgbClr val="336699"/>
                </a:solidFill>
                <a:latin typeface="Arial Black" pitchFamily="34" charset="0"/>
              </a:rPr>
              <a:t>DINAMIKA TEKNIK</a:t>
            </a:r>
            <a:endParaRPr lang="en-US" dirty="0" smtClean="0">
              <a:solidFill>
                <a:srgbClr val="336699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133600"/>
            <a:ext cx="7010400" cy="1752600"/>
          </a:xfrm>
        </p:spPr>
        <p:txBody>
          <a:bodyPr/>
          <a:lstStyle/>
          <a:p>
            <a:pPr algn="l"/>
            <a:r>
              <a:rPr lang="id-ID" dirty="0" smtClean="0">
                <a:latin typeface="+mj-lt"/>
              </a:rPr>
              <a:t>Kode 		:  MES 4312 </a:t>
            </a:r>
          </a:p>
          <a:p>
            <a:pPr algn="l"/>
            <a:r>
              <a:rPr lang="id-ID" dirty="0" smtClean="0">
                <a:latin typeface="+mj-lt"/>
              </a:rPr>
              <a:t>Semester		:  IV</a:t>
            </a:r>
          </a:p>
          <a:p>
            <a:pPr algn="l"/>
            <a:r>
              <a:rPr lang="id-ID" dirty="0" smtClean="0">
                <a:latin typeface="+mj-lt"/>
              </a:rPr>
              <a:t>Waktu		:  2 x 2x 50 Menit</a:t>
            </a:r>
          </a:p>
          <a:p>
            <a:pPr algn="l"/>
            <a:r>
              <a:rPr lang="en-US" dirty="0" err="1" smtClean="0">
                <a:latin typeface="+mj-lt"/>
              </a:rPr>
              <a:t>Sks</a:t>
            </a:r>
            <a:r>
              <a:rPr lang="id-ID" dirty="0" smtClean="0">
                <a:latin typeface="+mj-lt"/>
              </a:rPr>
              <a:t>			:  2</a:t>
            </a:r>
          </a:p>
          <a:p>
            <a:pPr algn="l"/>
            <a:r>
              <a:rPr lang="id-ID" dirty="0" smtClean="0">
                <a:latin typeface="+mj-lt"/>
              </a:rPr>
              <a:t>Pengasuh MK	: Rozi Saferi</a:t>
            </a:r>
            <a:endParaRPr lang="en-US" dirty="0" smtClean="0">
              <a:latin typeface="+mj-lt"/>
            </a:endParaRPr>
          </a:p>
        </p:txBody>
      </p:sp>
      <p:pic>
        <p:nvPicPr>
          <p:cNvPr id="6" name="Al Ghaasyiy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99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4 </a:t>
            </a:r>
            <a:r>
              <a:rPr lang="en-US" sz="2800" dirty="0" err="1" smtClean="0"/>
              <a:t>gaya</a:t>
            </a:r>
            <a:r>
              <a:rPr lang="en-US" sz="2800" dirty="0" smtClean="0"/>
              <a:t> non-</a:t>
            </a:r>
            <a:r>
              <a:rPr lang="en-US" sz="2800" dirty="0" err="1" smtClean="0"/>
              <a:t>paralel</a:t>
            </a:r>
            <a:r>
              <a:rPr lang="en-US" sz="2800" dirty="0" smtClean="0"/>
              <a:t> </a:t>
            </a:r>
            <a:r>
              <a:rPr lang="en-US" sz="2800" dirty="0" err="1" smtClean="0"/>
              <a:t>dlm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setimbang</a:t>
            </a:r>
            <a:r>
              <a:rPr lang="en-US" sz="2800" dirty="0" smtClean="0"/>
              <a:t> ( </a:t>
            </a:r>
            <a:r>
              <a:rPr lang="en-US" sz="2800" dirty="0" err="1" smtClean="0"/>
              <a:t>kasus</a:t>
            </a:r>
            <a:r>
              <a:rPr lang="en-US" sz="2800" dirty="0" smtClean="0"/>
              <a:t> II)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/>
          <a:srcRect l="4736" t="35000"/>
          <a:stretch>
            <a:fillRect/>
          </a:stretch>
        </p:blipFill>
        <p:spPr bwMode="auto">
          <a:xfrm>
            <a:off x="2033384" y="3124200"/>
            <a:ext cx="691694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 cstate="print"/>
          <a:srcRect r="42360" b="13636"/>
          <a:stretch>
            <a:fillRect/>
          </a:stretch>
        </p:blipFill>
        <p:spPr bwMode="auto">
          <a:xfrm>
            <a:off x="304800" y="1523999"/>
            <a:ext cx="2819400" cy="184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763000" cy="14700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Gaya non-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Keseimbangan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8001000" cy="2895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semacam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dijumpai</a:t>
            </a:r>
            <a:r>
              <a:rPr lang="en-US" dirty="0" smtClean="0"/>
              <a:t> lima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,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direduksi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ditangani</a:t>
            </a:r>
            <a:r>
              <a:rPr lang="en-US" dirty="0" smtClean="0"/>
              <a:t> </a:t>
            </a:r>
            <a:r>
              <a:rPr lang="en-US" dirty="0" err="1" smtClean="0"/>
              <a:t>spt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id-ID" dirty="0" smtClean="0"/>
              <a:t>sebelumnya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Gaya-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sejajar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5344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75438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295400" y="3505200"/>
          <a:ext cx="4267200" cy="3006725"/>
        </p:xfrm>
        <a:graphic>
          <a:graphicData uri="http://schemas.openxmlformats.org/presentationml/2006/ole">
            <p:oleObj spid="_x0000_s87042" name="Equation" r:id="rId5" imgW="3136680" imgH="220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467600" cy="609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Resultante</a:t>
            </a:r>
            <a:r>
              <a:rPr lang="en-US" dirty="0" smtClean="0"/>
              <a:t> 2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sejajar</a:t>
            </a:r>
            <a:endParaRPr lang="en-US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08932"/>
            <a:ext cx="6248400" cy="496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3820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Benda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keadaan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setimba</a:t>
            </a:r>
            <a:r>
              <a:rPr lang="id-I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8001000" cy="1371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2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dirty="0" err="1" smtClean="0"/>
              <a:t>setimbang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gaya-gaya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, </a:t>
            </a:r>
            <a:r>
              <a:rPr lang="en-US" sz="2400" dirty="0" err="1" smtClean="0"/>
              <a:t>berlawanan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kolinear</a:t>
            </a:r>
            <a:r>
              <a:rPr lang="en-US" sz="2400" dirty="0" smtClean="0"/>
              <a:t> (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)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5224"/>
            <a:ext cx="77724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Konstruksi khusus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458200" cy="5486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a.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aksi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x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berpotongan</a:t>
            </a:r>
            <a:r>
              <a:rPr lang="en-US" sz="2000" dirty="0" smtClean="0"/>
              <a:t> 2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diluar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endParaRPr lang="en-US" sz="2000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5212" y="1600200"/>
            <a:ext cx="6096000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257800"/>
            <a:ext cx="6172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Konstruksi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khusus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534400" cy="5334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b</a:t>
            </a:r>
            <a:r>
              <a:rPr lang="en-US" sz="2800" dirty="0" smtClean="0"/>
              <a:t>. </a:t>
            </a:r>
            <a:r>
              <a:rPr lang="en-US" sz="2800" dirty="0" err="1" smtClean="0"/>
              <a:t>Resultente</a:t>
            </a:r>
            <a:r>
              <a:rPr lang="en-US" sz="2800" dirty="0" smtClean="0"/>
              <a:t> 2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hampir</a:t>
            </a:r>
            <a:r>
              <a:rPr lang="en-US" sz="2800" dirty="0" smtClean="0"/>
              <a:t> </a:t>
            </a:r>
            <a:r>
              <a:rPr lang="en-US" sz="2800" dirty="0" err="1" smtClean="0"/>
              <a:t>sejajar</a:t>
            </a:r>
            <a:endParaRPr lang="en-US" sz="2800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 r="19118" b="12953"/>
          <a:stretch>
            <a:fillRect/>
          </a:stretch>
        </p:blipFill>
        <p:spPr bwMode="auto">
          <a:xfrm>
            <a:off x="1828800" y="1905000"/>
            <a:ext cx="464003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tatika Grafis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14600"/>
            <a:ext cx="7696200" cy="2971800"/>
          </a:xfrm>
        </p:spPr>
        <p:txBody>
          <a:bodyPr/>
          <a:lstStyle/>
          <a:p>
            <a:pPr lvl="0"/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endParaRPr lang="id-ID" b="1" dirty="0" smtClean="0"/>
          </a:p>
          <a:p>
            <a:pPr lvl="0"/>
            <a:r>
              <a:rPr lang="id-ID" dirty="0" smtClean="0"/>
              <a:t>Gaya sebagai vektor</a:t>
            </a:r>
          </a:p>
          <a:p>
            <a:pPr lvl="0"/>
            <a:r>
              <a:rPr lang="id-ID" dirty="0" smtClean="0"/>
              <a:t>Kopel</a:t>
            </a:r>
          </a:p>
          <a:p>
            <a:pPr lvl="0"/>
            <a:r>
              <a:rPr lang="id-ID" dirty="0" smtClean="0"/>
              <a:t>Gaya tak sejajar dalam keseimbangan</a:t>
            </a:r>
          </a:p>
          <a:p>
            <a:pPr lvl="0"/>
            <a:r>
              <a:rPr lang="id-ID" dirty="0" smtClean="0"/>
              <a:t>Gaya paralel, gaya sejajar dan resultannya</a:t>
            </a:r>
          </a:p>
          <a:p>
            <a:r>
              <a:rPr lang="id-ID" dirty="0" smtClean="0"/>
              <a:t>Anggota dua gaya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Topik Pembahasan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Persamaan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keseimbangan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,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gaya-gaya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. </a:t>
            </a:r>
            <a:endParaRPr lang="id-ID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dipandang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.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engkol</a:t>
            </a:r>
            <a:r>
              <a:rPr lang="en-US" dirty="0" smtClean="0"/>
              <a:t> </a:t>
            </a:r>
            <a:r>
              <a:rPr lang="en-US" dirty="0" err="1" smtClean="0"/>
              <a:t>peluncur</a:t>
            </a:r>
            <a:r>
              <a:rPr lang="en-US" dirty="0" smtClean="0"/>
              <a:t>, </a:t>
            </a:r>
            <a:endParaRPr lang="id-ID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gaya-gaya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bidang-bidang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.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penghubung</a:t>
            </a:r>
            <a:r>
              <a:rPr lang="en-US" dirty="0" smtClean="0"/>
              <a:t>,</a:t>
            </a:r>
            <a:endParaRPr lang="id-ID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gaya-gaya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. </a:t>
            </a:r>
            <a:r>
              <a:rPr lang="en-US" dirty="0" err="1" smtClean="0"/>
              <a:t>pereduksi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meneruskan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kerucut</a:t>
            </a:r>
            <a:r>
              <a:rPr lang="en-US" dirty="0" smtClean="0"/>
              <a:t>. </a:t>
            </a:r>
            <a:endParaRPr lang="id-ID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,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gaya-gaya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momen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1470025"/>
          </a:xfrm>
        </p:spPr>
        <p:txBody>
          <a:bodyPr/>
          <a:lstStyle/>
          <a:p>
            <a:pPr algn="l" eaLnBrk="1" hangingPunct="1"/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sist</a:t>
            </a:r>
            <a:r>
              <a:rPr lang="id-ID" sz="2800" dirty="0" smtClean="0"/>
              <a:t>e</a:t>
            </a:r>
            <a:r>
              <a:rPr lang="en-US" sz="2800" dirty="0" smtClean="0"/>
              <a:t>m 3 </a:t>
            </a:r>
            <a:r>
              <a:rPr lang="en-US" sz="2800" dirty="0" err="1" smtClean="0"/>
              <a:t>dimensi</a:t>
            </a:r>
            <a:r>
              <a:rPr lang="en-US" sz="2800" dirty="0" smtClean="0"/>
              <a:t>, </a:t>
            </a:r>
            <a:r>
              <a:rPr lang="en-US" sz="2800" dirty="0" err="1" smtClean="0"/>
              <a:t>analisa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</a:t>
            </a:r>
            <a:r>
              <a:rPr lang="en-US" sz="2800" dirty="0" err="1" smtClean="0"/>
              <a:t>dgn</a:t>
            </a:r>
            <a:r>
              <a:rPr lang="en-US" sz="2800" dirty="0" smtClean="0"/>
              <a:t> </a:t>
            </a:r>
            <a:r>
              <a:rPr lang="en-US" sz="2800" dirty="0" err="1" smtClean="0"/>
              <a:t>memproyeksikan</a:t>
            </a:r>
            <a:r>
              <a:rPr lang="en-US" sz="2800" dirty="0" smtClean="0"/>
              <a:t> </a:t>
            </a:r>
            <a:r>
              <a:rPr lang="en-US" sz="2800" dirty="0" err="1" smtClean="0"/>
              <a:t>gaya-gaya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3 </a:t>
            </a:r>
            <a:r>
              <a:rPr lang="en-US" sz="2800" dirty="0" err="1" smtClean="0"/>
              <a:t>bidang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tegak</a:t>
            </a:r>
            <a:r>
              <a:rPr lang="en-US" sz="2800" dirty="0" smtClean="0"/>
              <a:t> </a:t>
            </a:r>
            <a:r>
              <a:rPr lang="en-US" sz="2800" dirty="0" err="1" smtClean="0"/>
              <a:t>lurus</a:t>
            </a:r>
            <a:endParaRPr lang="en-US" sz="2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86800" cy="4648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,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1.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vektoris</a:t>
            </a:r>
            <a:r>
              <a:rPr lang="en-US" dirty="0" smtClean="0"/>
              <a:t> </a:t>
            </a:r>
            <a:r>
              <a:rPr lang="en-US" dirty="0" err="1" smtClean="0"/>
              <a:t>gaya-gaya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NOL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</a:t>
            </a:r>
            <a:r>
              <a:rPr lang="en-US" dirty="0" err="1" smtClean="0"/>
              <a:t>Momen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gaya-gaya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sembarang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   	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	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NOL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lvl="1" algn="l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newton</a:t>
            </a:r>
            <a:r>
              <a:rPr lang="en-US" dirty="0" smtClean="0"/>
              <a:t> I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38601" y="4696691"/>
          <a:ext cx="1295399" cy="942108"/>
        </p:xfrm>
        <a:graphic>
          <a:graphicData uri="http://schemas.openxmlformats.org/presentationml/2006/ole">
            <p:oleObj spid="_x0000_s86018" name="Equation" r:id="rId4" imgW="55872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Gaya-gaya sebagai vektor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3820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Gaya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; </a:t>
            </a:r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endParaRPr lang="en-US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en-US" dirty="0" err="1" smtClean="0"/>
              <a:t>Besaran</a:t>
            </a:r>
            <a:endParaRPr lang="en-US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en-US" dirty="0" err="1" smtClean="0"/>
              <a:t>Titk</a:t>
            </a:r>
            <a:r>
              <a:rPr lang="en-US" dirty="0" smtClean="0"/>
              <a:t> </a:t>
            </a:r>
            <a:r>
              <a:rPr lang="en-US" dirty="0" err="1" smtClean="0"/>
              <a:t>tangkap</a:t>
            </a:r>
            <a:r>
              <a:rPr lang="en-US" dirty="0" smtClean="0"/>
              <a:t> pad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endParaRPr lang="en-US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Kopel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410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err="1" smtClean="0"/>
              <a:t>Kopel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2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berlawanan</a:t>
            </a:r>
            <a:r>
              <a:rPr lang="en-US" sz="2800" dirty="0" smtClean="0"/>
              <a:t>,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sejajar</a:t>
            </a:r>
            <a:r>
              <a:rPr lang="en-US" sz="2800" dirty="0" smtClean="0"/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	1. </a:t>
            </a:r>
            <a:r>
              <a:rPr lang="en-US" sz="2800" dirty="0" err="1" smtClean="0"/>
              <a:t>resultante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= 0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	2.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momen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kedua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	  	(</a:t>
            </a:r>
            <a:r>
              <a:rPr lang="en-US" sz="2800" dirty="0" err="1" smtClean="0"/>
              <a:t>tetap</a:t>
            </a:r>
            <a:r>
              <a:rPr lang="en-US" sz="2800" dirty="0" smtClean="0"/>
              <a:t> </a:t>
            </a:r>
            <a:r>
              <a:rPr lang="en-US" sz="2800" dirty="0" err="1" smtClean="0"/>
              <a:t>besarnya</a:t>
            </a:r>
            <a:r>
              <a:rPr lang="en-US" sz="2800" dirty="0" smtClean="0"/>
              <a:t>)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tergantung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	</a:t>
            </a:r>
            <a:r>
              <a:rPr lang="en-US" sz="2800" dirty="0" err="1" smtClean="0"/>
              <a:t>mana</a:t>
            </a:r>
            <a:r>
              <a:rPr lang="en-US" sz="2800" dirty="0" smtClean="0"/>
              <a:t> 	moment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diambil</a:t>
            </a:r>
            <a:r>
              <a:rPr lang="en-US" sz="2800" dirty="0" smtClean="0"/>
              <a:t>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505200"/>
            <a:ext cx="3892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10400" y="3886200"/>
            <a:ext cx="1524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</a:rPr>
              <a:t>Jumlah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F(h)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990600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keadaan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setimbang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10600" cy="5410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err="1" smtClean="0"/>
              <a:t>Perhatikan</a:t>
            </a:r>
            <a:r>
              <a:rPr lang="en-US" sz="2400" dirty="0" smtClean="0"/>
              <a:t> 3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, F1, F2 </a:t>
            </a:r>
            <a:r>
              <a:rPr lang="en-US" sz="2400" dirty="0" err="1" smtClean="0"/>
              <a:t>dan</a:t>
            </a:r>
            <a:r>
              <a:rPr lang="en-US" sz="2400" dirty="0" smtClean="0"/>
              <a:t> F3,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pd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penghubung</a:t>
            </a:r>
            <a:r>
              <a:rPr lang="en-US" sz="2400" dirty="0" smtClean="0"/>
              <a:t>. </a:t>
            </a:r>
            <a:r>
              <a:rPr lang="en-US" sz="2400" dirty="0" err="1" smtClean="0"/>
              <a:t>Penyelesainnya</a:t>
            </a:r>
            <a:r>
              <a:rPr lang="en-US" sz="2400" dirty="0" smtClean="0"/>
              <a:t> </a:t>
            </a:r>
            <a:r>
              <a:rPr lang="en-US" sz="2400" dirty="0" err="1" smtClean="0"/>
              <a:t>scr</a:t>
            </a:r>
            <a:r>
              <a:rPr lang="en-US" sz="2400" dirty="0" smtClean="0"/>
              <a:t> </a:t>
            </a:r>
            <a:r>
              <a:rPr lang="en-US" sz="2400" dirty="0" err="1" smtClean="0"/>
              <a:t>grafis</a:t>
            </a:r>
            <a:r>
              <a:rPr lang="en-US" sz="2400" dirty="0" smtClean="0"/>
              <a:t> agar </a:t>
            </a:r>
            <a:r>
              <a:rPr lang="en-US" sz="2400" dirty="0" err="1" smtClean="0"/>
              <a:t>resultante</a:t>
            </a:r>
            <a:r>
              <a:rPr lang="en-US" sz="2400" dirty="0" smtClean="0"/>
              <a:t> </a:t>
            </a:r>
            <a:r>
              <a:rPr lang="en-US" sz="2400" dirty="0" err="1" smtClean="0"/>
              <a:t>gayanya</a:t>
            </a:r>
            <a:r>
              <a:rPr lang="en-US" sz="2400" dirty="0" smtClean="0"/>
              <a:t> NOL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poligon</a:t>
            </a:r>
            <a:r>
              <a:rPr lang="en-US" sz="2400" dirty="0" smtClean="0"/>
              <a:t> </a:t>
            </a:r>
            <a:r>
              <a:rPr lang="en-US" sz="2400" dirty="0" err="1" smtClean="0"/>
              <a:t>gayanya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tertutup</a:t>
            </a:r>
            <a:r>
              <a:rPr lang="en-US" sz="2400" dirty="0" smtClean="0"/>
              <a:t>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momen</a:t>
            </a:r>
            <a:r>
              <a:rPr lang="en-US" sz="2400" dirty="0" smtClean="0"/>
              <a:t>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sembarang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maka</a:t>
            </a:r>
            <a:r>
              <a:rPr lang="en-US" sz="2400" dirty="0" smtClean="0"/>
              <a:t> moment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nol.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kopel</a:t>
            </a:r>
            <a:r>
              <a:rPr lang="en-US" sz="2400" dirty="0" smtClean="0"/>
              <a:t>. </a:t>
            </a:r>
            <a:r>
              <a:rPr lang="en-US" sz="2400" dirty="0" err="1" smtClean="0"/>
              <a:t>Bila</a:t>
            </a:r>
            <a:r>
              <a:rPr lang="en-US" sz="2400" dirty="0" smtClean="0"/>
              <a:t> 3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resultantenya</a:t>
            </a:r>
            <a:r>
              <a:rPr lang="en-US" sz="2400" dirty="0" smtClean="0"/>
              <a:t> </a:t>
            </a:r>
            <a:r>
              <a:rPr lang="en-US" sz="2400" dirty="0" err="1" smtClean="0"/>
              <a:t>Nol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berpotongan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moment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NOL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 l="1613" r="1613" b="26209"/>
          <a:stretch>
            <a:fillRect/>
          </a:stretch>
        </p:blipFill>
        <p:spPr bwMode="auto">
          <a:xfrm>
            <a:off x="1117353" y="4343400"/>
            <a:ext cx="659948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keadaan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setimbang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610600" cy="5029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3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dipecahkan</a:t>
            </a:r>
            <a:endParaRPr lang="en-US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 l="2128" b="16522"/>
          <a:stretch>
            <a:fillRect/>
          </a:stretch>
        </p:blipFill>
        <p:spPr bwMode="auto">
          <a:xfrm>
            <a:off x="304800" y="3048000"/>
            <a:ext cx="793282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763000" cy="76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keadaan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setimbang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kasus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534400" cy="5410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F1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, F2, F3, </a:t>
            </a:r>
            <a:r>
              <a:rPr lang="en-US" sz="2400" dirty="0" err="1" smtClean="0"/>
              <a:t>dan</a:t>
            </a:r>
            <a:r>
              <a:rPr lang="en-US" sz="2400" dirty="0" smtClean="0"/>
              <a:t> F4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arahnya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F2,F3 </a:t>
            </a:r>
            <a:r>
              <a:rPr lang="en-US" sz="2400" dirty="0" err="1" smtClean="0"/>
              <a:t>dan</a:t>
            </a:r>
            <a:r>
              <a:rPr lang="en-US" sz="2400" dirty="0" smtClean="0"/>
              <a:t> F4 </a:t>
            </a:r>
            <a:r>
              <a:rPr lang="en-US" sz="2400" dirty="0" err="1" smtClean="0"/>
              <a:t>supaya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seimbang</a:t>
            </a:r>
            <a:r>
              <a:rPr lang="en-US" sz="2400" dirty="0" smtClean="0"/>
              <a:t>???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 l="3552" t="10417" r="12953" b="16667"/>
          <a:stretch>
            <a:fillRect/>
          </a:stretch>
        </p:blipFill>
        <p:spPr bwMode="auto">
          <a:xfrm>
            <a:off x="380999" y="3048000"/>
            <a:ext cx="409302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/>
          <a:srcRect l="8452" t="52188" r="17814" b="10535"/>
          <a:stretch>
            <a:fillRect/>
          </a:stretch>
        </p:blipFill>
        <p:spPr bwMode="auto">
          <a:xfrm>
            <a:off x="4419600" y="49530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18507" r="32896" b="47812"/>
          <a:stretch>
            <a:fillRect/>
          </a:stretch>
        </p:blipFill>
        <p:spPr bwMode="auto">
          <a:xfrm>
            <a:off x="5638800" y="2427510"/>
            <a:ext cx="252548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482</Words>
  <Application>Microsoft Office PowerPoint</Application>
  <PresentationFormat>On-screen Show (4:3)</PresentationFormat>
  <Paragraphs>72</Paragraphs>
  <Slides>16</Slides>
  <Notes>16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Equation</vt:lpstr>
      <vt:lpstr>DINAMIKA TEKNIK</vt:lpstr>
      <vt:lpstr>Statika Grafis</vt:lpstr>
      <vt:lpstr>Persamaan keseimbangan</vt:lpstr>
      <vt:lpstr>Pada umumnya untuk sistem 3 dimensi, analisa dapat dibuat dgn memproyeksikan gaya-gaya pada 3 bidang yg saling tegak lurus</vt:lpstr>
      <vt:lpstr>Gaya-gaya sebagai vektor</vt:lpstr>
      <vt:lpstr>Kopel </vt:lpstr>
      <vt:lpstr>Tiga gaya non-paralel dlm keadaan setimbang</vt:lpstr>
      <vt:lpstr>Tiga gaya non-paralel dlm keadaan setimbang</vt:lpstr>
      <vt:lpstr>4 gaya non-paralel dlm keadaan setimbang ( kasus I)</vt:lpstr>
      <vt:lpstr>4 gaya non-paralel dlm keadaan setimbang ( kasus II)</vt:lpstr>
      <vt:lpstr>Lima atau Lebih Gaya non-Paralel  dalam Keseimbangan</vt:lpstr>
      <vt:lpstr>Gaya-gaya yang sejajar</vt:lpstr>
      <vt:lpstr>Resultante 2 gaya yg sejajar</vt:lpstr>
      <vt:lpstr>Benda dgn 2 gaya dlm keadaan setimbang</vt:lpstr>
      <vt:lpstr>Konstruksi khusus</vt:lpstr>
      <vt:lpstr>Konstruksi khusus</vt:lpstr>
    </vt:vector>
  </TitlesOfParts>
  <Company>UMY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Analisa Gaya Dinamis</dc:title>
  <dc:creator>W</dc:creator>
  <cp:lastModifiedBy>acer</cp:lastModifiedBy>
  <cp:revision>112</cp:revision>
  <dcterms:created xsi:type="dcterms:W3CDTF">2006-02-21T13:53:48Z</dcterms:created>
  <dcterms:modified xsi:type="dcterms:W3CDTF">2013-02-25T10:18:42Z</dcterms:modified>
</cp:coreProperties>
</file>