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89" r:id="rId3"/>
    <p:sldId id="258" r:id="rId4"/>
    <p:sldId id="270" r:id="rId5"/>
    <p:sldId id="271" r:id="rId6"/>
    <p:sldId id="293" r:id="rId7"/>
    <p:sldId id="294" r:id="rId8"/>
    <p:sldId id="272" r:id="rId9"/>
    <p:sldId id="295" r:id="rId10"/>
    <p:sldId id="296" r:id="rId11"/>
    <p:sldId id="297" r:id="rId12"/>
    <p:sldId id="278" r:id="rId13"/>
    <p:sldId id="299" r:id="rId14"/>
    <p:sldId id="300" r:id="rId15"/>
    <p:sldId id="301" r:id="rId16"/>
    <p:sldId id="298" r:id="rId17"/>
    <p:sldId id="279" r:id="rId18"/>
    <p:sldId id="260" r:id="rId19"/>
    <p:sldId id="304" r:id="rId20"/>
    <p:sldId id="305" r:id="rId21"/>
    <p:sldId id="281" r:id="rId22"/>
    <p:sldId id="306" r:id="rId23"/>
    <p:sldId id="303" r:id="rId24"/>
    <p:sldId id="282" r:id="rId25"/>
    <p:sldId id="280" r:id="rId26"/>
    <p:sldId id="286" r:id="rId27"/>
    <p:sldId id="287" r:id="rId28"/>
    <p:sldId id="262" r:id="rId29"/>
    <p:sldId id="263" r:id="rId30"/>
    <p:sldId id="264" r:id="rId31"/>
    <p:sldId id="265" r:id="rId32"/>
    <p:sldId id="266" r:id="rId33"/>
    <p:sldId id="267" r:id="rId34"/>
    <p:sldId id="26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10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1BE21-4232-489F-B222-B19295AD5A8C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839FA-ECF0-4BCA-A1B8-707FBB465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839FA-ECF0-4BCA-A1B8-707FBB4650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839FA-ECF0-4BCA-A1B8-707FBB4650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2FAB-E721-4785-9CFC-D1426BE1B02E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898DF3-0194-4427-ADD7-8C1FD291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2FAB-E721-4785-9CFC-D1426BE1B02E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DF3-0194-4427-ADD7-8C1FD291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2FAB-E721-4785-9CFC-D1426BE1B02E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DF3-0194-4427-ADD7-8C1FD291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2FAB-E721-4785-9CFC-D1426BE1B02E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898DF3-0194-4427-ADD7-8C1FD291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2FAB-E721-4785-9CFC-D1426BE1B02E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DF3-0194-4427-ADD7-8C1FD291CD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2FAB-E721-4785-9CFC-D1426BE1B02E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DF3-0194-4427-ADD7-8C1FD291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2FAB-E721-4785-9CFC-D1426BE1B02E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898DF3-0194-4427-ADD7-8C1FD291CD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2FAB-E721-4785-9CFC-D1426BE1B02E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DF3-0194-4427-ADD7-8C1FD291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2FAB-E721-4785-9CFC-D1426BE1B02E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DF3-0194-4427-ADD7-8C1FD291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2FAB-E721-4785-9CFC-D1426BE1B02E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DF3-0194-4427-ADD7-8C1FD291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2FAB-E721-4785-9CFC-D1426BE1B02E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DF3-0194-4427-ADD7-8C1FD291CD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732FAB-E721-4785-9CFC-D1426BE1B02E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898DF3-0194-4427-ADD7-8C1FD291CD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95300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JURUSAN TEKNIK ELEKTRO</a:t>
            </a:r>
          </a:p>
          <a:p>
            <a:pPr algn="ctr"/>
            <a:r>
              <a:rPr lang="en-US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FAKULTAS TEKNOLOGI INDUSTRI</a:t>
            </a:r>
          </a:p>
          <a:p>
            <a:pPr algn="ctr"/>
            <a:r>
              <a:rPr lang="en-US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INSTITUT TEKNOLOGI PADANG</a:t>
            </a:r>
          </a:p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2008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9" name="Object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029200"/>
            <a:ext cx="1400175" cy="1066800"/>
          </a:xfrm>
          <a:prstGeom prst="rect">
            <a:avLst/>
          </a:prstGeom>
          <a:noFill/>
        </p:spPr>
      </p:pic>
      <p:pic>
        <p:nvPicPr>
          <p:cNvPr id="20" name="Picture 5" descr="j01953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91400" y="5059680"/>
            <a:ext cx="1371600" cy="960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3048000"/>
            <a:ext cx="800219" cy="120032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tx1"/>
                </a:solidFill>
                <a:latin typeface="Arial Black" pitchFamily="34" charset="0"/>
              </a:rPr>
              <a:t>2</a:t>
            </a:r>
            <a:endParaRPr lang="en-US" sz="7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600200"/>
            <a:ext cx="6019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+mj-lt"/>
              </a:rPr>
              <a:t>Klasifikasi</a:t>
            </a:r>
            <a:r>
              <a:rPr lang="en-US" sz="3600" b="1" dirty="0" smtClean="0">
                <a:latin typeface="+mj-lt"/>
              </a:rPr>
              <a:t>, </a:t>
            </a:r>
            <a:r>
              <a:rPr lang="en-US" sz="3600" b="1" dirty="0" err="1" smtClean="0">
                <a:latin typeface="+mj-lt"/>
              </a:rPr>
              <a:t>sumber-sumber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dan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pemakaian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energi</a:t>
            </a:r>
            <a:endParaRPr lang="en-US" sz="3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81000"/>
            <a:ext cx="6966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DASAR KONVERSI ENERGI</a:t>
            </a:r>
            <a:endParaRPr lang="en-US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33400"/>
            <a:ext cx="8458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I = Q/t 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diperoleh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perumusan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65138" indent="-465138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W = 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I.t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).V</a:t>
            </a:r>
          </a:p>
          <a:p>
            <a:pPr marL="465138" indent="-465138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 = 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V.I.t</a:t>
            </a:r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/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Apabila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persamaan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dihubungkan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hukum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Ohm ( V = I.R)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diperoleh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marL="465138" indent="-465138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perumusan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W =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I.R.I.t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/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465138" indent="-465138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Satuan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lain yang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sering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kalori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dimana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kalori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0,24 Joule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selain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itu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juga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menggunakan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satuan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kWh (kilowatt jam).</a:t>
            </a: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810000"/>
            <a:ext cx="1495425" cy="457200"/>
          </a:xfrm>
          <a:prstGeom prst="rect">
            <a:avLst/>
          </a:prstGeom>
          <a:noFill/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3716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diubah-ubah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berbagai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lain.</a:t>
            </a:r>
          </a:p>
          <a:p>
            <a:pPr marL="465138" indent="-465138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kalor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setrika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ceret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kompor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cahaya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lampu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pijar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lampu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neon,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dll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gerak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kipas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penghisap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debu,dll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masih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banyak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penggunaan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04800"/>
            <a:ext cx="661046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Pemanfaatan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Energi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Listrik</a:t>
            </a:r>
            <a:endParaRPr lang="en-US" sz="4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4478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berkaitan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radiasi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elektromagnetik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65138" indent="-465138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radiasi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biasanya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dinayatakan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satuan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sangat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kecil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eV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MeV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65138" indent="-465138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Radiasi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elektromagnetik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murni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berkaiatan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massa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Radiasi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transisio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transisional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bergerak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dgn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cahaya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(c)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609600" y="304800"/>
            <a:ext cx="5099188" cy="646331"/>
            <a:chOff x="762000" y="304800"/>
            <a:chExt cx="5099188" cy="646331"/>
          </a:xfrm>
        </p:grpSpPr>
        <p:sp>
          <p:nvSpPr>
            <p:cNvPr id="7" name="Rectangle 6"/>
            <p:cNvSpPr/>
            <p:nvPr/>
          </p:nvSpPr>
          <p:spPr>
            <a:xfrm>
              <a:off x="1447800" y="304800"/>
              <a:ext cx="441338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347663" lvl="3" indent="-347663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Elektromagnetik</a:t>
              </a:r>
              <a:endParaRPr lang="en-US" sz="3600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0" y="304800"/>
              <a:ext cx="685800" cy="646331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3.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elektromagnetik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merambat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beberapa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karakter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bisa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diukur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panjang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 wavelength,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frekuensi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amplitude/ amplitude,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65138" indent="-465138">
              <a:buFont typeface="Wingdings" pitchFamily="2" charset="2"/>
              <a:buChar char="q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Amplitudo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sedangkan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panjang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jarak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puncak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65138" indent="-465138">
              <a:buFont typeface="Wingdings" pitchFamily="2" charset="2"/>
              <a:buChar char="q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Frekuens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satuan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waktu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Frekuensi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tergantung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merambatnya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65138" indent="-465138">
              <a:buFont typeface="Wingdings" pitchFamily="2" charset="2"/>
              <a:buChar char="q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elektromagnetik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konstan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cahaya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panjang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frekuensi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berbanding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terbalik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685800"/>
            <a:ext cx="518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Elektromagnetik</a:t>
            </a:r>
            <a:endParaRPr lang="en-U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352800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elektromagnetik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dipancarkan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dilepaskan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semua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semesta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level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berbeda-beda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Semakin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level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semakin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rendah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panjang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semakin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frekuensinya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Perbedaan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karakteristik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mengelompokkan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elektromagnetik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6096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588" indent="-509588"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gelombang-gelombang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berbanding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lurus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frekuensi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radiasi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(v)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dinyatakan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hubungan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marL="509588" indent="-509588"/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 = </a:t>
            </a:r>
            <a:r>
              <a:rPr lang="en-US" sz="32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</a:t>
            </a:r>
            <a:endParaRPr lang="en-US" sz="32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69913"/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9588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 =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(Joule)</a:t>
            </a:r>
          </a:p>
          <a:p>
            <a:pPr marL="509588"/>
            <a:r>
              <a:rPr lang="pt-B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 = kontanta Planck (6,626 x 10-32J.s)</a:t>
            </a:r>
          </a:p>
          <a:p>
            <a:pPr marL="509588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 =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frekuensi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85800"/>
            <a:ext cx="8077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bentuk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berkaitan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radiasi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elektromagnetik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Satuan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)&amp;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.</a:t>
            </a: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transisi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bergerak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kec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Cahaya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endParaRPr lang="en-US" sz="28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Contoh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: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232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radiasi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gamma,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hasil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eminasi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inti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atom,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232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sinar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– X,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dihasilkan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akibat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keluarnya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orbit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232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radiasi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thermal,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diakibatkan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oleh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getaran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atom</a:t>
            </a:r>
            <a:endParaRPr lang="en-US" sz="28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232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radiasi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gelimbang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millimeter </a:t>
            </a: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232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radiasi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gelombang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mikro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232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radiasi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gelombang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radio</a:t>
            </a: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endParaRPr lang="en-US" sz="16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348800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endParaRPr lang="en-US" sz="1600" dirty="0">
              <a:latin typeface="Arial Narrow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609600" y="304800"/>
            <a:ext cx="3185202" cy="646331"/>
            <a:chOff x="762000" y="304800"/>
            <a:chExt cx="3185202" cy="646331"/>
          </a:xfrm>
        </p:grpSpPr>
        <p:sp>
          <p:nvSpPr>
            <p:cNvPr id="7" name="Rectangle 6"/>
            <p:cNvSpPr/>
            <p:nvPr/>
          </p:nvSpPr>
          <p:spPr>
            <a:xfrm>
              <a:off x="1447800" y="304800"/>
              <a:ext cx="249940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347663" lvl="3" indent="-347663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Kimia</a:t>
              </a:r>
              <a:endParaRPr lang="en-US" sz="3600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0" y="304800"/>
              <a:ext cx="685800" cy="646331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4.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09600" y="1143000"/>
            <a:ext cx="7620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Merupakan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8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8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keluar</a:t>
            </a:r>
            <a:r>
              <a:rPr lang="en-US" sz="28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sebagai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hasil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interaksi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dimana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atom-atom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melekul-melekul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berkombinasi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sehingga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menghasilkan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senyawa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kimia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stabil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kimia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hanya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dapata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terjadi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bentuk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800" b="1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tersimpan</a:t>
            </a:r>
            <a:r>
              <a:rPr lang="en-US" sz="2800" b="1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Bila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dilepas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suatu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reaksi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maka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reaksinya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disebut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eksotermis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dinyatakan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kJ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kkal</a:t>
            </a:r>
            <a:endParaRPr lang="en-US" sz="2800" b="1" i="1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Bila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reaksi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kimia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energinya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diserap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desebut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800" b="1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endotermis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304800"/>
            <a:ext cx="3226880" cy="646331"/>
            <a:chOff x="762000" y="304800"/>
            <a:chExt cx="3226880" cy="646331"/>
          </a:xfrm>
        </p:grpSpPr>
        <p:sp>
          <p:nvSpPr>
            <p:cNvPr id="8" name="Rectangle 7"/>
            <p:cNvSpPr/>
            <p:nvPr/>
          </p:nvSpPr>
          <p:spPr>
            <a:xfrm>
              <a:off x="1447800" y="304800"/>
              <a:ext cx="254108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347663" lvl="3" indent="-347663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Nuklir</a:t>
              </a:r>
              <a:endParaRPr lang="en-US" sz="3600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0" y="304800"/>
              <a:ext cx="685800" cy="646331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5.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09600" y="1219200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lvl="0" indent="-574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nuklir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hanya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ada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sebagai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800" b="1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tersimpan</a:t>
            </a:r>
            <a:r>
              <a:rPr lang="en-US" sz="2800" b="1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yang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dapat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dilepas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akibat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interaksi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partikel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inti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atom.</a:t>
            </a:r>
          </a:p>
          <a:p>
            <a:pPr marL="574675" lvl="0" indent="-574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Energi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ini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dilepas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sebagai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hasil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usaha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partikel-partikel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memperoleh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kondisi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lebih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stabil</a:t>
            </a:r>
            <a:endParaRPr lang="en-US" sz="2800" dirty="0" smtClean="0">
              <a:latin typeface="Arial Narrow" pitchFamily="34" charset="0"/>
              <a:cs typeface="Arial" pitchFamily="34" charset="0"/>
            </a:endParaRPr>
          </a:p>
          <a:p>
            <a:pPr marL="574675" lvl="0" indent="-5746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endParaRPr lang="en-US" sz="2800" dirty="0" smtClean="0">
              <a:latin typeface="Arial Narrow" pitchFamily="34" charset="0"/>
            </a:endParaRPr>
          </a:p>
          <a:p>
            <a:pPr marL="574675" lvl="0" indent="-574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lang="en-US" sz="28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Satuan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:  </a:t>
            </a:r>
            <a:r>
              <a:rPr lang="en-US" sz="2800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juta</a:t>
            </a:r>
            <a:r>
              <a:rPr lang="en-US" sz="2800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elektron</a:t>
            </a:r>
            <a:r>
              <a:rPr lang="en-US" sz="2800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pereaksi</a:t>
            </a:r>
            <a:endParaRPr lang="en-US" sz="2800" i="1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574675" lvl="0" indent="-5746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endParaRPr lang="en-US" sz="2800" i="1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574675" lvl="0" indent="-574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lang="en-US" sz="28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Contoh</a:t>
            </a:r>
            <a:r>
              <a:rPr lang="en-US" sz="28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1150938" lvl="0" indent="-5175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2325" algn="l"/>
              </a:tabLst>
            </a:pP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Peluluhan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radioaktif</a:t>
            </a:r>
            <a:endParaRPr lang="en-US" sz="28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1150938" lvl="0" indent="-5175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2325" algn="l"/>
              </a:tabLst>
            </a:pP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Reaksi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fisi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1150938" lvl="0" indent="-5175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2325" algn="l"/>
              </a:tabLst>
            </a:pP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Reaksi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fusi</a:t>
            </a:r>
            <a:endParaRPr lang="en-US" sz="2800" dirty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30480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nuklir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macam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mekanisme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pembelahan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reaksi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penggabungan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beberapa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reaksi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fusi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65138" indent="-465138">
              <a:buFont typeface="Wingdings" pitchFamily="2" charset="2"/>
              <a:buChar char="q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Reaksi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fisi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uranium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menghasilkan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neutron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selain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buah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atom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Neutron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menumbuk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diserap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kembali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uranium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membentuk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reaksi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berikutnya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9588" indent="-509588"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Reaksi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fisi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berantai</a:t>
            </a:r>
            <a:endParaRPr lang="en-US" sz="2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Mekanisme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terus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waktu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sangat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membentuk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reaksi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berantai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terkendali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Akibatnya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pelepasan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waktu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singkat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Mekanisme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nuklir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menghasilkan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ledakan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dahsyat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1143000"/>
            <a:ext cx="784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Konversi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(Energy Conversion)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perubahan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lain.</a:t>
            </a: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konservasi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mengatakan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Bahwa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diciptakan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dibuat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ataupun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musnahkan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tetapi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berubah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lainnya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kehidupan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sehari-hari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;</a:t>
            </a:r>
          </a:p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misalnya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diubah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cahaya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lampu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panasnya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heater,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dinginnya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AC (air conditioner)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gerak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motor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lain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sebagainya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228600"/>
            <a:ext cx="243207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DEFENISI</a:t>
            </a:r>
            <a:endParaRPr lang="en-US" sz="4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81400" y="228600"/>
            <a:ext cx="19843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PLTN</a:t>
            </a:r>
            <a:endParaRPr lang="en-US" sz="66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2192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413" lvl="0" indent="-6334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termal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merupakan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bentuk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dasar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dimana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semua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dapat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dikonversikan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secara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penuh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menjadi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panas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633413" lvl="0" indent="-6334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633413" lvl="0" indent="-6334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Tetapi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sebaliknya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pengkonversian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termal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ke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bentuk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lain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dibatasi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oleh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Hukum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Termodinamika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II.</a:t>
            </a:r>
          </a:p>
          <a:p>
            <a:pPr marL="633413" lvl="0" indent="-633413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endParaRPr lang="en-US" sz="28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633413" lvl="0" indent="-6334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transisi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panas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633413" lvl="0" indent="-6334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tersimpan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sebagai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kalor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berupa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entalpi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633413" lvl="0" indent="-6334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Satuan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kalori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" y="304800"/>
            <a:ext cx="4818213" cy="646331"/>
            <a:chOff x="762000" y="304800"/>
            <a:chExt cx="4818213" cy="646331"/>
          </a:xfrm>
        </p:grpSpPr>
        <p:sp>
          <p:nvSpPr>
            <p:cNvPr id="8" name="Rectangle 7"/>
            <p:cNvSpPr/>
            <p:nvPr/>
          </p:nvSpPr>
          <p:spPr>
            <a:xfrm>
              <a:off x="1447800" y="304800"/>
              <a:ext cx="413241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347663" lvl="3" indent="-347663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Termal</a:t>
              </a:r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(</a:t>
              </a: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panas</a:t>
              </a:r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lang="en-US" sz="3600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0" y="304800"/>
              <a:ext cx="685800" cy="646331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6.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85800"/>
            <a:ext cx="525780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701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590800" y="228600"/>
            <a:ext cx="42462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GEOTERMAL</a:t>
            </a:r>
            <a:endParaRPr lang="en-US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228600"/>
            <a:ext cx="54102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SUMBER-SUMBER ENERGI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828800"/>
            <a:ext cx="2528256" cy="8309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r>
              <a:rPr lang="en-US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Income energy  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r>
              <a:rPr lang="en-US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en-US" sz="24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perolehan</a:t>
            </a:r>
            <a:r>
              <a:rPr lang="en-US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4343400"/>
            <a:ext cx="2514600" cy="8309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r>
              <a:rPr lang="en-US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Capital energy 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r>
              <a:rPr lang="en-US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en-US" sz="24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modal )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1447800"/>
            <a:ext cx="54864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mencapai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bumi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berasal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angkasa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luar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dapat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dimanfaatkan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oleh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manusia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000" dirty="0" smtClean="0">
              <a:latin typeface="Arial Narrow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r>
              <a:rPr lang="en-US" sz="2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Contoh</a:t>
            </a:r>
            <a:r>
              <a:rPr lang="en-US" sz="2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: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elektromagnetik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matahari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yakni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surya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potensial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bulan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yakni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aliran</a:t>
            </a:r>
            <a:r>
              <a:rPr lang="en-US" sz="2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pasang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505200" y="3733800"/>
            <a:ext cx="54102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Merupakan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sudah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ada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didalam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bumi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dapat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dimanfaatkan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manusia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000" dirty="0" smtClean="0">
              <a:latin typeface="Arial Narrow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r>
              <a:rPr lang="en-US" sz="2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Contoh</a:t>
            </a:r>
            <a:r>
              <a:rPr lang="en-US" sz="2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: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atom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dilepaskan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sebagai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hasil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suatu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reaksi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tertentu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melibatkan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atom-atom. </a:t>
            </a:r>
            <a:r>
              <a:rPr lang="en-US" sz="2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panas</a:t>
            </a:r>
            <a:r>
              <a:rPr lang="en-US" sz="2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bumi</a:t>
            </a:r>
            <a:r>
              <a:rPr lang="en-US" sz="2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(geothermal)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merupakan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panas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terperangkap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didalam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lapisan-lapisan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padat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bumi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000" dirty="0" smtClean="0">
              <a:latin typeface="Arial Narrow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43200" y="1828800"/>
            <a:ext cx="228600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819400" y="4267200"/>
            <a:ext cx="228600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0600" y="381000"/>
            <a:ext cx="68580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ASAL SUMBER-SUMBER ENERGI</a:t>
            </a:r>
            <a:endParaRPr lang="en-US" sz="3600" b="1" dirty="0">
              <a:latin typeface="Arial Narrow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57200" y="1600200"/>
            <a:ext cx="7848600" cy="3791129"/>
            <a:chOff x="152400" y="1752600"/>
            <a:chExt cx="7848600" cy="3791129"/>
          </a:xfrm>
        </p:grpSpPr>
        <p:sp>
          <p:nvSpPr>
            <p:cNvPr id="18" name="TextBox 17"/>
            <p:cNvSpPr txBox="1"/>
            <p:nvPr/>
          </p:nvSpPr>
          <p:spPr>
            <a:xfrm>
              <a:off x="152400" y="2438400"/>
              <a:ext cx="2590800" cy="8309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Berasal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dari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Bumi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( </a:t>
              </a:r>
              <a:r>
                <a:rPr lang="en-US" sz="2400" b="1" dirty="0" err="1" smtClean="0"/>
                <a:t>terresterial</a:t>
              </a:r>
              <a:r>
                <a:rPr lang="en-US" sz="2400" b="1" dirty="0" smtClean="0"/>
                <a:t>)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" y="4267200"/>
              <a:ext cx="2590800" cy="12003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Berasal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dari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luar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Bumi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( </a:t>
              </a:r>
              <a:r>
                <a:rPr lang="en-US" sz="2400" b="1" dirty="0" err="1" smtClean="0"/>
                <a:t>extraterresterial</a:t>
              </a:r>
              <a:r>
                <a:rPr lang="en-US" sz="2400" b="1" dirty="0" smtClean="0"/>
                <a:t>)</a:t>
              </a:r>
              <a:endParaRPr lang="en-US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52800" y="1752600"/>
              <a:ext cx="4648200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Renewable </a:t>
              </a:r>
              <a:r>
                <a:rPr lang="en-US" dirty="0" err="1" smtClean="0"/>
                <a:t>energi</a:t>
              </a:r>
              <a:r>
                <a:rPr lang="en-US" dirty="0" smtClean="0"/>
                <a:t> yang </a:t>
              </a:r>
              <a:r>
                <a:rPr lang="en-US" dirty="0" err="1" smtClean="0"/>
                <a:t>dapat</a:t>
              </a:r>
              <a:r>
                <a:rPr lang="en-US" dirty="0" smtClean="0"/>
                <a:t> </a:t>
              </a:r>
              <a:r>
                <a:rPr lang="en-US" dirty="0" err="1" smtClean="0"/>
                <a:t>diaur</a:t>
              </a:r>
              <a:r>
                <a:rPr lang="en-US" dirty="0" smtClean="0"/>
                <a:t> </a:t>
              </a:r>
              <a:r>
                <a:rPr lang="en-US" dirty="0" err="1" smtClean="0"/>
                <a:t>ulang</a:t>
              </a:r>
              <a:endParaRPr lang="en-US" dirty="0" smtClean="0"/>
            </a:p>
            <a:p>
              <a:r>
                <a:rPr lang="en-US" dirty="0" smtClean="0"/>
                <a:t>( </a:t>
              </a:r>
              <a:r>
                <a:rPr lang="en-US" dirty="0" err="1" smtClean="0"/>
                <a:t>energi</a:t>
              </a:r>
              <a:r>
                <a:rPr lang="en-US" dirty="0" smtClean="0"/>
                <a:t> </a:t>
              </a:r>
              <a:r>
                <a:rPr lang="en-US" dirty="0" err="1" smtClean="0"/>
                <a:t>kayu</a:t>
              </a:r>
              <a:r>
                <a:rPr lang="en-US" dirty="0" smtClean="0"/>
                <a:t>, </a:t>
              </a:r>
              <a:r>
                <a:rPr lang="en-US" dirty="0" err="1" smtClean="0"/>
                <a:t>biomassa</a:t>
              </a:r>
              <a:r>
                <a:rPr lang="en-US" dirty="0" smtClean="0"/>
                <a:t>, biogas)</a:t>
              </a:r>
            </a:p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2800" y="4343400"/>
              <a:ext cx="4648200" cy="12003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Non-depleted  </a:t>
              </a:r>
              <a:r>
                <a:rPr lang="en-US" b="1" i="1" dirty="0" err="1" smtClean="0"/>
                <a:t>energiy</a:t>
              </a:r>
              <a:r>
                <a:rPr lang="en-US" b="1" i="1" dirty="0" smtClean="0"/>
                <a:t> resources  : </a:t>
              </a:r>
            </a:p>
            <a:p>
              <a:r>
                <a:rPr lang="en-US" dirty="0" err="1" smtClean="0"/>
                <a:t>Adalah</a:t>
              </a:r>
              <a:r>
                <a:rPr lang="en-US" dirty="0" smtClean="0"/>
                <a:t> </a:t>
              </a:r>
              <a:r>
                <a:rPr lang="en-US" dirty="0" err="1" smtClean="0"/>
                <a:t>Energi</a:t>
              </a:r>
              <a:r>
                <a:rPr lang="en-US" dirty="0" smtClean="0"/>
                <a:t> yang </a:t>
              </a:r>
              <a:r>
                <a:rPr lang="en-US" dirty="0" err="1" smtClean="0"/>
                <a:t>sifatnya</a:t>
              </a:r>
              <a:r>
                <a:rPr lang="en-US" dirty="0" smtClean="0"/>
                <a:t> </a:t>
              </a:r>
              <a:r>
                <a:rPr lang="en-US" dirty="0" err="1" smtClean="0"/>
                <a:t>tidak</a:t>
              </a:r>
              <a:r>
                <a:rPr lang="en-US" dirty="0" smtClean="0"/>
                <a:t> </a:t>
              </a:r>
              <a:r>
                <a:rPr lang="en-US" dirty="0" err="1" smtClean="0"/>
                <a:t>bisa</a:t>
              </a:r>
              <a:r>
                <a:rPr lang="en-US" dirty="0" smtClean="0"/>
                <a:t> </a:t>
              </a:r>
              <a:r>
                <a:rPr lang="en-US" dirty="0" err="1" smtClean="0"/>
                <a:t>habis</a:t>
              </a:r>
              <a:endParaRPr lang="en-US" dirty="0" smtClean="0"/>
            </a:p>
            <a:p>
              <a:r>
                <a:rPr lang="en-US" dirty="0" smtClean="0"/>
                <a:t>( </a:t>
              </a:r>
              <a:r>
                <a:rPr lang="en-US" dirty="0" err="1" smtClean="0"/>
                <a:t>energi</a:t>
              </a:r>
              <a:r>
                <a:rPr lang="en-US" dirty="0" smtClean="0"/>
                <a:t> </a:t>
              </a:r>
              <a:r>
                <a:rPr lang="en-US" dirty="0" err="1" smtClean="0"/>
                <a:t>surya</a:t>
              </a:r>
              <a:r>
                <a:rPr lang="en-US" dirty="0" smtClean="0"/>
                <a:t>, </a:t>
              </a:r>
              <a:r>
                <a:rPr lang="en-US" dirty="0" err="1" smtClean="0"/>
                <a:t>energi</a:t>
              </a:r>
              <a:r>
                <a:rPr lang="en-US" dirty="0" smtClean="0"/>
                <a:t> </a:t>
              </a:r>
              <a:r>
                <a:rPr lang="en-US" dirty="0" err="1" smtClean="0"/>
                <a:t>kosmis</a:t>
              </a:r>
              <a:r>
                <a:rPr lang="en-US" dirty="0" smtClean="0"/>
                <a:t> )</a:t>
              </a:r>
            </a:p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2800" y="2895600"/>
              <a:ext cx="4648200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Non- Renewable </a:t>
              </a:r>
              <a:r>
                <a:rPr lang="en-US" dirty="0" err="1" smtClean="0"/>
                <a:t>energi</a:t>
              </a:r>
              <a:r>
                <a:rPr lang="en-US" dirty="0" smtClean="0"/>
                <a:t> yang </a:t>
              </a:r>
              <a:r>
                <a:rPr lang="en-US" dirty="0" err="1" smtClean="0"/>
                <a:t>tidak</a:t>
              </a:r>
              <a:r>
                <a:rPr lang="en-US" dirty="0" smtClean="0"/>
                <a:t> </a:t>
              </a:r>
              <a:r>
                <a:rPr lang="en-US" dirty="0" err="1" smtClean="0"/>
                <a:t>dapat</a:t>
              </a:r>
              <a:r>
                <a:rPr lang="en-US" dirty="0" smtClean="0"/>
                <a:t> </a:t>
              </a:r>
              <a:r>
                <a:rPr lang="en-US" dirty="0" err="1" smtClean="0"/>
                <a:t>perbaharui</a:t>
              </a:r>
              <a:r>
                <a:rPr lang="en-US" dirty="0" smtClean="0"/>
                <a:t> /</a:t>
              </a:r>
              <a:r>
                <a:rPr lang="en-US" dirty="0" err="1" smtClean="0"/>
                <a:t>habis</a:t>
              </a:r>
              <a:r>
                <a:rPr lang="en-US" dirty="0" smtClean="0"/>
                <a:t> ( </a:t>
              </a:r>
              <a:r>
                <a:rPr lang="en-US" dirty="0" err="1" smtClean="0"/>
                <a:t>minyak</a:t>
              </a:r>
              <a:r>
                <a:rPr lang="en-US" dirty="0" smtClean="0"/>
                <a:t> </a:t>
              </a:r>
              <a:r>
                <a:rPr lang="en-US" dirty="0" err="1" smtClean="0"/>
                <a:t>bumi</a:t>
              </a:r>
              <a:r>
                <a:rPr lang="en-US" dirty="0" smtClean="0"/>
                <a:t>, </a:t>
              </a:r>
              <a:r>
                <a:rPr lang="en-US" dirty="0" err="1" smtClean="0"/>
                <a:t>batu</a:t>
              </a:r>
              <a:r>
                <a:rPr lang="en-US" dirty="0" smtClean="0"/>
                <a:t> </a:t>
              </a:r>
              <a:r>
                <a:rPr lang="en-US" dirty="0" err="1" smtClean="0"/>
                <a:t>bara</a:t>
              </a:r>
              <a:r>
                <a:rPr lang="en-US" dirty="0" smtClean="0"/>
                <a:t>, gas </a:t>
              </a:r>
              <a:r>
                <a:rPr lang="en-US" dirty="0" err="1" smtClean="0"/>
                <a:t>alam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743200" y="2819400"/>
              <a:ext cx="2286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477294" y="2856706"/>
              <a:ext cx="9906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971800" y="2362200"/>
              <a:ext cx="3048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971800" y="3352800"/>
              <a:ext cx="3048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743200" y="4876800"/>
              <a:ext cx="457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381000"/>
            <a:ext cx="7848600" cy="6266807"/>
            <a:chOff x="-228600" y="-117825"/>
            <a:chExt cx="7848600" cy="5888365"/>
          </a:xfrm>
        </p:grpSpPr>
        <p:sp>
          <p:nvSpPr>
            <p:cNvPr id="5" name="TextBox 4"/>
            <p:cNvSpPr txBox="1"/>
            <p:nvPr/>
          </p:nvSpPr>
          <p:spPr>
            <a:xfrm>
              <a:off x="2268780" y="-117825"/>
              <a:ext cx="3696936" cy="9543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BAGAN </a:t>
              </a:r>
            </a:p>
            <a:p>
              <a:pPr algn="ctr"/>
              <a:r>
                <a:rPr lang="en-US" sz="2000" b="1" dirty="0" smtClean="0">
                  <a:latin typeface="Arial Narrow" pitchFamily="34" charset="0"/>
                </a:rPr>
                <a:t>KARAKTERISTIK, JENIS, </a:t>
              </a:r>
            </a:p>
            <a:p>
              <a:pPr algn="ctr"/>
              <a:r>
                <a:rPr lang="en-US" sz="2000" b="1" dirty="0" smtClean="0">
                  <a:latin typeface="Arial Narrow" pitchFamily="34" charset="0"/>
                </a:rPr>
                <a:t>KLASIFIKASI &amp; SUMBER ENERGI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1600200"/>
              <a:ext cx="1447800" cy="70788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Arial Narrow" pitchFamily="34" charset="0"/>
                </a:rPr>
                <a:t>Karakteristik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r>
                <a:rPr lang="en-US" sz="2000" b="1" dirty="0" err="1" smtClean="0">
                  <a:latin typeface="Arial Narrow" pitchFamily="34" charset="0"/>
                </a:rPr>
                <a:t>energi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27664" y="1600200"/>
              <a:ext cx="1295400" cy="70788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Arial Narrow" pitchFamily="34" charset="0"/>
                </a:rPr>
                <a:t>Jenis-jenis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r>
                <a:rPr lang="en-US" sz="2000" b="1" dirty="0" err="1" smtClean="0">
                  <a:latin typeface="Arial Narrow" pitchFamily="34" charset="0"/>
                </a:rPr>
                <a:t>energi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99036" y="1600200"/>
              <a:ext cx="1295400" cy="70788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Arial Narrow" pitchFamily="34" charset="0"/>
                </a:rPr>
                <a:t>Klasifikasi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r>
                <a:rPr lang="en-US" sz="2000" b="1" dirty="0" err="1" smtClean="0">
                  <a:latin typeface="Arial Narrow" pitchFamily="34" charset="0"/>
                </a:rPr>
                <a:t>energi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4600" y="1600201"/>
              <a:ext cx="1295400" cy="66513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Arial Narrow" pitchFamily="34" charset="0"/>
                </a:rPr>
                <a:t>Sumber</a:t>
              </a:r>
              <a:endParaRPr lang="en-US" sz="2000" b="1" dirty="0" smtClean="0">
                <a:latin typeface="Arial Narrow" pitchFamily="34" charset="0"/>
              </a:endParaRPr>
            </a:p>
            <a:p>
              <a:pPr algn="ctr"/>
              <a:r>
                <a:rPr lang="en-US" sz="2000" b="1" dirty="0" err="1" smtClean="0">
                  <a:latin typeface="Arial Narrow" pitchFamily="34" charset="0"/>
                </a:rPr>
                <a:t>energi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28600" y="2597750"/>
              <a:ext cx="2438400" cy="6651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4625" indent="-174625">
                <a:buAutoNum type="alphaLcPeriod"/>
              </a:pPr>
              <a:r>
                <a:rPr lang="en-US" sz="2000" b="1" dirty="0" err="1" smtClean="0">
                  <a:latin typeface="Arial Narrow" pitchFamily="34" charset="0"/>
                </a:rPr>
                <a:t>Diperbaharui</a:t>
              </a:r>
              <a:endParaRPr lang="en-US" sz="2000" b="1" dirty="0" smtClean="0">
                <a:latin typeface="Arial Narrow" pitchFamily="34" charset="0"/>
              </a:endParaRPr>
            </a:p>
            <a:p>
              <a:pPr marL="174625" indent="-174625">
                <a:buAutoNum type="alphaLcPeriod"/>
              </a:pPr>
              <a:r>
                <a:rPr lang="en-US" sz="2000" b="1" dirty="0" err="1" smtClean="0">
                  <a:latin typeface="Arial Narrow" pitchFamily="34" charset="0"/>
                </a:rPr>
                <a:t>Tidak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r>
                <a:rPr lang="en-US" sz="2000" b="1" dirty="0" err="1" smtClean="0">
                  <a:latin typeface="Arial Narrow" pitchFamily="34" charset="0"/>
                </a:rPr>
                <a:t>diperbaharui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91696" y="2597745"/>
              <a:ext cx="1752600" cy="70788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31775" indent="-231775">
                <a:buAutoNum type="alphaLcPeriod"/>
              </a:pPr>
              <a:r>
                <a:rPr lang="en-US" sz="2000" b="1" dirty="0" err="1" smtClean="0">
                  <a:latin typeface="Arial Narrow" pitchFamily="34" charset="0"/>
                </a:rPr>
                <a:t>Transisional</a:t>
              </a:r>
              <a:endParaRPr lang="en-US" sz="2000" b="1" dirty="0" smtClean="0">
                <a:latin typeface="Arial Narrow" pitchFamily="34" charset="0"/>
              </a:endParaRPr>
            </a:p>
            <a:p>
              <a:pPr marL="231775" indent="-231775">
                <a:buAutoNum type="alphaLcPeriod"/>
              </a:pPr>
              <a:r>
                <a:rPr lang="en-US" sz="2000" b="1" dirty="0" err="1" smtClean="0">
                  <a:latin typeface="Arial Narrow" pitchFamily="34" charset="0"/>
                </a:rPr>
                <a:t>Tersimpan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33572" y="2611604"/>
              <a:ext cx="2219628" cy="182190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31775" indent="-231775">
                <a:buAutoNum type="alphaLcPeriod"/>
              </a:pPr>
              <a:r>
                <a:rPr lang="en-US" sz="2000" b="1" dirty="0" err="1" smtClean="0">
                  <a:latin typeface="Arial Narrow" pitchFamily="34" charset="0"/>
                </a:rPr>
                <a:t>Mekanik</a:t>
              </a:r>
              <a:endParaRPr lang="en-US" sz="2000" b="1" dirty="0" smtClean="0">
                <a:latin typeface="Arial Narrow" pitchFamily="34" charset="0"/>
              </a:endParaRPr>
            </a:p>
            <a:p>
              <a:pPr marL="231775" indent="-231775">
                <a:buAutoNum type="alphaLcPeriod"/>
              </a:pPr>
              <a:r>
                <a:rPr lang="en-US" sz="2000" b="1" dirty="0" err="1" smtClean="0">
                  <a:latin typeface="Arial Narrow" pitchFamily="34" charset="0"/>
                </a:rPr>
                <a:t>Listrik</a:t>
              </a:r>
              <a:endParaRPr lang="en-US" sz="2000" b="1" dirty="0" smtClean="0">
                <a:latin typeface="Arial Narrow" pitchFamily="34" charset="0"/>
              </a:endParaRPr>
            </a:p>
            <a:p>
              <a:pPr marL="231775" indent="-231775">
                <a:buAutoNum type="alphaLcPeriod"/>
              </a:pPr>
              <a:r>
                <a:rPr lang="en-US" sz="2000" b="1" dirty="0" err="1" smtClean="0">
                  <a:latin typeface="Arial Narrow" pitchFamily="34" charset="0"/>
                </a:rPr>
                <a:t>Elektromagnetik</a:t>
              </a:r>
              <a:endParaRPr lang="en-US" sz="2000" b="1" dirty="0" smtClean="0">
                <a:latin typeface="Arial Narrow" pitchFamily="34" charset="0"/>
              </a:endParaRPr>
            </a:p>
            <a:p>
              <a:pPr marL="231775" indent="-231775">
                <a:buAutoNum type="alphaLcPeriod"/>
              </a:pPr>
              <a:r>
                <a:rPr lang="en-US" sz="2000" b="1" dirty="0" smtClean="0">
                  <a:latin typeface="Arial Narrow" pitchFamily="34" charset="0"/>
                </a:rPr>
                <a:t>Kimia</a:t>
              </a:r>
            </a:p>
            <a:p>
              <a:pPr marL="231775" indent="-231775">
                <a:buAutoNum type="alphaLcPeriod"/>
              </a:pPr>
              <a:r>
                <a:rPr lang="en-US" sz="2000" b="1" dirty="0" err="1" smtClean="0">
                  <a:latin typeface="Arial Narrow" pitchFamily="34" charset="0"/>
                </a:rPr>
                <a:t>Nuklir</a:t>
              </a:r>
              <a:endParaRPr lang="en-US" sz="2000" b="1" dirty="0" smtClean="0">
                <a:latin typeface="Arial Narrow" pitchFamily="34" charset="0"/>
              </a:endParaRPr>
            </a:p>
            <a:p>
              <a:pPr marL="231775" indent="-231775">
                <a:buAutoNum type="alphaLcPeriod"/>
              </a:pPr>
              <a:r>
                <a:rPr lang="en-US" sz="2000" b="1" dirty="0" err="1" smtClean="0">
                  <a:latin typeface="Arial Narrow" pitchFamily="34" charset="0"/>
                </a:rPr>
                <a:t>panas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000" y="5105401"/>
              <a:ext cx="2286000" cy="66513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31775" indent="-231775" algn="ctr"/>
              <a:r>
                <a:rPr lang="en-US" sz="2000" b="1" dirty="0" err="1" smtClean="0">
                  <a:latin typeface="Arial Narrow" pitchFamily="34" charset="0"/>
                </a:rPr>
                <a:t>Energi</a:t>
              </a:r>
              <a:r>
                <a:rPr lang="en-US" sz="2000" b="1" dirty="0" smtClean="0">
                  <a:latin typeface="Arial Narrow" pitchFamily="34" charset="0"/>
                </a:rPr>
                <a:t> Modal</a:t>
              </a:r>
            </a:p>
            <a:p>
              <a:pPr marL="231775" indent="-231775" algn="ctr"/>
              <a:r>
                <a:rPr lang="en-US" sz="2000" b="1" dirty="0" smtClean="0">
                  <a:latin typeface="Arial Narrow" pitchFamily="34" charset="0"/>
                </a:rPr>
                <a:t>(capital energy)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3000" y="4114801"/>
              <a:ext cx="2286000" cy="66513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Celestial/</a:t>
              </a:r>
              <a:r>
                <a:rPr lang="en-US" sz="2000" b="1" dirty="0" err="1" smtClean="0">
                  <a:latin typeface="Arial Narrow" pitchFamily="34" charset="0"/>
                </a:rPr>
                <a:t>perolehan</a:t>
              </a:r>
              <a:r>
                <a:rPr lang="en-US" sz="2000" b="1" dirty="0" smtClean="0">
                  <a:latin typeface="Arial Narrow" pitchFamily="34" charset="0"/>
                </a:rPr>
                <a:t> (income energy)</a:t>
              </a:r>
              <a:endParaRPr lang="en-US" sz="2000" b="1" dirty="0">
                <a:latin typeface="Arial Narrow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3886597" y="1066403"/>
              <a:ext cx="45720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19200" y="1295400"/>
              <a:ext cx="5715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6782594" y="1447006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5057030" y="1447006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1067594" y="1447006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3088118" y="1447006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1067595" y="2458414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3117614" y="244455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5101274" y="2472265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5685830" y="3606442"/>
              <a:ext cx="2649143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4114800" y="4932230"/>
              <a:ext cx="2895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619500" y="4914900"/>
              <a:ext cx="990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3429000" y="44196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>
              <a:off x="3429000" y="54102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399" y="685796"/>
          <a:ext cx="7543806" cy="5566818"/>
        </p:xfrm>
        <a:graphic>
          <a:graphicData uri="http://schemas.openxmlformats.org/drawingml/2006/table">
            <a:tbl>
              <a:tblPr/>
              <a:tblGrid>
                <a:gridCol w="1505260"/>
                <a:gridCol w="315055"/>
                <a:gridCol w="315055"/>
                <a:gridCol w="315055"/>
                <a:gridCol w="315055"/>
                <a:gridCol w="341309"/>
                <a:gridCol w="341309"/>
                <a:gridCol w="341309"/>
                <a:gridCol w="341309"/>
                <a:gridCol w="341309"/>
                <a:gridCol w="341309"/>
                <a:gridCol w="341309"/>
                <a:gridCol w="341309"/>
                <a:gridCol w="341309"/>
                <a:gridCol w="341309"/>
                <a:gridCol w="341309"/>
                <a:gridCol w="341309"/>
                <a:gridCol w="341309"/>
                <a:gridCol w="341309"/>
              </a:tblGrid>
              <a:tr h="2743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Sumber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daya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energi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yang      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tersedia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di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             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Bumi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Lokasi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Bantuan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Proses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Utama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Angkasa</a:t>
                      </a:r>
                    </a:p>
                  </a:txBody>
                  <a:tcPr marL="8647" marR="8647" marT="864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Atmosfir</a:t>
                      </a:r>
                    </a:p>
                  </a:txBody>
                  <a:tcPr marL="8647" marR="8647" marT="864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Bumi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Bumi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</a:p>
                  </a:txBody>
                  <a:tcPr marL="8647" marR="8647" marT="864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Mata           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hari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5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Tanah</a:t>
                      </a:r>
                    </a:p>
                  </a:txBody>
                  <a:tcPr marL="8647" marR="8647" marT="864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Air</a:t>
                      </a:r>
                    </a:p>
                  </a:txBody>
                  <a:tcPr marL="8647" marR="8647" marT="864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Grafitasi</a:t>
                      </a:r>
                    </a:p>
                  </a:txBody>
                  <a:tcPr marL="8647" marR="8647" marT="864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Rotasi</a:t>
                      </a:r>
                    </a:p>
                  </a:txBody>
                  <a:tcPr marL="8647" marR="8647" marT="864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Magma</a:t>
                      </a:r>
                    </a:p>
                  </a:txBody>
                  <a:tcPr marL="8647" marR="8647" marT="864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Organik</a:t>
                      </a:r>
                    </a:p>
                  </a:txBody>
                  <a:tcPr marL="8647" marR="8647" marT="864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Kimia</a:t>
                      </a:r>
                    </a:p>
                  </a:txBody>
                  <a:tcPr marL="8647" marR="8647" marT="864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Reaksi Material</a:t>
                      </a:r>
                    </a:p>
                  </a:txBody>
                  <a:tcPr marL="8647" marR="8647" marT="864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Air</a:t>
                      </a:r>
                    </a:p>
                  </a:txBody>
                  <a:tcPr marL="8647" marR="8647" marT="864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Udara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47" marR="8647" marT="864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Grafitasi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47" marR="8647" marT="864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Grafitasi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47" marR="8647" marT="864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Radiasi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47" marR="8647" marT="864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Mekanikal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8647" marR="8647" marT="864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Panas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47" marR="8647" marT="864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Listrik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47" marR="8647" marT="864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Bio Massa</a:t>
                      </a:r>
                    </a:p>
                  </a:txBody>
                  <a:tcPr marL="8647" marR="8647" marT="8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Angin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8647" marR="8647" marT="8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Air</a:t>
                      </a:r>
                    </a:p>
                  </a:txBody>
                  <a:tcPr marL="8647" marR="8647" marT="8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Batu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bara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8647" marR="8647" marT="8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Minyak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&amp; gas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bumi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8647" marR="8647" marT="8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Panas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Bumi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8647" marR="8647" marT="8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Nuklir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8647" marR="8647" marT="8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Radiasi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Surya</a:t>
                      </a:r>
                    </a:p>
                  </a:txBody>
                  <a:tcPr marL="8647" marR="8647" marT="8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Pasang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Surut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8647" marR="8647" marT="8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Sel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bahan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bakar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8647" marR="8647" marT="8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Panas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laut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8647" marR="8647" marT="8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Ombak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Laut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8647" marR="8647" marT="8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Arus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Pancar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47" marR="8647" marT="8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Χ</a:t>
                      </a:r>
                    </a:p>
                  </a:txBody>
                  <a:tcPr marL="8647" marR="8647" marT="8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457200"/>
            <a:ext cx="7772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>
                <a:tab pos="822325" algn="l"/>
              </a:tabLst>
            </a:pPr>
            <a:r>
              <a:rPr lang="en-US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lang="en-US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Modal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7663"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Merupakan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bagian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keseluruhan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konstan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harus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dibayar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apakah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pembangkit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bekerja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atau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tidak</a:t>
            </a:r>
            <a:r>
              <a:rPr lang="en-US" sz="1600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Contoh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:</a:t>
            </a:r>
            <a:r>
              <a:rPr lang="en-US" sz="1600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harga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tanah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konstruksi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pajak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asuransi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bunga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investasi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690563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232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 startAt="2"/>
              <a:tabLst>
                <a:tab pos="822325" algn="l"/>
              </a:tabLst>
            </a:pPr>
            <a:r>
              <a:rPr lang="en-US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lang="en-US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Operasional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7663"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Merupakan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biaya-biaya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mencakup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semua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pengeluaran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terjadi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sepanjang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masa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operasi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pembangkit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  <a:r>
              <a:rPr lang="en-US" sz="1600" b="1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Contoh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:</a:t>
            </a:r>
            <a:r>
              <a:rPr lang="en-US" sz="1600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gaji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karyawan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bahan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bakar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perawatan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pajak-pajak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tertentu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23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400"/>
            <a:ext cx="1752600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itchFamily="34" charset="0"/>
              </a:rPr>
              <a:t>EKONOMI ENERGI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685800" y="3072348"/>
            <a:ext cx="7467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-3600450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Bila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investasi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sebesar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A dollar,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ditanamkan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suku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bunga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%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digandakan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n kali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pertahun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maka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nilai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total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investasi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( A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)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akhir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periode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operasi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selama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t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3600450" algn="l"/>
              </a:tabLst>
            </a:pP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		</a:t>
            </a:r>
          </a:p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3600450" algn="l"/>
              </a:tabLst>
            </a:pPr>
            <a:endParaRPr lang="en-US" sz="1600" dirty="0" smtClean="0">
              <a:latin typeface="Arial Narrow" pitchFamily="34" charset="0"/>
              <a:cs typeface="Arial" pitchFamily="34" charset="0"/>
            </a:endParaRPr>
          </a:p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3600450" algn="l"/>
              </a:tabLst>
            </a:pPr>
            <a:endParaRPr lang="en-US" sz="1600" dirty="0" smtClean="0">
              <a:latin typeface="Arial Narrow" pitchFamily="34" charset="0"/>
              <a:cs typeface="Arial" pitchFamily="34" charset="0"/>
            </a:endParaRPr>
          </a:p>
          <a:p>
            <a:pPr marL="344488" indent="-3444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-3600450" algn="l"/>
              </a:tabLst>
            </a:pPr>
            <a:r>
              <a:rPr lang="en-US" sz="1600" dirty="0" err="1">
                <a:latin typeface="Arial Narrow" pitchFamily="34" charset="0"/>
              </a:rPr>
              <a:t>Jika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pembayaran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daya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ke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perusahaan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dengan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jumlah</a:t>
            </a:r>
            <a:r>
              <a:rPr lang="en-US" sz="1600" dirty="0">
                <a:latin typeface="Arial Narrow" pitchFamily="34" charset="0"/>
              </a:rPr>
              <a:t> yang </a:t>
            </a:r>
            <a:r>
              <a:rPr lang="en-US" sz="1600" dirty="0" err="1">
                <a:latin typeface="Arial Narrow" pitchFamily="34" charset="0"/>
              </a:rPr>
              <a:t>sama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sebesar</a:t>
            </a:r>
            <a:r>
              <a:rPr lang="en-US" sz="1600" dirty="0">
                <a:latin typeface="Arial Narrow" pitchFamily="34" charset="0"/>
              </a:rPr>
              <a:t>  S  dollar </a:t>
            </a:r>
            <a:r>
              <a:rPr lang="en-US" sz="1600" dirty="0" err="1">
                <a:latin typeface="Arial Narrow" pitchFamily="34" charset="0"/>
              </a:rPr>
              <a:t>selama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operasi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dana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ini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dapat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diinvestasikan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untuk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membayar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investasi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awal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ditambah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bunga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pada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ahir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periode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operasi</a:t>
            </a:r>
            <a:r>
              <a:rPr lang="en-US" sz="1600" dirty="0">
                <a:latin typeface="Arial Narrow" pitchFamily="34" charset="0"/>
              </a:rPr>
              <a:t>. </a:t>
            </a:r>
            <a:r>
              <a:rPr lang="en-US" sz="1600" dirty="0" err="1">
                <a:latin typeface="Arial Narrow" pitchFamily="34" charset="0"/>
              </a:rPr>
              <a:t>Jumlah</a:t>
            </a:r>
            <a:r>
              <a:rPr lang="en-US" sz="1600" dirty="0">
                <a:latin typeface="Arial Narrow" pitchFamily="34" charset="0"/>
              </a:rPr>
              <a:t> Total </a:t>
            </a:r>
            <a:r>
              <a:rPr lang="en-US" sz="1600" dirty="0" err="1">
                <a:latin typeface="Arial Narrow" pitchFamily="34" charset="0"/>
              </a:rPr>
              <a:t>dapat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diakumulasikan</a:t>
            </a:r>
            <a:r>
              <a:rPr lang="en-US" sz="1600" dirty="0">
                <a:latin typeface="Arial Narrow" pitchFamily="34" charset="0"/>
              </a:rPr>
              <a:t>  yang </a:t>
            </a:r>
            <a:r>
              <a:rPr lang="en-US" sz="1600" dirty="0" err="1">
                <a:latin typeface="Arial Narrow" pitchFamily="34" charset="0"/>
              </a:rPr>
              <a:t>harus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sama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dengan</a:t>
            </a:r>
            <a:r>
              <a:rPr lang="en-US" sz="1600" dirty="0">
                <a:latin typeface="Arial Narrow" pitchFamily="34" charset="0"/>
              </a:rPr>
              <a:t> A</a:t>
            </a:r>
            <a:r>
              <a:rPr lang="en-US" sz="1600" baseline="-25000" dirty="0">
                <a:latin typeface="Arial Narrow" pitchFamily="34" charset="0"/>
              </a:rPr>
              <a:t>T</a:t>
            </a:r>
            <a:r>
              <a:rPr lang="en-US" sz="1600" dirty="0">
                <a:latin typeface="Arial Narrow" pitchFamily="34" charset="0"/>
              </a:rPr>
              <a:t> , </a:t>
            </a:r>
            <a:r>
              <a:rPr lang="en-US" sz="1600" dirty="0" err="1">
                <a:latin typeface="Arial Narrow" pitchFamily="34" charset="0"/>
              </a:rPr>
              <a:t>dengan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menginvestasikan</a:t>
            </a:r>
            <a:r>
              <a:rPr lang="en-US" sz="1600" dirty="0">
                <a:latin typeface="Arial Narrow" pitchFamily="34" charset="0"/>
              </a:rPr>
              <a:t> S dollar </a:t>
            </a:r>
            <a:r>
              <a:rPr lang="en-US" sz="1600" dirty="0" err="1">
                <a:latin typeface="Arial Narrow" pitchFamily="34" charset="0"/>
              </a:rPr>
              <a:t>dengan</a:t>
            </a:r>
            <a:r>
              <a:rPr lang="en-US" sz="1600" dirty="0">
                <a:latin typeface="Arial Narrow" pitchFamily="34" charset="0"/>
              </a:rPr>
              <a:t>  m  kali  </a:t>
            </a:r>
            <a:r>
              <a:rPr lang="en-US" sz="1600" dirty="0" err="1">
                <a:latin typeface="Arial Narrow" pitchFamily="34" charset="0"/>
              </a:rPr>
              <a:t>setahun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dengan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suku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bunga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pertahun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sebesar</a:t>
            </a:r>
            <a:r>
              <a:rPr lang="en-US" sz="1600" dirty="0">
                <a:latin typeface="Arial Narrow" pitchFamily="34" charset="0"/>
              </a:rPr>
              <a:t>  j  yang </a:t>
            </a:r>
            <a:r>
              <a:rPr lang="en-US" sz="1600" dirty="0" err="1">
                <a:latin typeface="Arial Narrow" pitchFamily="34" charset="0"/>
              </a:rPr>
              <a:t>digandakan</a:t>
            </a:r>
            <a:r>
              <a:rPr lang="en-US" sz="1600" dirty="0">
                <a:latin typeface="Arial Narrow" pitchFamily="34" charset="0"/>
              </a:rPr>
              <a:t>  m  </a:t>
            </a:r>
            <a:r>
              <a:rPr lang="en-US" sz="1600" dirty="0" err="1">
                <a:latin typeface="Arial Narrow" pitchFamily="34" charset="0"/>
              </a:rPr>
              <a:t>tiap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tahun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maka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jumlah</a:t>
            </a:r>
            <a:r>
              <a:rPr lang="en-US" sz="1600" dirty="0">
                <a:latin typeface="Arial Narrow" pitchFamily="34" charset="0"/>
              </a:rPr>
              <a:t> total </a:t>
            </a:r>
            <a:r>
              <a:rPr lang="en-US" sz="1600" dirty="0" err="1">
                <a:latin typeface="Arial Narrow" pitchFamily="34" charset="0"/>
              </a:rPr>
              <a:t>dapat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dihitung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dengan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menggunakan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persamaan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berikut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</a:rPr>
              <a:t>:</a:t>
            </a:r>
          </a:p>
          <a:p>
            <a:pPr marL="344488" indent="-3444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-3600450" algn="l"/>
              </a:tabLst>
            </a:pPr>
            <a:endParaRPr lang="en-US" sz="1600" dirty="0">
              <a:latin typeface="Arial Narrow" pitchFamily="34" charset="0"/>
            </a:endParaRPr>
          </a:p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-360045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0045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66700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itchFamily="34" charset="0"/>
              </a:rPr>
              <a:t>FORMULA YANG DIGUNAKAN</a:t>
            </a:r>
            <a:endParaRPr lang="en-US" sz="1600" b="1" dirty="0">
              <a:latin typeface="Arial Narrow" pitchFamily="34" charset="0"/>
            </a:endParaRPr>
          </a:p>
        </p:txBody>
      </p:sp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2362200" y="3581400"/>
          <a:ext cx="2286000" cy="762000"/>
        </p:xfrm>
        <a:graphic>
          <a:graphicData uri="http://schemas.openxmlformats.org/presentationml/2006/ole">
            <p:oleObj spid="_x0000_s23567" name="Equation" r:id="rId3" imgW="1256755" imgH="545863" progId="Equation.3">
              <p:embed/>
            </p:oleObj>
          </a:graphicData>
        </a:graphic>
      </p:graphicFrame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2514600" y="5791200"/>
          <a:ext cx="2057400" cy="762000"/>
        </p:xfrm>
        <a:graphic>
          <a:graphicData uri="http://schemas.openxmlformats.org/presentationml/2006/ole">
            <p:oleObj spid="_x0000_s23568" name="Equation" r:id="rId4" imgW="1574800" imgH="508000" progId="Equation.3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57200" y="228600"/>
            <a:ext cx="74676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6400" lvl="0" indent="-4064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Beberapa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Pembangkit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memerlukan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beberapa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untuk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membangun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konstruksinya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sebelum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menghasilakan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Selama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pembangunan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mengeluarkan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uang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sebagai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investasi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awal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A,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jik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kontruksi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dibayar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seragam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sebesar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R  dollar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selama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masa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pembangunan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maka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investasi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modal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aktual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waktu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muali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besar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:	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-3600450" algn="l"/>
              </a:tabLst>
            </a:pPr>
            <a:r>
              <a:rPr lang="en-US" sz="1600" dirty="0"/>
              <a:t>	 </a:t>
            </a:r>
            <a:endParaRPr lang="en-US" sz="1600" dirty="0" smtClean="0">
              <a:latin typeface="Arial Narrow" pitchFamily="34" charset="0"/>
              <a:cs typeface="Arial" pitchFamily="34" charset="0"/>
            </a:endParaRPr>
          </a:p>
          <a:p>
            <a:pPr marL="344488" indent="-3444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-3600450" algn="l"/>
              </a:tabLst>
            </a:pPr>
            <a:r>
              <a:rPr lang="en-US" sz="1600" dirty="0" smtClean="0"/>
              <a:t>R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tambahan</a:t>
            </a:r>
            <a:r>
              <a:rPr lang="en-US" sz="1600" dirty="0"/>
              <a:t> yang </a:t>
            </a:r>
            <a:r>
              <a:rPr lang="en-US" sz="1600" dirty="0" err="1"/>
              <a:t>dibayarkan</a:t>
            </a:r>
            <a:r>
              <a:rPr lang="en-US" sz="1600" dirty="0"/>
              <a:t>  p  kali  </a:t>
            </a:r>
            <a:r>
              <a:rPr lang="en-US" sz="1600" dirty="0" err="1"/>
              <a:t>setahun</a:t>
            </a:r>
            <a:r>
              <a:rPr lang="en-US" sz="1600" dirty="0"/>
              <a:t> </a:t>
            </a:r>
            <a:r>
              <a:rPr lang="en-US" sz="1600" dirty="0" err="1"/>
              <a:t>selama</a:t>
            </a:r>
            <a:r>
              <a:rPr lang="en-US" sz="1600" dirty="0"/>
              <a:t> </a:t>
            </a:r>
            <a:r>
              <a:rPr lang="en-US" sz="1600" dirty="0" err="1"/>
              <a:t>pembangunan</a:t>
            </a:r>
            <a:r>
              <a:rPr lang="en-US" sz="1600" dirty="0"/>
              <a:t>, </a:t>
            </a:r>
            <a:r>
              <a:rPr lang="en-US" sz="1600" dirty="0" err="1"/>
              <a:t>t</a:t>
            </a:r>
            <a:r>
              <a:rPr lang="en-US" sz="1600" baseline="-25000" dirty="0" err="1"/>
              <a:t>C</a:t>
            </a:r>
            <a:r>
              <a:rPr lang="en-US" sz="1600" dirty="0"/>
              <a:t> 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masa</a:t>
            </a:r>
            <a:r>
              <a:rPr lang="en-US" sz="1600" dirty="0"/>
              <a:t> </a:t>
            </a:r>
            <a:r>
              <a:rPr lang="en-US" sz="1600" dirty="0" err="1"/>
              <a:t>kontruksi</a:t>
            </a:r>
            <a:r>
              <a:rPr lang="en-US" sz="1600" dirty="0"/>
              <a:t> (</a:t>
            </a:r>
            <a:r>
              <a:rPr lang="en-US" sz="1600" dirty="0" err="1"/>
              <a:t>tahun</a:t>
            </a:r>
            <a:r>
              <a:rPr lang="en-US" sz="1600" dirty="0"/>
              <a:t>)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suku</a:t>
            </a:r>
            <a:r>
              <a:rPr lang="en-US" sz="1600" dirty="0"/>
              <a:t> </a:t>
            </a:r>
            <a:r>
              <a:rPr lang="en-US" sz="1600" dirty="0" err="1"/>
              <a:t>bunga</a:t>
            </a:r>
            <a:r>
              <a:rPr lang="en-US" sz="1600" dirty="0"/>
              <a:t>. </a:t>
            </a:r>
            <a:r>
              <a:rPr lang="en-US" sz="1600" dirty="0" err="1"/>
              <a:t>Besar</a:t>
            </a:r>
            <a:r>
              <a:rPr lang="en-US" sz="1600" dirty="0"/>
              <a:t>  R 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dihitung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rumusan</a:t>
            </a:r>
            <a:r>
              <a:rPr lang="en-US" sz="1600" dirty="0"/>
              <a:t> </a:t>
            </a:r>
            <a:r>
              <a:rPr lang="en-US" sz="1600" dirty="0" err="1"/>
              <a:t>sbb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marL="344488" indent="-344488" eaLnBrk="0" fontAlgn="base" hangingPunct="0">
              <a:spcBef>
                <a:spcPct val="0"/>
              </a:spcBef>
              <a:spcAft>
                <a:spcPct val="0"/>
              </a:spcAft>
              <a:tabLst>
                <a:tab pos="-3600450" algn="l"/>
              </a:tabLst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  <a:p>
            <a:endParaRPr lang="en-US" sz="1600" dirty="0" smtClean="0"/>
          </a:p>
          <a:p>
            <a:endParaRPr lang="en-US" sz="1600" dirty="0"/>
          </a:p>
          <a:p>
            <a:pPr marL="347663" indent="-347663">
              <a:buFont typeface="Wingdings" pitchFamily="2" charset="2"/>
              <a:buChar char="Ø"/>
            </a:pPr>
            <a:r>
              <a:rPr lang="en-US" sz="1600" dirty="0" err="1" smtClean="0">
                <a:latin typeface="Arial Narrow" pitchFamily="34" charset="0"/>
              </a:rPr>
              <a:t>Biaya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energi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untuk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pemakaian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bahan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bakar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pembangkit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disingkat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dengan</a:t>
            </a:r>
            <a:r>
              <a:rPr lang="en-US" sz="1600" dirty="0">
                <a:latin typeface="Arial Narrow" pitchFamily="34" charset="0"/>
              </a:rPr>
              <a:t>  </a:t>
            </a:r>
            <a:r>
              <a:rPr lang="en-US" sz="1600" i="1" dirty="0">
                <a:latin typeface="Arial Narrow" pitchFamily="34" charset="0"/>
              </a:rPr>
              <a:t>X  </a:t>
            </a:r>
            <a:r>
              <a:rPr lang="en-US" sz="1600" i="1" dirty="0" err="1">
                <a:latin typeface="Arial Narrow" pitchFamily="34" charset="0"/>
              </a:rPr>
              <a:t>sen</a:t>
            </a:r>
            <a:r>
              <a:rPr lang="en-US" sz="1600" i="1" dirty="0">
                <a:latin typeface="Arial Narrow" pitchFamily="34" charset="0"/>
              </a:rPr>
              <a:t> dollar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i="1" dirty="0">
                <a:latin typeface="Arial Narrow" pitchFamily="34" charset="0"/>
              </a:rPr>
              <a:t>per </a:t>
            </a:r>
            <a:r>
              <a:rPr lang="en-US" sz="1600" i="1" dirty="0" err="1">
                <a:latin typeface="Arial Narrow" pitchFamily="34" charset="0"/>
              </a:rPr>
              <a:t>juta</a:t>
            </a:r>
            <a:r>
              <a:rPr lang="en-US" sz="1600" i="1" dirty="0">
                <a:latin typeface="Arial Narrow" pitchFamily="34" charset="0"/>
              </a:rPr>
              <a:t> Btu.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Jika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biaya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bahan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bakar</a:t>
            </a:r>
            <a:r>
              <a:rPr lang="en-US" sz="1600" dirty="0">
                <a:latin typeface="Arial Narrow" pitchFamily="34" charset="0"/>
              </a:rPr>
              <a:t>  X, </a:t>
            </a:r>
            <a:r>
              <a:rPr lang="en-US" sz="1600" dirty="0" err="1">
                <a:latin typeface="Arial Narrow" pitchFamily="34" charset="0"/>
              </a:rPr>
              <a:t>maka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biaya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satuan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daya</a:t>
            </a:r>
            <a:r>
              <a:rPr lang="en-US" sz="1600" dirty="0">
                <a:latin typeface="Arial Narrow" pitchFamily="34" charset="0"/>
              </a:rPr>
              <a:t> rata-rata </a:t>
            </a:r>
            <a:r>
              <a:rPr lang="en-US" sz="1600" dirty="0" err="1">
                <a:latin typeface="Arial Narrow" pitchFamily="34" charset="0"/>
              </a:rPr>
              <a:t>bahan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bakar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adalah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</a:rPr>
              <a:t>:</a:t>
            </a:r>
          </a:p>
          <a:p>
            <a:pPr marL="347663" indent="-347663">
              <a:buFont typeface="Wingdings" pitchFamily="2" charset="2"/>
              <a:buChar char="Ø"/>
            </a:pPr>
            <a:endParaRPr lang="en-US" sz="1600" dirty="0">
              <a:latin typeface="Arial Narrow" pitchFamily="34" charset="0"/>
            </a:endParaRPr>
          </a:p>
          <a:p>
            <a:pPr marL="347663"/>
            <a:r>
              <a:rPr lang="en-US" sz="1600" b="1" dirty="0" smtClean="0">
                <a:latin typeface="Arial Narrow" pitchFamily="34" charset="0"/>
              </a:rPr>
              <a:t>	</a:t>
            </a:r>
            <a:r>
              <a:rPr lang="en-US" sz="1600" b="1" dirty="0" err="1" smtClean="0">
                <a:latin typeface="Arial Narrow" pitchFamily="34" charset="0"/>
              </a:rPr>
              <a:t>Biaya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satuan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daya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bahan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bakar</a:t>
            </a:r>
            <a:r>
              <a:rPr lang="en-US" sz="1600" b="1" dirty="0">
                <a:latin typeface="Arial Narrow" pitchFamily="34" charset="0"/>
              </a:rPr>
              <a:t> = 0,003413 X /</a:t>
            </a:r>
            <a:r>
              <a:rPr lang="en-US" sz="1600" b="1" dirty="0">
                <a:latin typeface="Arial Narrow" pitchFamily="34" charset="0"/>
                <a:sym typeface="Symbol"/>
              </a:rPr>
              <a:t></a:t>
            </a:r>
            <a:r>
              <a:rPr lang="en-US" sz="1600" b="1" baseline="-25000" dirty="0" err="1">
                <a:latin typeface="Arial Narrow" pitchFamily="34" charset="0"/>
              </a:rPr>
              <a:t>Th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sen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dollar/</a:t>
            </a:r>
            <a:r>
              <a:rPr lang="en-US" sz="1600" b="1" dirty="0" err="1" smtClean="0">
                <a:latin typeface="Arial Narrow" pitchFamily="34" charset="0"/>
              </a:rPr>
              <a:t>kWe.h</a:t>
            </a:r>
            <a:endParaRPr lang="en-US" sz="1600" b="1" dirty="0" smtClean="0">
              <a:latin typeface="Arial Narrow" pitchFamily="34" charset="0"/>
            </a:endParaRPr>
          </a:p>
          <a:p>
            <a:pPr marL="347663"/>
            <a:endParaRPr lang="en-US" sz="1600" dirty="0">
              <a:latin typeface="Arial Narrow" pitchFamily="34" charset="0"/>
            </a:endParaRPr>
          </a:p>
          <a:p>
            <a:pPr marL="347663"/>
            <a:r>
              <a:rPr lang="en-US" sz="1600" dirty="0" err="1">
                <a:latin typeface="Arial Narrow" pitchFamily="34" charset="0"/>
              </a:rPr>
              <a:t>Biaya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operasi</a:t>
            </a:r>
            <a:r>
              <a:rPr lang="en-US" sz="1600" dirty="0">
                <a:latin typeface="Arial Narrow" pitchFamily="34" charset="0"/>
              </a:rPr>
              <a:t> yang </a:t>
            </a:r>
            <a:r>
              <a:rPr lang="en-US" sz="1600" dirty="0" err="1">
                <a:latin typeface="Arial Narrow" pitchFamily="34" charset="0"/>
              </a:rPr>
              <a:t>berkaitan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dengan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karyawan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dihitung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dalam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sen</a:t>
            </a:r>
            <a:r>
              <a:rPr lang="en-US" sz="1600" dirty="0">
                <a:latin typeface="Arial Narrow" pitchFamily="34" charset="0"/>
              </a:rPr>
              <a:t> dollar per kilowatt-jam </a:t>
            </a:r>
            <a:r>
              <a:rPr lang="en-US" sz="1600" dirty="0" err="1">
                <a:latin typeface="Arial Narrow" pitchFamily="34" charset="0"/>
              </a:rPr>
              <a:t>dengan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persamaan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berikut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</a:rPr>
              <a:t>:</a:t>
            </a:r>
          </a:p>
          <a:p>
            <a:pPr marL="347663"/>
            <a:endParaRPr lang="en-US" sz="1600" dirty="0"/>
          </a:p>
          <a:p>
            <a:pPr marL="347663"/>
            <a:endParaRPr lang="en-US" sz="1600" dirty="0">
              <a:latin typeface="Arial Narrow" pitchFamily="34" charset="0"/>
            </a:endParaRPr>
          </a:p>
          <a:p>
            <a:pPr marL="347663"/>
            <a:r>
              <a:rPr lang="en-US" sz="1600" dirty="0">
                <a:latin typeface="Arial Narrow" pitchFamily="34" charset="0"/>
              </a:rPr>
              <a:t> </a:t>
            </a:r>
          </a:p>
          <a:p>
            <a:pPr marL="344488" indent="-3444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-3600450" algn="l"/>
              </a:tabLst>
            </a:pPr>
            <a:endParaRPr lang="en-US" sz="1600" dirty="0" smtClean="0"/>
          </a:p>
          <a:p>
            <a:pPr marL="344488" indent="-3444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-3600450" algn="l"/>
              </a:tabLst>
            </a:pPr>
            <a:endParaRPr lang="en-US" sz="1600" dirty="0" smtClean="0">
              <a:latin typeface="Arial Narrow" pitchFamily="34" charset="0"/>
            </a:endParaRPr>
          </a:p>
          <a:p>
            <a:pPr marL="344488" indent="-3444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-3600450" algn="l"/>
              </a:tabLst>
            </a:pPr>
            <a:endParaRPr lang="en-US" sz="1600" dirty="0">
              <a:latin typeface="Arial Narrow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0045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3124200" y="1295400"/>
          <a:ext cx="2590800" cy="762000"/>
        </p:xfrm>
        <a:graphic>
          <a:graphicData uri="http://schemas.openxmlformats.org/presentationml/2006/ole">
            <p:oleObj spid="_x0000_s24590" name="Equation" r:id="rId3" imgW="1422400" imgH="520700" progId="Equation.3">
              <p:embed/>
            </p:oleObj>
          </a:graphicData>
        </a:graphic>
      </p:graphicFrame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92" name="Object 16"/>
          <p:cNvGraphicFramePr>
            <a:graphicFrameLocks noChangeAspect="1"/>
          </p:cNvGraphicFramePr>
          <p:nvPr/>
        </p:nvGraphicFramePr>
        <p:xfrm>
          <a:off x="2438400" y="2743200"/>
          <a:ext cx="4267200" cy="685800"/>
        </p:xfrm>
        <a:graphic>
          <a:graphicData uri="http://schemas.openxmlformats.org/presentationml/2006/ole">
            <p:oleObj spid="_x0000_s24592" name="Equation" r:id="rId4" imgW="2590800" imgH="431800" progId="Equation.3">
              <p:embed/>
            </p:oleObj>
          </a:graphicData>
        </a:graphic>
      </p:graphicFrame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94" name="Object 18"/>
          <p:cNvGraphicFramePr>
            <a:graphicFrameLocks noChangeAspect="1"/>
          </p:cNvGraphicFramePr>
          <p:nvPr/>
        </p:nvGraphicFramePr>
        <p:xfrm>
          <a:off x="2143125" y="5486400"/>
          <a:ext cx="4324350" cy="685800"/>
        </p:xfrm>
        <a:graphic>
          <a:graphicData uri="http://schemas.openxmlformats.org/presentationml/2006/ole">
            <p:oleObj spid="_x0000_s24594" name="Equation" r:id="rId5" imgW="2869920" imgH="457200" progId="Equation.3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57200" y="228600"/>
            <a:ext cx="8077200" cy="6364545"/>
            <a:chOff x="457200" y="228600"/>
            <a:chExt cx="8077200" cy="6364545"/>
          </a:xfrm>
        </p:grpSpPr>
        <p:sp>
          <p:nvSpPr>
            <p:cNvPr id="6" name="TextBox 5"/>
            <p:cNvSpPr txBox="1"/>
            <p:nvPr/>
          </p:nvSpPr>
          <p:spPr>
            <a:xfrm>
              <a:off x="1676400" y="228600"/>
              <a:ext cx="5486400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Arial Narrow" pitchFamily="34" charset="0"/>
                </a:rPr>
                <a:t>KARAKTERISTIK ENERGI</a:t>
              </a:r>
              <a:endParaRPr lang="en-US" sz="3600" b="1" dirty="0">
                <a:latin typeface="Arial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7600" y="1219200"/>
              <a:ext cx="4876800" cy="25545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339725" lvl="0" indent="-339725" algn="just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q"/>
                <a:tabLst>
                  <a:tab pos="822325" algn="l"/>
                </a:tabLst>
              </a:pP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yang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disediakan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alam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secara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kontinu</a:t>
              </a:r>
              <a:endPara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endParaRPr>
            </a:p>
            <a:p>
              <a:pPr marL="339725" lvl="0" indent="-339725" algn="just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q"/>
                <a:tabLst>
                  <a:tab pos="822325" algn="l"/>
                </a:tabLst>
              </a:pP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Setelah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dimanfaatkan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untuk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sumber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,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dengan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proses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alam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dapat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dimanfaatkan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untuk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proses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berikutnya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. </a:t>
              </a:r>
            </a:p>
            <a:p>
              <a:pPr marL="339725" lvl="0" indent="-339725" algn="just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q"/>
                <a:tabLst>
                  <a:tab pos="822325" algn="l"/>
                </a:tabLst>
              </a:pPr>
              <a:r>
                <a:rPr lang="en-US" sz="2000" b="1" u="sng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Contoh</a:t>
              </a:r>
              <a:r>
                <a:rPr lang="en-US" sz="2000" b="1" u="sng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: </a:t>
              </a:r>
            </a:p>
            <a:p>
              <a:pPr marL="693738" lvl="0" indent="-354013" algn="just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  <a:tabLst>
                  <a:tab pos="822325" algn="l"/>
                </a:tabLst>
              </a:pP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matahari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, </a:t>
              </a:r>
            </a:p>
            <a:p>
              <a:pPr marL="693738" lvl="0" indent="-354013" algn="just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  <a:tabLst>
                  <a:tab pos="822325" algn="l"/>
                </a:tabLst>
              </a:pP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panas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bumi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, </a:t>
              </a:r>
            </a:p>
            <a:p>
              <a:pPr marL="693738" lvl="0" indent="-354013" algn="just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  <a:tabLst>
                  <a:tab pos="822325" algn="l"/>
                </a:tabLst>
              </a:pP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panas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laut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57600" y="4038600"/>
              <a:ext cx="4876800" cy="255454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339725" lvl="0" indent="-339725" algn="just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q"/>
              </a:pP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yang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disediakan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alam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dengan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jumlahnya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terbatas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, </a:t>
              </a:r>
            </a:p>
            <a:p>
              <a:pPr marL="339725" lvl="0" indent="-339725" algn="just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q"/>
              </a:pP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Setelah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dimanfaatkan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untuk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sumber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 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tidak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dapat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digunakan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lagi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untuk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proses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berikutnya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. </a:t>
              </a:r>
            </a:p>
            <a:p>
              <a:pPr marL="339725" lvl="0" indent="-339725" algn="just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q"/>
              </a:pPr>
              <a:r>
                <a:rPr lang="en-US" sz="2000" b="1" u="sng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Contoh</a:t>
              </a:r>
              <a:r>
                <a:rPr lang="en-US" sz="2000" b="1" u="sng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:</a:t>
              </a:r>
              <a:r>
                <a:rPr lang="en-US" sz="2000" u="sng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-  gas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alam</a:t>
              </a:r>
              <a:endPara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endParaRPr>
            </a:p>
            <a:p>
              <a:pPr marL="339725" lvl="0" indent="-339725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	       - 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batu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bara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,</a:t>
              </a:r>
            </a:p>
            <a:p>
              <a:pPr marL="339725" lvl="0" indent="-339725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		       - 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kayu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dan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tenaga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nuklir</a:t>
              </a:r>
              <a:r>
                <a:rPr lang="en-US" sz="20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..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57200" y="1828800"/>
              <a:ext cx="3048000" cy="1200329"/>
              <a:chOff x="457200" y="2209800"/>
              <a:chExt cx="3048000" cy="120032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57200" y="2209800"/>
                <a:ext cx="2590800" cy="1200329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err="1" smtClean="0">
                    <a:latin typeface="Arial Narrow" pitchFamily="34" charset="0"/>
                    <a:cs typeface="Arial" pitchFamily="34" charset="0"/>
                  </a:rPr>
                  <a:t>Dapat</a:t>
                </a:r>
                <a:r>
                  <a:rPr lang="en-US" sz="2400" b="1" dirty="0" smtClean="0">
                    <a:latin typeface="Arial Narrow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diperbaharui</a:t>
                </a:r>
                <a:r>
                  <a:rPr lang="en-US" sz="2400" b="1" dirty="0" smtClean="0"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 (</a:t>
                </a:r>
                <a:r>
                  <a:rPr lang="en-US" sz="2400" b="1" i="1" dirty="0" smtClean="0"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regenerative energy</a:t>
                </a:r>
                <a:r>
                  <a:rPr lang="en-US" sz="2400" b="1" dirty="0" smtClean="0"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)</a:t>
                </a:r>
                <a:endParaRPr lang="en-US" sz="2400" dirty="0">
                  <a:latin typeface="Arial Narrow" pitchFamily="34" charset="0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3048000" y="2438400"/>
                <a:ext cx="457200" cy="914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57200" y="4343400"/>
              <a:ext cx="3048000" cy="1569660"/>
              <a:chOff x="457200" y="4343400"/>
              <a:chExt cx="3048000" cy="156966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57200" y="4343400"/>
                <a:ext cx="2590800" cy="1569660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err="1" smtClean="0">
                    <a:latin typeface="Arial Narrow" pitchFamily="34" charset="0"/>
                    <a:cs typeface="Arial" pitchFamily="34" charset="0"/>
                  </a:rPr>
                  <a:t>Tidak</a:t>
                </a:r>
                <a:r>
                  <a:rPr lang="en-US" sz="2400" b="1" dirty="0" smtClean="0">
                    <a:latin typeface="Arial Narrow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latin typeface="Arial Narrow" pitchFamily="34" charset="0"/>
                    <a:cs typeface="Arial" pitchFamily="34" charset="0"/>
                  </a:rPr>
                  <a:t>dapat</a:t>
                </a:r>
                <a:r>
                  <a:rPr lang="en-US" sz="2400" b="1" dirty="0" smtClean="0">
                    <a:latin typeface="Arial Narrow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diperbaharui</a:t>
                </a:r>
                <a:r>
                  <a:rPr lang="en-US" sz="2400" b="1" dirty="0" smtClean="0"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 (non-</a:t>
                </a:r>
                <a:r>
                  <a:rPr lang="en-US" sz="2400" b="1" i="1" dirty="0" smtClean="0"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regenerative energy)</a:t>
                </a:r>
                <a:endParaRPr lang="en-US" sz="2400" dirty="0">
                  <a:latin typeface="Arial Narrow" pitchFamily="34" charset="0"/>
                </a:endParaRPr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3048000" y="4724400"/>
                <a:ext cx="457200" cy="914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85800" y="228600"/>
            <a:ext cx="6324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6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Notasi-notasi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digunakan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6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	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nilai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total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investasi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	= Modal/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investasi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atau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j	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tingkat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suku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bunga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(%)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n/m/p	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berapa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kali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penggandaan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bunga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setahun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= lama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periode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operasi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masa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konstruksi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maks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keluaran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daya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R            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tambahan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/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pemasangan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konstruksi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selama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pembangunan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N	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jumlah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karyawan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AS	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gaji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rata-rat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tahunan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LF	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faktor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beban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rata-rata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pembangkit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Rumusan-rumusan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yang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digunakan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90600" y="4191000"/>
            <a:ext cx="6934200" cy="2209800"/>
            <a:chOff x="990600" y="4191000"/>
            <a:chExt cx="7162800" cy="2209800"/>
          </a:xfrm>
        </p:grpSpPr>
        <p:graphicFrame>
          <p:nvGraphicFramePr>
            <p:cNvPr id="25605" name="Object 5"/>
            <p:cNvGraphicFramePr>
              <a:graphicFrameLocks noChangeAspect="1"/>
            </p:cNvGraphicFramePr>
            <p:nvPr/>
          </p:nvGraphicFramePr>
          <p:xfrm>
            <a:off x="990600" y="4191000"/>
            <a:ext cx="1905000" cy="685800"/>
          </p:xfrm>
          <a:graphic>
            <a:graphicData uri="http://schemas.openxmlformats.org/presentationml/2006/ole">
              <p:oleObj spid="_x0000_s25605" name="Equation" r:id="rId3" imgW="1143000" imgH="469900" progId="Equation.3">
                <p:embed/>
              </p:oleObj>
            </a:graphicData>
          </a:graphic>
        </p:graphicFrame>
        <p:graphicFrame>
          <p:nvGraphicFramePr>
            <p:cNvPr id="25604" name="Object 4"/>
            <p:cNvGraphicFramePr>
              <a:graphicFrameLocks noChangeAspect="1"/>
            </p:cNvGraphicFramePr>
            <p:nvPr/>
          </p:nvGraphicFramePr>
          <p:xfrm>
            <a:off x="990600" y="5105400"/>
            <a:ext cx="1905000" cy="466725"/>
          </p:xfrm>
          <a:graphic>
            <a:graphicData uri="http://schemas.openxmlformats.org/presentationml/2006/ole">
              <p:oleObj spid="_x0000_s25604" name="Equation" r:id="rId4" imgW="1371600" imgH="469900" progId="Equation.3">
                <p:embed/>
              </p:oleObj>
            </a:graphicData>
          </a:graphic>
        </p:graphicFrame>
        <p:graphicFrame>
          <p:nvGraphicFramePr>
            <p:cNvPr id="25603" name="Object 3"/>
            <p:cNvGraphicFramePr>
              <a:graphicFrameLocks noChangeAspect="1"/>
            </p:cNvGraphicFramePr>
            <p:nvPr/>
          </p:nvGraphicFramePr>
          <p:xfrm>
            <a:off x="990600" y="5715000"/>
            <a:ext cx="2133600" cy="685800"/>
          </p:xfrm>
          <a:graphic>
            <a:graphicData uri="http://schemas.openxmlformats.org/presentationml/2006/ole">
              <p:oleObj spid="_x0000_s25603" name="Equation" r:id="rId5" imgW="1269449" imgH="469696" progId="Equation.3">
                <p:embed/>
              </p:oleObj>
            </a:graphicData>
          </a:graphic>
        </p:graphicFrame>
        <p:graphicFrame>
          <p:nvGraphicFramePr>
            <p:cNvPr id="25602" name="Object 2"/>
            <p:cNvGraphicFramePr>
              <a:graphicFrameLocks noChangeAspect="1"/>
            </p:cNvGraphicFramePr>
            <p:nvPr/>
          </p:nvGraphicFramePr>
          <p:xfrm>
            <a:off x="3657600" y="4267200"/>
            <a:ext cx="4114800" cy="685800"/>
          </p:xfrm>
          <a:graphic>
            <a:graphicData uri="http://schemas.openxmlformats.org/presentationml/2006/ole">
              <p:oleObj spid="_x0000_s25602" name="Equation" r:id="rId6" imgW="2476500" imgH="431800" progId="Equation.3">
                <p:embed/>
              </p:oleObj>
            </a:graphicData>
          </a:graphic>
        </p:graphicFrame>
        <p:graphicFrame>
          <p:nvGraphicFramePr>
            <p:cNvPr id="25601" name="Object 1"/>
            <p:cNvGraphicFramePr>
              <a:graphicFrameLocks noChangeAspect="1"/>
            </p:cNvGraphicFramePr>
            <p:nvPr/>
          </p:nvGraphicFramePr>
          <p:xfrm>
            <a:off x="3657600" y="5791200"/>
            <a:ext cx="3657600" cy="609600"/>
          </p:xfrm>
          <a:graphic>
            <a:graphicData uri="http://schemas.openxmlformats.org/presentationml/2006/ole">
              <p:oleObj spid="_x0000_s25601" name="Equation" r:id="rId7" imgW="2755900" imgH="457200" progId="Equation.3">
                <p:embed/>
              </p:oleObj>
            </a:graphicData>
          </a:graphic>
        </p:graphicFrame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3505200" y="4953000"/>
              <a:ext cx="46482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-2255838" algn="l"/>
                </a:tabLst>
              </a:pPr>
              <a:r>
                <a:rPr kumimoji="0" lang="en-US" sz="16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Biaya</a:t>
              </a: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6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satuan</a:t>
              </a: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6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daya</a:t>
              </a: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rata-rata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-2255838" algn="l"/>
                </a:tabLst>
              </a:pPr>
              <a:r>
                <a:rPr lang="en-US" sz="16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lang="en-US" sz="16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= 0,003413 X/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</a:t>
              </a:r>
              <a:r>
                <a:rPr kumimoji="0" lang="en-US" sz="1600" b="0" i="0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sen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dollar /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kWe.h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Symbol" pitchFamily="18" charset="2"/>
              </a:endParaRPr>
            </a:p>
            <a:p>
              <a:pPr marL="0" marR="0" lvl="0" indent="24606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2255838" algn="l"/>
                </a:tabLst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81000" y="228600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Contoh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soal</a:t>
            </a:r>
            <a:endParaRPr kumimoji="0" 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Sebuah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pembangkit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tenaga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nuklir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berkapasitas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1–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gigawatt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(1000Mev)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nominal $800 per kilowatt.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Bunga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digandakan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pertriwulan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bunga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pertahun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8%.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Effisiensi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pembangkit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33%,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faktor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beban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70%, lama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pemasangan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konstruksi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10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masa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operasi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40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bahan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bakar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25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dollar per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juta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- Btu.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Perioda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pembayaran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kontruksi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pertriwulan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Hitung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biaya-biaya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satuan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daya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modal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bahan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bakar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1000" y="1600200"/>
            <a:ext cx="57912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Diket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:</a:t>
            </a:r>
            <a:r>
              <a:rPr lang="en-US" sz="1400" i="1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satuan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= $800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perkilowatt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kWe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1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maks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= 1000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Mev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= 10</a:t>
            </a:r>
            <a:r>
              <a:rPr kumimoji="0" lang="en-US" sz="14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kWe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	M=n=p	= 4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1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= 10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	t</a:t>
            </a:r>
            <a:r>
              <a:rPr kumimoji="0" lang="en-US" sz="1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op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	= 40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=j	</a:t>
            </a:r>
            <a:r>
              <a:rPr lang="en-US" sz="1400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8% = 0,08 per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</a:t>
            </a:r>
            <a:r>
              <a:rPr kumimoji="0" lang="en-US" sz="1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= 33 % = 0,33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LF	= 70% = 0,7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381000" y="3429000"/>
            <a:ext cx="2286000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a).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Modal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762000" y="3810000"/>
          <a:ext cx="5867400" cy="1066800"/>
        </p:xfrm>
        <a:graphic>
          <a:graphicData uri="http://schemas.openxmlformats.org/presentationml/2006/ole">
            <p:oleObj spid="_x0000_s26636" name="Equation" r:id="rId3" imgW="4089400" imgH="889000" progId="Equation.3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762000" y="49530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400" b="1" dirty="0" err="1">
                <a:latin typeface="Arial Narrow" pitchFamily="34" charset="0"/>
              </a:rPr>
              <a:t>Harga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fasilitas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pada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akhir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masa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pembangunan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kontruksi</a:t>
            </a:r>
            <a:r>
              <a:rPr lang="en-US" sz="1400" b="1" dirty="0">
                <a:latin typeface="Arial Narrow" pitchFamily="34" charset="0"/>
              </a:rPr>
              <a:t> ( A ):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09600" y="5410200"/>
            <a:ext cx="8229600" cy="838200"/>
            <a:chOff x="609600" y="5410200"/>
            <a:chExt cx="8229600" cy="838200"/>
          </a:xfrm>
        </p:grpSpPr>
        <p:graphicFrame>
          <p:nvGraphicFramePr>
            <p:cNvPr id="26638" name="Object 14"/>
            <p:cNvGraphicFramePr>
              <a:graphicFrameLocks noChangeAspect="1"/>
            </p:cNvGraphicFramePr>
            <p:nvPr/>
          </p:nvGraphicFramePr>
          <p:xfrm>
            <a:off x="609600" y="5410200"/>
            <a:ext cx="2209800" cy="838200"/>
          </p:xfrm>
          <a:graphic>
            <a:graphicData uri="http://schemas.openxmlformats.org/presentationml/2006/ole">
              <p:oleObj spid="_x0000_s26638" name="Equation" r:id="rId4" imgW="1497950" imgH="533169" progId="Equation.3">
                <p:embed/>
              </p:oleObj>
            </a:graphicData>
          </a:graphic>
        </p:graphicFrame>
        <p:graphicFrame>
          <p:nvGraphicFramePr>
            <p:cNvPr id="26640" name="Object 16"/>
            <p:cNvGraphicFramePr>
              <a:graphicFrameLocks noChangeAspect="1"/>
            </p:cNvGraphicFramePr>
            <p:nvPr/>
          </p:nvGraphicFramePr>
          <p:xfrm>
            <a:off x="3733800" y="5410200"/>
            <a:ext cx="5105400" cy="718457"/>
          </p:xfrm>
          <a:graphic>
            <a:graphicData uri="http://schemas.openxmlformats.org/presentationml/2006/ole">
              <p:oleObj spid="_x0000_s26640" name="Equation" r:id="rId5" imgW="2971800" imgH="457200" progId="Equation.3">
                <p:embed/>
              </p:oleObj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2895600" y="5638800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Arial Narrow" pitchFamily="34" charset="0"/>
                </a:rPr>
                <a:t>Maka</a:t>
              </a:r>
              <a:r>
                <a:rPr lang="en-US" sz="1600" dirty="0" smtClean="0">
                  <a:latin typeface="Arial Narrow" pitchFamily="34" charset="0"/>
                </a:rPr>
                <a:t>  :</a:t>
              </a:r>
              <a:endParaRPr lang="en-US" sz="1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5800" y="228600"/>
            <a:ext cx="1524000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Modal total: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62000" y="457200"/>
          <a:ext cx="2362200" cy="542925"/>
        </p:xfrm>
        <a:graphic>
          <a:graphicData uri="http://schemas.openxmlformats.org/presentationml/2006/ole">
            <p:oleObj spid="_x0000_s27650" name="Equation" r:id="rId3" imgW="1256755" imgH="545863" progId="Equation.3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762000" y="1066800"/>
          <a:ext cx="5181600" cy="609600"/>
        </p:xfrm>
        <a:graphic>
          <a:graphicData uri="http://schemas.openxmlformats.org/presentationml/2006/ole">
            <p:oleObj spid="_x0000_s27652" name="Equation" r:id="rId4" imgW="4279900" imgH="469900" progId="Equation.3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762000" y="1600200"/>
          <a:ext cx="2209800" cy="609600"/>
        </p:xfrm>
        <a:graphic>
          <a:graphicData uri="http://schemas.openxmlformats.org/presentationml/2006/ole">
            <p:oleObj spid="_x0000_s27654" name="Equation" r:id="rId5" imgW="1549400" imgH="469900" progId="Equation.3">
              <p:embed/>
            </p:oleObj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804863" y="2209800"/>
          <a:ext cx="4257675" cy="609600"/>
        </p:xfrm>
        <a:graphic>
          <a:graphicData uri="http://schemas.openxmlformats.org/presentationml/2006/ole">
            <p:oleObj spid="_x0000_s27656" name="Equation" r:id="rId6" imgW="3136680" imgH="495000" progId="Equation.3">
              <p:embed/>
            </p:oleObj>
          </a:graphicData>
        </a:graphic>
      </p:graphicFrame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838200" y="2895600"/>
            <a:ext cx="7543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 =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Pembayaran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daya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triwulan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diperlukan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untuk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memenuhi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modal.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990600" y="3352800"/>
          <a:ext cx="5410200" cy="609600"/>
        </p:xfrm>
        <a:graphic>
          <a:graphicData uri="http://schemas.openxmlformats.org/presentationml/2006/ole">
            <p:oleObj spid="_x0000_s27659" name="Equation" r:id="rId7" imgW="3657600" imgH="444500" progId="Equation.3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838200" y="3886200"/>
            <a:ext cx="309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Keluaran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energi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per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triwulan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 (E</a:t>
            </a:r>
            <a:r>
              <a:rPr lang="en-US" sz="1400" b="1" baseline="-25000" dirty="0">
                <a:latin typeface="Arial" pitchFamily="34" charset="0"/>
                <a:cs typeface="Arial" pitchFamily="34" charset="0"/>
              </a:rPr>
              <a:t>Q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990600" y="4191000"/>
            <a:ext cx="304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= 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Pmaks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(LF)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waktu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triwulan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9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1066800" y="4495800"/>
          <a:ext cx="6324600" cy="609600"/>
        </p:xfrm>
        <a:graphic>
          <a:graphicData uri="http://schemas.openxmlformats.org/presentationml/2006/ole">
            <p:oleObj spid="_x0000_s27661" name="Equation" r:id="rId8" imgW="3556000" imgH="431800" progId="Equation.3">
              <p:embed/>
            </p:oleObj>
          </a:graphicData>
        </a:graphic>
      </p:graphicFrame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990600" y="5181600"/>
            <a:ext cx="2895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modal per kWe.jam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65" name="Object 17"/>
          <p:cNvGraphicFramePr>
            <a:graphicFrameLocks noChangeAspect="1"/>
          </p:cNvGraphicFramePr>
          <p:nvPr/>
        </p:nvGraphicFramePr>
        <p:xfrm>
          <a:off x="990600" y="5486400"/>
          <a:ext cx="3962400" cy="609600"/>
        </p:xfrm>
        <a:graphic>
          <a:graphicData uri="http://schemas.openxmlformats.org/presentationml/2006/ole">
            <p:oleObj spid="_x0000_s27665" name="Equation" r:id="rId9" imgW="3048000" imgH="482600" progId="Equation.3">
              <p:embed/>
            </p:oleObj>
          </a:graphicData>
        </a:graphic>
      </p:graphicFrame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5029200" y="5638800"/>
            <a:ext cx="2667000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 1,644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-dollar/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kWe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Jam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  16,44 mils/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kWe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 jam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8600" y="228601"/>
            <a:ext cx="1905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b). 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Operasi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685800" y="1066800"/>
          <a:ext cx="5014912" cy="685800"/>
        </p:xfrm>
        <a:graphic>
          <a:graphicData uri="http://schemas.openxmlformats.org/presentationml/2006/ole">
            <p:oleObj spid="_x0000_s28676" name="Equation" r:id="rId3" imgW="2679480" imgH="419040" progId="Equation.3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771525" y="2514600"/>
          <a:ext cx="4170363" cy="1066800"/>
        </p:xfrm>
        <a:graphic>
          <a:graphicData uri="http://schemas.openxmlformats.org/presentationml/2006/ole">
            <p:oleObj spid="_x0000_s28675" name="Equation" r:id="rId4" imgW="2603160" imgH="685800" progId="Equation.3">
              <p:embed/>
            </p:oleObj>
          </a:graphicData>
        </a:graphic>
      </p:graphicFrame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685800" y="3200400"/>
          <a:ext cx="5181600" cy="666750"/>
        </p:xfrm>
        <a:graphic>
          <a:graphicData uri="http://schemas.openxmlformats.org/presentationml/2006/ole">
            <p:oleObj spid="_x0000_s28674" name="Equation" r:id="rId5" imgW="2997000" imgH="444240" progId="Equation.3">
              <p:embed/>
            </p:oleObj>
          </a:graphicData>
        </a:graphic>
      </p:graphicFrame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609600"/>
            <a:ext cx="5029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satuan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daya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bahan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bakar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0,003413 X 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</a:t>
            </a:r>
            <a:r>
              <a:rPr kumimoji="0" lang="en-US" sz="1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 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53142" y="1600200"/>
            <a:ext cx="396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0,259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/ kWe.jam  =  2,59 mils /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kWe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 jam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2514600"/>
            <a:ext cx="31309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20574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Upah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karyawan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anggap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diperlukan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30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karyawan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):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228600" y="4267200"/>
            <a:ext cx="6705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-2255838" algn="l"/>
              </a:tabLst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Jadi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total (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diluar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pajak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dsb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) :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-2255838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-2255838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 16,44 + 2,59 + 0.10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-2255838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 19, 13 mils /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kWe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 jam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981200"/>
            <a:ext cx="646843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85800" y="228600"/>
            <a:ext cx="7848600" cy="5675769"/>
            <a:chOff x="685800" y="228600"/>
            <a:chExt cx="7848600" cy="5675769"/>
          </a:xfrm>
        </p:grpSpPr>
        <p:sp>
          <p:nvSpPr>
            <p:cNvPr id="7" name="TextBox 6"/>
            <p:cNvSpPr txBox="1"/>
            <p:nvPr/>
          </p:nvSpPr>
          <p:spPr>
            <a:xfrm>
              <a:off x="2590800" y="228600"/>
              <a:ext cx="4038600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Arial Narrow" pitchFamily="34" charset="0"/>
                </a:rPr>
                <a:t>JENIS-JENIS ENERGI</a:t>
              </a:r>
              <a:endParaRPr lang="en-US" sz="3600" b="1" dirty="0">
                <a:latin typeface="Arial Narrow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" y="1752600"/>
              <a:ext cx="2438400" cy="181588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28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transisional</a:t>
              </a:r>
              <a:r>
                <a:rPr lang="en-US" sz="28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(</a:t>
              </a:r>
              <a:r>
                <a:rPr lang="en-US" sz="2800" b="1" i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trantitional</a:t>
              </a:r>
              <a:r>
                <a:rPr lang="en-US" sz="2800" b="1" i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energy</a:t>
              </a:r>
              <a:r>
                <a:rPr lang="en-US" sz="28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lang="en-US" sz="28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2000" y="4267200"/>
              <a:ext cx="2438400" cy="138499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2800" b="1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tersimpan</a:t>
              </a:r>
              <a:r>
                <a:rPr lang="en-US" sz="2800" b="1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(</a:t>
              </a:r>
              <a:r>
                <a:rPr lang="en-US" sz="2800" b="1" i="1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stored energy</a:t>
              </a:r>
              <a:r>
                <a:rPr lang="en-US" sz="2800" b="1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lang="en-US" sz="2800" dirty="0"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0" y="3657600"/>
              <a:ext cx="4724400" cy="22467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28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yang </a:t>
              </a:r>
              <a:r>
                <a:rPr lang="en-US" sz="28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tersimpan</a:t>
              </a:r>
              <a:r>
                <a:rPr lang="en-US" sz="28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suatu</a:t>
              </a:r>
              <a:r>
                <a:rPr lang="en-US" sz="28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lang="en-US" sz="28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sistem</a:t>
              </a:r>
              <a:r>
                <a:rPr lang="en-US" sz="28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atau</a:t>
              </a:r>
              <a:r>
                <a:rPr lang="en-US" sz="28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massa</a:t>
              </a:r>
              <a:r>
                <a:rPr lang="en-US" sz="28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 Narrow" pitchFamily="34" charset="0"/>
                  <a:cs typeface="Arial" pitchFamily="34" charset="0"/>
                </a:rPr>
                <a:t>Biasanya</a:t>
              </a:r>
              <a:r>
                <a:rPr lang="en-US" sz="280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cs typeface="Arial" pitchFamily="34" charset="0"/>
                </a:rPr>
                <a:t>berbentuk</a:t>
              </a:r>
              <a:r>
                <a:rPr lang="en-US" sz="280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cs typeface="Arial" pitchFamily="34" charset="0"/>
                </a:rPr>
                <a:t>massa</a:t>
              </a:r>
              <a:r>
                <a:rPr lang="en-US" sz="2800" dirty="0" smtClean="0">
                  <a:latin typeface="Arial Narrow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 Narrow" pitchFamily="34" charset="0"/>
                  <a:cs typeface="Arial" pitchFamily="34" charset="0"/>
                </a:rPr>
                <a:t>medan</a:t>
              </a:r>
              <a:r>
                <a:rPr lang="en-US" sz="280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cs typeface="Arial" pitchFamily="34" charset="0"/>
                </a:rPr>
                <a:t>gaya</a:t>
              </a:r>
              <a:r>
                <a:rPr lang="en-US" sz="2800" dirty="0" smtClean="0">
                  <a:latin typeface="Arial Narrow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 Narrow" pitchFamily="34" charset="0"/>
                  <a:cs typeface="Arial" pitchFamily="34" charset="0"/>
                </a:rPr>
                <a:t>Mudah</a:t>
              </a:r>
              <a:r>
                <a:rPr lang="en-US" sz="280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cs typeface="Arial" pitchFamily="34" charset="0"/>
                </a:rPr>
                <a:t>dikonversi</a:t>
              </a:r>
              <a:r>
                <a:rPr lang="en-US" sz="280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cs typeface="Arial" pitchFamily="34" charset="0"/>
                </a:rPr>
                <a:t>menjadi</a:t>
              </a:r>
              <a:r>
                <a:rPr lang="en-US" sz="280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cs typeface="Arial" pitchFamily="34" charset="0"/>
                </a:rPr>
                <a:t>energi</a:t>
              </a:r>
              <a:r>
                <a:rPr lang="en-US" sz="280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cs typeface="Arial" pitchFamily="34" charset="0"/>
                </a:rPr>
                <a:t>transisi</a:t>
              </a:r>
              <a:endParaRPr lang="en-US" sz="28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0" y="2057400"/>
              <a:ext cx="4267200" cy="9541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22325" algn="l"/>
                </a:tabLst>
              </a:pPr>
              <a:r>
                <a:rPr lang="en-US" sz="28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28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yang </a:t>
              </a:r>
              <a:r>
                <a:rPr lang="en-US" sz="28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sedang</a:t>
              </a:r>
              <a:r>
                <a:rPr lang="en-US" sz="28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bergerak</a:t>
              </a:r>
              <a:r>
                <a:rPr lang="en-US" sz="28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melintasi</a:t>
              </a:r>
              <a:r>
                <a:rPr lang="en-US" sz="28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batas</a:t>
              </a:r>
              <a:r>
                <a:rPr lang="en-US" sz="2800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sistem</a:t>
              </a:r>
              <a:endParaRPr lang="en-US" sz="2800" dirty="0" smtClean="0">
                <a:latin typeface="Arial Narrow" pitchFamily="34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200400" y="1981200"/>
              <a:ext cx="381000" cy="11430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200400" y="4343400"/>
              <a:ext cx="457200" cy="11430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7800" y="2057400"/>
            <a:ext cx="6096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22325" algn="l"/>
              </a:tabLst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8738" lvl="1" indent="97313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mekanik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8738" lvl="1" indent="97313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listrik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8738" lvl="1" indent="97313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elektromagnetik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8738" lvl="1" indent="97313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kimia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8738" lvl="1" indent="97313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nuklir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58738" lvl="1" indent="97313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Termal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panas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304800"/>
            <a:ext cx="43434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KLASIFIKASI ENERGI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124200" y="1219200"/>
            <a:ext cx="2590800" cy="762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2192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mekanik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dimiliki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sifat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geraknya.Energi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mekanik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terdiri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potensial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kinetik</a:t>
            </a:r>
            <a:endParaRPr lang="en-US" sz="2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Wingdings" pitchFamily="2" charset="2"/>
              <a:buChar char="q"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potensial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dimiliki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posisinya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kedudukan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terhadap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acuan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514350" indent="-514350"/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potensial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bumi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tergantung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massa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gravitasi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bumi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ketinggian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Sehingga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dirumuskan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Ep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m.g.h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304800"/>
            <a:ext cx="3646867" cy="646331"/>
            <a:chOff x="762000" y="304800"/>
            <a:chExt cx="3646867" cy="646331"/>
          </a:xfrm>
        </p:grpSpPr>
        <p:sp>
          <p:nvSpPr>
            <p:cNvPr id="8" name="Rectangle 7"/>
            <p:cNvSpPr/>
            <p:nvPr/>
          </p:nvSpPr>
          <p:spPr>
            <a:xfrm>
              <a:off x="1447800" y="304800"/>
              <a:ext cx="296106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347663" lvl="3" indent="-347663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Mekanik</a:t>
              </a:r>
              <a:endParaRPr lang="en-US" sz="3600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0" y="304800"/>
              <a:ext cx="685800" cy="646331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1.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810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9588">
              <a:buFont typeface="Wingdings" pitchFamily="2" charset="2"/>
              <a:buChar char="q"/>
            </a:pPr>
            <a:r>
              <a:rPr lang="sv-SE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 kinetik </a:t>
            </a:r>
            <a:r>
              <a:rPr lang="sv-S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 energi yang dimiliki benda </a:t>
            </a:r>
          </a:p>
          <a:p>
            <a:pPr indent="509588"/>
            <a:r>
              <a:rPr lang="sv-S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karena geraknya. </a:t>
            </a:r>
          </a:p>
          <a:p>
            <a:pPr indent="509588"/>
            <a:endParaRPr lang="sv-SE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Makin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bergerak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\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kinetiknya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semakin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massa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bergerak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pula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kinetik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dimilikinya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matematis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dirumuskan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Ek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½ mv2</a:t>
            </a:r>
          </a:p>
          <a:p>
            <a:pPr>
              <a:buFont typeface="Wingdings" pitchFamily="2" charset="2"/>
              <a:buChar char="q"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143000"/>
            <a:ext cx="8001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Merupakan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berkaitan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arus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berakumulasi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Satuan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waktu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( watt-jam ).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transsisi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berupa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aliran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tersimpan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elektrostatik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induksi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Medan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elektrostatik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berkaitan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listrik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dihasilkan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oleh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terakumulasinya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muatan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pada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pelat-pelat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kapasitor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edan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induksi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/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medan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elektromagnetik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berkaitan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magnet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timbul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akibat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aliran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melalui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kumparan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induksi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47663" lvl="3" indent="-3476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 Narrow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304800"/>
            <a:ext cx="3291000" cy="646331"/>
            <a:chOff x="762000" y="304800"/>
            <a:chExt cx="3291000" cy="646331"/>
          </a:xfrm>
        </p:grpSpPr>
        <p:sp>
          <p:nvSpPr>
            <p:cNvPr id="6" name="Rectangle 5"/>
            <p:cNvSpPr/>
            <p:nvPr/>
          </p:nvSpPr>
          <p:spPr>
            <a:xfrm>
              <a:off x="1447800" y="304800"/>
              <a:ext cx="26052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347663" lvl="3" indent="-347663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Listrik</a:t>
              </a:r>
              <a:endParaRPr lang="en-US" sz="3600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304800"/>
              <a:ext cx="685800" cy="646331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2.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33400"/>
            <a:ext cx="8458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rgbClr val="FF0000"/>
                </a:solidFill>
              </a:rPr>
              <a:t>Energi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listrik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merupakan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Kemampuan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menghasilkan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usaha</a:t>
            </a:r>
            <a:r>
              <a:rPr lang="en-US" sz="2800" dirty="0" smtClean="0"/>
              <a:t> </a:t>
            </a:r>
            <a:r>
              <a:rPr lang="en-US" sz="2800" dirty="0" err="1" smtClean="0"/>
              <a:t>listrik</a:t>
            </a:r>
            <a:r>
              <a:rPr lang="en-US" sz="2800" dirty="0" smtClean="0"/>
              <a:t> (</a:t>
            </a:r>
            <a:r>
              <a:rPr lang="en-US" sz="2800" dirty="0" err="1" smtClean="0"/>
              <a:t>kemampuan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diperlukan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memindahkan</a:t>
            </a:r>
            <a:r>
              <a:rPr lang="en-US" sz="2800" dirty="0" smtClean="0"/>
              <a:t> </a:t>
            </a:r>
            <a:r>
              <a:rPr lang="en-US" sz="2800" dirty="0" err="1" smtClean="0"/>
              <a:t>muatan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yang lain). </a:t>
            </a:r>
          </a:p>
          <a:p>
            <a:pPr marL="465138" indent="-465138"/>
            <a:endParaRPr lang="en-US" sz="2800" dirty="0" smtClean="0"/>
          </a:p>
          <a:p>
            <a:pPr marL="465138" indent="-465138"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rgbClr val="FF0000"/>
                </a:solidFill>
              </a:rPr>
              <a:t>Energi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listrik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dilambangkan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  :  </a:t>
            </a:r>
            <a:r>
              <a:rPr lang="en-US" sz="2800" dirty="0" smtClean="0"/>
              <a:t>W</a:t>
            </a:r>
          </a:p>
          <a:p>
            <a:pPr marL="465138" indent="-465138"/>
            <a:endParaRPr lang="en-US" sz="2800" dirty="0" smtClean="0"/>
          </a:p>
          <a:p>
            <a:pPr marL="465138" indent="-465138">
              <a:buFont typeface="Wingdings" pitchFamily="2" charset="2"/>
              <a:buChar char="q"/>
            </a:pPr>
            <a:r>
              <a:rPr lang="en-US" sz="2800" dirty="0" err="1" smtClean="0"/>
              <a:t>Sedangkan</a:t>
            </a:r>
            <a:r>
              <a:rPr lang="en-US" sz="2800" dirty="0" smtClean="0"/>
              <a:t> </a:t>
            </a:r>
            <a:r>
              <a:rPr lang="en-US" sz="2800" dirty="0" err="1" smtClean="0"/>
              <a:t>perumusan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  <a:r>
              <a:rPr lang="en-US" sz="2800" dirty="0" err="1" smtClean="0"/>
              <a:t>energi</a:t>
            </a:r>
            <a:r>
              <a:rPr lang="en-US" sz="2800" dirty="0" smtClean="0"/>
              <a:t> </a:t>
            </a:r>
            <a:r>
              <a:rPr lang="en-US" sz="2800" dirty="0" err="1" smtClean="0"/>
              <a:t>listrik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:</a:t>
            </a:r>
          </a:p>
          <a:p>
            <a:pPr marL="465138" indent="-465138" algn="ctr"/>
            <a:r>
              <a:rPr lang="en-US" sz="2800" b="1" dirty="0" smtClean="0"/>
              <a:t>	W = Q.V </a:t>
            </a:r>
          </a:p>
          <a:p>
            <a:pPr marL="465138" indent="-465138"/>
            <a:r>
              <a:rPr lang="en-US" sz="2800" dirty="0" smtClean="0"/>
              <a:t>     W = </a:t>
            </a:r>
            <a:r>
              <a:rPr lang="en-US" sz="2800" dirty="0" err="1" smtClean="0"/>
              <a:t>Energi</a:t>
            </a:r>
            <a:r>
              <a:rPr lang="en-US" sz="2800" dirty="0" smtClean="0"/>
              <a:t> </a:t>
            </a:r>
            <a:r>
              <a:rPr lang="en-US" sz="2800" dirty="0" err="1" smtClean="0"/>
              <a:t>listrik</a:t>
            </a:r>
            <a:r>
              <a:rPr lang="en-US" sz="2800" dirty="0" smtClean="0"/>
              <a:t> ( Joule)</a:t>
            </a:r>
          </a:p>
          <a:p>
            <a:pPr marL="465138" indent="-465138"/>
            <a:r>
              <a:rPr lang="en-US" sz="2800" dirty="0" smtClean="0"/>
              <a:t>     Q  = </a:t>
            </a:r>
            <a:r>
              <a:rPr lang="en-US" sz="2800" dirty="0" err="1" smtClean="0"/>
              <a:t>Muatan</a:t>
            </a:r>
            <a:r>
              <a:rPr lang="en-US" sz="2800" dirty="0" smtClean="0"/>
              <a:t> </a:t>
            </a:r>
            <a:r>
              <a:rPr lang="en-US" sz="2800" dirty="0" err="1" smtClean="0"/>
              <a:t>listrik</a:t>
            </a:r>
            <a:r>
              <a:rPr lang="en-US" sz="2800" dirty="0" smtClean="0"/>
              <a:t> ( Coulomb)</a:t>
            </a:r>
          </a:p>
          <a:p>
            <a:pPr marL="465138" indent="-465138"/>
            <a:r>
              <a:rPr lang="en-US" sz="2800" dirty="0" smtClean="0"/>
              <a:t>      V = Beda </a:t>
            </a:r>
            <a:r>
              <a:rPr lang="en-US" sz="2800" dirty="0" err="1" smtClean="0"/>
              <a:t>potensial</a:t>
            </a:r>
            <a:r>
              <a:rPr lang="en-US" sz="2800" dirty="0" smtClean="0"/>
              <a:t> ( Volt 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918</TotalTime>
  <Words>1701</Words>
  <Application>Microsoft Office PowerPoint</Application>
  <PresentationFormat>On-screen Show (4:3)</PresentationFormat>
  <Paragraphs>568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Trek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74</cp:revision>
  <dcterms:created xsi:type="dcterms:W3CDTF">2008-10-07T16:49:23Z</dcterms:created>
  <dcterms:modified xsi:type="dcterms:W3CDTF">2013-12-09T00:25:53Z</dcterms:modified>
</cp:coreProperties>
</file>