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60" r:id="rId4"/>
    <p:sldId id="259" r:id="rId5"/>
    <p:sldId id="262" r:id="rId6"/>
    <p:sldId id="261" r:id="rId7"/>
    <p:sldId id="258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5887A-75B3-486E-AC58-7F3A06F550DA}" type="datetimeFigureOut">
              <a:rPr lang="en-US" smtClean="0"/>
              <a:t>09-Dec-13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E180C8-0C2E-4982-B39F-A459571CA0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5B2A1-C651-4D6B-A4D3-290C2E4B8964}" type="datetimeFigureOut">
              <a:rPr lang="en-US" smtClean="0"/>
              <a:pPr/>
              <a:t>09-Dec-13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E7E6A-8468-4AD8-AE0D-0D0E9B1676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6172200"/>
            <a:ext cx="221297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Pertemuan</a:t>
            </a:r>
            <a:r>
              <a:rPr lang="en-US" sz="2400" b="1" dirty="0" smtClean="0"/>
              <a:t> ke-1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1752600"/>
            <a:ext cx="48317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atin typeface="Freestyle Script" pitchFamily="66" charset="0"/>
              </a:rPr>
              <a:t>(</a:t>
            </a:r>
            <a:r>
              <a:rPr lang="en-US" sz="9600" dirty="0" err="1" smtClean="0">
                <a:latin typeface="Freestyle Script" pitchFamily="66" charset="0"/>
              </a:rPr>
              <a:t>Pendahuluan</a:t>
            </a:r>
            <a:r>
              <a:rPr lang="en-US" sz="9600" dirty="0" smtClean="0">
                <a:latin typeface="Freestyle Script" pitchFamily="66" charset="0"/>
              </a:rPr>
              <a:t>)</a:t>
            </a:r>
            <a:endParaRPr lang="en-US" sz="9600" dirty="0">
              <a:latin typeface="Freestyle Script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3276600"/>
            <a:ext cx="302698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/>
              <a:t>Oleh</a:t>
            </a:r>
            <a:r>
              <a:rPr lang="en-US" sz="2400" b="1" dirty="0" smtClean="0"/>
              <a:t> : </a:t>
            </a:r>
            <a:endParaRPr lang="en-US" sz="2400" b="1" u="sng" dirty="0" smtClean="0"/>
          </a:p>
          <a:p>
            <a:pPr algn="ctr"/>
            <a:endParaRPr lang="en-US" sz="2400" b="1" u="sng" dirty="0" smtClean="0"/>
          </a:p>
          <a:p>
            <a:pPr algn="ctr"/>
            <a:r>
              <a:rPr lang="en-US" sz="2400" b="1" u="sng" dirty="0" smtClean="0"/>
              <a:t>Ir. </a:t>
            </a:r>
            <a:r>
              <a:rPr lang="en-US" sz="2400" b="1" u="sng" dirty="0" err="1" smtClean="0"/>
              <a:t>Erhaneli,MT</a:t>
            </a:r>
            <a:endParaRPr lang="en-US" sz="2400" b="1" u="sng" dirty="0" smtClean="0"/>
          </a:p>
          <a:p>
            <a:pPr algn="ctr"/>
            <a:r>
              <a:rPr lang="en-US" sz="2400" b="1" dirty="0" err="1" smtClean="0"/>
              <a:t>Jurusan</a:t>
            </a:r>
            <a:r>
              <a:rPr lang="en-US" sz="2400" b="1" dirty="0" smtClean="0"/>
              <a:t> </a:t>
            </a:r>
            <a:r>
              <a:rPr lang="en-US" sz="2400" b="1" dirty="0" err="1"/>
              <a:t>T</a:t>
            </a:r>
            <a:r>
              <a:rPr lang="en-US" sz="2400" b="1" dirty="0" err="1" smtClean="0"/>
              <a:t>eknik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Elektro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FTI-ITP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85800"/>
            <a:ext cx="6512039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KONVERSI ENERGI LISTRIK</a:t>
            </a:r>
            <a:endParaRPr lang="en-US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57200" y="1371600"/>
            <a:ext cx="8153400" cy="4770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Angin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udara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disuatu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tempat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matahari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mengakibatkan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jenis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berkurang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naik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keatas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Proses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menyebabkan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terjadinya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pergeseran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udara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berpotensi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sebagai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tenaga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angin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jelas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angin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berasal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matahari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Tenaga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danau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menguap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disebabkan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matahari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naik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kelangit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awan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kemudian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digunung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dalsm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hujan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grafitasi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mengalir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melalui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sungai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dilereng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gunung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menghasilkan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potensi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tenaga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air.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Batubara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organik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berasal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biomassa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hutan-hutan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yang “</a:t>
            </a:r>
            <a:r>
              <a:rPr kumimoji="0" lang="en-US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tenggelam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mengalami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tekanan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selama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berjuta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tahun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Jika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batu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diperkirakan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berasal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organic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berupa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biomassa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minyak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gas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menurut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perkiraan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mungkin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sekali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berasal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organic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berasal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binatang-binatang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kecil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mengalami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proses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penekanan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sangat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lama.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pertemuan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antara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magma,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yaitu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air.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nuklir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diperoleh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reaksi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material.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pasang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surut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resultan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grafitasi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rotasi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gaya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grafitasi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matahari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bekerja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radiasi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surya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diserap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sehingga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tersimpan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air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ombak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terjadi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ditiup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angin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disebabkan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udara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disuatu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tempat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dipanasi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oleh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penyinaran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matahari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228600"/>
            <a:ext cx="4786888" cy="83099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Arial Narrow" pitchFamily="34" charset="0"/>
                <a:ea typeface="Times New Roman"/>
              </a:rPr>
              <a:t>Sumber</a:t>
            </a:r>
            <a:r>
              <a:rPr lang="en-US" sz="48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4800" dirty="0" err="1" smtClean="0">
                <a:latin typeface="Arial Narrow" pitchFamily="34" charset="0"/>
                <a:ea typeface="Times New Roman"/>
              </a:rPr>
              <a:t>daya</a:t>
            </a:r>
            <a:r>
              <a:rPr lang="en-US" sz="48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4800" dirty="0" err="1" smtClean="0">
                <a:latin typeface="Arial Narrow" pitchFamily="34" charset="0"/>
                <a:ea typeface="Times New Roman"/>
              </a:rPr>
              <a:t>Energi</a:t>
            </a:r>
            <a:endParaRPr lang="en-US" sz="4800" dirty="0" smtClean="0">
              <a:latin typeface="Arial Narrow" pitchFamily="34" charset="0"/>
              <a:ea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47800" y="228600"/>
            <a:ext cx="5990614" cy="7694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6350" lvl="1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 err="1" smtClean="0">
                <a:latin typeface="+mj-lt"/>
                <a:ea typeface="Tahoma" pitchFamily="34" charset="0"/>
                <a:cs typeface="Tahoma" pitchFamily="34" charset="0"/>
              </a:rPr>
              <a:t>Pemakaian</a:t>
            </a:r>
            <a:r>
              <a:rPr lang="en-US" sz="4400" dirty="0" smtClean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4400" dirty="0" err="1" smtClean="0">
                <a:latin typeface="+mj-lt"/>
                <a:ea typeface="Tahoma" pitchFamily="34" charset="0"/>
                <a:cs typeface="Tahoma" pitchFamily="34" charset="0"/>
              </a:rPr>
              <a:t>Energi</a:t>
            </a:r>
            <a:r>
              <a:rPr lang="en-US" sz="4400" dirty="0" smtClean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4400" dirty="0" err="1" smtClean="0">
                <a:latin typeface="+mj-lt"/>
                <a:ea typeface="Tahoma" pitchFamily="34" charset="0"/>
                <a:cs typeface="Tahoma" pitchFamily="34" charset="0"/>
              </a:rPr>
              <a:t>Dunia</a:t>
            </a:r>
            <a:r>
              <a:rPr lang="en-US" sz="4400" dirty="0" smtClean="0">
                <a:latin typeface="+mj-lt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1219200"/>
            <a:ext cx="8153400" cy="5355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Menurut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proyeksi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Badan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Dunia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International Energy Agency-IEA)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hingga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tahun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2030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permintaan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dunia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meningkat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sebesar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45%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rata-rata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mengalami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peningkatan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sebesar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1,6%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pertahun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Sekitar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80%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kebutuhan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dunia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tersebut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dipasok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fosil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utamanya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BBM.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terkecuali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Indonesia,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negeri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tercinta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kebutuhan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juga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semakin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meningkat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Hal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tersebut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disebabkan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penggunaan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kendaraan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terkendali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banyak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membutuhkan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tenaga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344488" marR="0" lvl="0" indent="-344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Konsumsi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kebutuhan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Indonesia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berdasarkan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kebutuhan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rumah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tangga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transportasi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industri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berdasarkan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Outlook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Indonesia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tahun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2011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dikeluarkan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BPPT,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dijelaskan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:</a:t>
            </a:r>
          </a:p>
          <a:p>
            <a:pPr marL="344488" marR="0" lvl="0" indent="-344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dirty="0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b="1" dirty="0" err="1" smtClean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ahwa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konsumsi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kurun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waktu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2000 – 2009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meningkat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709,1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juta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SBM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tahun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2000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865,4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juta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SBM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tahun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2009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meningkat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rata-rata 2,2%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pertahun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Sedangkan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sumber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digunakan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sebagian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besar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masih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bergantung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berasal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fosil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Padahal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seperti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kita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ketahui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bahwa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persediaan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minyak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batubara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semakin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lama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semakin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menipis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itulah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diperlukan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baru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digunakan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mengurangi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ketergantungan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minyak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bumi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batubara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304800"/>
            <a:ext cx="7984686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marL="6350" lvl="1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Dunia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Belum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Bisa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Atasi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Kemiskinan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1219200"/>
            <a:ext cx="85344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4813" indent="-404813">
              <a:buFont typeface="Wingdings" pitchFamily="2" charset="2"/>
              <a:buChar char="Ø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tersedianya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. </a:t>
            </a:r>
            <a:endParaRPr lang="en-US" dirty="0" smtClean="0"/>
          </a:p>
          <a:p>
            <a:pPr marL="404813" indent="-404813">
              <a:buFont typeface="Wingdings" pitchFamily="2" charset="2"/>
              <a:buChar char="Ø"/>
            </a:pPr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terungkap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terbaru</a:t>
            </a:r>
            <a:r>
              <a:rPr lang="en-US" dirty="0" smtClean="0"/>
              <a:t> </a:t>
            </a:r>
            <a:r>
              <a:rPr lang="en-US" dirty="0" err="1" smtClean="0"/>
              <a:t>Worldwatch</a:t>
            </a:r>
            <a:r>
              <a:rPr lang="en-US" dirty="0" smtClean="0"/>
              <a:t> Institute yang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Januari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Vital Signs Online</a:t>
            </a:r>
            <a:r>
              <a:rPr lang="en-US" dirty="0" smtClean="0"/>
              <a:t>.</a:t>
            </a:r>
          </a:p>
          <a:p>
            <a:pPr marL="404813" indent="-404813">
              <a:buFont typeface="Wingdings" pitchFamily="2" charset="2"/>
              <a:buChar char="Ø"/>
            </a:pPr>
            <a:r>
              <a:rPr lang="en-US" b="1" dirty="0" smtClean="0"/>
              <a:t>Dari </a:t>
            </a:r>
            <a:r>
              <a:rPr lang="en-US" b="1" dirty="0" err="1" smtClean="0"/>
              <a:t>tahun</a:t>
            </a:r>
            <a:r>
              <a:rPr lang="en-US" b="1" dirty="0" smtClean="0"/>
              <a:t> 1990 </a:t>
            </a:r>
            <a:r>
              <a:rPr lang="en-US" b="1" dirty="0" err="1" smtClean="0"/>
              <a:t>hingga</a:t>
            </a:r>
            <a:r>
              <a:rPr lang="en-US" b="1" dirty="0" smtClean="0"/>
              <a:t> 2008</a:t>
            </a:r>
            <a:r>
              <a:rPr lang="en-US" dirty="0" smtClean="0"/>
              <a:t>, </a:t>
            </a:r>
            <a:r>
              <a:rPr lang="en-US" dirty="0" err="1" smtClean="0"/>
              <a:t>sebanyak</a:t>
            </a:r>
            <a:r>
              <a:rPr lang="en-US" dirty="0" smtClean="0"/>
              <a:t> 2 </a:t>
            </a:r>
            <a:r>
              <a:rPr lang="en-US" dirty="0" err="1" smtClean="0"/>
              <a:t>miliar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(IEA)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1,3 </a:t>
            </a:r>
            <a:r>
              <a:rPr lang="en-US" dirty="0" err="1" smtClean="0"/>
              <a:t>miliar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.</a:t>
            </a:r>
          </a:p>
          <a:p>
            <a:pPr marL="404813" indent="-404813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Perserikatan</a:t>
            </a:r>
            <a:r>
              <a:rPr lang="en-US" b="1" dirty="0" smtClean="0"/>
              <a:t> </a:t>
            </a:r>
            <a:r>
              <a:rPr lang="en-US" b="1" dirty="0" err="1" smtClean="0"/>
              <a:t>Bangsa</a:t>
            </a:r>
            <a:r>
              <a:rPr lang="en-US" b="1" dirty="0" smtClean="0"/>
              <a:t> </a:t>
            </a:r>
            <a:r>
              <a:rPr lang="en-US" b="1" dirty="0" err="1" smtClean="0"/>
              <a:t>Bangsa</a:t>
            </a:r>
            <a:r>
              <a:rPr lang="en-US" b="1" dirty="0" smtClean="0"/>
              <a:t> (PBB</a:t>
            </a:r>
            <a:r>
              <a:rPr lang="en-US" dirty="0" smtClean="0"/>
              <a:t>) </a:t>
            </a:r>
            <a:r>
              <a:rPr lang="en-US" dirty="0" err="1" smtClean="0"/>
              <a:t>terdapat</a:t>
            </a:r>
            <a:r>
              <a:rPr lang="en-US" dirty="0" smtClean="0"/>
              <a:t> 1 </a:t>
            </a:r>
            <a:r>
              <a:rPr lang="en-US" dirty="0" err="1" smtClean="0"/>
              <a:t>miliar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lain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.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PBB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International Year of Sustainable Energy for All. Status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</a:t>
            </a:r>
          </a:p>
          <a:p>
            <a:pPr marL="404813" indent="-404813">
              <a:buFont typeface="Wingdings" pitchFamily="2" charset="2"/>
              <a:buChar char="Ø"/>
            </a:pP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smtClean="0"/>
              <a:t>Michael Renner </a:t>
            </a:r>
            <a:r>
              <a:rPr lang="en-US" b="1" dirty="0" err="1" smtClean="0"/>
              <a:t>dan</a:t>
            </a:r>
            <a:r>
              <a:rPr lang="en-US" b="1" dirty="0" smtClean="0"/>
              <a:t> Matthew Lucky</a:t>
            </a:r>
            <a:r>
              <a:rPr lang="en-US" dirty="0" smtClean="0"/>
              <a:t>, </a:t>
            </a:r>
            <a:r>
              <a:rPr lang="en-US" dirty="0" err="1" smtClean="0"/>
              <a:t>penyusun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i="1" dirty="0" err="1" smtClean="0"/>
              <a:t>Worldwatch</a:t>
            </a:r>
            <a:r>
              <a:rPr lang="en-US" i="1" dirty="0" smtClean="0"/>
              <a:t> Institute</a:t>
            </a:r>
            <a:r>
              <a:rPr lang="en-US" dirty="0" smtClean="0"/>
              <a:t>, </a:t>
            </a:r>
            <a:r>
              <a:rPr lang="en-US" dirty="0" err="1" smtClean="0"/>
              <a:t>energi</a:t>
            </a:r>
            <a:r>
              <a:rPr lang="en-US" dirty="0" smtClean="0"/>
              <a:t> modern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penerangan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pemanas</a:t>
            </a:r>
            <a:r>
              <a:rPr lang="en-US" dirty="0" smtClean="0"/>
              <a:t>, </a:t>
            </a:r>
            <a:r>
              <a:rPr lang="en-US" dirty="0" err="1" smtClean="0"/>
              <a:t>pendingin</a:t>
            </a:r>
            <a:r>
              <a:rPr lang="en-US" dirty="0" smtClean="0"/>
              <a:t>,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masak</a:t>
            </a:r>
            <a:r>
              <a:rPr lang="en-US" dirty="0" smtClean="0"/>
              <a:t>, </a:t>
            </a:r>
            <a:r>
              <a:rPr lang="en-US" dirty="0" err="1" smtClean="0"/>
              <a:t>pompa</a:t>
            </a:r>
            <a:r>
              <a:rPr lang="en-US" dirty="0" smtClean="0"/>
              <a:t> air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b="1" dirty="0" err="1" smtClean="0"/>
              <a:t>sangat</a:t>
            </a:r>
            <a:r>
              <a:rPr lang="en-US" b="1" dirty="0" smtClean="0"/>
              <a:t> </a:t>
            </a:r>
            <a:r>
              <a:rPr lang="en-US" b="1" dirty="0" err="1" smtClean="0"/>
              <a:t>sulit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mencapai</a:t>
            </a:r>
            <a:r>
              <a:rPr lang="en-US" b="1" dirty="0" smtClean="0"/>
              <a:t> Target Pembangunan </a:t>
            </a:r>
            <a:r>
              <a:rPr lang="en-US" dirty="0" err="1" smtClean="0"/>
              <a:t>Milenium</a:t>
            </a:r>
            <a:r>
              <a:rPr lang="en-US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tahun</a:t>
            </a:r>
            <a:r>
              <a:rPr lang="en-US" b="1" dirty="0" smtClean="0"/>
              <a:t> 2015.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143000" y="1905000"/>
            <a:ext cx="6705600" cy="32059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201549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749300" marR="0" lvl="1" indent="-749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Sejarah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penggunaan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Energi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749300" marR="0" lvl="1" indent="-749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Sumber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daya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Energi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749300" marR="0" lvl="1" indent="-749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Pemakaian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Energi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Dunia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749300" marR="0" lvl="0" indent="-749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GB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Dunia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Belum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Bisa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Atasi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Kemiskinan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GB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endParaRPr kumimoji="0" lang="en-GB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600" y="533400"/>
            <a:ext cx="34639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/>
              <a:t>Materi</a:t>
            </a:r>
            <a:r>
              <a:rPr lang="en-US" sz="5400" dirty="0" smtClean="0"/>
              <a:t> Ajar</a:t>
            </a: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9300" lvl="1" indent="-7493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err="1">
                <a:ea typeface="Times New Roman" pitchFamily="18" charset="0"/>
                <a:cs typeface="Times New Roman" pitchFamily="18" charset="0"/>
              </a:rPr>
              <a:t>Sejarah</a:t>
            </a:r>
            <a:r>
              <a:rPr lang="en-US" sz="4000" dirty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ea typeface="Times New Roman" pitchFamily="18" charset="0"/>
                <a:cs typeface="Times New Roman" pitchFamily="18" charset="0"/>
              </a:rPr>
              <a:t>Penggunaan</a:t>
            </a:r>
            <a:r>
              <a:rPr lang="en-US" sz="4000" dirty="0" smtClean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ea typeface="Times New Roman" pitchFamily="18" charset="0"/>
                <a:cs typeface="Times New Roman" pitchFamily="18" charset="0"/>
              </a:rPr>
              <a:t>Energi</a:t>
            </a:r>
            <a:endParaRPr lang="en-US" sz="4000" b="1" dirty="0">
              <a:solidFill>
                <a:srgbClr val="4F81BD"/>
              </a:solidFill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305342"/>
            <a:ext cx="8153400" cy="45243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4488" indent="-344488">
              <a:buFont typeface="Wingdings" pitchFamily="2" charset="2"/>
              <a:buChar char="q"/>
            </a:pPr>
            <a:r>
              <a:rPr lang="en-US" sz="2400" dirty="0" smtClean="0"/>
              <a:t>Negara-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maju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mencapai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kemajuannya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energi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 </a:t>
            </a:r>
            <a:r>
              <a:rPr lang="en-US" sz="2400" dirty="0" err="1" smtClean="0"/>
              <a:t>luas</a:t>
            </a:r>
            <a:r>
              <a:rPr lang="en-US" sz="2400" dirty="0" smtClean="0"/>
              <a:t>. Di Negara-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maju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</a:t>
            </a:r>
            <a:r>
              <a:rPr lang="en-US" sz="2400" dirty="0" err="1" smtClean="0"/>
              <a:t>cukup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menekan</a:t>
            </a:r>
            <a:r>
              <a:rPr lang="en-US" sz="2400" dirty="0" smtClean="0"/>
              <a:t> </a:t>
            </a:r>
            <a:r>
              <a:rPr lang="en-US" sz="2400" dirty="0" err="1" smtClean="0"/>
              <a:t>tombol</a:t>
            </a:r>
            <a:r>
              <a:rPr lang="en-US" sz="2400" dirty="0" smtClean="0"/>
              <a:t> </a:t>
            </a:r>
            <a:r>
              <a:rPr lang="en-US" sz="2400" dirty="0" err="1" smtClean="0"/>
              <a:t>dipabrik</a:t>
            </a:r>
            <a:r>
              <a:rPr lang="en-US" sz="2400" dirty="0" smtClean="0"/>
              <a:t>, </a:t>
            </a:r>
            <a:r>
              <a:rPr lang="en-US" sz="2400" dirty="0" err="1" smtClean="0"/>
              <a:t>dirumah</a:t>
            </a:r>
            <a:r>
              <a:rPr lang="en-US" sz="2400" dirty="0" smtClean="0"/>
              <a:t>,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telekomunikasi</a:t>
            </a:r>
            <a:r>
              <a:rPr lang="en-US" sz="2400" dirty="0" smtClean="0"/>
              <a:t> , </a:t>
            </a:r>
            <a:r>
              <a:rPr lang="en-US" sz="2400" dirty="0" err="1" smtClean="0"/>
              <a:t>dijaringan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pengangkutan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lain </a:t>
            </a:r>
            <a:r>
              <a:rPr lang="en-US" sz="2400" dirty="0" err="1" smtClean="0"/>
              <a:t>sebagainya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pPr marL="344488" indent="-344488">
              <a:buFont typeface="Wingdings" pitchFamily="2" charset="2"/>
              <a:buChar char="q"/>
            </a:pPr>
            <a:endParaRPr lang="en-US" sz="2400" dirty="0" smtClean="0"/>
          </a:p>
          <a:p>
            <a:pPr marL="344488" indent="-344488">
              <a:buFont typeface="Wingdings" pitchFamily="2" charset="2"/>
              <a:buChar char="q"/>
            </a:pPr>
            <a:r>
              <a:rPr lang="en-US" sz="2400" dirty="0" smtClean="0"/>
              <a:t>Tingkat </a:t>
            </a:r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mungkin</a:t>
            </a:r>
            <a:r>
              <a:rPr lang="en-US" sz="2400" dirty="0" smtClean="0"/>
              <a:t> </a:t>
            </a:r>
            <a:r>
              <a:rPr lang="en-US" sz="2400" dirty="0" err="1" smtClean="0"/>
              <a:t>ditecapai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energi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besar-besaran</a:t>
            </a:r>
            <a:r>
              <a:rPr lang="en-US" sz="2400" dirty="0" smtClean="0"/>
              <a:t>.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sendirinya</a:t>
            </a:r>
            <a:r>
              <a:rPr lang="en-US" sz="2400" dirty="0" smtClean="0"/>
              <a:t>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sekali</a:t>
            </a:r>
            <a:r>
              <a:rPr lang="en-US" sz="2400" dirty="0" smtClean="0"/>
              <a:t>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– </a:t>
            </a:r>
            <a:r>
              <a:rPr lang="en-US" sz="2400" dirty="0" err="1" smtClean="0"/>
              <a:t>perencanaan</a:t>
            </a:r>
            <a:r>
              <a:rPr lang="en-US" sz="2400" dirty="0" smtClean="0"/>
              <a:t>  ,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lalu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sekarang</a:t>
            </a:r>
            <a:r>
              <a:rPr lang="en-US" sz="2400" dirty="0" smtClean="0"/>
              <a:t>,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diperlukan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implementasi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besar-besaran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memungkinkan</a:t>
            </a:r>
            <a:r>
              <a:rPr lang="en-US" sz="2400" dirty="0" smtClean="0"/>
              <a:t> </a:t>
            </a:r>
            <a:r>
              <a:rPr lang="en-US" sz="2400" dirty="0" err="1" smtClean="0"/>
              <a:t>penyediaan</a:t>
            </a:r>
            <a:r>
              <a:rPr lang="en-US" sz="2400" dirty="0" smtClean="0"/>
              <a:t> </a:t>
            </a:r>
            <a:r>
              <a:rPr lang="en-US" sz="2400" dirty="0" err="1" smtClean="0"/>
              <a:t>energi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mudah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2000" y="1524000"/>
            <a:ext cx="7391400" cy="470898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Manusia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baru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dapat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kayu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memasak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pemanasan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Dengan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berkembangnya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zaman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kayu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juga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sudah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dipakai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kepeluan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alat-alat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rumah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tangga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dengan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bertukang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Selain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manusia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menemukan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suatu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sumber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daya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tersedia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alam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dapat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diperbaharui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yaitu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energi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angin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Energi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angin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pengangkutan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yaitu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pendorong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kapal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layar</a:t>
            </a:r>
            <a:r>
              <a:rPr lang="en-US" sz="2000" dirty="0" smtClean="0">
                <a:latin typeface="Comic Sans MS" pitchFamily="66" charset="0"/>
              </a:rPr>
              <a:t> , </a:t>
            </a:r>
            <a:r>
              <a:rPr lang="en-US" sz="2000" dirty="0" err="1" smtClean="0">
                <a:latin typeface="Comic Sans MS" pitchFamily="66" charset="0"/>
              </a:rPr>
              <a:t>kemudian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tahap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berikutnya</a:t>
            </a:r>
            <a:r>
              <a:rPr lang="en-US" sz="2000" dirty="0" smtClean="0">
                <a:latin typeface="Comic Sans MS" pitchFamily="66" charset="0"/>
              </a:rPr>
              <a:t> energy </a:t>
            </a:r>
            <a:r>
              <a:rPr lang="en-US" sz="2000" dirty="0" err="1" smtClean="0">
                <a:latin typeface="Comic Sans MS" pitchFamily="66" charset="0"/>
              </a:rPr>
              <a:t>angin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menjalankan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kipas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angin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menggerakkan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pompa</a:t>
            </a:r>
            <a:r>
              <a:rPr lang="en-US" sz="2000" dirty="0" smtClean="0">
                <a:latin typeface="Comic Sans MS" pitchFamily="66" charset="0"/>
              </a:rPr>
              <a:t> air </a:t>
            </a:r>
            <a:r>
              <a:rPr lang="en-US" sz="2000" dirty="0" err="1" smtClean="0">
                <a:latin typeface="Comic Sans MS" pitchFamily="66" charset="0"/>
              </a:rPr>
              <a:t>irigasi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alat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penggiling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gandum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Kincir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angin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tersohor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negeri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Belanda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merupakan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contoh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kebarhasilan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manusia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dalam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memanfaatkan</a:t>
            </a:r>
            <a:r>
              <a:rPr lang="en-US" sz="2000" dirty="0" smtClean="0">
                <a:latin typeface="Comic Sans MS" pitchFamily="66" charset="0"/>
              </a:rPr>
              <a:t> energy </a:t>
            </a:r>
            <a:r>
              <a:rPr lang="en-US" sz="2000" dirty="0" err="1" smtClean="0">
                <a:latin typeface="Comic Sans MS" pitchFamily="66" charset="0"/>
              </a:rPr>
              <a:t>angin</a:t>
            </a:r>
            <a:r>
              <a:rPr lang="en-US" sz="2000" dirty="0" smtClean="0">
                <a:latin typeface="Comic Sans MS" pitchFamily="66" charset="0"/>
              </a:rPr>
              <a:t>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304800"/>
            <a:ext cx="7239000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 algn="ctr"/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Sejak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zaman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prasejarah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sampai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 algn="ctr"/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zaman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awal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sejarah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219200"/>
            <a:ext cx="7924800" cy="53245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Manusia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sudah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dapat</a:t>
            </a:r>
            <a:r>
              <a:rPr lang="en-US" sz="2000" dirty="0" smtClean="0">
                <a:latin typeface="Comic Sans MS" pitchFamily="66" charset="0"/>
              </a:rPr>
              <a:t> pula </a:t>
            </a:r>
            <a:r>
              <a:rPr lang="en-US" sz="2000" dirty="0" err="1" smtClean="0">
                <a:latin typeface="Comic Sans MS" pitchFamily="66" charset="0"/>
              </a:rPr>
              <a:t>memanfaatkan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sumber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tenaga</a:t>
            </a:r>
            <a:r>
              <a:rPr lang="en-US" sz="2000" b="1" dirty="0" smtClean="0">
                <a:latin typeface="Comic Sans MS" pitchFamily="66" charset="0"/>
              </a:rPr>
              <a:t> air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Sumber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energi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merupakan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energi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terbarukan</a:t>
            </a:r>
            <a:r>
              <a:rPr lang="en-US" sz="2000" dirty="0" smtClean="0">
                <a:latin typeface="Comic Sans MS" pitchFamily="66" charset="0"/>
              </a:rPr>
              <a:t>, yang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pertukangan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penggilingan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Awal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</a:t>
            </a:r>
            <a:r>
              <a:rPr lang="en-US" sz="2000" dirty="0" smtClean="0">
                <a:latin typeface="Comic Sans MS" pitchFamily="66" charset="0"/>
              </a:rPr>
              <a:t> -13 </a:t>
            </a:r>
            <a:r>
              <a:rPr lang="en-US" sz="2000" dirty="0" err="1" smtClean="0">
                <a:latin typeface="Comic Sans MS" pitchFamily="66" charset="0"/>
              </a:rPr>
              <a:t>suatu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sumber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energi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baru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yaitu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batubara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memperkaya</a:t>
            </a:r>
            <a:r>
              <a:rPr lang="en-US" sz="2000" dirty="0" smtClean="0">
                <a:latin typeface="Comic Sans MS" pitchFamily="66" charset="0"/>
              </a:rPr>
              <a:t> spectrum </a:t>
            </a:r>
            <a:r>
              <a:rPr lang="en-US" sz="2000" dirty="0" err="1" smtClean="0">
                <a:latin typeface="Comic Sans MS" pitchFamily="66" charset="0"/>
              </a:rPr>
              <a:t>jenis-jenis</a:t>
            </a:r>
            <a:r>
              <a:rPr lang="en-US" sz="2000" dirty="0" smtClean="0">
                <a:latin typeface="Comic Sans MS" pitchFamily="66" charset="0"/>
              </a:rPr>
              <a:t> energy yang </a:t>
            </a:r>
            <a:r>
              <a:rPr lang="en-US" sz="2000" dirty="0" err="1" smtClean="0">
                <a:latin typeface="Comic Sans MS" pitchFamily="66" charset="0"/>
              </a:rPr>
              <a:t>dimanfaatkan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oleh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manusia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taraf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pemakaian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batubara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baru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sebatas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memasak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pemanasan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smtClean="0">
                <a:latin typeface="Comic Sans MS" pitchFamily="66" charset="0"/>
              </a:rPr>
              <a:t>Abad </a:t>
            </a:r>
            <a:r>
              <a:rPr lang="en-US" sz="2000" dirty="0" err="1" smtClean="0">
                <a:latin typeface="Comic Sans MS" pitchFamily="66" charset="0"/>
              </a:rPr>
              <a:t>ke</a:t>
            </a:r>
            <a:r>
              <a:rPr lang="en-US" sz="2000" dirty="0" smtClean="0">
                <a:latin typeface="Comic Sans MS" pitchFamily="66" charset="0"/>
              </a:rPr>
              <a:t> -18 </a:t>
            </a:r>
            <a:r>
              <a:rPr lang="en-US" sz="2000" dirty="0" err="1" smtClean="0">
                <a:latin typeface="Comic Sans MS" pitchFamily="66" charset="0"/>
              </a:rPr>
              <a:t>ditemukan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mesin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uap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yang </a:t>
            </a:r>
            <a:r>
              <a:rPr lang="en-US" sz="2000" dirty="0" err="1" smtClean="0">
                <a:latin typeface="Comic Sans MS" pitchFamily="66" charset="0"/>
              </a:rPr>
              <a:t>menggunakan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batubara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sebagai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sumber</a:t>
            </a:r>
            <a:r>
              <a:rPr lang="en-US" sz="2000" dirty="0" smtClean="0">
                <a:latin typeface="Comic Sans MS" pitchFamily="66" charset="0"/>
              </a:rPr>
              <a:t> energy.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Penemuan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memercik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api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Revolusi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Industri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Eropa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dimana</a:t>
            </a:r>
            <a:r>
              <a:rPr lang="en-US" sz="2000" dirty="0" smtClean="0">
                <a:latin typeface="Comic Sans MS" pitchFamily="66" charset="0"/>
              </a:rPr>
              <a:t> energy </a:t>
            </a:r>
            <a:r>
              <a:rPr lang="en-US" sz="2000" dirty="0" err="1" smtClean="0">
                <a:latin typeface="Comic Sans MS" pitchFamily="66" charset="0"/>
              </a:rPr>
              <a:t>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secara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besar-besaran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tahap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sebagai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bahan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membuat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kokas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latin typeface="Comic Sans MS" pitchFamily="66" charset="0"/>
              </a:rPr>
              <a:t>yang </a:t>
            </a:r>
            <a:r>
              <a:rPr lang="en-US" sz="2000" dirty="0" err="1" smtClean="0">
                <a:latin typeface="Comic Sans MS" pitchFamily="66" charset="0"/>
              </a:rPr>
              <a:t>diperlukan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dalam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pengerjaan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logam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pPr marL="344488" indent="-344488">
              <a:buFont typeface="Wingdings" pitchFamily="2" charset="2"/>
              <a:buChar char="Ø"/>
            </a:pPr>
            <a:r>
              <a:rPr lang="en-US" sz="2000" dirty="0" err="1" smtClean="0">
                <a:latin typeface="Comic Sans MS" pitchFamily="66" charset="0"/>
              </a:rPr>
              <a:t>Akibat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mesin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uap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sebagai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alat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pengangkutan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awal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abad</a:t>
            </a:r>
            <a:r>
              <a:rPr lang="en-US" sz="2000" b="1" dirty="0" smtClean="0">
                <a:latin typeface="Comic Sans MS" pitchFamily="66" charset="0"/>
              </a:rPr>
              <a:t> ke-19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maka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pemakaian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batubara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industry </a:t>
            </a:r>
            <a:r>
              <a:rPr lang="en-US" sz="2000" dirty="0" err="1" smtClean="0">
                <a:latin typeface="Comic Sans MS" pitchFamily="66" charset="0"/>
              </a:rPr>
              <a:t>benar-benar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berkembang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denga</a:t>
            </a:r>
            <a:r>
              <a:rPr lang="en-US" sz="2000" dirty="0" err="1" smtClean="0">
                <a:latin typeface="Comic Sans MS" pitchFamily="66" charset="0"/>
              </a:rPr>
              <a:t>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pesat</a:t>
            </a:r>
            <a:r>
              <a:rPr lang="en-US" sz="2000" dirty="0" smtClean="0">
                <a:latin typeface="Comic Sans MS" pitchFamily="66" charset="0"/>
              </a:rPr>
              <a:t>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381000"/>
            <a:ext cx="4267200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 algn="ctr"/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zaman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awal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sejarah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676400"/>
            <a:ext cx="7239000" cy="41549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omic Sans MS" pitchFamily="66" charset="0"/>
              </a:rPr>
              <a:t>Ditemukan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lagi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jenis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energi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baru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yakni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minyak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bumi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yang </a:t>
            </a:r>
            <a:r>
              <a:rPr lang="en-US" sz="2400" dirty="0" err="1" smtClean="0">
                <a:latin typeface="Comic Sans MS" pitchFamily="66" charset="0"/>
              </a:rPr>
              <a:t>juga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berperan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dalam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pemanasan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penerangan</a:t>
            </a:r>
            <a:r>
              <a:rPr lang="en-US" sz="2400" dirty="0" smtClean="0">
                <a:latin typeface="Comic Sans MS" pitchFamily="66" charset="0"/>
              </a:rPr>
              <a:t>. </a:t>
            </a:r>
            <a:r>
              <a:rPr lang="en-US" sz="2400" dirty="0" err="1" smtClean="0">
                <a:latin typeface="Comic Sans MS" pitchFamily="66" charset="0"/>
              </a:rPr>
              <a:t>Dengan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berjalannya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waktu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perkembangan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minyak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bumi</a:t>
            </a:r>
            <a:r>
              <a:rPr lang="en-US" sz="2400" dirty="0" smtClean="0">
                <a:latin typeface="Comic Sans MS" pitchFamily="66" charset="0"/>
              </a:rPr>
              <a:t> yang </a:t>
            </a:r>
            <a:r>
              <a:rPr lang="en-US" sz="2400" dirty="0" err="1" smtClean="0">
                <a:latin typeface="Comic Sans MS" pitchFamily="66" charset="0"/>
              </a:rPr>
              <a:t>begitu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pesat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dapat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menggantikan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batu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bara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disamping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minyak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bumi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dapat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diperoleh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dengan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mudah</a:t>
            </a:r>
            <a:r>
              <a:rPr lang="en-US" sz="2400" dirty="0" smtClean="0">
                <a:latin typeface="Comic Sans MS" pitchFamily="66" charset="0"/>
              </a:rPr>
              <a:t>. </a:t>
            </a:r>
            <a:endParaRPr lang="en-US" sz="2400" dirty="0" smtClean="0">
              <a:latin typeface="Comic Sans MS" pitchFamily="66" charset="0"/>
            </a:endParaRPr>
          </a:p>
          <a:p>
            <a:r>
              <a:rPr lang="en-US" sz="2400" b="1" dirty="0" err="1" smtClean="0">
                <a:latin typeface="Comic Sans MS" pitchFamily="66" charset="0"/>
              </a:rPr>
              <a:t>Awal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abad</a:t>
            </a:r>
            <a:r>
              <a:rPr lang="en-US" sz="2400" b="1" dirty="0" smtClean="0">
                <a:latin typeface="Comic Sans MS" pitchFamily="66" charset="0"/>
              </a:rPr>
              <a:t> ke-20 </a:t>
            </a:r>
            <a:r>
              <a:rPr lang="en-US" sz="2400" dirty="0" err="1" smtClean="0">
                <a:latin typeface="Comic Sans MS" pitchFamily="66" charset="0"/>
              </a:rPr>
              <a:t>dengan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digunakan</a:t>
            </a:r>
            <a:r>
              <a:rPr lang="en-US" sz="2400" dirty="0" smtClean="0">
                <a:latin typeface="Comic Sans MS" pitchFamily="66" charset="0"/>
              </a:rPr>
              <a:t> motor </a:t>
            </a:r>
            <a:r>
              <a:rPr lang="en-US" sz="2400" dirty="0" err="1" smtClean="0">
                <a:latin typeface="Comic Sans MS" pitchFamily="66" charset="0"/>
              </a:rPr>
              <a:t>pembakaran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untuk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pengangkutan</a:t>
            </a:r>
            <a:r>
              <a:rPr lang="en-US" sz="2400" dirty="0" smtClean="0">
                <a:latin typeface="Comic Sans MS" pitchFamily="66" charset="0"/>
              </a:rPr>
              <a:t> yang </a:t>
            </a:r>
            <a:r>
              <a:rPr lang="en-US" sz="2400" dirty="0" err="1" smtClean="0">
                <a:latin typeface="Comic Sans MS" pitchFamily="66" charset="0"/>
              </a:rPr>
              <a:t>memakai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minyak</a:t>
            </a:r>
            <a:r>
              <a:rPr lang="en-US" sz="2400" dirty="0" smtClean="0">
                <a:latin typeface="Comic Sans MS" pitchFamily="66" charset="0"/>
              </a:rPr>
              <a:t>, </a:t>
            </a:r>
            <a:r>
              <a:rPr lang="en-US" sz="2400" dirty="0" err="1" smtClean="0">
                <a:latin typeface="Comic Sans MS" pitchFamily="66" charset="0"/>
              </a:rPr>
              <a:t>maka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sebagai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bahan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bakar</a:t>
            </a:r>
            <a:r>
              <a:rPr lang="en-US" sz="2400" dirty="0" smtClean="0">
                <a:latin typeface="Comic Sans MS" pitchFamily="66" charset="0"/>
              </a:rPr>
              <a:t> transport </a:t>
            </a:r>
            <a:r>
              <a:rPr lang="en-US" sz="2400" dirty="0" err="1" smtClean="0">
                <a:latin typeface="Comic Sans MS" pitchFamily="66" charset="0"/>
              </a:rPr>
              <a:t>minyak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secara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berangsur-angsur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menggantikan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batu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bara</a:t>
            </a:r>
            <a:r>
              <a:rPr lang="en-US" sz="2400" dirty="0" smtClean="0"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90800" y="609600"/>
            <a:ext cx="3684085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600" b="1" dirty="0" err="1" smtClean="0"/>
              <a:t>Awal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abad</a:t>
            </a:r>
            <a:r>
              <a:rPr lang="en-US" sz="3600" b="1" dirty="0" smtClean="0"/>
              <a:t> ke-19 , </a:t>
            </a:r>
            <a:endParaRPr lang="en-US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225689"/>
            <a:ext cx="8458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awal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ke-20 </a:t>
            </a:r>
            <a:r>
              <a:rPr lang="en-US" sz="2000" dirty="0" err="1" smtClean="0">
                <a:latin typeface="Comic Sans MS" pitchFamily="66" charset="0"/>
              </a:rPr>
              <a:t>terlihat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adanya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pembangkitan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tenaga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listrik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dengan</a:t>
            </a:r>
            <a:r>
              <a:rPr lang="en-US" sz="2000" dirty="0" smtClean="0">
                <a:latin typeface="Comic Sans MS" pitchFamily="66" charset="0"/>
              </a:rPr>
              <a:t> unit-unit </a:t>
            </a:r>
            <a:r>
              <a:rPr lang="en-US" sz="2000" dirty="0" err="1" smtClean="0">
                <a:latin typeface="Comic Sans MS" pitchFamily="66" charset="0"/>
              </a:rPr>
              <a:t>termis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memakai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batubara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dan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minyak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bumi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sebagai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bahan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bakar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r>
              <a:rPr lang="en-US" sz="2000" b="1" dirty="0" smtClean="0">
                <a:latin typeface="Comic Sans MS" pitchFamily="66" charset="0"/>
              </a:rPr>
              <a:t>Gas </a:t>
            </a:r>
            <a:r>
              <a:rPr lang="en-US" sz="2000" b="1" dirty="0" err="1" smtClean="0">
                <a:latin typeface="Comic Sans MS" pitchFamily="66" charset="0"/>
              </a:rPr>
              <a:t>bumi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kemudian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juga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dipakai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sebagtai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bahan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bakar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dalam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pembangkitan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tenaga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listrik</a:t>
            </a:r>
            <a:r>
              <a:rPr lang="en-US" sz="2000" dirty="0" smtClean="0">
                <a:latin typeface="Comic Sans MS" pitchFamily="66" charset="0"/>
              </a:rPr>
              <a:t>. </a:t>
            </a:r>
            <a:endParaRPr lang="en-US" sz="2000" dirty="0" smtClean="0">
              <a:latin typeface="Comic Sans MS" pitchFamily="66" charset="0"/>
            </a:endParaRPr>
          </a:p>
          <a:p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saat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sama</a:t>
            </a:r>
            <a:r>
              <a:rPr lang="en-US" sz="2000" dirty="0" smtClean="0">
                <a:latin typeface="Comic Sans MS" pitchFamily="66" charset="0"/>
              </a:rPr>
              <a:t>  </a:t>
            </a:r>
            <a:r>
              <a:rPr lang="en-US" sz="2000" dirty="0" err="1" smtClean="0">
                <a:latin typeface="Comic Sans MS" pitchFamily="66" charset="0"/>
              </a:rPr>
              <a:t>diawal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abad</a:t>
            </a:r>
            <a:r>
              <a:rPr lang="en-US" sz="2000" b="1" dirty="0" smtClean="0">
                <a:latin typeface="Comic Sans MS" pitchFamily="66" charset="0"/>
              </a:rPr>
              <a:t> ke-20 </a:t>
            </a:r>
            <a:r>
              <a:rPr lang="en-US" sz="2000" b="1" dirty="0" err="1" smtClean="0">
                <a:latin typeface="Comic Sans MS" pitchFamily="66" charset="0"/>
              </a:rPr>
              <a:t>sumber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daya</a:t>
            </a:r>
            <a:r>
              <a:rPr lang="en-US" sz="2000" b="1" dirty="0" smtClean="0">
                <a:latin typeface="Comic Sans MS" pitchFamily="66" charset="0"/>
              </a:rPr>
              <a:t> energy air </a:t>
            </a:r>
            <a:r>
              <a:rPr lang="en-US" sz="2000" dirty="0" err="1" smtClean="0">
                <a:latin typeface="Comic Sans MS" pitchFamily="66" charset="0"/>
              </a:rPr>
              <a:t>juga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pembangkitan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tenaga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listrik.Setelah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awal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-20 </a:t>
            </a:r>
            <a:r>
              <a:rPr lang="en-US" sz="2000" dirty="0" err="1" smtClean="0">
                <a:latin typeface="Comic Sans MS" pitchFamily="66" charset="0"/>
              </a:rPr>
              <a:t>lanjut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suatu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bentuk</a:t>
            </a:r>
            <a:r>
              <a:rPr lang="en-US" sz="2000" dirty="0" smtClean="0">
                <a:latin typeface="Comic Sans MS" pitchFamily="66" charset="0"/>
              </a:rPr>
              <a:t> energy </a:t>
            </a:r>
            <a:r>
              <a:rPr lang="en-US" sz="2000" dirty="0" err="1" smtClean="0">
                <a:latin typeface="Comic Sans MS" pitchFamily="66" charset="0"/>
              </a:rPr>
              <a:t>baru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ditemukan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yaitu</a:t>
            </a:r>
            <a:r>
              <a:rPr lang="en-US" sz="2000" dirty="0" smtClean="0">
                <a:latin typeface="Comic Sans MS" pitchFamily="66" charset="0"/>
              </a:rPr>
              <a:t> energy </a:t>
            </a:r>
            <a:r>
              <a:rPr lang="en-US" sz="2000" dirty="0" err="1" smtClean="0">
                <a:latin typeface="Comic Sans MS" pitchFamily="66" charset="0"/>
              </a:rPr>
              <a:t>panas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bumi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berperan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dalam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membangkitkan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tenaga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listrik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penggunaan-penggunaan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khusus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seperti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pemanasan</a:t>
            </a:r>
            <a:r>
              <a:rPr lang="en-US" sz="2000" dirty="0" smtClean="0">
                <a:latin typeface="Comic Sans MS" pitchFamily="66" charset="0"/>
              </a:rPr>
              <a:t>.</a:t>
            </a:r>
          </a:p>
          <a:p>
            <a:r>
              <a:rPr lang="en-US" sz="2000" dirty="0" err="1" smtClean="0">
                <a:latin typeface="Comic Sans MS" pitchFamily="66" charset="0"/>
              </a:rPr>
              <a:t>Menjelang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pertengan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abad</a:t>
            </a:r>
            <a:r>
              <a:rPr lang="en-US" sz="2000" b="1" dirty="0" smtClean="0">
                <a:latin typeface="Comic Sans MS" pitchFamily="66" charset="0"/>
              </a:rPr>
              <a:t> ke-20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b="1" dirty="0" smtClean="0">
                <a:latin typeface="Comic Sans MS" pitchFamily="66" charset="0"/>
              </a:rPr>
              <a:t>energy </a:t>
            </a:r>
            <a:r>
              <a:rPr lang="en-US" sz="2000" b="1" dirty="0" err="1" smtClean="0">
                <a:latin typeface="Comic Sans MS" pitchFamily="66" charset="0"/>
              </a:rPr>
              <a:t>nuklir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membangkitkan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tenaga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listrik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dalam</a:t>
            </a:r>
            <a:r>
              <a:rPr lang="en-US" sz="2000" dirty="0" smtClean="0">
                <a:latin typeface="Comic Sans MS" pitchFamily="66" charset="0"/>
              </a:rPr>
              <a:t> unit-unit yang </a:t>
            </a:r>
            <a:r>
              <a:rPr lang="en-US" sz="2000" dirty="0" err="1" smtClean="0">
                <a:latin typeface="Comic Sans MS" pitchFamily="66" charset="0"/>
              </a:rPr>
              <a:t>besar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berbagai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macam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penggunaan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khusus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bom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nuklir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kapal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selam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nuklir</a:t>
            </a:r>
            <a:r>
              <a:rPr lang="en-US" sz="2000" dirty="0" smtClean="0">
                <a:latin typeface="Comic Sans MS" pitchFamily="66" charset="0"/>
              </a:rPr>
              <a:t>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304800"/>
            <a:ext cx="4344972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awal</a:t>
            </a:r>
            <a:r>
              <a:rPr lang="en-US" sz="3600" dirty="0" smtClean="0"/>
              <a:t> </a:t>
            </a:r>
            <a:r>
              <a:rPr lang="en-US" sz="3600" dirty="0" err="1" smtClean="0"/>
              <a:t>abad</a:t>
            </a:r>
            <a:r>
              <a:rPr lang="en-US" sz="3600" dirty="0" smtClean="0"/>
              <a:t> ke-20 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533400"/>
            <a:ext cx="8305800" cy="59400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latin typeface="Comic Sans MS" pitchFamily="66" charset="0"/>
              </a:rPr>
              <a:t>Energi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surya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sebenarnya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manausia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awal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zaman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tanpa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disadari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sepanjang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masa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misalnya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pengeringan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Namun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setelah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terjadi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kemelut</a:t>
            </a:r>
            <a:r>
              <a:rPr lang="en-US" sz="2000" dirty="0" smtClean="0">
                <a:latin typeface="Comic Sans MS" pitchFamily="66" charset="0"/>
              </a:rPr>
              <a:t> energy </a:t>
            </a:r>
            <a:r>
              <a:rPr lang="en-US" sz="2000" dirty="0" err="1" smtClean="0">
                <a:latin typeface="Comic Sans MS" pitchFamily="66" charset="0"/>
              </a:rPr>
              <a:t>tahun</a:t>
            </a:r>
            <a:r>
              <a:rPr lang="en-US" sz="2000" dirty="0" smtClean="0">
                <a:latin typeface="Comic Sans MS" pitchFamily="66" charset="0"/>
              </a:rPr>
              <a:t> 1974, </a:t>
            </a:r>
            <a:r>
              <a:rPr lang="en-US" sz="2000" dirty="0" err="1" smtClean="0">
                <a:latin typeface="Comic Sans MS" pitchFamily="66" charset="0"/>
              </a:rPr>
              <a:t>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ditingkatkan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pemanfaatannya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Diharap</a:t>
            </a:r>
            <a:r>
              <a:rPr lang="en-US" sz="2000" dirty="0" smtClean="0">
                <a:latin typeface="Comic Sans MS" pitchFamily="66" charset="0"/>
              </a:rPr>
              <a:t> energy </a:t>
            </a:r>
            <a:r>
              <a:rPr lang="en-US" sz="2000" dirty="0" err="1" smtClean="0">
                <a:latin typeface="Comic Sans MS" pitchFamily="66" charset="0"/>
              </a:rPr>
              <a:t>surya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dapat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memegang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peranan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penting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cukup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bearti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menjelang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akhir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.</a:t>
            </a:r>
          </a:p>
          <a:p>
            <a:r>
              <a:rPr lang="en-US" sz="2000" b="1" dirty="0" err="1" smtClean="0">
                <a:latin typeface="Comic Sans MS" pitchFamily="66" charset="0"/>
              </a:rPr>
              <a:t>Mesin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uap</a:t>
            </a:r>
            <a:r>
              <a:rPr lang="en-US" sz="2000" dirty="0" smtClean="0">
                <a:latin typeface="Comic Sans MS" pitchFamily="66" charset="0"/>
              </a:rPr>
              <a:t>, yang </a:t>
            </a:r>
            <a:r>
              <a:rPr lang="en-US" sz="2000" dirty="0" err="1" smtClean="0">
                <a:latin typeface="Comic Sans MS" pitchFamily="66" charset="0"/>
              </a:rPr>
              <a:t>merupakan</a:t>
            </a:r>
            <a:r>
              <a:rPr lang="en-US" sz="2000" dirty="0" smtClean="0">
                <a:latin typeface="Comic Sans MS" pitchFamily="66" charset="0"/>
              </a:rPr>
              <a:t> motor </a:t>
            </a:r>
            <a:r>
              <a:rPr lang="en-US" sz="2000" dirty="0" err="1" smtClean="0">
                <a:latin typeface="Comic Sans MS" pitchFamily="66" charset="0"/>
              </a:rPr>
              <a:t>revolusi</a:t>
            </a:r>
            <a:r>
              <a:rPr lang="en-US" sz="2000" dirty="0" smtClean="0">
                <a:latin typeface="Comic Sans MS" pitchFamily="66" charset="0"/>
              </a:rPr>
              <a:t> industry </a:t>
            </a: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awal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ke-18 </a:t>
            </a:r>
            <a:r>
              <a:rPr lang="en-US" sz="2000" dirty="0" err="1" smtClean="0">
                <a:latin typeface="Comic Sans MS" pitchFamily="66" charset="0"/>
              </a:rPr>
              <a:t>berkembang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besar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satuan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terus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menerus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meningkat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Mesin-mesin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adsar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lainnya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dimanfaatkan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adalah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roda</a:t>
            </a:r>
            <a:r>
              <a:rPr lang="en-US" sz="2000" dirty="0" smtClean="0">
                <a:latin typeface="Comic Sans MS" pitchFamily="66" charset="0"/>
              </a:rPr>
              <a:t> air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kincir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angin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Pertengahan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ke-19 motor </a:t>
            </a:r>
            <a:r>
              <a:rPr lang="en-US" sz="2000" dirty="0" err="1" smtClean="0">
                <a:latin typeface="Comic Sans MS" pitchFamily="66" charset="0"/>
              </a:rPr>
              <a:t>bakar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turbin</a:t>
            </a:r>
            <a:r>
              <a:rPr lang="en-US" sz="2000" dirty="0" smtClean="0">
                <a:latin typeface="Comic Sans MS" pitchFamily="66" charset="0"/>
              </a:rPr>
              <a:t> air </a:t>
            </a:r>
            <a:r>
              <a:rPr lang="en-US" sz="2000" dirty="0" err="1" smtClean="0">
                <a:latin typeface="Comic Sans MS" pitchFamily="66" charset="0"/>
              </a:rPr>
              <a:t>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dikembangkan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akhir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ke-19 </a:t>
            </a:r>
            <a:r>
              <a:rPr lang="en-US" sz="2000" dirty="0" err="1" smtClean="0">
                <a:latin typeface="Comic Sans MS" pitchFamily="66" charset="0"/>
              </a:rPr>
              <a:t>turbin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uap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menjadi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peranan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penting</a:t>
            </a:r>
            <a:r>
              <a:rPr lang="en-US" sz="2000" dirty="0" smtClean="0">
                <a:latin typeface="Comic Sans MS" pitchFamily="66" charset="0"/>
              </a:rPr>
              <a:t>. </a:t>
            </a:r>
            <a:r>
              <a:rPr lang="en-US" sz="2000" dirty="0" err="1" smtClean="0">
                <a:latin typeface="Comic Sans MS" pitchFamily="66" charset="0"/>
              </a:rPr>
              <a:t>Turbin</a:t>
            </a:r>
            <a:r>
              <a:rPr lang="en-US" sz="2000" dirty="0" smtClean="0">
                <a:latin typeface="Comic Sans MS" pitchFamily="66" charset="0"/>
              </a:rPr>
              <a:t> gas </a:t>
            </a:r>
            <a:r>
              <a:rPr lang="en-US" sz="2000" dirty="0" err="1" smtClean="0">
                <a:latin typeface="Comic Sans MS" pitchFamily="66" charset="0"/>
              </a:rPr>
              <a:t>memulai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debutnya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pertenganhan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abad</a:t>
            </a:r>
            <a:r>
              <a:rPr lang="en-US" sz="2000" dirty="0" smtClean="0">
                <a:latin typeface="Comic Sans MS" pitchFamily="66" charset="0"/>
              </a:rPr>
              <a:t> ke-20. </a:t>
            </a:r>
            <a:r>
              <a:rPr lang="en-US" sz="2000" dirty="0" err="1" smtClean="0">
                <a:latin typeface="Comic Sans MS" pitchFamily="66" charset="0"/>
              </a:rPr>
              <a:t>Keempat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mesin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dasar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 (</a:t>
            </a:r>
            <a:r>
              <a:rPr lang="en-US" sz="2000" dirty="0" err="1" smtClean="0">
                <a:latin typeface="Comic Sans MS" pitchFamily="66" charset="0"/>
              </a:rPr>
              <a:t>turbin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uap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turbin</a:t>
            </a:r>
            <a:r>
              <a:rPr lang="en-US" sz="2000" dirty="0" smtClean="0">
                <a:latin typeface="Comic Sans MS" pitchFamily="66" charset="0"/>
              </a:rPr>
              <a:t> air, </a:t>
            </a:r>
            <a:r>
              <a:rPr lang="en-US" sz="2000" dirty="0" err="1" smtClean="0">
                <a:latin typeface="Comic Sans MS" pitchFamily="66" charset="0"/>
              </a:rPr>
              <a:t>turbin</a:t>
            </a:r>
            <a:r>
              <a:rPr lang="en-US" sz="2000" dirty="0" smtClean="0">
                <a:latin typeface="Comic Sans MS" pitchFamily="66" charset="0"/>
              </a:rPr>
              <a:t> gas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motor </a:t>
            </a:r>
            <a:r>
              <a:rPr lang="en-US" sz="2000" dirty="0" err="1" smtClean="0">
                <a:latin typeface="Comic Sans MS" pitchFamily="66" charset="0"/>
              </a:rPr>
              <a:t>bakar</a:t>
            </a:r>
            <a:r>
              <a:rPr lang="en-US" sz="2000" dirty="0" smtClean="0">
                <a:latin typeface="Comic Sans MS" pitchFamily="66" charset="0"/>
              </a:rPr>
              <a:t> ) </a:t>
            </a:r>
            <a:r>
              <a:rPr lang="en-US" sz="2000" dirty="0" err="1" smtClean="0">
                <a:latin typeface="Comic Sans MS" pitchFamily="66" charset="0"/>
              </a:rPr>
              <a:t>merupakan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mesin-mesin</a:t>
            </a:r>
            <a:r>
              <a:rPr lang="en-US" sz="2000" dirty="0" smtClean="0">
                <a:latin typeface="Comic Sans MS" pitchFamily="66" charset="0"/>
              </a:rPr>
              <a:t>  </a:t>
            </a:r>
            <a:r>
              <a:rPr lang="en-US" sz="2000" dirty="0" err="1" smtClean="0">
                <a:latin typeface="Comic Sans MS" pitchFamily="66" charset="0"/>
              </a:rPr>
              <a:t>dasar</a:t>
            </a:r>
            <a:r>
              <a:rPr lang="en-US" sz="2000" dirty="0" smtClean="0">
                <a:latin typeface="Comic Sans MS" pitchFamily="66" charset="0"/>
              </a:rPr>
              <a:t> yang </a:t>
            </a:r>
            <a:r>
              <a:rPr lang="en-US" sz="2000" dirty="0" err="1" smtClean="0">
                <a:latin typeface="Comic Sans MS" pitchFamily="66" charset="0"/>
              </a:rPr>
              <a:t>penting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saat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ini</a:t>
            </a:r>
            <a:r>
              <a:rPr lang="en-US" sz="2000" dirty="0" smtClean="0">
                <a:latin typeface="Comic Sans MS" pitchFamily="66" charset="0"/>
              </a:rPr>
              <a:t>.</a:t>
            </a:r>
          </a:p>
          <a:p>
            <a:r>
              <a:rPr lang="en-US" sz="2000" b="1" dirty="0" err="1" smtClean="0">
                <a:latin typeface="Comic Sans MS" pitchFamily="66" charset="0"/>
              </a:rPr>
              <a:t>Turbin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uap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dan</a:t>
            </a:r>
            <a:r>
              <a:rPr lang="en-US" sz="2000" b="1" dirty="0" smtClean="0">
                <a:latin typeface="Comic Sans MS" pitchFamily="66" charset="0"/>
              </a:rPr>
              <a:t> </a:t>
            </a:r>
            <a:r>
              <a:rPr lang="en-US" sz="2000" b="1" dirty="0" err="1" smtClean="0">
                <a:latin typeface="Comic Sans MS" pitchFamily="66" charset="0"/>
              </a:rPr>
              <a:t>turb</a:t>
            </a:r>
            <a:r>
              <a:rPr lang="en-US" sz="2000" b="1" dirty="0" smtClean="0">
                <a:latin typeface="Comic Sans MS" pitchFamily="66" charset="0"/>
              </a:rPr>
              <a:t> in air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pembangkitan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tenaga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listrik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turbin</a:t>
            </a:r>
            <a:r>
              <a:rPr lang="en-US" sz="2000" dirty="0" smtClean="0">
                <a:latin typeface="Comic Sans MS" pitchFamily="66" charset="0"/>
              </a:rPr>
              <a:t> gas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sebagai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mesin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penggerak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pesawat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terbang</a:t>
            </a:r>
            <a:r>
              <a:rPr lang="en-US" sz="2000" dirty="0" smtClean="0">
                <a:latin typeface="Comic Sans MS" pitchFamily="66" charset="0"/>
              </a:rPr>
              <a:t> jet, motor </a:t>
            </a:r>
            <a:r>
              <a:rPr lang="en-US" sz="2000" dirty="0" err="1" smtClean="0">
                <a:latin typeface="Comic Sans MS" pitchFamily="66" charset="0"/>
              </a:rPr>
              <a:t>bakar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selain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untuk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pembangkitan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listrik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juga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digunakan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kendaraan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mobil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truk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2362200"/>
            <a:ext cx="7772400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60020" algn="l"/>
              </a:tabLst>
            </a:pP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Energi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Fosil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(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batu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bara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,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minyak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bumi,gas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60020" algn="l"/>
              </a:tabLst>
            </a:pP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Energi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panas</a:t>
            </a:r>
            <a:endParaRPr lang="en-US" sz="3600" dirty="0" smtClean="0">
              <a:latin typeface="Arial Narrow" pitchFamily="34" charset="0"/>
              <a:ea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60020" algn="l"/>
              </a:tabLst>
            </a:pP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Tenaga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Air (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Themis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&amp;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mekanis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60020" algn="l"/>
              </a:tabLst>
            </a:pP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Energi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Surya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60020" algn="l"/>
              </a:tabLst>
            </a:pP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Energi</a:t>
            </a:r>
            <a:r>
              <a:rPr lang="en-US" sz="36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3600" dirty="0" err="1" smtClean="0">
                <a:latin typeface="Arial Narrow" pitchFamily="34" charset="0"/>
                <a:ea typeface="Times New Roman"/>
              </a:rPr>
              <a:t>Angin</a:t>
            </a:r>
            <a:endParaRPr lang="en-US" sz="3600" dirty="0" smtClean="0">
              <a:latin typeface="Arial Narrow" pitchFamily="34" charset="0"/>
              <a:ea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160020" algn="l"/>
              </a:tabLst>
            </a:pPr>
            <a:endParaRPr lang="en-US" sz="3600" dirty="0" smtClean="0">
              <a:latin typeface="Arial Narrow" pitchFamily="34" charset="0"/>
              <a:ea typeface="Times New Roman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429000" y="1371600"/>
            <a:ext cx="1371600" cy="83820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457200"/>
            <a:ext cx="4786888" cy="83099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Arial Narrow" pitchFamily="34" charset="0"/>
                <a:ea typeface="Times New Roman"/>
              </a:rPr>
              <a:t>Sumber</a:t>
            </a:r>
            <a:r>
              <a:rPr lang="en-US" sz="48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4800" dirty="0" err="1" smtClean="0">
                <a:latin typeface="Arial Narrow" pitchFamily="34" charset="0"/>
                <a:ea typeface="Times New Roman"/>
              </a:rPr>
              <a:t>daya</a:t>
            </a:r>
            <a:r>
              <a:rPr lang="en-US" sz="4800" dirty="0" smtClean="0">
                <a:latin typeface="Arial Narrow" pitchFamily="34" charset="0"/>
                <a:ea typeface="Times New Roman"/>
              </a:rPr>
              <a:t> </a:t>
            </a:r>
            <a:r>
              <a:rPr lang="en-US" sz="4800" dirty="0" err="1" smtClean="0">
                <a:latin typeface="Arial Narrow" pitchFamily="34" charset="0"/>
                <a:ea typeface="Times New Roman"/>
              </a:rPr>
              <a:t>Energi</a:t>
            </a:r>
            <a:endParaRPr lang="en-US" sz="4800" dirty="0" smtClean="0">
              <a:latin typeface="Arial Narrow" pitchFamily="34" charset="0"/>
              <a:ea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1258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</vt:lpstr>
      <vt:lpstr> </vt:lpstr>
      <vt:lpstr> </vt:lpstr>
      <vt:lpstr> </vt:lpstr>
      <vt:lpstr> </vt:lpstr>
      <vt:lpstr>Slide 6</vt:lpstr>
      <vt:lpstr> 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user</dc:creator>
  <cp:lastModifiedBy>user</cp:lastModifiedBy>
  <cp:revision>4</cp:revision>
  <dcterms:created xsi:type="dcterms:W3CDTF">2013-12-08T17:42:20Z</dcterms:created>
  <dcterms:modified xsi:type="dcterms:W3CDTF">2013-12-09T00:11:27Z</dcterms:modified>
</cp:coreProperties>
</file>