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4" r:id="rId3"/>
    <p:sldId id="273" r:id="rId4"/>
    <p:sldId id="271" r:id="rId5"/>
    <p:sldId id="270" r:id="rId6"/>
    <p:sldId id="269" r:id="rId7"/>
    <p:sldId id="268" r:id="rId8"/>
    <p:sldId id="275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90" r:id="rId17"/>
    <p:sldId id="260" r:id="rId18"/>
    <p:sldId id="276" r:id="rId19"/>
    <p:sldId id="258" r:id="rId20"/>
    <p:sldId id="257" r:id="rId21"/>
    <p:sldId id="278" r:id="rId22"/>
    <p:sldId id="277" r:id="rId23"/>
    <p:sldId id="281" r:id="rId24"/>
    <p:sldId id="280" r:id="rId25"/>
    <p:sldId id="283" r:id="rId26"/>
    <p:sldId id="282" r:id="rId27"/>
    <p:sldId id="284" r:id="rId28"/>
    <p:sldId id="291" r:id="rId29"/>
    <p:sldId id="285" r:id="rId30"/>
    <p:sldId id="292" r:id="rId31"/>
    <p:sldId id="293" r:id="rId32"/>
    <p:sldId id="286" r:id="rId3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A181-4216-445D-AAF1-9CDBE78DAAD2}" type="datetimeFigureOut">
              <a:rPr lang="en-US" smtClean="0"/>
              <a:t>10-Dec-13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2FB4-E1ED-464E-A704-01997EBE0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13681-01DC-47E3-9AC7-3F2C359FE82A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B19CC-BE62-4F45-96DE-FBBE22FCC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19CC-BE62-4F45-96DE-FBBE22FCC2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7AC2-04F7-4AD5-B663-3FC7E9374B99}" type="datetimeFigureOut">
              <a:rPr lang="en-US" smtClean="0"/>
              <a:pPr/>
              <a:t>10-Dec-13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2E5D-0A2D-4662-9106-569B593CF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i78.photobucket.com/albums/j87/farmd/artikel%20web%20keprof/OWCDA.gif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leantechnica.com/files/2009/10/opt.jp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 DAYA ENERGI AIR</a:t>
            </a:r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752600"/>
            <a:ext cx="6940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Brush Script MT" pitchFamily="66" charset="0"/>
              </a:rPr>
              <a:t>( </a:t>
            </a:r>
            <a:r>
              <a:rPr lang="en-US" sz="4400" b="1" dirty="0" err="1" smtClean="0">
                <a:latin typeface="Brush Script MT" pitchFamily="66" charset="0"/>
              </a:rPr>
              <a:t>Kandungan</a:t>
            </a:r>
            <a:r>
              <a:rPr lang="en-US" sz="4400" b="1" dirty="0" smtClean="0">
                <a:latin typeface="Brush Script MT" pitchFamily="66" charset="0"/>
              </a:rPr>
              <a:t> </a:t>
            </a:r>
            <a:r>
              <a:rPr lang="en-US" sz="4400" b="1" dirty="0" err="1" smtClean="0">
                <a:latin typeface="Brush Script MT" pitchFamily="66" charset="0"/>
              </a:rPr>
              <a:t>Mekanis</a:t>
            </a:r>
            <a:r>
              <a:rPr lang="en-US" sz="4400" b="1" dirty="0" smtClean="0">
                <a:latin typeface="Brush Script MT" pitchFamily="66" charset="0"/>
              </a:rPr>
              <a:t> </a:t>
            </a:r>
            <a:r>
              <a:rPr lang="en-US" sz="4400" b="1" dirty="0" err="1" smtClean="0">
                <a:latin typeface="Brush Script MT" pitchFamily="66" charset="0"/>
              </a:rPr>
              <a:t>dan</a:t>
            </a:r>
            <a:r>
              <a:rPr lang="en-US" sz="4400" b="1" dirty="0" smtClean="0">
                <a:latin typeface="Brush Script MT" pitchFamily="66" charset="0"/>
              </a:rPr>
              <a:t> </a:t>
            </a:r>
            <a:r>
              <a:rPr lang="en-US" sz="4400" b="1" dirty="0" err="1" smtClean="0">
                <a:latin typeface="Brush Script MT" pitchFamily="66" charset="0"/>
              </a:rPr>
              <a:t>Termis</a:t>
            </a:r>
            <a:r>
              <a:rPr lang="en-US" sz="4400" b="1" dirty="0" smtClean="0">
                <a:latin typeface="Brush Script MT" pitchFamily="66" charset="0"/>
              </a:rPr>
              <a:t> )</a:t>
            </a:r>
            <a:endParaRPr lang="en-US" sz="4400" b="1" dirty="0"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638800"/>
            <a:ext cx="2210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Pertemuan</a:t>
            </a:r>
            <a:r>
              <a:rPr lang="en-US" sz="2800" b="1" dirty="0" smtClean="0"/>
              <a:t>- 9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71800"/>
            <a:ext cx="5219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2"/>
          <a:srcRect t="2788" r="1961" b="5135"/>
          <a:stretch>
            <a:fillRect/>
          </a:stretch>
        </p:blipFill>
        <p:spPr bwMode="auto">
          <a:xfrm>
            <a:off x="1295400" y="609600"/>
            <a:ext cx="6878562" cy="43434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 rot="10800000" flipV="1">
            <a:off x="1371600" y="5120045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3.3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PLTA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Mrica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Jawa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Tengah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kapasitas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 x 60,3 MW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Pelimpasannya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Gedung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PLTA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beserta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Keluarnya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kanan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7074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PLTA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1" descr="Berkas:Hydroelectric d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7391400" cy="4562415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0389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Gamabar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6.6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Skema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Air (PLTA)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1371600"/>
            <a:ext cx="7772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prinsipnya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PLTA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mengolah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diubah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kinetis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head,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Lalu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kinetis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berubah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mekanis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aliran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menggerakkan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turbin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mekanis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berubah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perputaran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generator.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dibangkitkan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tergantung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jarak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(head)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berapa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mengalir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(debit).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3619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Prinsip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PLTA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219200"/>
            <a:ext cx="7349933" cy="5105400"/>
            <a:chOff x="990600" y="1219200"/>
            <a:chExt cx="7349933" cy="5105400"/>
          </a:xfrm>
        </p:grpSpPr>
        <p:pic>
          <p:nvPicPr>
            <p:cNvPr id="3" name="Picture 2" descr="kompon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219200"/>
              <a:ext cx="7349933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1324130" y="272696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009930" y="2819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2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562600" y="4800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7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38800" y="5105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6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27750" y="4038600"/>
              <a:ext cx="3048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4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70750" y="51353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5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91000" y="3657600"/>
              <a:ext cx="5334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10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9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715000" y="556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8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200400" y="2362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5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162800" y="373380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12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91200" y="2743200"/>
              <a:ext cx="5334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13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105400" y="3505200"/>
              <a:ext cx="5334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11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43000" y="304800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Komponen-komponen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Pembangkit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Listrik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Tenaga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(PLTA)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" y="533400"/>
            <a:ext cx="7620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Waduk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berfungsi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menahan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Main gate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katup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prmbka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Bendungan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berfungsi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menaikkan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permukaan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sungai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menciptakan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tinggi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jatuh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air. 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Pipa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pesat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(penstock) 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berfungsi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untuk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menyalurkan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dan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mengarahkan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air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ke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cerobong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turbin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Katup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utama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(Main Inlet Valve,</a:t>
            </a:r>
            <a:r>
              <a:rPr lang="en-US" sz="2000" b="1" i="1" dirty="0" smtClean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)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mengubah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potensial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kinetic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Turbin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peralatan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tersusun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terdiri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beberapa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peralatan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turbin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smtClean="0"/>
              <a:t>Generator,</a:t>
            </a:r>
            <a:r>
              <a:rPr lang="en-US" sz="2000" dirty="0" smtClean="0"/>
              <a:t> Generator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mekanis</a:t>
            </a:r>
            <a:endParaRPr lang="en-US" sz="2000" dirty="0" smtClean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 smtClean="0"/>
              <a:t>Draftube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pipa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lepas</a:t>
            </a:r>
            <a:r>
              <a:rPr lang="en-US" sz="2000" dirty="0" smtClean="0"/>
              <a:t>, air yang </a:t>
            </a:r>
            <a:r>
              <a:rPr lang="en-US" sz="2000" dirty="0" err="1" smtClean="0"/>
              <a:t>mengalir</a:t>
            </a:r>
            <a:r>
              <a:rPr lang="en-US" sz="2000" dirty="0" smtClean="0"/>
              <a:t> </a:t>
            </a:r>
            <a:r>
              <a:rPr lang="en-US" sz="2000" dirty="0" err="1" smtClean="0"/>
              <a:t>berasla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turbin</a:t>
            </a:r>
            <a:endParaRPr lang="en-US" sz="2000" dirty="0" smtClean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smtClean="0"/>
              <a:t>Tailrace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pipa</a:t>
            </a:r>
            <a:r>
              <a:rPr lang="en-US" sz="2000" dirty="0" smtClean="0"/>
              <a:t> </a:t>
            </a:r>
            <a:r>
              <a:rPr lang="en-US" sz="2000" dirty="0" err="1" smtClean="0"/>
              <a:t>pembuangan</a:t>
            </a:r>
            <a:endParaRPr lang="en-US" sz="2000" dirty="0" smtClean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 smtClean="0"/>
              <a:t>Transformator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trafo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tegangan</a:t>
            </a:r>
            <a:r>
              <a:rPr lang="en-US" sz="2000" dirty="0" smtClean="0"/>
              <a:t> AC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tegangan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smtClean="0"/>
              <a:t>Switchyard (</a:t>
            </a:r>
            <a:r>
              <a:rPr lang="en-US" sz="2000" b="1" i="1" dirty="0" err="1" smtClean="0"/>
              <a:t>controler</a:t>
            </a:r>
            <a:r>
              <a:rPr lang="en-US" sz="2000" b="1" i="1" dirty="0" smtClean="0"/>
              <a:t>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 smtClean="0"/>
              <a:t>Kabel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tarnamisi</a:t>
            </a:r>
            <a:endParaRPr lang="en-US" sz="2000" b="1" i="1" dirty="0" smtClean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 smtClean="0"/>
              <a:t>Jalur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transmisi</a:t>
            </a:r>
            <a:endParaRPr lang="en-US" sz="2000" b="1" i="1" dirty="0" smtClean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Komponen-komponen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PLTA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094220" cy="3733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04800"/>
            <a:ext cx="429316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Pasang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Surut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5626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Pasang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Surut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Gaya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Tarik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Gravitasi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447800"/>
            <a:ext cx="411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000" b="1" dirty="0" err="1" smtClean="0">
                <a:latin typeface="Arial Narrow" pitchFamily="34" charset="0"/>
              </a:rPr>
              <a:t>Energi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pasang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surut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terjadi</a:t>
            </a:r>
            <a:r>
              <a:rPr lang="en-US" sz="2000" dirty="0" smtClean="0">
                <a:latin typeface="Arial Narrow" pitchFamily="34" charset="0"/>
              </a:rPr>
              <a:t>  </a:t>
            </a:r>
            <a:r>
              <a:rPr lang="en-US" sz="2000" dirty="0" err="1" smtClean="0">
                <a:latin typeface="Arial Narrow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resultan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gaya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grafitasi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rotasi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gaya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grafitasi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matahari</a:t>
            </a:r>
            <a:r>
              <a:rPr lang="en-US" sz="2000" dirty="0" smtClean="0">
                <a:latin typeface="Arial Narrow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</a:rPr>
              <a:t>bekerja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pada</a:t>
            </a:r>
            <a:r>
              <a:rPr lang="en-US" sz="2000" dirty="0" smtClean="0">
                <a:latin typeface="Arial Narrow" pitchFamily="34" charset="0"/>
              </a:rPr>
              <a:t> air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000" dirty="0" err="1" smtClean="0">
                <a:latin typeface="Arial Narrow" pitchFamily="34" charset="0"/>
              </a:rPr>
              <a:t>Permukaan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 (</a:t>
            </a:r>
            <a:r>
              <a:rPr lang="en-US" sz="2000" dirty="0" err="1" smtClean="0">
                <a:latin typeface="Arial Narrow" pitchFamily="34" charset="0"/>
              </a:rPr>
              <a:t>garis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putus</a:t>
            </a:r>
            <a:r>
              <a:rPr lang="en-US" sz="2000" dirty="0" smtClean="0">
                <a:latin typeface="Arial Narrow" pitchFamily="34" charset="0"/>
              </a:rPr>
              <a:t>) </a:t>
            </a:r>
            <a:r>
              <a:rPr lang="en-US" sz="2000" dirty="0" err="1" smtClean="0">
                <a:latin typeface="Arial Narrow" pitchFamily="34" charset="0"/>
              </a:rPr>
              <a:t>dititik</a:t>
            </a:r>
            <a:r>
              <a:rPr lang="en-US" sz="2000" dirty="0" smtClean="0">
                <a:latin typeface="Arial Narrow" pitchFamily="34" charset="0"/>
              </a:rPr>
              <a:t> A </a:t>
            </a:r>
            <a:r>
              <a:rPr lang="en-US" sz="2000" dirty="0" err="1" smtClean="0">
                <a:latin typeface="Arial Narrow" pitchFamily="34" charset="0"/>
              </a:rPr>
              <a:t>ditarik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kearah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bulan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sehingga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mencapai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titik</a:t>
            </a:r>
            <a:r>
              <a:rPr lang="en-US" sz="2000" dirty="0" smtClean="0">
                <a:latin typeface="Arial Narrow" pitchFamily="34" charset="0"/>
              </a:rPr>
              <a:t> A, </a:t>
            </a:r>
            <a:r>
              <a:rPr lang="en-US" sz="2000" dirty="0" err="1" smtClean="0">
                <a:latin typeface="Arial Narrow" pitchFamily="34" charset="0"/>
              </a:rPr>
              <a:t>kondisi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pada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titk</a:t>
            </a:r>
            <a:r>
              <a:rPr lang="en-US" sz="2000" dirty="0" smtClean="0">
                <a:latin typeface="Arial Narrow" pitchFamily="34" charset="0"/>
              </a:rPr>
              <a:t> A  </a:t>
            </a:r>
            <a:r>
              <a:rPr lang="en-US" sz="2000" dirty="0" err="1" smtClean="0">
                <a:latin typeface="Arial Narrow" pitchFamily="34" charset="0"/>
              </a:rPr>
              <a:t>keadaan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PASANG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pada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titik</a:t>
            </a:r>
            <a:r>
              <a:rPr lang="en-US" sz="2000" dirty="0" smtClean="0">
                <a:latin typeface="Arial Narrow" pitchFamily="34" charset="0"/>
              </a:rPr>
              <a:t> B </a:t>
            </a:r>
            <a:r>
              <a:rPr lang="en-US" sz="2000" dirty="0" err="1" smtClean="0">
                <a:latin typeface="Arial Narrow" pitchFamily="34" charset="0"/>
              </a:rPr>
              <a:t>di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keadaan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SURUT</a:t>
            </a:r>
          </a:p>
          <a:p>
            <a:pPr marL="457200" indent="-457200" algn="just">
              <a:buAutoNum type="alphaLcParenR"/>
            </a:pPr>
            <a:r>
              <a:rPr lang="en-US" sz="2000" dirty="0" err="1" smtClean="0">
                <a:latin typeface="Arial Narrow" pitchFamily="34" charset="0"/>
              </a:rPr>
              <a:t>Keadaan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dimana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bulan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telah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mengelilingi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seperempat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</a:rPr>
              <a:t> , </a:t>
            </a:r>
            <a:r>
              <a:rPr lang="en-US" sz="2000" dirty="0" err="1" smtClean="0">
                <a:latin typeface="Arial Narrow" pitchFamily="34" charset="0"/>
              </a:rPr>
              <a:t>situasi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dititik</a:t>
            </a:r>
            <a:r>
              <a:rPr lang="en-US" sz="2000" dirty="0" smtClean="0">
                <a:latin typeface="Arial Narrow" pitchFamily="34" charset="0"/>
              </a:rPr>
              <a:t> A </a:t>
            </a:r>
            <a:r>
              <a:rPr lang="en-US" sz="2000" dirty="0" err="1" smtClean="0">
                <a:latin typeface="Arial Narrow" pitchFamily="34" charset="0"/>
              </a:rPr>
              <a:t>menglami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SURUT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titik</a:t>
            </a:r>
            <a:r>
              <a:rPr lang="en-US" sz="2000" dirty="0" smtClean="0">
                <a:latin typeface="Arial Narrow" pitchFamily="34" charset="0"/>
              </a:rPr>
              <a:t> B </a:t>
            </a:r>
            <a:r>
              <a:rPr lang="en-US" sz="2000" dirty="0" err="1" smtClean="0">
                <a:latin typeface="Arial Narrow" pitchFamily="34" charset="0"/>
              </a:rPr>
              <a:t>mengalami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PASANG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343715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 Narrow" pitchFamily="34" charset="0"/>
              </a:rPr>
              <a:t>Energi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pasang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surut</a:t>
            </a:r>
            <a:endParaRPr lang="en-US" sz="3200" dirty="0"/>
          </a:p>
        </p:txBody>
      </p:sp>
      <p:grpSp>
        <p:nvGrpSpPr>
          <p:cNvPr id="8" name="Group 75"/>
          <p:cNvGrpSpPr/>
          <p:nvPr/>
        </p:nvGrpSpPr>
        <p:grpSpPr>
          <a:xfrm>
            <a:off x="4800600" y="1295400"/>
            <a:ext cx="4038600" cy="3352800"/>
            <a:chOff x="1828800" y="304800"/>
            <a:chExt cx="5531777" cy="4636532"/>
          </a:xfrm>
        </p:grpSpPr>
        <p:grpSp>
          <p:nvGrpSpPr>
            <p:cNvPr id="10" name="Group 72"/>
            <p:cNvGrpSpPr/>
            <p:nvPr/>
          </p:nvGrpSpPr>
          <p:grpSpPr>
            <a:xfrm>
              <a:off x="1828800" y="304800"/>
              <a:ext cx="5531777" cy="4636532"/>
              <a:chOff x="533400" y="304800"/>
              <a:chExt cx="5531777" cy="4636532"/>
            </a:xfrm>
          </p:grpSpPr>
          <p:sp>
            <p:nvSpPr>
              <p:cNvPr id="12" name="Oval 3"/>
              <p:cNvSpPr/>
              <p:nvPr/>
            </p:nvSpPr>
            <p:spPr>
              <a:xfrm>
                <a:off x="609600" y="3124200"/>
                <a:ext cx="609600" cy="6858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37"/>
              <p:cNvGrpSpPr/>
              <p:nvPr/>
            </p:nvGrpSpPr>
            <p:grpSpPr>
              <a:xfrm>
                <a:off x="1752600" y="2514600"/>
                <a:ext cx="2133600" cy="1600200"/>
                <a:chOff x="4724400" y="1981200"/>
                <a:chExt cx="2133600" cy="1600200"/>
              </a:xfrm>
            </p:grpSpPr>
            <p:grpSp>
              <p:nvGrpSpPr>
                <p:cNvPr id="33" name="Group 21"/>
                <p:cNvGrpSpPr/>
                <p:nvPr/>
              </p:nvGrpSpPr>
              <p:grpSpPr>
                <a:xfrm>
                  <a:off x="5486400" y="2057400"/>
                  <a:ext cx="1199532" cy="1447800"/>
                  <a:chOff x="5486400" y="2057400"/>
                  <a:chExt cx="1199532" cy="1447800"/>
                </a:xfrm>
              </p:grpSpPr>
              <p:sp>
                <p:nvSpPr>
                  <p:cNvPr id="36" name="Oval 4"/>
                  <p:cNvSpPr/>
                  <p:nvPr/>
                </p:nvSpPr>
                <p:spPr>
                  <a:xfrm>
                    <a:off x="5486400" y="2057400"/>
                    <a:ext cx="1199532" cy="14478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" name="Straight Connector 6"/>
                  <p:cNvCxnSpPr>
                    <a:stCxn id="34" idx="0"/>
                  </p:cNvCxnSpPr>
                  <p:nvPr/>
                </p:nvCxnSpPr>
                <p:spPr>
                  <a:xfrm rot="16200000" flipH="1">
                    <a:off x="5976783" y="2166783"/>
                    <a:ext cx="229394" cy="10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7"/>
                  <p:cNvCxnSpPr/>
                  <p:nvPr/>
                </p:nvCxnSpPr>
                <p:spPr>
                  <a:xfrm>
                    <a:off x="5486400" y="2772696"/>
                    <a:ext cx="1524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550312" y="2590800"/>
                    <a:ext cx="3177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943600" y="2209800"/>
                    <a:ext cx="309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  <p:sp>
              <p:nvSpPr>
                <p:cNvPr id="34" name="Oval 12"/>
                <p:cNvSpPr/>
                <p:nvPr/>
              </p:nvSpPr>
              <p:spPr>
                <a:xfrm>
                  <a:off x="5181600" y="1981200"/>
                  <a:ext cx="1676400" cy="1600200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 rot="10800000">
                  <a:off x="4724400" y="2760408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838200" y="2667000"/>
                <a:ext cx="53340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819400" y="4114800"/>
                <a:ext cx="566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Arial Narrow" pitchFamily="34" charset="0"/>
                  </a:rPr>
                  <a:t>Bumi</a:t>
                </a:r>
                <a:endParaRPr lang="en-US" sz="1600" dirty="0">
                  <a:latin typeface="Arial Narrow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3400" y="3810000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Arial Narrow" pitchFamily="34" charset="0"/>
                  </a:rPr>
                  <a:t>Bulan</a:t>
                </a:r>
                <a:endParaRPr lang="en-US" sz="1600" dirty="0">
                  <a:latin typeface="Arial Narrow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72758" y="3571448"/>
                <a:ext cx="1229409" cy="1149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 Narrow" pitchFamily="34" charset="0"/>
                  </a:rPr>
                  <a:t>Gaya </a:t>
                </a:r>
              </a:p>
              <a:p>
                <a:r>
                  <a:rPr lang="en-US" sz="1600" dirty="0" err="1" smtClean="0">
                    <a:latin typeface="Arial Narrow" pitchFamily="34" charset="0"/>
                  </a:rPr>
                  <a:t>Tarik</a:t>
                </a:r>
                <a:r>
                  <a:rPr lang="en-US" sz="1600" dirty="0" smtClean="0">
                    <a:latin typeface="Arial Narrow" pitchFamily="34" charset="0"/>
                  </a:rPr>
                  <a:t> </a:t>
                </a:r>
              </a:p>
              <a:p>
                <a:r>
                  <a:rPr lang="en-US" sz="1600" dirty="0" err="1" smtClean="0">
                    <a:latin typeface="Arial Narrow" pitchFamily="34" charset="0"/>
                  </a:rPr>
                  <a:t>Grafitasi</a:t>
                </a:r>
                <a:endParaRPr lang="en-US" sz="1600" dirty="0">
                  <a:latin typeface="Arial Narrow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819400" y="4552332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(a)</a:t>
                </a:r>
                <a:endParaRPr lang="en-US" dirty="0"/>
              </a:p>
            </p:txBody>
          </p:sp>
          <p:grpSp>
            <p:nvGrpSpPr>
              <p:cNvPr id="19" name="Group 70"/>
              <p:cNvGrpSpPr/>
              <p:nvPr/>
            </p:nvGrpSpPr>
            <p:grpSpPr>
              <a:xfrm>
                <a:off x="4495800" y="304800"/>
                <a:ext cx="1569377" cy="4224754"/>
                <a:chOff x="4914900" y="457200"/>
                <a:chExt cx="1569377" cy="4224754"/>
              </a:xfrm>
            </p:grpSpPr>
            <p:grpSp>
              <p:nvGrpSpPr>
                <p:cNvPr id="21" name="Group 21"/>
                <p:cNvGrpSpPr/>
                <p:nvPr/>
              </p:nvGrpSpPr>
              <p:grpSpPr>
                <a:xfrm rot="5400000">
                  <a:off x="4889046" y="2831648"/>
                  <a:ext cx="1461407" cy="1257300"/>
                  <a:chOff x="5486400" y="2057400"/>
                  <a:chExt cx="1199532" cy="144780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5486400" y="2057400"/>
                    <a:ext cx="1199532" cy="14478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Connector 28"/>
                  <p:cNvCxnSpPr>
                    <a:stCxn id="28" idx="0"/>
                  </p:cNvCxnSpPr>
                  <p:nvPr/>
                </p:nvCxnSpPr>
                <p:spPr>
                  <a:xfrm rot="16200000" flipH="1">
                    <a:off x="5976783" y="2166783"/>
                    <a:ext cx="229394" cy="10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5486400" y="2772696"/>
                    <a:ext cx="1524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30"/>
                  <p:cNvSpPr txBox="1"/>
                  <p:nvPr/>
                </p:nvSpPr>
                <p:spPr>
                  <a:xfrm rot="16200000">
                    <a:off x="5906699" y="2317123"/>
                    <a:ext cx="445726" cy="2632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 rot="16200000">
                    <a:off x="5537049" y="2673728"/>
                    <a:ext cx="434480" cy="2632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  <p:sp>
              <p:nvSpPr>
                <p:cNvPr id="22" name="Oval 21"/>
                <p:cNvSpPr/>
                <p:nvPr/>
              </p:nvSpPr>
              <p:spPr>
                <a:xfrm rot="5400000">
                  <a:off x="4586968" y="2605768"/>
                  <a:ext cx="2065564" cy="1409700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rot="16200000">
                  <a:off x="5273740" y="1952972"/>
                  <a:ext cx="67763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5674440" y="1371600"/>
                  <a:ext cx="80983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Arial Narrow" pitchFamily="34" charset="0"/>
                    </a:rPr>
                    <a:t>Gaya </a:t>
                  </a:r>
                </a:p>
                <a:p>
                  <a:r>
                    <a:rPr lang="en-US" sz="1600" dirty="0" err="1" smtClean="0">
                      <a:latin typeface="Arial Narrow" pitchFamily="34" charset="0"/>
                    </a:rPr>
                    <a:t>Tarik</a:t>
                  </a:r>
                  <a:r>
                    <a:rPr lang="en-US" sz="1600" dirty="0" smtClean="0">
                      <a:latin typeface="Arial Narrow" pitchFamily="34" charset="0"/>
                    </a:rPr>
                    <a:t> </a:t>
                  </a:r>
                </a:p>
                <a:p>
                  <a:r>
                    <a:rPr lang="en-US" sz="1600" dirty="0" err="1" smtClean="0">
                      <a:latin typeface="Arial Narrow" pitchFamily="34" charset="0"/>
                    </a:rPr>
                    <a:t>Grafitasi</a:t>
                  </a:r>
                  <a:endParaRPr lang="en-US" sz="1600" dirty="0">
                    <a:latin typeface="Arial Narrow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410200" y="4343400"/>
                  <a:ext cx="5661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>
                      <a:latin typeface="Arial Narrow" pitchFamily="34" charset="0"/>
                    </a:rPr>
                    <a:t>Bumi</a:t>
                  </a:r>
                  <a:endParaRPr lang="en-US" sz="1600" dirty="0">
                    <a:latin typeface="Arial Narrow" pitchFamily="34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334000" y="457200"/>
                  <a:ext cx="609600" cy="6858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rot="16200000" flipH="1">
                  <a:off x="5922708" y="910716"/>
                  <a:ext cx="3048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4953000" y="4572000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(b)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72595" y="502744"/>
              <a:ext cx="61266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 Narrow" pitchFamily="34" charset="0"/>
                </a:rPr>
                <a:t>Bulan</a:t>
              </a:r>
              <a:endParaRPr lang="en-US" sz="1600" dirty="0">
                <a:latin typeface="Arial Narrow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105400" y="5029200"/>
            <a:ext cx="3733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Gambar</a:t>
            </a:r>
            <a:r>
              <a:rPr lang="en-US" sz="2000" b="1" dirty="0" smtClean="0">
                <a:latin typeface="Arial Narrow" pitchFamily="34" charset="0"/>
              </a:rPr>
              <a:t> : 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Terjadinya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Pasang</a:t>
            </a:r>
            <a:r>
              <a:rPr lang="en-US" sz="2000" b="1" dirty="0" smtClean="0">
                <a:latin typeface="Arial Narrow" pitchFamily="34" charset="0"/>
              </a:rPr>
              <a:t> &amp; </a:t>
            </a:r>
            <a:r>
              <a:rPr lang="en-US" sz="2000" b="1" dirty="0" err="1" smtClean="0">
                <a:latin typeface="Arial Narrow" pitchFamily="34" charset="0"/>
              </a:rPr>
              <a:t>Surut</a:t>
            </a:r>
            <a:r>
              <a:rPr lang="en-US" sz="2000" b="1" dirty="0" smtClean="0">
                <a:latin typeface="Arial Narrow" pitchFamily="34" charset="0"/>
              </a:rPr>
              <a:t> air </a:t>
            </a:r>
            <a:r>
              <a:rPr lang="en-US" sz="2000" b="1" dirty="0" err="1" smtClean="0">
                <a:latin typeface="Arial Narrow" pitchFamily="34" charset="0"/>
              </a:rPr>
              <a:t>laut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karena</a:t>
            </a:r>
            <a:r>
              <a:rPr lang="en-US" sz="2000" b="1" dirty="0" smtClean="0">
                <a:latin typeface="Arial Narrow" pitchFamily="34" charset="0"/>
              </a:rPr>
              <a:t> Gaya </a:t>
            </a:r>
            <a:r>
              <a:rPr lang="en-US" sz="2000" b="1" dirty="0" err="1" smtClean="0">
                <a:latin typeface="Arial Narrow" pitchFamily="34" charset="0"/>
              </a:rPr>
              <a:t>tarik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Grafitasi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C:\Documents and Settings\Erhaneli\My Documents\gambar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40386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0"/>
            <a:ext cx="683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 Narrow" pitchFamily="34" charset="0"/>
              </a:rPr>
              <a:t>Skema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bendungan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dan</a:t>
            </a:r>
            <a:r>
              <a:rPr lang="en-US" sz="3200" b="1" dirty="0" smtClean="0">
                <a:latin typeface="Arial Narrow" pitchFamily="34" charset="0"/>
              </a:rPr>
              <a:t> PASANG-SURUT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indent="-350838" algn="just">
              <a:buFont typeface="Wingdings" pitchFamily="2" charset="2"/>
              <a:buChar char="q"/>
            </a:pP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laut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pasang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permukaan</a:t>
            </a:r>
            <a:r>
              <a:rPr lang="en-US" dirty="0" smtClean="0">
                <a:latin typeface="Arial Narrow" pitchFamily="34" charset="0"/>
              </a:rPr>
              <a:t> air </a:t>
            </a:r>
            <a:r>
              <a:rPr lang="en-US" dirty="0" err="1" smtClean="0">
                <a:latin typeface="Arial Narrow" pitchFamily="34" charset="0"/>
              </a:rPr>
              <a:t>laut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tinggi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mendekati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ujung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bendungan</a:t>
            </a:r>
            <a:r>
              <a:rPr lang="en-US" dirty="0" smtClean="0">
                <a:latin typeface="Arial Narrow" pitchFamily="34" charset="0"/>
              </a:rPr>
              <a:t> (</a:t>
            </a:r>
            <a:r>
              <a:rPr lang="en-US" dirty="0" err="1" smtClean="0">
                <a:latin typeface="Arial Narrow" pitchFamily="34" charset="0"/>
              </a:rPr>
              <a:t>gambar.a</a:t>
            </a:r>
            <a:r>
              <a:rPr lang="en-US" dirty="0" smtClean="0">
                <a:latin typeface="Arial Narrow" pitchFamily="34" charset="0"/>
              </a:rPr>
              <a:t>), </a:t>
            </a:r>
            <a:r>
              <a:rPr lang="en-US" dirty="0" err="1" smtClean="0">
                <a:latin typeface="Arial Narrow" pitchFamily="34" charset="0"/>
              </a:rPr>
              <a:t>waduk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diisi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air </a:t>
            </a:r>
            <a:r>
              <a:rPr lang="en-US" dirty="0" err="1" smtClean="0">
                <a:latin typeface="Arial Narrow" pitchFamily="34" charset="0"/>
              </a:rPr>
              <a:t>laut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mengalirkannya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melalui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sebuah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turbin</a:t>
            </a:r>
            <a:r>
              <a:rPr lang="en-US" dirty="0" smtClean="0">
                <a:latin typeface="Arial Narrow" pitchFamily="34" charset="0"/>
              </a:rPr>
              <a:t> air</a:t>
            </a:r>
          </a:p>
          <a:p>
            <a:pPr marL="350838" indent="-350838" algn="just"/>
            <a:endParaRPr lang="en-US" dirty="0" smtClean="0">
              <a:latin typeface="Arial Narrow" pitchFamily="34" charset="0"/>
            </a:endParaRPr>
          </a:p>
          <a:p>
            <a:pPr marL="350838" indent="-350838" algn="just">
              <a:buFont typeface="Wingdings" pitchFamily="2" charset="2"/>
              <a:buChar char="q"/>
            </a:pP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sendirinya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turbin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digabung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generator </a:t>
            </a:r>
            <a:r>
              <a:rPr lang="en-US" dirty="0" err="1" smtClean="0">
                <a:latin typeface="Arial Narrow" pitchFamily="34" charset="0"/>
              </a:rPr>
              <a:t>paad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proses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pengisian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waduk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laut</a:t>
            </a:r>
            <a:r>
              <a:rPr lang="en-US" dirty="0" smtClean="0">
                <a:latin typeface="Arial Narrow" pitchFamily="34" charset="0"/>
              </a:rPr>
              <a:t> generator </a:t>
            </a:r>
            <a:r>
              <a:rPr lang="en-US" dirty="0" err="1" smtClean="0">
                <a:latin typeface="Arial Narrow" pitchFamily="34" charset="0"/>
              </a:rPr>
              <a:t>tirbin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menghasilkan</a:t>
            </a:r>
            <a:r>
              <a:rPr lang="en-US" dirty="0" smtClean="0">
                <a:latin typeface="Arial Narrow" pitchFamily="34" charset="0"/>
              </a:rPr>
              <a:t> ENERGI LAUT </a:t>
            </a:r>
            <a:r>
              <a:rPr lang="en-US" dirty="0" err="1" smtClean="0">
                <a:latin typeface="Arial Narrow" pitchFamily="34" charset="0"/>
              </a:rPr>
              <a:t>sampai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tinggi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permukaan</a:t>
            </a:r>
            <a:r>
              <a:rPr lang="en-US" dirty="0" smtClean="0">
                <a:latin typeface="Arial Narrow" pitchFamily="34" charset="0"/>
              </a:rPr>
              <a:t> air </a:t>
            </a:r>
            <a:r>
              <a:rPr lang="en-US" dirty="0" err="1" smtClean="0">
                <a:latin typeface="Arial Narrow" pitchFamily="34" charset="0"/>
              </a:rPr>
              <a:t>daalam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waduk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sama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permukaan</a:t>
            </a:r>
            <a:r>
              <a:rPr lang="en-US" dirty="0" smtClean="0">
                <a:latin typeface="Arial Narrow" pitchFamily="34" charset="0"/>
              </a:rPr>
              <a:t> air </a:t>
            </a:r>
            <a:r>
              <a:rPr lang="en-US" dirty="0" err="1" smtClean="0">
                <a:latin typeface="Arial Narrow" pitchFamily="34" charset="0"/>
              </a:rPr>
              <a:t>laut</a:t>
            </a:r>
            <a:endParaRPr lang="en-US" dirty="0" smtClean="0">
              <a:latin typeface="Arial Narrow" pitchFamily="34" charset="0"/>
            </a:endParaRPr>
          </a:p>
          <a:p>
            <a:pPr marL="350838" indent="-350838" algn="just"/>
            <a:endParaRPr lang="en-US" dirty="0" smtClean="0">
              <a:latin typeface="Arial Narrow" pitchFamily="34" charset="0"/>
            </a:endParaRPr>
          </a:p>
          <a:p>
            <a:pPr marL="350838" indent="-350838" algn="just">
              <a:buFont typeface="Wingdings" pitchFamily="2" charset="2"/>
              <a:buChar char="q"/>
            </a:pP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situasi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laut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surut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terjadi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sebaliknya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waduk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dikosongkan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sendirinya</a:t>
            </a:r>
            <a:r>
              <a:rPr lang="en-US" dirty="0" smtClean="0">
                <a:latin typeface="Arial Narrow" pitchFamily="34" charset="0"/>
              </a:rPr>
              <a:t> air </a:t>
            </a:r>
            <a:r>
              <a:rPr lang="en-US" dirty="0" err="1" smtClean="0">
                <a:latin typeface="Arial Narrow" pitchFamily="34" charset="0"/>
              </a:rPr>
              <a:t>mengalir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melealui</a:t>
            </a:r>
            <a:r>
              <a:rPr lang="en-US" dirty="0" smtClean="0">
                <a:latin typeface="Arial Narrow" pitchFamily="34" charset="0"/>
              </a:rPr>
              <a:t> generator </a:t>
            </a:r>
            <a:r>
              <a:rPr lang="en-US" dirty="0" err="1" smtClean="0">
                <a:latin typeface="Arial Narrow" pitchFamily="34" charset="0"/>
              </a:rPr>
              <a:t>turbin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mengasilkan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listrik</a:t>
            </a:r>
            <a:endParaRPr lang="en-US" dirty="0" smtClean="0">
              <a:latin typeface="Arial Narrow" pitchFamily="34" charset="0"/>
            </a:endParaRPr>
          </a:p>
          <a:p>
            <a:pPr marL="350838" indent="-350838" algn="just">
              <a:buFont typeface="Wingdings" pitchFamily="2" charset="2"/>
              <a:buChar char="q"/>
            </a:pPr>
            <a:r>
              <a:rPr lang="en-US" dirty="0" err="1" smtClean="0">
                <a:latin typeface="Arial Narrow" pitchFamily="34" charset="0"/>
              </a:rPr>
              <a:t>Turbin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harus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berputar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dua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arah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dilakukan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secara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bergantian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pasang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dirty="0" err="1" smtClean="0">
                <a:latin typeface="Arial Narrow" pitchFamily="34" charset="0"/>
              </a:rPr>
              <a:t>surut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 marL="350838" indent="-350838" algn="just">
              <a:buFont typeface="Wingdings" pitchFamily="2" charset="2"/>
              <a:buChar char="q"/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51816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6.13.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Siklus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Kerja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Pusat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Listrik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Tenaga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Pasang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Surut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2057400"/>
            <a:ext cx="746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Pasang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surut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menyangkut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periodik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dwi-arah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kali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pasang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kali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surut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Operasi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memerlukan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bahan-bahan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konstruksi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tahan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korosi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dimiliki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material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tawar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jatuh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relative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maksimal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11 meter)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dibanding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terbanyak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instalasi-instalasi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hidro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lainnya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743056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Perbedaan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air </a:t>
            </a:r>
            <a:r>
              <a:rPr lang="en-US" sz="3200" dirty="0" err="1" smtClean="0"/>
              <a:t>konvensional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pasang</a:t>
            </a:r>
            <a:r>
              <a:rPr lang="en-US" sz="3200" dirty="0" smtClean="0"/>
              <a:t> </a:t>
            </a:r>
            <a:r>
              <a:rPr lang="en-US" sz="3200" dirty="0" err="1" smtClean="0"/>
              <a:t>surut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2514600"/>
            <a:ext cx="15240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SUMBER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DAYA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267200"/>
            <a:ext cx="13244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Planet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838200"/>
            <a:ext cx="11849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Fosil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343400"/>
            <a:ext cx="1371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Benda </a:t>
            </a:r>
          </a:p>
          <a:p>
            <a:r>
              <a:rPr lang="en-US" dirty="0" err="1" smtClean="0">
                <a:latin typeface="Arial Narrow" pitchFamily="34" charset="0"/>
              </a:rPr>
              <a:t>Angkasa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3160" y="6172200"/>
            <a:ext cx="16177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Biomassa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200" y="990600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32766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685800" y="3657600"/>
            <a:ext cx="533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200" y="5715000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81200" y="2849880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81200" y="4648200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3400" y="609600"/>
            <a:ext cx="21668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 Batubara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dirty="0" err="1" smtClean="0">
                <a:latin typeface="Arial Narrow" pitchFamily="34" charset="0"/>
              </a:rPr>
              <a:t>Minyak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Bumi</a:t>
            </a:r>
            <a:endParaRPr lang="en-US" dirty="0" smtClean="0"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 Gas </a:t>
            </a:r>
            <a:r>
              <a:rPr lang="en-US" dirty="0" err="1" smtClean="0">
                <a:latin typeface="Arial Narrow" pitchFamily="34" charset="0"/>
              </a:rPr>
              <a:t>Bumi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17" name="Group 64"/>
          <p:cNvGrpSpPr/>
          <p:nvPr/>
        </p:nvGrpSpPr>
        <p:grpSpPr>
          <a:xfrm>
            <a:off x="3657600" y="685800"/>
            <a:ext cx="650209" cy="685800"/>
            <a:chOff x="5606887" y="2057400"/>
            <a:chExt cx="650209" cy="685800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5606887" y="2057400"/>
              <a:ext cx="641513" cy="3092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606887" y="2366665"/>
              <a:ext cx="65020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606887" y="2366665"/>
              <a:ext cx="641513" cy="3765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343400" y="4724400"/>
            <a:ext cx="12811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Surya</a:t>
            </a:r>
          </a:p>
          <a:p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lansung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19" name="Group 78"/>
          <p:cNvGrpSpPr/>
          <p:nvPr/>
        </p:nvGrpSpPr>
        <p:grpSpPr>
          <a:xfrm>
            <a:off x="3810000" y="4419600"/>
            <a:ext cx="533400" cy="533400"/>
            <a:chOff x="3810000" y="4366025"/>
            <a:chExt cx="533400" cy="455846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810000" y="4574447"/>
              <a:ext cx="533400" cy="2474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6" idx="1"/>
            </p:cNvCxnSpPr>
            <p:nvPr/>
          </p:nvCxnSpPr>
          <p:spPr>
            <a:xfrm flipV="1">
              <a:off x="3810000" y="4366025"/>
              <a:ext cx="533400" cy="181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5"/>
          <p:cNvGrpSpPr/>
          <p:nvPr/>
        </p:nvGrpSpPr>
        <p:grpSpPr>
          <a:xfrm>
            <a:off x="2438400" y="1905000"/>
            <a:ext cx="6248400" cy="1929170"/>
            <a:chOff x="2438400" y="1905000"/>
            <a:chExt cx="6248400" cy="1929170"/>
          </a:xfrm>
        </p:grpSpPr>
        <p:sp>
          <p:nvSpPr>
            <p:cNvPr id="31" name="TextBox 30"/>
            <p:cNvSpPr txBox="1"/>
            <p:nvPr/>
          </p:nvSpPr>
          <p:spPr>
            <a:xfrm>
              <a:off x="2438400" y="2651760"/>
              <a:ext cx="1164934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Energi</a:t>
              </a:r>
              <a:r>
                <a:rPr lang="en-US" dirty="0" smtClean="0">
                  <a:latin typeface="Arial Narrow" pitchFamily="34" charset="0"/>
                </a:rPr>
                <a:t> Air   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43400" y="1905000"/>
              <a:ext cx="1263487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Energi</a:t>
              </a:r>
              <a:endParaRPr lang="en-US" dirty="0" smtClean="0">
                <a:latin typeface="Arial Narrow" pitchFamily="34" charset="0"/>
              </a:endParaRPr>
            </a:p>
            <a:p>
              <a:r>
                <a:rPr lang="en-US" dirty="0" err="1" smtClean="0">
                  <a:latin typeface="Arial Narrow" pitchFamily="34" charset="0"/>
                </a:rPr>
                <a:t>Kandungan</a:t>
              </a:r>
              <a:r>
                <a:rPr lang="en-US" dirty="0" smtClean="0">
                  <a:latin typeface="Arial Narrow" pitchFamily="34" charset="0"/>
                </a:rPr>
                <a:t>  </a:t>
              </a:r>
            </a:p>
            <a:p>
              <a:r>
                <a:rPr lang="en-US" dirty="0" err="1" smtClean="0">
                  <a:latin typeface="Arial Narrow" pitchFamily="34" charset="0"/>
                </a:rPr>
                <a:t>mekanis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4343400" y="2910840"/>
              <a:ext cx="1263487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Energi</a:t>
              </a:r>
              <a:endParaRPr lang="en-US" dirty="0" smtClean="0">
                <a:latin typeface="Arial Narrow" pitchFamily="34" charset="0"/>
              </a:endParaRPr>
            </a:p>
            <a:p>
              <a:r>
                <a:rPr lang="en-US" dirty="0" err="1" smtClean="0">
                  <a:latin typeface="Arial Narrow" pitchFamily="34" charset="0"/>
                </a:rPr>
                <a:t>Kandungan</a:t>
              </a:r>
              <a:r>
                <a:rPr lang="en-US" dirty="0" smtClean="0">
                  <a:latin typeface="Arial Narrow" pitchFamily="34" charset="0"/>
                </a:rPr>
                <a:t>  </a:t>
              </a:r>
            </a:p>
            <a:p>
              <a:r>
                <a:rPr lang="en-US" dirty="0" err="1" smtClean="0">
                  <a:latin typeface="Arial Narrow" pitchFamily="34" charset="0"/>
                </a:rPr>
                <a:t>Thermis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57096" y="1905000"/>
              <a:ext cx="2429704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228600" indent="-228600">
                <a:buFont typeface="Wingdings" pitchFamily="2" charset="2"/>
                <a:buChar char="Ø"/>
              </a:pPr>
              <a:r>
                <a:rPr lang="en-US" dirty="0" err="1" smtClean="0">
                  <a:latin typeface="Arial Narrow" pitchFamily="34" charset="0"/>
                </a:rPr>
                <a:t>Energi</a:t>
              </a:r>
              <a:r>
                <a:rPr lang="en-US" dirty="0" smtClean="0">
                  <a:latin typeface="Arial Narrow" pitchFamily="34" charset="0"/>
                </a:rPr>
                <a:t> Air </a:t>
              </a:r>
              <a:r>
                <a:rPr lang="en-US" dirty="0" err="1" smtClean="0">
                  <a:latin typeface="Arial Narrow" pitchFamily="34" charset="0"/>
                </a:rPr>
                <a:t>Terjun</a:t>
              </a:r>
              <a:endParaRPr lang="en-US" dirty="0" smtClean="0">
                <a:latin typeface="Arial Narrow" pitchFamily="34" charset="0"/>
              </a:endParaRPr>
            </a:p>
            <a:p>
              <a:pPr marL="228600" indent="-228600">
                <a:buFont typeface="Wingdings" pitchFamily="2" charset="2"/>
                <a:buChar char="Ø"/>
              </a:pPr>
              <a:r>
                <a:rPr lang="en-US" dirty="0" err="1" smtClean="0">
                  <a:latin typeface="Arial Narrow" pitchFamily="34" charset="0"/>
                </a:rPr>
                <a:t>Energi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Pasang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Surut</a:t>
              </a:r>
              <a:endParaRPr lang="en-US" dirty="0" smtClean="0">
                <a:latin typeface="Arial Narrow" pitchFamily="34" charset="0"/>
              </a:endParaRPr>
            </a:p>
            <a:p>
              <a:pPr marL="228600" indent="-228600">
                <a:buFont typeface="Wingdings" pitchFamily="2" charset="2"/>
                <a:buChar char="Ø"/>
              </a:pPr>
              <a:r>
                <a:rPr lang="en-US" dirty="0" err="1" smtClean="0">
                  <a:latin typeface="Arial Narrow" pitchFamily="34" charset="0"/>
                </a:rPr>
                <a:t>Energi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Ombak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dan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Arus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6248400" y="3200400"/>
              <a:ext cx="23622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Wingdings" pitchFamily="2" charset="2"/>
                <a:buChar char="Ø"/>
              </a:pPr>
              <a:r>
                <a:rPr lang="en-US" dirty="0" err="1" smtClean="0">
                  <a:latin typeface="Arial Narrow" pitchFamily="34" charset="0"/>
                </a:rPr>
                <a:t>Energi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Panas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Lau</a:t>
              </a:r>
              <a:r>
                <a:rPr lang="en-US" dirty="0" err="1">
                  <a:latin typeface="Arial Narrow" pitchFamily="34" charset="0"/>
                </a:rPr>
                <a:t>t</a:t>
              </a:r>
              <a:endParaRPr lang="en-US" dirty="0" smtClean="0">
                <a:latin typeface="Arial Narrow" pitchFamily="34" charset="0"/>
              </a:endParaRPr>
            </a:p>
          </p:txBody>
        </p:sp>
        <p:grpSp>
          <p:nvGrpSpPr>
            <p:cNvPr id="36" name="Group 79"/>
            <p:cNvGrpSpPr/>
            <p:nvPr/>
          </p:nvGrpSpPr>
          <p:grpSpPr>
            <a:xfrm>
              <a:off x="3603334" y="2366665"/>
              <a:ext cx="740066" cy="1005840"/>
              <a:chOff x="3603334" y="2366665"/>
              <a:chExt cx="740066" cy="1005840"/>
            </a:xfrm>
          </p:grpSpPr>
          <p:cxnSp>
            <p:nvCxnSpPr>
              <p:cNvPr id="42" name="Straight Arrow Connector 36"/>
              <p:cNvCxnSpPr>
                <a:stCxn id="31" idx="3"/>
                <a:endCxn id="32" idx="1"/>
              </p:cNvCxnSpPr>
              <p:nvPr/>
            </p:nvCxnSpPr>
            <p:spPr>
              <a:xfrm flipV="1">
                <a:off x="3603334" y="2366665"/>
                <a:ext cx="740066" cy="4697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1" idx="3"/>
              </p:cNvCxnSpPr>
              <p:nvPr/>
            </p:nvCxnSpPr>
            <p:spPr>
              <a:xfrm>
                <a:off x="3603334" y="2836426"/>
                <a:ext cx="740066" cy="53607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63"/>
            <p:cNvGrpSpPr/>
            <p:nvPr/>
          </p:nvGrpSpPr>
          <p:grpSpPr>
            <a:xfrm>
              <a:off x="5638800" y="2072640"/>
              <a:ext cx="650209" cy="685800"/>
              <a:chOff x="5606887" y="2057400"/>
              <a:chExt cx="650209" cy="685800"/>
            </a:xfrm>
          </p:grpSpPr>
          <p:cxnSp>
            <p:nvCxnSpPr>
              <p:cNvPr id="39" name="Straight Arrow Connector 38"/>
              <p:cNvCxnSpPr>
                <a:stCxn id="32" idx="3"/>
              </p:cNvCxnSpPr>
              <p:nvPr/>
            </p:nvCxnSpPr>
            <p:spPr>
              <a:xfrm flipV="1">
                <a:off x="5606887" y="2057400"/>
                <a:ext cx="641513" cy="30926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2" idx="3"/>
                <a:endCxn id="34" idx="1"/>
              </p:cNvCxnSpPr>
              <p:nvPr/>
            </p:nvCxnSpPr>
            <p:spPr>
              <a:xfrm>
                <a:off x="5606887" y="2366665"/>
                <a:ext cx="650209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2" idx="3"/>
              </p:cNvCxnSpPr>
              <p:nvPr/>
            </p:nvCxnSpPr>
            <p:spPr>
              <a:xfrm>
                <a:off x="5606887" y="2366665"/>
                <a:ext cx="641513" cy="3765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 flipV="1">
              <a:off x="5608320" y="3355926"/>
              <a:ext cx="609600" cy="94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85"/>
          <p:cNvGrpSpPr/>
          <p:nvPr/>
        </p:nvGrpSpPr>
        <p:grpSpPr>
          <a:xfrm>
            <a:off x="5684520" y="4267200"/>
            <a:ext cx="533400" cy="381000"/>
            <a:chOff x="3810000" y="4366025"/>
            <a:chExt cx="533400" cy="45584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810000" y="4574447"/>
              <a:ext cx="533400" cy="2474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810000" y="4366025"/>
              <a:ext cx="533400" cy="181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248400" y="4099560"/>
            <a:ext cx="16898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dirty="0" err="1" smtClean="0">
                <a:latin typeface="Arial Narrow" pitchFamily="34" charset="0"/>
              </a:rPr>
              <a:t>Nuklir</a:t>
            </a:r>
            <a:endParaRPr lang="en-US" dirty="0" smtClean="0"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Magma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23" name="Group 89"/>
          <p:cNvGrpSpPr/>
          <p:nvPr/>
        </p:nvGrpSpPr>
        <p:grpSpPr>
          <a:xfrm>
            <a:off x="5638800" y="4876800"/>
            <a:ext cx="533400" cy="381000"/>
            <a:chOff x="3810000" y="4366025"/>
            <a:chExt cx="533400" cy="45584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810000" y="4574447"/>
              <a:ext cx="533400" cy="2474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4366025"/>
              <a:ext cx="533400" cy="181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248400" y="4800600"/>
            <a:ext cx="198644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 Surya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dirty="0" err="1" smtClean="0">
                <a:latin typeface="Arial Narrow" pitchFamily="34" charset="0"/>
              </a:rPr>
              <a:t>Fotovoltaik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5562600"/>
            <a:ext cx="1371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Angin</a:t>
            </a:r>
            <a:r>
              <a:rPr lang="en-US" dirty="0" smtClean="0">
                <a:latin typeface="Arial Narrow" pitchFamily="34" charset="0"/>
              </a:rPr>
              <a:t>   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81200" y="6324600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38660" y="1600200"/>
            <a:ext cx="8686800" cy="2438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397737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Ø"/>
            </a:pP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terbesar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menuai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satunya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Departemen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Perdagangan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Industri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mengklaim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terdapat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hampir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90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juta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gigawatt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dihembuskan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pesisir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pantai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/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Ø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Bermacam-macam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teknologi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dikembangkan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mendapatkan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Namun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teknologi-teknologi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masih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tahap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awal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masih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tahap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perkiraan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teknologi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paling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tepat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diterapkan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Ø"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Ø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teknologi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target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usaha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lulus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uji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penerapan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lain: 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Oscillating 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Water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Column (OWC)</a:t>
            </a:r>
          </a:p>
          <a:p>
            <a:pPr marL="465138" indent="-465138"/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Attenuator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 Point 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Absorbers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7526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OWC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semacam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penghalang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berbentuk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parabola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dipasang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tegak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lurus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datang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berguna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menangkap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meneruskan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datang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umumnya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dipasang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dipesisir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pantai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tetapi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dipasang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tengah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tambahan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desain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pelampung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tertangkap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menuju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berisisi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terperangkap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OWC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hantaman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membuat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mengalir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dipasang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baling-baling,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baling-baling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aliran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Oscillating Water Column </a:t>
            </a:r>
            <a:endParaRPr lang="en-US" sz="4400" b="1" i="1" dirty="0" smtClean="0"/>
          </a:p>
          <a:p>
            <a:pPr algn="ctr"/>
            <a:r>
              <a:rPr lang="en-US" sz="4400" b="1" i="1" dirty="0" smtClean="0"/>
              <a:t>(</a:t>
            </a:r>
            <a:r>
              <a:rPr lang="en-US" sz="4400" b="1" i="1" dirty="0"/>
              <a:t>OWC</a:t>
            </a:r>
            <a:r>
              <a:rPr lang="en-US" sz="4400" b="1" i="1" dirty="0" smtClean="0"/>
              <a:t>)</a:t>
            </a:r>
            <a:endParaRPr lang="en-US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Oscillating Water Column (OWC</a:t>
            </a:r>
            <a:r>
              <a:rPr lang="en-US" sz="4400" b="1" i="1" dirty="0" smtClean="0"/>
              <a:t>)</a:t>
            </a:r>
            <a:endParaRPr lang="en-US" sz="4400" dirty="0"/>
          </a:p>
        </p:txBody>
      </p:sp>
      <p:pic>
        <p:nvPicPr>
          <p:cNvPr id="5" name="Picture 4" descr="http://i78.photobucket.com/albums/j87/farmd/artikel%20web%20keprof/OWCDA.gif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617156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terdiri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terapung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terendam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dimana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terendam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relatif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pengaruh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lain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dilekatkan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dasar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terendam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terdapat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pompa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hidrolik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dikoneksikan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turbin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turunnya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mengapung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turun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menggerakkan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pompa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hidrolik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memutar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turbin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28600"/>
            <a:ext cx="4684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Point Absorbers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leantechnica.com/files/2009/10/opt.jpg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84324"/>
            <a:ext cx="7620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81200" y="304800"/>
            <a:ext cx="4684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Point Absorbers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048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Skotlandia-Inggris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mengembangkan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inovasi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berukuran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bentuknya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menyerupai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Ular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Raksasa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(Anaconda)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pembangkit listrik tenaga ombak 200x133 Inovasi Pembangkit Listrik Tenaga Omba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324600" cy="375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Ø"/>
            </a:pP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halnya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ular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raksasa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Anaconda, generator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memiliki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ukuran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yakni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panjangnya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120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hingga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150 meter,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diameter 3,5 meter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beratnya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sekitar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750 ton.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Ø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Berbanding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lurus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ukurannya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menyerupai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ular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raksasa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memanfaatkan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ombak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hingga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MW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diperkirakan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memenuhi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pasokan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3.000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mampu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emisi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karbon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dioksida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sekitar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11.000 ton per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tahunnya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 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04800"/>
            <a:ext cx="5715371" cy="584775"/>
            <a:chOff x="609600" y="442210"/>
            <a:chExt cx="5715371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442210"/>
              <a:ext cx="433132" cy="584775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442210"/>
              <a:ext cx="5258171" cy="58477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ENERGI KANDUNGAN TERMIS</a:t>
              </a:r>
              <a:endParaRPr lang="en-US" sz="3200" b="1" dirty="0"/>
            </a:p>
          </p:txBody>
        </p:sp>
      </p:grp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4800" y="21336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meliputi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luas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menerima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berasal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penyinaran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Selain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air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menerima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magma,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terletak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bawah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termal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mengkonversinya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teknologi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Ocean Thermal Energy Conversion (OTEC),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Konversi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(KEPL)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dipakai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istilah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Indonesia.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990600"/>
            <a:ext cx="298831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 Narrow" pitchFamily="34" charset="0"/>
              </a:rPr>
              <a:t>Energi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panas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laut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05800" cy="4191000"/>
          </a:xfrm>
        </p:spPr>
        <p:txBody>
          <a:bodyPr>
            <a:noAutofit/>
          </a:bodyPr>
          <a:lstStyle/>
          <a:p>
            <a:pPr marL="579438" indent="-579438" algn="just">
              <a:buFont typeface="Wingdings" pitchFamily="2" charset="2"/>
              <a:buChar char="q"/>
            </a:pPr>
            <a:r>
              <a:rPr lang="en-US" sz="2800" b="1" dirty="0" err="1" smtClean="0">
                <a:latin typeface="Arial Narrow" pitchFamily="34" charset="0"/>
              </a:rPr>
              <a:t>Panas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laut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terjadi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karena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radiasi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surya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diserap</a:t>
            </a:r>
            <a:r>
              <a:rPr lang="en-US" sz="2800" dirty="0" smtClean="0">
                <a:latin typeface="Arial Narrow" pitchFamily="34" charset="0"/>
              </a:rPr>
              <a:t> air </a:t>
            </a:r>
            <a:r>
              <a:rPr lang="en-US" sz="2800" dirty="0" err="1" smtClean="0">
                <a:latin typeface="Arial Narrow" pitchFamily="34" charset="0"/>
              </a:rPr>
              <a:t>laut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sehingga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tersimpan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</a:rPr>
              <a:t> air </a:t>
            </a:r>
            <a:r>
              <a:rPr lang="en-US" sz="2800" dirty="0" err="1" smtClean="0">
                <a:latin typeface="Arial Narrow" pitchFamily="34" charset="0"/>
              </a:rPr>
              <a:t>laut</a:t>
            </a:r>
            <a:r>
              <a:rPr lang="en-US" sz="2800" dirty="0" smtClean="0">
                <a:latin typeface="Arial Narrow" pitchFamily="34" charset="0"/>
              </a:rPr>
              <a:t>. </a:t>
            </a:r>
          </a:p>
          <a:p>
            <a:pPr marL="579438" indent="-579438" algn="just">
              <a:buFont typeface="Wingdings" pitchFamily="2" charset="2"/>
              <a:buChar char="q"/>
            </a:pPr>
            <a:r>
              <a:rPr lang="en-GB" sz="2800" b="1" dirty="0" err="1" smtClean="0">
                <a:latin typeface="Arial Narrow" pitchFamily="34" charset="0"/>
              </a:rPr>
              <a:t>Lautan</a:t>
            </a:r>
            <a:r>
              <a:rPr lang="en-GB" sz="2800" b="1" dirty="0" smtClean="0">
                <a:latin typeface="Arial Narrow" pitchFamily="34" charset="0"/>
              </a:rPr>
              <a:t> </a:t>
            </a:r>
            <a:r>
              <a:rPr lang="en-GB" sz="2800" dirty="0" smtClean="0">
                <a:latin typeface="Arial Narrow" pitchFamily="34" charset="0"/>
              </a:rPr>
              <a:t>yang </a:t>
            </a:r>
            <a:r>
              <a:rPr lang="en-GB" sz="2800" dirty="0" err="1" smtClean="0">
                <a:latin typeface="Arial Narrow" pitchFamily="34" charset="0"/>
              </a:rPr>
              <a:t>meliputi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dua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pertiga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luas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permukaan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bumi</a:t>
            </a:r>
            <a:r>
              <a:rPr lang="en-GB" sz="2800" dirty="0" smtClean="0">
                <a:latin typeface="Arial Narrow" pitchFamily="34" charset="0"/>
              </a:rPr>
              <a:t>, </a:t>
            </a:r>
            <a:r>
              <a:rPr lang="en-GB" sz="2800" dirty="0" err="1" smtClean="0">
                <a:latin typeface="Arial Narrow" pitchFamily="34" charset="0"/>
              </a:rPr>
              <a:t>menerima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panas</a:t>
            </a:r>
            <a:r>
              <a:rPr lang="en-GB" sz="2800" dirty="0" smtClean="0">
                <a:latin typeface="Arial Narrow" pitchFamily="34" charset="0"/>
              </a:rPr>
              <a:t> yang </a:t>
            </a:r>
            <a:r>
              <a:rPr lang="en-GB" sz="2800" dirty="0" err="1" smtClean="0">
                <a:latin typeface="Arial Narrow" pitchFamily="34" charset="0"/>
              </a:rPr>
              <a:t>berasal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dari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penyinaran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matahari</a:t>
            </a:r>
            <a:r>
              <a:rPr lang="en-GB" sz="2800" dirty="0" smtClean="0">
                <a:latin typeface="Arial Narrow" pitchFamily="34" charset="0"/>
              </a:rPr>
              <a:t>.</a:t>
            </a:r>
          </a:p>
          <a:p>
            <a:pPr marL="579438" indent="-579438" algn="just">
              <a:buFont typeface="Wingdings" pitchFamily="2" charset="2"/>
              <a:buChar char="q"/>
            </a:pPr>
            <a:r>
              <a:rPr lang="en-GB" sz="2800" b="1" dirty="0" smtClean="0">
                <a:latin typeface="Arial Narrow" pitchFamily="34" charset="0"/>
              </a:rPr>
              <a:t>Air </a:t>
            </a:r>
            <a:r>
              <a:rPr lang="en-GB" sz="2800" b="1" dirty="0" err="1" smtClean="0">
                <a:latin typeface="Arial Narrow" pitchFamily="34" charset="0"/>
              </a:rPr>
              <a:t>lautan</a:t>
            </a:r>
            <a:r>
              <a:rPr lang="en-GB" sz="2800" b="1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juga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menerima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panas</a:t>
            </a:r>
            <a:r>
              <a:rPr lang="en-GB" sz="2800" dirty="0" smtClean="0">
                <a:latin typeface="Arial Narrow" pitchFamily="34" charset="0"/>
              </a:rPr>
              <a:t> yang </a:t>
            </a:r>
            <a:r>
              <a:rPr lang="en-GB" sz="2800" dirty="0" err="1" smtClean="0">
                <a:latin typeface="Arial Narrow" pitchFamily="34" charset="0"/>
              </a:rPr>
              <a:t>berasal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dari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panas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bumi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yaitu</a:t>
            </a:r>
            <a:r>
              <a:rPr lang="en-GB" sz="2800" dirty="0" smtClean="0">
                <a:latin typeface="Arial Narrow" pitchFamily="34" charset="0"/>
              </a:rPr>
              <a:t> magma, yang </a:t>
            </a:r>
            <a:r>
              <a:rPr lang="en-GB" sz="2800" dirty="0" err="1" smtClean="0">
                <a:latin typeface="Arial Narrow" pitchFamily="34" charset="0"/>
              </a:rPr>
              <a:t>teletak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dibawah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dasar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laut</a:t>
            </a:r>
            <a:r>
              <a:rPr lang="en-GB" sz="2800" dirty="0" smtClean="0">
                <a:latin typeface="Arial Narrow" pitchFamily="34" charset="0"/>
              </a:rPr>
              <a:t>.</a:t>
            </a:r>
          </a:p>
          <a:p>
            <a:pPr marL="579438" indent="-579438" algn="just">
              <a:buFont typeface="Wingdings" pitchFamily="2" charset="2"/>
              <a:buChar char="q"/>
            </a:pPr>
            <a:r>
              <a:rPr lang="en-GB" sz="2800" b="1" dirty="0" err="1" smtClean="0">
                <a:latin typeface="Arial Narrow" pitchFamily="34" charset="0"/>
              </a:rPr>
              <a:t>Energi</a:t>
            </a:r>
            <a:r>
              <a:rPr lang="en-GB" sz="2800" b="1" dirty="0" smtClean="0">
                <a:latin typeface="Arial Narrow" pitchFamily="34" charset="0"/>
              </a:rPr>
              <a:t> </a:t>
            </a:r>
            <a:r>
              <a:rPr lang="en-GB" sz="2800" b="1" dirty="0" err="1" smtClean="0">
                <a:latin typeface="Arial Narrow" pitchFamily="34" charset="0"/>
              </a:rPr>
              <a:t>termal</a:t>
            </a:r>
            <a:r>
              <a:rPr lang="en-GB" sz="2800" b="1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ini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dapat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dimanfaatkan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dengan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mengkonversikannya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menjadi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energi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listrik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dengan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suatu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teknologi</a:t>
            </a:r>
            <a:r>
              <a:rPr lang="en-GB" sz="2800" dirty="0" smtClean="0">
                <a:latin typeface="Arial Narrow" pitchFamily="34" charset="0"/>
              </a:rPr>
              <a:t> yang </a:t>
            </a:r>
            <a:r>
              <a:rPr lang="en-GB" sz="2800" dirty="0" err="1" smtClean="0">
                <a:latin typeface="Arial Narrow" pitchFamily="34" charset="0"/>
              </a:rPr>
              <a:t>disebut</a:t>
            </a:r>
            <a:r>
              <a:rPr lang="en-GB" sz="2800" dirty="0" smtClean="0">
                <a:latin typeface="Arial Narrow" pitchFamily="34" charset="0"/>
              </a:rPr>
              <a:t> Ocean Thermal Energy Conversion (OTEC), </a:t>
            </a:r>
            <a:r>
              <a:rPr lang="en-GB" sz="2800" dirty="0" err="1" smtClean="0">
                <a:latin typeface="Arial Narrow" pitchFamily="34" charset="0"/>
              </a:rPr>
              <a:t>atau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Konversi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Energi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Panas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dirty="0" err="1" smtClean="0">
                <a:latin typeface="Arial Narrow" pitchFamily="34" charset="0"/>
              </a:rPr>
              <a:t>Laut</a:t>
            </a:r>
            <a:r>
              <a:rPr lang="en-GB" sz="2800" dirty="0" smtClean="0">
                <a:latin typeface="Arial Narrow" pitchFamily="34" charset="0"/>
              </a:rPr>
              <a:t> </a:t>
            </a:r>
            <a:r>
              <a:rPr lang="en-GB" sz="2800" b="1" dirty="0" smtClean="0">
                <a:latin typeface="Arial Narrow" pitchFamily="34" charset="0"/>
              </a:rPr>
              <a:t>(KEPL</a:t>
            </a:r>
            <a:r>
              <a:rPr lang="en-GB" sz="2800" dirty="0" smtClean="0">
                <a:latin typeface="Arial Narrow" pitchFamily="34" charset="0"/>
              </a:rPr>
              <a:t>)</a:t>
            </a:r>
            <a:endParaRPr lang="en-US" sz="2800" dirty="0" smtClean="0">
              <a:latin typeface="Arial Narrow" pitchFamily="34" charset="0"/>
            </a:endParaRPr>
          </a:p>
          <a:p>
            <a:pPr marL="579438" indent="-579438" algn="just">
              <a:buFont typeface="Wingdings" pitchFamily="2" charset="2"/>
              <a:buChar char="q"/>
            </a:pP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8600"/>
            <a:ext cx="298831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 Narrow" pitchFamily="34" charset="0"/>
              </a:rPr>
              <a:t>Energi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panas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laut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914400"/>
            <a:ext cx="838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diserap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berasal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penyianaran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berasal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magma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terletak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bawah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sekitar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garis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khatulistiwa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berkisar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25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30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C. Di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bawah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menurun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sepanjang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kedalaman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500 meter.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Selisih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menjalankan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meisn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penggerak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berdasar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prinsip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termodinamika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mempergunakan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zat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mendidih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rendah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dasarnya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penggerak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pembangkitan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Gas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R-22 (CHCLF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Amonia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(NH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gas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Propan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(C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mendidih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rendah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-30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-50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atmosferik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+30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12,5 kg/cm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Gas-gas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prospektif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zat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konversi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298831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 Narrow" pitchFamily="34" charset="0"/>
              </a:rPr>
              <a:t>Energi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panas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laut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04800"/>
            <a:ext cx="6024750" cy="584775"/>
            <a:chOff x="609600" y="442210"/>
            <a:chExt cx="6024750" cy="584775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442210"/>
              <a:ext cx="433132" cy="584775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442210"/>
              <a:ext cx="5567550" cy="58477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ENERGI KANDUNGAN MEKANIS</a:t>
              </a:r>
              <a:endParaRPr lang="en-US" sz="3200" b="1" dirty="0"/>
            </a:p>
          </p:txBody>
        </p:sp>
      </p:grp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1000" y="1676400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4813" marR="0" lvl="1" indent="-404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teratur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dibangkitkan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pemanasan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lautan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penyinaran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klinis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diperbarui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6.1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memperlihatkan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siklus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hidrologik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disebut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terbarukan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04813" marR="0" lvl="1" indent="-404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marR="0" lvl="1" indent="-404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Potensi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keseluruhan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relatif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dibandingkan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bakar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fosil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Sekalipun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potensi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dikembangkan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sepenuhnya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04813" marR="0" lvl="1" indent="-404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marR="0" lvl="1" indent="-404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umumnya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multiguna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dikaitkan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irigasi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pengendalian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banjir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perikanan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rekreasi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navigasi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Bahkan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sering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bahwa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pembangkitan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manfaat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sampingan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irigasi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pengendalian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banjir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04813" marR="0" lvl="1" indent="-404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marR="0" lvl="1" indent="-404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Pembangkitan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perubahan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suhu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57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Pemanfaatan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energi</a:t>
            </a:r>
            <a:r>
              <a:rPr lang="en-US" sz="2400" b="1" dirty="0" smtClean="0"/>
              <a:t> air </a:t>
            </a:r>
            <a:r>
              <a:rPr lang="en-US" sz="2400" b="1" dirty="0" err="1" smtClean="0"/>
              <a:t>berbeda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energi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fosil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dikarenakan</a:t>
            </a:r>
            <a:r>
              <a:rPr lang="en-US" sz="2400" b="1" dirty="0" smtClean="0"/>
              <a:t> 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457200"/>
            <a:ext cx="6935321" cy="4514850"/>
            <a:chOff x="609600" y="1066800"/>
            <a:chExt cx="6935321" cy="45148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664995" y="2071166"/>
              <a:ext cx="646268" cy="814497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2988128" y="1256669"/>
              <a:ext cx="0" cy="81449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988128" y="2885664"/>
              <a:ext cx="0" cy="114029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957530" y="3676631"/>
              <a:ext cx="484701" cy="60272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988128" y="4025960"/>
              <a:ext cx="96940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460182" y="4025960"/>
              <a:ext cx="96940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822073" y="2197866"/>
              <a:ext cx="336598" cy="510418"/>
              <a:chOff x="3693" y="2961"/>
              <a:chExt cx="375" cy="564"/>
            </a:xfrm>
          </p:grpSpPr>
          <p:grpSp>
            <p:nvGrpSpPr>
              <p:cNvPr id="55" name="Group 10"/>
              <p:cNvGrpSpPr>
                <a:grpSpLocks/>
              </p:cNvGrpSpPr>
              <p:nvPr/>
            </p:nvGrpSpPr>
            <p:grpSpPr bwMode="auto">
              <a:xfrm>
                <a:off x="3693" y="2961"/>
                <a:ext cx="375" cy="279"/>
                <a:chOff x="3693" y="2961"/>
                <a:chExt cx="375" cy="279"/>
              </a:xfrm>
            </p:grpSpPr>
            <p:sp>
              <p:nvSpPr>
                <p:cNvPr id="59" name="Line 11"/>
                <p:cNvSpPr>
                  <a:spLocks noChangeShapeType="1"/>
                </p:cNvSpPr>
                <p:nvPr/>
              </p:nvSpPr>
              <p:spPr bwMode="auto">
                <a:xfrm>
                  <a:off x="3708" y="2961"/>
                  <a:ext cx="360" cy="18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693" y="3140"/>
                  <a:ext cx="375" cy="1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3"/>
              <p:cNvGrpSpPr>
                <a:grpSpLocks/>
              </p:cNvGrpSpPr>
              <p:nvPr/>
            </p:nvGrpSpPr>
            <p:grpSpPr bwMode="auto">
              <a:xfrm>
                <a:off x="3693" y="3246"/>
                <a:ext cx="375" cy="279"/>
                <a:chOff x="3693" y="2961"/>
                <a:chExt cx="375" cy="279"/>
              </a:xfrm>
            </p:grpSpPr>
            <p:sp>
              <p:nvSpPr>
                <p:cNvPr id="57" name="Line 14"/>
                <p:cNvSpPr>
                  <a:spLocks noChangeShapeType="1"/>
                </p:cNvSpPr>
                <p:nvPr/>
              </p:nvSpPr>
              <p:spPr bwMode="auto">
                <a:xfrm>
                  <a:off x="3708" y="2961"/>
                  <a:ext cx="360" cy="18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693" y="3140"/>
                  <a:ext cx="375" cy="1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1718033" y="2201486"/>
              <a:ext cx="112558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2007058" y="2710999"/>
              <a:ext cx="81860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1709057" y="2195151"/>
              <a:ext cx="0" cy="2002758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 rot="10800000">
              <a:off x="5113631" y="2899239"/>
              <a:ext cx="646268" cy="814497"/>
              <a:chOff x="3858" y="3021"/>
              <a:chExt cx="720" cy="900"/>
            </a:xfrm>
          </p:grpSpPr>
          <p:sp>
            <p:nvSpPr>
              <p:cNvPr id="47" name="Rectangle 20"/>
              <p:cNvSpPr>
                <a:spLocks noChangeArrowheads="1"/>
              </p:cNvSpPr>
              <p:nvPr/>
            </p:nvSpPr>
            <p:spPr bwMode="auto">
              <a:xfrm>
                <a:off x="3858" y="3021"/>
                <a:ext cx="720" cy="90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8" name="Group 21"/>
              <p:cNvGrpSpPr>
                <a:grpSpLocks/>
              </p:cNvGrpSpPr>
              <p:nvPr/>
            </p:nvGrpSpPr>
            <p:grpSpPr bwMode="auto">
              <a:xfrm>
                <a:off x="4033" y="3161"/>
                <a:ext cx="375" cy="564"/>
                <a:chOff x="3693" y="2961"/>
                <a:chExt cx="375" cy="564"/>
              </a:xfrm>
            </p:grpSpPr>
            <p:grpSp>
              <p:nvGrpSpPr>
                <p:cNvPr id="49" name="Group 22"/>
                <p:cNvGrpSpPr>
                  <a:grpSpLocks/>
                </p:cNvGrpSpPr>
                <p:nvPr/>
              </p:nvGrpSpPr>
              <p:grpSpPr bwMode="auto">
                <a:xfrm>
                  <a:off x="3693" y="2961"/>
                  <a:ext cx="375" cy="279"/>
                  <a:chOff x="3693" y="2961"/>
                  <a:chExt cx="375" cy="279"/>
                </a:xfrm>
              </p:grpSpPr>
              <p:sp>
                <p:nvSpPr>
                  <p:cNvPr id="5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08" y="2961"/>
                    <a:ext cx="36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3140"/>
                    <a:ext cx="375" cy="1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25"/>
                <p:cNvGrpSpPr>
                  <a:grpSpLocks/>
                </p:cNvGrpSpPr>
                <p:nvPr/>
              </p:nvGrpSpPr>
              <p:grpSpPr bwMode="auto">
                <a:xfrm>
                  <a:off x="3693" y="3246"/>
                  <a:ext cx="375" cy="279"/>
                  <a:chOff x="3693" y="2961"/>
                  <a:chExt cx="375" cy="279"/>
                </a:xfrm>
              </p:grpSpPr>
              <p:sp>
                <p:nvSpPr>
                  <p:cNvPr id="5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708" y="2961"/>
                    <a:ext cx="36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3" y="3140"/>
                    <a:ext cx="375" cy="10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V="1">
              <a:off x="5486400" y="3733800"/>
              <a:ext cx="0" cy="30950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5443945" y="2641315"/>
              <a:ext cx="0" cy="25792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30"/>
            <p:cNvSpPr>
              <a:spLocks noChangeArrowheads="1"/>
            </p:cNvSpPr>
            <p:nvPr/>
          </p:nvSpPr>
          <p:spPr bwMode="auto">
            <a:xfrm rot="5400000">
              <a:off x="4840133" y="1997951"/>
              <a:ext cx="1031697" cy="46046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2988128" y="1248524"/>
              <a:ext cx="220000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5188131" y="1248524"/>
              <a:ext cx="0" cy="67060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6006736" y="1712788"/>
              <a:ext cx="511628" cy="10316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 flipV="1">
              <a:off x="4647779" y="2152616"/>
              <a:ext cx="2514160" cy="75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5597434" y="3080238"/>
              <a:ext cx="92093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5597434" y="3595181"/>
              <a:ext cx="5627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>
              <a:off x="6141720" y="3611880"/>
              <a:ext cx="0" cy="9801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6518365" y="3079333"/>
              <a:ext cx="0" cy="245073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>
              <a:off x="5904411" y="4588868"/>
              <a:ext cx="484701" cy="4886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6160225" y="5065802"/>
              <a:ext cx="0" cy="5158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>
              <a:off x="1453243" y="4188860"/>
              <a:ext cx="484701" cy="4886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1709057" y="4704708"/>
              <a:ext cx="0" cy="61901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2002570" y="2705569"/>
              <a:ext cx="0" cy="263082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44"/>
            <p:cNvSpPr>
              <a:spLocks noChangeArrowheads="1"/>
            </p:cNvSpPr>
            <p:nvPr/>
          </p:nvSpPr>
          <p:spPr bwMode="auto">
            <a:xfrm>
              <a:off x="3755571" y="2073881"/>
              <a:ext cx="767443" cy="825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3704408" y="2744484"/>
              <a:ext cx="869768" cy="206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 flipH="1">
              <a:off x="4420688" y="2692899"/>
              <a:ext cx="51163" cy="51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0" y="2895600"/>
              <a:ext cx="8579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Air</a:t>
              </a:r>
            </a:p>
            <a:p>
              <a:pPr algn="ctr"/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 err="1" smtClean="0">
                  <a:latin typeface="Arial Narrow" pitchFamily="34" charset="0"/>
                </a:rPr>
                <a:t>hangat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600" y="4267200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Arial Narrow" pitchFamily="34" charset="0"/>
                </a:rPr>
                <a:t>Pompa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57800" y="5105400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Arial Narrow" pitchFamily="34" charset="0"/>
                </a:rPr>
                <a:t>Pompa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0000" y="4343400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Arial Narrow" pitchFamily="34" charset="0"/>
                </a:rPr>
                <a:t>Pompa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3810000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Air </a:t>
              </a:r>
              <a:r>
                <a:rPr lang="en-US" b="1" dirty="0" err="1" smtClean="0">
                  <a:latin typeface="Arial Narrow" pitchFamily="34" charset="0"/>
                </a:rPr>
                <a:t>dingin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19600" y="3733800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Arial Narrow" pitchFamily="34" charset="0"/>
                </a:rPr>
                <a:t>Kondensator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81200" y="3048000"/>
              <a:ext cx="952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Medium </a:t>
              </a:r>
            </a:p>
            <a:p>
              <a:pPr algn="ctr"/>
              <a:r>
                <a:rPr lang="en-US" b="1" dirty="0" err="1" smtClean="0">
                  <a:latin typeface="Arial Narrow" pitchFamily="34" charset="0"/>
                </a:rPr>
                <a:t>cair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57600" y="1371600"/>
              <a:ext cx="952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Medium </a:t>
              </a:r>
            </a:p>
            <a:p>
              <a:pPr algn="ctr"/>
              <a:r>
                <a:rPr lang="en-US" b="1" dirty="0" smtClean="0">
                  <a:latin typeface="Arial Narrow" pitchFamily="34" charset="0"/>
                </a:rPr>
                <a:t>gas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57600" y="2971800"/>
              <a:ext cx="11961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 Narrow" pitchFamily="34" charset="0"/>
                </a:rPr>
                <a:t>Rangkaian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</a:p>
            <a:p>
              <a:pPr algn="ctr"/>
              <a:r>
                <a:rPr lang="en-US" b="1" dirty="0" smtClean="0">
                  <a:latin typeface="Arial Narrow" pitchFamily="34" charset="0"/>
                </a:rPr>
                <a:t>medium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05400" y="1066800"/>
              <a:ext cx="759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 Narrow" pitchFamily="34" charset="0"/>
                </a:rPr>
                <a:t>Turbin</a:t>
              </a:r>
              <a:endParaRPr lang="en-US" b="1" dirty="0" smtClean="0">
                <a:latin typeface="Arial Narrow" pitchFamily="34" charset="0"/>
              </a:endParaRPr>
            </a:p>
            <a:p>
              <a:pPr algn="ctr"/>
              <a:r>
                <a:rPr lang="en-US" b="1" dirty="0" err="1" smtClean="0">
                  <a:latin typeface="Arial Narrow" pitchFamily="34" charset="0"/>
                </a:rPr>
                <a:t>uap</a:t>
              </a:r>
              <a:endParaRPr lang="en-US" b="1" dirty="0" smtClean="0">
                <a:latin typeface="Arial Narrow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7400" y="1371600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Generator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00200" y="17526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Evaporator</a:t>
              </a:r>
              <a:endParaRPr lang="en-US" b="1" dirty="0">
                <a:latin typeface="Arial Narrow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38200" y="5638800"/>
            <a:ext cx="736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Skema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prinsip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Konversi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Energi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Panas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Laut</a:t>
            </a:r>
            <a:r>
              <a:rPr lang="en-US" sz="2800" b="1" i="1" dirty="0" smtClean="0"/>
              <a:t> (KEPL)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914400"/>
            <a:ext cx="7391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gambar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terlihat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skema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prinsip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konversi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panas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laut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menjadi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listrik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</a:p>
          <a:p>
            <a:pPr marL="350838" marR="0" lvl="0" indent="-350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Air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hangat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dengan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suhu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antara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25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30 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C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dibawa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evaporator. </a:t>
            </a:r>
          </a:p>
          <a:p>
            <a:pPr marL="350838" marR="0" lvl="0" indent="-350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zat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kerja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misalnya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Fron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R-22, yang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berada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bentuk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cair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dipanaskan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oleh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air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hangat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mendidih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kemudian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menguap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menjadi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gas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dengan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tekanan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sekitar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12 Kg/cm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2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</a:p>
          <a:p>
            <a:pPr marL="350838" marR="0" lvl="0" indent="-350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Gas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dengan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tekanan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dibawa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turbin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yang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menggerakkan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sebuah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generator. </a:t>
            </a:r>
          </a:p>
          <a:p>
            <a:pPr marL="350838" indent="-35083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</a:rPr>
              <a:t>G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as yang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telah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dipakai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setelah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meninggalkan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turbin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didinginkan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kondensor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oleh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air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laut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dingin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yang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mempunyai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suhu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sekitar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5-7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C,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sehingga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fron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R-22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kembali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menjadi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cair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Siklus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berulang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setelah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lang="en-GB" sz="2400" dirty="0" err="1" smtClean="0">
                <a:latin typeface="Arial Narrow" pitchFamily="34" charset="0"/>
              </a:rPr>
              <a:t>Fron</a:t>
            </a:r>
            <a:r>
              <a:rPr lang="en-GB" sz="2400" dirty="0" smtClean="0">
                <a:latin typeface="Arial Narrow" pitchFamily="34" charset="0"/>
              </a:rPr>
              <a:t> R-22 yang </a:t>
            </a:r>
            <a:r>
              <a:rPr lang="en-GB" sz="2400" dirty="0" err="1" smtClean="0">
                <a:latin typeface="Arial Narrow" pitchFamily="34" charset="0"/>
              </a:rPr>
              <a:t>cair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 err="1" smtClean="0">
                <a:latin typeface="Arial Narrow" pitchFamily="34" charset="0"/>
              </a:rPr>
              <a:t>ini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 err="1" smtClean="0">
                <a:latin typeface="Arial Narrow" pitchFamily="34" charset="0"/>
              </a:rPr>
              <a:t>dipompa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 err="1" smtClean="0">
                <a:latin typeface="Arial Narrow" pitchFamily="34" charset="0"/>
              </a:rPr>
              <a:t>kembali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 err="1" smtClean="0">
                <a:latin typeface="Arial Narrow" pitchFamily="34" charset="0"/>
              </a:rPr>
              <a:t>ke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 err="1" smtClean="0">
                <a:latin typeface="Arial Narrow" pitchFamily="34" charset="0"/>
              </a:rPr>
              <a:t>dalam</a:t>
            </a:r>
            <a:r>
              <a:rPr lang="en-GB" sz="2400" dirty="0" smtClean="0">
                <a:latin typeface="Arial Narrow" pitchFamily="34" charset="0"/>
              </a:rPr>
              <a:t> evaporator.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31951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 Narrow" pitchFamily="34" charset="0"/>
              </a:rPr>
              <a:t>Prinsip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kerja</a:t>
            </a:r>
            <a:r>
              <a:rPr lang="en-US" sz="3200" b="1" dirty="0" smtClean="0">
                <a:latin typeface="Arial Narrow" pitchFamily="34" charset="0"/>
              </a:rPr>
              <a:t> KEPL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55626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228600"/>
            <a:ext cx="6029694" cy="2895600"/>
            <a:chOff x="1447800" y="381000"/>
            <a:chExt cx="6029694" cy="2895600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1447800" y="381000"/>
              <a:ext cx="5715001" cy="2895600"/>
              <a:chOff x="2495" y="6862"/>
              <a:chExt cx="7087" cy="3372"/>
            </a:xfrm>
          </p:grpSpPr>
          <p:pic>
            <p:nvPicPr>
              <p:cNvPr id="13" name="Picture 25" descr="㿷ᛷࡄ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95" y="6862"/>
                <a:ext cx="3161" cy="3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2667" y="7572"/>
                <a:ext cx="0" cy="19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7"/>
              <p:cNvSpPr>
                <a:spLocks/>
              </p:cNvSpPr>
              <p:nvPr/>
            </p:nvSpPr>
            <p:spPr bwMode="auto">
              <a:xfrm>
                <a:off x="3693" y="9510"/>
                <a:ext cx="228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71"/>
                  </a:cxn>
                  <a:cxn ang="0">
                    <a:pos x="228" y="114"/>
                  </a:cxn>
                </a:cxnLst>
                <a:rect l="0" t="0" r="r" b="b"/>
                <a:pathLst>
                  <a:path w="228" h="190">
                    <a:moveTo>
                      <a:pt x="0" y="0"/>
                    </a:moveTo>
                    <a:cubicBezTo>
                      <a:pt x="9" y="76"/>
                      <a:pt x="19" y="152"/>
                      <a:pt x="57" y="171"/>
                    </a:cubicBezTo>
                    <a:cubicBezTo>
                      <a:pt x="95" y="190"/>
                      <a:pt x="161" y="152"/>
                      <a:pt x="228" y="11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2781" y="7743"/>
                <a:ext cx="969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27 - 0</a:t>
                </a:r>
                <a:r>
                  <a:rPr kumimoji="0" lang="en-US" sz="14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o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 C</a:t>
                </a:r>
              </a:p>
            </p:txBody>
          </p: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2753" y="8413"/>
                <a:ext cx="969" cy="3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5 - 600</a:t>
                </a:r>
                <a:r>
                  <a:rPr kumimoji="0" lang="en-US" sz="16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o</a:t>
                </a: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 m</a:t>
                </a:r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2794" y="9198"/>
                <a:ext cx="969" cy="3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5 - 7</a:t>
                </a:r>
                <a:r>
                  <a:rPr kumimoji="0" lang="en-US" sz="1600" b="1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o</a:t>
                </a: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 C</a:t>
                </a:r>
              </a:p>
            </p:txBody>
          </p:sp>
          <p:grpSp>
            <p:nvGrpSpPr>
              <p:cNvPr id="19" name="Group 32"/>
              <p:cNvGrpSpPr>
                <a:grpSpLocks/>
              </p:cNvGrpSpPr>
              <p:nvPr/>
            </p:nvGrpSpPr>
            <p:grpSpPr bwMode="auto">
              <a:xfrm>
                <a:off x="7053" y="6862"/>
                <a:ext cx="2529" cy="3275"/>
                <a:chOff x="6807" y="6748"/>
                <a:chExt cx="2529" cy="3275"/>
              </a:xfrm>
            </p:grpSpPr>
            <p:sp>
              <p:nvSpPr>
                <p:cNvPr id="20" name="Rectangle 33" descr="Dashed horizontal"/>
                <p:cNvSpPr>
                  <a:spLocks noChangeArrowheads="1"/>
                </p:cNvSpPr>
                <p:nvPr/>
              </p:nvSpPr>
              <p:spPr bwMode="auto">
                <a:xfrm>
                  <a:off x="6828" y="7401"/>
                  <a:ext cx="2508" cy="2622"/>
                </a:xfrm>
                <a:prstGeom prst="rect">
                  <a:avLst/>
                </a:prstGeom>
                <a:pattFill prst="dashHorz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34" descr="Zig zag"/>
                <p:cNvSpPr>
                  <a:spLocks noChangeArrowheads="1"/>
                </p:cNvSpPr>
                <p:nvPr/>
              </p:nvSpPr>
              <p:spPr bwMode="auto">
                <a:xfrm>
                  <a:off x="6828" y="7401"/>
                  <a:ext cx="2508" cy="114"/>
                </a:xfrm>
                <a:prstGeom prst="rect">
                  <a:avLst/>
                </a:prstGeom>
                <a:pattFill prst="zigZ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" name="Group 35"/>
                <p:cNvGrpSpPr>
                  <a:grpSpLocks/>
                </p:cNvGrpSpPr>
                <p:nvPr/>
              </p:nvGrpSpPr>
              <p:grpSpPr bwMode="auto">
                <a:xfrm>
                  <a:off x="7661" y="6748"/>
                  <a:ext cx="427" cy="2575"/>
                  <a:chOff x="7492" y="6878"/>
                  <a:chExt cx="427" cy="2575"/>
                </a:xfrm>
              </p:grpSpPr>
              <p:sp>
                <p:nvSpPr>
                  <p:cNvPr id="2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7572"/>
                    <a:ext cx="57" cy="188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AutoShape 3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606" y="7334"/>
                    <a:ext cx="199" cy="427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7542" y="6878"/>
                    <a:ext cx="342" cy="627"/>
                    <a:chOff x="7512" y="6660"/>
                    <a:chExt cx="342" cy="627"/>
                  </a:xfrm>
                </p:grpSpPr>
                <p:sp>
                  <p:nvSpPr>
                    <p:cNvPr id="30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12" y="7002"/>
                      <a:ext cx="342" cy="2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12" y="6660"/>
                      <a:ext cx="342" cy="34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968" y="7629"/>
                  <a:ext cx="1254" cy="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6000" tIns="0" rIns="36000" bIns="360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27 – 30 </a:t>
                  </a:r>
                  <a:r>
                    <a:rPr kumimoji="0" lang="en-US" b="1" i="0" u="none" strike="noStrike" cap="none" normalizeH="0" baseline="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o</a:t>
                  </a:r>
                  <a:r>
                    <a:rPr kumimoji="0" lang="en-US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C</a:t>
                  </a:r>
                  <a:endPara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6807" y="8608"/>
                  <a:ext cx="1026" cy="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6000" tIns="0" rIns="36000" bIns="360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5 – 600 </a:t>
                  </a:r>
                  <a:r>
                    <a:rPr kumimoji="0" lang="en-US" sz="16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o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C</a:t>
                  </a:r>
                  <a:endPara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968" y="8997"/>
                  <a:ext cx="1254" cy="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6000" tIns="0" rIns="36000" bIns="360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5 – 7</a:t>
                  </a:r>
                  <a:r>
                    <a:rPr kumimoji="0" lang="en-US" sz="16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o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C</a:t>
                  </a:r>
                  <a:endPara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6" name="Line 45"/>
                <p:cNvSpPr>
                  <a:spLocks noChangeShapeType="1"/>
                </p:cNvSpPr>
                <p:nvPr/>
              </p:nvSpPr>
              <p:spPr bwMode="auto">
                <a:xfrm>
                  <a:off x="6828" y="7515"/>
                  <a:ext cx="0" cy="17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3505200" y="533400"/>
              <a:ext cx="1305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Pusat</a:t>
              </a:r>
              <a:r>
                <a:rPr lang="en-US" dirty="0" smtClean="0"/>
                <a:t> </a:t>
              </a:r>
              <a:r>
                <a:rPr lang="en-US" dirty="0" err="1" smtClean="0"/>
                <a:t>Listrik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533400"/>
              <a:ext cx="1305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Pusat</a:t>
              </a:r>
              <a:r>
                <a:rPr lang="en-US" dirty="0" smtClean="0"/>
                <a:t> </a:t>
              </a:r>
              <a:r>
                <a:rPr lang="en-US" dirty="0" err="1" smtClean="0"/>
                <a:t>Listrik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198120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1905000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914400" y="3276600"/>
            <a:ext cx="739140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0838" indent="-350838" algn="just">
              <a:buFont typeface="Wingdings" pitchFamily="2" charset="2"/>
              <a:buChar char="q"/>
            </a:pPr>
            <a:r>
              <a:rPr lang="en-GB" sz="2000" dirty="0" err="1" smtClean="0">
                <a:latin typeface="Arial Narrow" pitchFamily="34" charset="0"/>
              </a:rPr>
              <a:t>Gambar</a:t>
            </a:r>
            <a:r>
              <a:rPr lang="en-GB" sz="2000" dirty="0" smtClean="0">
                <a:latin typeface="Arial Narrow" pitchFamily="34" charset="0"/>
              </a:rPr>
              <a:t> (a) </a:t>
            </a:r>
            <a:r>
              <a:rPr lang="en-GB" sz="2000" dirty="0" err="1" smtClean="0">
                <a:latin typeface="Arial Narrow" pitchFamily="34" charset="0"/>
              </a:rPr>
              <a:t>memperlihatkan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skema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suatu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pusat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listrik</a:t>
            </a:r>
            <a:r>
              <a:rPr lang="en-GB" sz="2000" dirty="0" smtClean="0">
                <a:latin typeface="Arial Narrow" pitchFamily="34" charset="0"/>
              </a:rPr>
              <a:t> KEPL yang </a:t>
            </a:r>
            <a:r>
              <a:rPr lang="en-GB" sz="2000" dirty="0" err="1" smtClean="0">
                <a:latin typeface="Arial Narrow" pitchFamily="34" charset="0"/>
              </a:rPr>
              <a:t>terletak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didarat</a:t>
            </a:r>
            <a:r>
              <a:rPr lang="en-GB" sz="2000" dirty="0" smtClean="0">
                <a:latin typeface="Arial Narrow" pitchFamily="34" charset="0"/>
              </a:rPr>
              <a:t>, </a:t>
            </a:r>
            <a:r>
              <a:rPr lang="en-GB" sz="2000" dirty="0" err="1" smtClean="0">
                <a:latin typeface="Arial Narrow" pitchFamily="34" charset="0"/>
              </a:rPr>
              <a:t>yaitu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ditepi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pantai</a:t>
            </a:r>
            <a:r>
              <a:rPr lang="en-GB" sz="2000" dirty="0" smtClean="0">
                <a:latin typeface="Arial Narrow" pitchFamily="34" charset="0"/>
              </a:rPr>
              <a:t>. </a:t>
            </a:r>
          </a:p>
          <a:p>
            <a:pPr marL="350838" indent="-350838" algn="just">
              <a:buFont typeface="Wingdings" pitchFamily="2" charset="2"/>
              <a:buChar char="q"/>
            </a:pPr>
            <a:r>
              <a:rPr lang="en-GB" sz="2000" dirty="0" err="1" smtClean="0">
                <a:latin typeface="Arial Narrow" pitchFamily="34" charset="0"/>
              </a:rPr>
              <a:t>Tampak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menonjol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pipa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pengambil</a:t>
            </a:r>
            <a:r>
              <a:rPr lang="en-GB" sz="2000" dirty="0" smtClean="0">
                <a:latin typeface="Arial Narrow" pitchFamily="34" charset="0"/>
              </a:rPr>
              <a:t> air </a:t>
            </a:r>
            <a:r>
              <a:rPr lang="en-GB" sz="2000" dirty="0" err="1" smtClean="0">
                <a:latin typeface="Arial Narrow" pitchFamily="34" charset="0"/>
              </a:rPr>
              <a:t>dingin</a:t>
            </a:r>
            <a:r>
              <a:rPr lang="en-GB" sz="2000" dirty="0" smtClean="0">
                <a:latin typeface="Arial Narrow" pitchFamily="34" charset="0"/>
              </a:rPr>
              <a:t>, yang </a:t>
            </a:r>
            <a:r>
              <a:rPr lang="en-GB" sz="2000" dirty="0" err="1" smtClean="0">
                <a:latin typeface="Arial Narrow" pitchFamily="34" charset="0"/>
              </a:rPr>
              <a:t>merupakan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komponen</a:t>
            </a:r>
            <a:r>
              <a:rPr lang="en-GB" sz="2000" dirty="0" smtClean="0">
                <a:latin typeface="Arial Narrow" pitchFamily="34" charset="0"/>
              </a:rPr>
              <a:t> yang </a:t>
            </a:r>
            <a:r>
              <a:rPr lang="en-GB" sz="2000" dirty="0" err="1" smtClean="0">
                <a:latin typeface="Arial Narrow" pitchFamily="34" charset="0"/>
              </a:rPr>
              <a:t>penting</a:t>
            </a:r>
            <a:r>
              <a:rPr lang="en-GB" sz="2000" dirty="0" smtClean="0">
                <a:latin typeface="Arial Narrow" pitchFamily="34" charset="0"/>
              </a:rPr>
              <a:t>. </a:t>
            </a:r>
          </a:p>
          <a:p>
            <a:pPr marL="350838" indent="-350838" algn="just">
              <a:buFont typeface="Wingdings" pitchFamily="2" charset="2"/>
              <a:buChar char="q"/>
            </a:pPr>
            <a:r>
              <a:rPr lang="en-GB" sz="2000" dirty="0" smtClean="0">
                <a:latin typeface="Arial Narrow" pitchFamily="34" charset="0"/>
              </a:rPr>
              <a:t>Dari </a:t>
            </a:r>
            <a:r>
              <a:rPr lang="en-GB" sz="2000" dirty="0" err="1" smtClean="0">
                <a:latin typeface="Arial Narrow" pitchFamily="34" charset="0"/>
              </a:rPr>
              <a:t>gambar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tersebut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juga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dapat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disimpulkan</a:t>
            </a:r>
            <a:r>
              <a:rPr lang="en-GB" sz="2000" dirty="0" smtClean="0">
                <a:latin typeface="Arial Narrow" pitchFamily="34" charset="0"/>
              </a:rPr>
              <a:t>, </a:t>
            </a:r>
            <a:r>
              <a:rPr lang="en-GB" sz="2000" dirty="0" err="1" smtClean="0">
                <a:latin typeface="Arial Narrow" pitchFamily="34" charset="0"/>
              </a:rPr>
              <a:t>bahwa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gradien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turun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pantai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harus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curam</a:t>
            </a:r>
            <a:r>
              <a:rPr lang="en-GB" sz="2000" dirty="0" smtClean="0">
                <a:latin typeface="Arial Narrow" pitchFamily="34" charset="0"/>
              </a:rPr>
              <a:t>. </a:t>
            </a:r>
            <a:r>
              <a:rPr lang="en-GB" sz="2000" dirty="0" err="1" smtClean="0">
                <a:latin typeface="Arial Narrow" pitchFamily="34" charset="0"/>
              </a:rPr>
              <a:t>Bila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tidak</a:t>
            </a:r>
            <a:r>
              <a:rPr lang="en-GB" sz="2000" dirty="0" smtClean="0">
                <a:latin typeface="Arial Narrow" pitchFamily="34" charset="0"/>
              </a:rPr>
              <a:t>, </a:t>
            </a:r>
            <a:r>
              <a:rPr lang="en-GB" sz="2000" dirty="0" err="1" smtClean="0">
                <a:latin typeface="Arial Narrow" pitchFamily="34" charset="0"/>
              </a:rPr>
              <a:t>maka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pipa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menjadi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terlampau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panjang</a:t>
            </a:r>
            <a:r>
              <a:rPr lang="en-GB" sz="2000" dirty="0" smtClean="0">
                <a:latin typeface="Arial Narrow" pitchFamily="34" charset="0"/>
              </a:rPr>
              <a:t>, </a:t>
            </a:r>
            <a:r>
              <a:rPr lang="en-GB" sz="2000" dirty="0" err="1" smtClean="0">
                <a:latin typeface="Arial Narrow" pitchFamily="34" charset="0"/>
              </a:rPr>
              <a:t>untuk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dapat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mencapai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kedalaman</a:t>
            </a:r>
            <a:r>
              <a:rPr lang="en-GB" sz="2000" dirty="0" smtClean="0">
                <a:latin typeface="Arial Narrow" pitchFamily="34" charset="0"/>
              </a:rPr>
              <a:t> 600 meter. </a:t>
            </a:r>
          </a:p>
          <a:p>
            <a:pPr marL="350838" indent="-350838" algn="just">
              <a:buFont typeface="Wingdings" pitchFamily="2" charset="2"/>
              <a:buChar char="q"/>
            </a:pPr>
            <a:r>
              <a:rPr lang="en-GB" sz="2000" dirty="0" err="1" smtClean="0">
                <a:latin typeface="Arial Narrow" pitchFamily="34" charset="0"/>
              </a:rPr>
              <a:t>Dalam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hal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demikian</a:t>
            </a:r>
            <a:r>
              <a:rPr lang="en-GB" sz="2000" dirty="0" smtClean="0">
                <a:latin typeface="Arial Narrow" pitchFamily="34" charset="0"/>
              </a:rPr>
              <a:t>, </a:t>
            </a:r>
            <a:r>
              <a:rPr lang="en-GB" sz="2000" dirty="0" err="1" smtClean="0">
                <a:latin typeface="Arial Narrow" pitchFamily="34" charset="0"/>
              </a:rPr>
              <a:t>maka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kemungkinan</a:t>
            </a:r>
            <a:r>
              <a:rPr lang="en-GB" sz="2000" dirty="0" smtClean="0">
                <a:latin typeface="Arial Narrow" pitchFamily="34" charset="0"/>
              </a:rPr>
              <a:t> lain, </a:t>
            </a:r>
            <a:r>
              <a:rPr lang="en-GB" sz="2000" dirty="0" err="1" smtClean="0">
                <a:latin typeface="Arial Narrow" pitchFamily="34" charset="0"/>
              </a:rPr>
              <a:t>adalah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pusat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listrik</a:t>
            </a:r>
            <a:r>
              <a:rPr lang="en-GB" sz="2000" dirty="0" smtClean="0">
                <a:latin typeface="Arial Narrow" pitchFamily="34" charset="0"/>
              </a:rPr>
              <a:t>  KEPL </a:t>
            </a:r>
            <a:r>
              <a:rPr lang="en-GB" sz="2000" dirty="0" err="1" smtClean="0">
                <a:latin typeface="Arial Narrow" pitchFamily="34" charset="0"/>
              </a:rPr>
              <a:t>terapung</a:t>
            </a:r>
            <a:r>
              <a:rPr lang="en-GB" sz="2000" dirty="0" smtClean="0">
                <a:latin typeface="Arial Narrow" pitchFamily="34" charset="0"/>
              </a:rPr>
              <a:t>, </a:t>
            </a:r>
            <a:r>
              <a:rPr lang="en-GB" sz="2000" dirty="0" err="1" smtClean="0">
                <a:latin typeface="Arial Narrow" pitchFamily="34" charset="0"/>
              </a:rPr>
              <a:t>sebagaimana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terlukis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pada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gambar</a:t>
            </a:r>
            <a:r>
              <a:rPr lang="en-GB" sz="2000" dirty="0" smtClean="0">
                <a:latin typeface="Arial Narrow" pitchFamily="34" charset="0"/>
              </a:rPr>
              <a:t> 1.2 (b) yang </a:t>
            </a:r>
            <a:r>
              <a:rPr lang="en-GB" sz="2000" dirty="0" err="1" smtClean="0">
                <a:latin typeface="Arial Narrow" pitchFamily="34" charset="0"/>
              </a:rPr>
              <a:t>akan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memerlukan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kabel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laut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untuk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penyaluran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energi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listrik</a:t>
            </a:r>
            <a:r>
              <a:rPr lang="en-GB" sz="2000" dirty="0" smtClean="0">
                <a:latin typeface="Arial Narrow" pitchFamily="34" charset="0"/>
              </a:rPr>
              <a:t>.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304800"/>
            <a:ext cx="6629400" cy="4216568"/>
            <a:chOff x="530942" y="1524000"/>
            <a:chExt cx="8475898" cy="5066567"/>
          </a:xfrm>
        </p:grpSpPr>
        <p:sp>
          <p:nvSpPr>
            <p:cNvPr id="3" name="Cloud 2"/>
            <p:cNvSpPr/>
            <p:nvPr/>
          </p:nvSpPr>
          <p:spPr>
            <a:xfrm>
              <a:off x="3962400" y="1676400"/>
              <a:ext cx="2413989" cy="933599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  <a:r>
                <a:rPr lang="en-US" b="1" dirty="0" smtClean="0"/>
                <a:t>WAN</a:t>
              </a:r>
              <a:endParaRPr lang="en-US" b="1" dirty="0"/>
            </a:p>
          </p:txBody>
        </p:sp>
        <p:grpSp>
          <p:nvGrpSpPr>
            <p:cNvPr id="4" name="Group 50"/>
            <p:cNvGrpSpPr/>
            <p:nvPr/>
          </p:nvGrpSpPr>
          <p:grpSpPr>
            <a:xfrm>
              <a:off x="1027183" y="1524000"/>
              <a:ext cx="1563617" cy="1219200"/>
              <a:chOff x="491096" y="1524000"/>
              <a:chExt cx="2023504" cy="1600200"/>
            </a:xfrm>
          </p:grpSpPr>
          <p:sp>
            <p:nvSpPr>
              <p:cNvPr id="61" name="Cloud 3"/>
              <p:cNvSpPr/>
              <p:nvPr/>
            </p:nvSpPr>
            <p:spPr>
              <a:xfrm>
                <a:off x="491096" y="1524000"/>
                <a:ext cx="2023504" cy="1066800"/>
              </a:xfrm>
              <a:prstGeom prst="cloud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</a:t>
                </a:r>
                <a:r>
                  <a:rPr lang="en-US" b="1" dirty="0" smtClean="0"/>
                  <a:t>WAN</a:t>
                </a:r>
                <a:endParaRPr lang="en-US" b="1" dirty="0"/>
              </a:p>
            </p:txBody>
          </p:sp>
          <p:cxnSp>
            <p:nvCxnSpPr>
              <p:cNvPr id="62" name="Straight Arrow Connector 42"/>
              <p:cNvCxnSpPr/>
              <p:nvPr/>
            </p:nvCxnSpPr>
            <p:spPr>
              <a:xfrm rot="5400000">
                <a:off x="1029494" y="27805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5400000">
                <a:off x="1181894" y="27805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5400000">
                <a:off x="1410494" y="28567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5400000">
                <a:off x="1639094" y="27805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5400000">
                <a:off x="1791494" y="27805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7162801" y="2514599"/>
              <a:ext cx="995429" cy="75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</a:rPr>
                <a:t>Panas</a:t>
              </a:r>
              <a:r>
                <a:rPr lang="en-US" dirty="0" smtClean="0">
                  <a:latin typeface="Arial Narrow" pitchFamily="34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Arial Narrow" pitchFamily="34" charset="0"/>
                </a:rPr>
                <a:t>Matahari</a:t>
              </a:r>
              <a:endParaRPr lang="en-US" dirty="0">
                <a:latin typeface="Arial Narrow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5638800"/>
              <a:ext cx="8382000" cy="15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067594" y="4038600"/>
              <a:ext cx="3201194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545690" y="3274142"/>
              <a:ext cx="3038168" cy="2364658"/>
            </a:xfrm>
            <a:custGeom>
              <a:avLst/>
              <a:gdLst>
                <a:gd name="connsiteX0" fmla="*/ 0 w 3038168"/>
                <a:gd name="connsiteY0" fmla="*/ 0 h 2359742"/>
                <a:gd name="connsiteX1" fmla="*/ 73742 w 3038168"/>
                <a:gd name="connsiteY1" fmla="*/ 73742 h 2359742"/>
                <a:gd name="connsiteX2" fmla="*/ 162233 w 3038168"/>
                <a:gd name="connsiteY2" fmla="*/ 103239 h 2359742"/>
                <a:gd name="connsiteX3" fmla="*/ 339213 w 3038168"/>
                <a:gd name="connsiteY3" fmla="*/ 73742 h 2359742"/>
                <a:gd name="connsiteX4" fmla="*/ 457200 w 3038168"/>
                <a:gd name="connsiteY4" fmla="*/ 44245 h 2359742"/>
                <a:gd name="connsiteX5" fmla="*/ 501445 w 3038168"/>
                <a:gd name="connsiteY5" fmla="*/ 73742 h 2359742"/>
                <a:gd name="connsiteX6" fmla="*/ 619433 w 3038168"/>
                <a:gd name="connsiteY6" fmla="*/ 147484 h 2359742"/>
                <a:gd name="connsiteX7" fmla="*/ 707923 w 3038168"/>
                <a:gd name="connsiteY7" fmla="*/ 294968 h 2359742"/>
                <a:gd name="connsiteX8" fmla="*/ 855407 w 3038168"/>
                <a:gd name="connsiteY8" fmla="*/ 339213 h 2359742"/>
                <a:gd name="connsiteX9" fmla="*/ 899652 w 3038168"/>
                <a:gd name="connsiteY9" fmla="*/ 353961 h 2359742"/>
                <a:gd name="connsiteX10" fmla="*/ 988142 w 3038168"/>
                <a:gd name="connsiteY10" fmla="*/ 368710 h 2359742"/>
                <a:gd name="connsiteX11" fmla="*/ 1091381 w 3038168"/>
                <a:gd name="connsiteY11" fmla="*/ 383458 h 2359742"/>
                <a:gd name="connsiteX12" fmla="*/ 1238865 w 3038168"/>
                <a:gd name="connsiteY12" fmla="*/ 427703 h 2359742"/>
                <a:gd name="connsiteX13" fmla="*/ 1297858 w 3038168"/>
                <a:gd name="connsiteY13" fmla="*/ 442452 h 2359742"/>
                <a:gd name="connsiteX14" fmla="*/ 1342104 w 3038168"/>
                <a:gd name="connsiteY14" fmla="*/ 457200 h 2359742"/>
                <a:gd name="connsiteX15" fmla="*/ 1445342 w 3038168"/>
                <a:gd name="connsiteY15" fmla="*/ 486697 h 2359742"/>
                <a:gd name="connsiteX16" fmla="*/ 1460091 w 3038168"/>
                <a:gd name="connsiteY16" fmla="*/ 530942 h 2359742"/>
                <a:gd name="connsiteX17" fmla="*/ 1563329 w 3038168"/>
                <a:gd name="connsiteY17" fmla="*/ 560439 h 2359742"/>
                <a:gd name="connsiteX18" fmla="*/ 1592826 w 3038168"/>
                <a:gd name="connsiteY18" fmla="*/ 604684 h 2359742"/>
                <a:gd name="connsiteX19" fmla="*/ 1740310 w 3038168"/>
                <a:gd name="connsiteY19" fmla="*/ 678426 h 2359742"/>
                <a:gd name="connsiteX20" fmla="*/ 1828800 w 3038168"/>
                <a:gd name="connsiteY20" fmla="*/ 722671 h 2359742"/>
                <a:gd name="connsiteX21" fmla="*/ 1932039 w 3038168"/>
                <a:gd name="connsiteY21" fmla="*/ 752168 h 2359742"/>
                <a:gd name="connsiteX22" fmla="*/ 1976284 w 3038168"/>
                <a:gd name="connsiteY22" fmla="*/ 781664 h 2359742"/>
                <a:gd name="connsiteX23" fmla="*/ 2020529 w 3038168"/>
                <a:gd name="connsiteY23" fmla="*/ 929148 h 2359742"/>
                <a:gd name="connsiteX24" fmla="*/ 2035278 w 3038168"/>
                <a:gd name="connsiteY24" fmla="*/ 973393 h 2359742"/>
                <a:gd name="connsiteX25" fmla="*/ 2109020 w 3038168"/>
                <a:gd name="connsiteY25" fmla="*/ 1002890 h 2359742"/>
                <a:gd name="connsiteX26" fmla="*/ 2153265 w 3038168"/>
                <a:gd name="connsiteY26" fmla="*/ 1150374 h 2359742"/>
                <a:gd name="connsiteX27" fmla="*/ 2182762 w 3038168"/>
                <a:gd name="connsiteY27" fmla="*/ 1238864 h 2359742"/>
                <a:gd name="connsiteX28" fmla="*/ 2227007 w 3038168"/>
                <a:gd name="connsiteY28" fmla="*/ 1268361 h 2359742"/>
                <a:gd name="connsiteX29" fmla="*/ 2241755 w 3038168"/>
                <a:gd name="connsiteY29" fmla="*/ 1356852 h 2359742"/>
                <a:gd name="connsiteX30" fmla="*/ 2256504 w 3038168"/>
                <a:gd name="connsiteY30" fmla="*/ 1607574 h 2359742"/>
                <a:gd name="connsiteX31" fmla="*/ 2403987 w 3038168"/>
                <a:gd name="connsiteY31" fmla="*/ 1696064 h 2359742"/>
                <a:gd name="connsiteX32" fmla="*/ 2551471 w 3038168"/>
                <a:gd name="connsiteY32" fmla="*/ 1769806 h 2359742"/>
                <a:gd name="connsiteX33" fmla="*/ 2639962 w 3038168"/>
                <a:gd name="connsiteY33" fmla="*/ 1784555 h 2359742"/>
                <a:gd name="connsiteX34" fmla="*/ 2684207 w 3038168"/>
                <a:gd name="connsiteY34" fmla="*/ 1799303 h 2359742"/>
                <a:gd name="connsiteX35" fmla="*/ 2728452 w 3038168"/>
                <a:gd name="connsiteY35" fmla="*/ 1946787 h 2359742"/>
                <a:gd name="connsiteX36" fmla="*/ 2743200 w 3038168"/>
                <a:gd name="connsiteY36" fmla="*/ 2064774 h 2359742"/>
                <a:gd name="connsiteX37" fmla="*/ 2802194 w 3038168"/>
                <a:gd name="connsiteY37" fmla="*/ 2168013 h 2359742"/>
                <a:gd name="connsiteX38" fmla="*/ 2846439 w 3038168"/>
                <a:gd name="connsiteY38" fmla="*/ 2197510 h 2359742"/>
                <a:gd name="connsiteX39" fmla="*/ 2920181 w 3038168"/>
                <a:gd name="connsiteY39" fmla="*/ 2359742 h 2359742"/>
                <a:gd name="connsiteX40" fmla="*/ 2979175 w 3038168"/>
                <a:gd name="connsiteY40" fmla="*/ 2330245 h 2359742"/>
                <a:gd name="connsiteX41" fmla="*/ 3038168 w 3038168"/>
                <a:gd name="connsiteY41" fmla="*/ 2344993 h 235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38168" h="2359742">
                  <a:moveTo>
                    <a:pt x="0" y="0"/>
                  </a:moveTo>
                  <a:cubicBezTo>
                    <a:pt x="26909" y="40363"/>
                    <a:pt x="27169" y="53043"/>
                    <a:pt x="73742" y="73742"/>
                  </a:cubicBezTo>
                  <a:cubicBezTo>
                    <a:pt x="102155" y="86370"/>
                    <a:pt x="162233" y="103239"/>
                    <a:pt x="162233" y="103239"/>
                  </a:cubicBezTo>
                  <a:cubicBezTo>
                    <a:pt x="221226" y="93407"/>
                    <a:pt x="280567" y="85471"/>
                    <a:pt x="339213" y="73742"/>
                  </a:cubicBezTo>
                  <a:cubicBezTo>
                    <a:pt x="378965" y="65791"/>
                    <a:pt x="457200" y="44245"/>
                    <a:pt x="457200" y="44245"/>
                  </a:cubicBezTo>
                  <a:cubicBezTo>
                    <a:pt x="471948" y="54077"/>
                    <a:pt x="486414" y="64348"/>
                    <a:pt x="501445" y="73742"/>
                  </a:cubicBezTo>
                  <a:cubicBezTo>
                    <a:pt x="643771" y="162696"/>
                    <a:pt x="518325" y="80080"/>
                    <a:pt x="619433" y="147484"/>
                  </a:cubicBezTo>
                  <a:cubicBezTo>
                    <a:pt x="633249" y="175116"/>
                    <a:pt x="687582" y="289883"/>
                    <a:pt x="707923" y="294968"/>
                  </a:cubicBezTo>
                  <a:cubicBezTo>
                    <a:pt x="797082" y="317257"/>
                    <a:pt x="747683" y="303305"/>
                    <a:pt x="855407" y="339213"/>
                  </a:cubicBezTo>
                  <a:cubicBezTo>
                    <a:pt x="870155" y="344129"/>
                    <a:pt x="884317" y="351405"/>
                    <a:pt x="899652" y="353961"/>
                  </a:cubicBezTo>
                  <a:lnTo>
                    <a:pt x="988142" y="368710"/>
                  </a:lnTo>
                  <a:cubicBezTo>
                    <a:pt x="1022500" y="373996"/>
                    <a:pt x="1057179" y="377240"/>
                    <a:pt x="1091381" y="383458"/>
                  </a:cubicBezTo>
                  <a:cubicBezTo>
                    <a:pt x="1148912" y="393918"/>
                    <a:pt x="1179658" y="409941"/>
                    <a:pt x="1238865" y="427703"/>
                  </a:cubicBezTo>
                  <a:cubicBezTo>
                    <a:pt x="1258280" y="433528"/>
                    <a:pt x="1278368" y="436883"/>
                    <a:pt x="1297858" y="442452"/>
                  </a:cubicBezTo>
                  <a:cubicBezTo>
                    <a:pt x="1312806" y="446723"/>
                    <a:pt x="1327156" y="452929"/>
                    <a:pt x="1342104" y="457200"/>
                  </a:cubicBezTo>
                  <a:cubicBezTo>
                    <a:pt x="1471702" y="494227"/>
                    <a:pt x="1339283" y="451343"/>
                    <a:pt x="1445342" y="486697"/>
                  </a:cubicBezTo>
                  <a:cubicBezTo>
                    <a:pt x="1450258" y="501445"/>
                    <a:pt x="1449098" y="519949"/>
                    <a:pt x="1460091" y="530942"/>
                  </a:cubicBezTo>
                  <a:cubicBezTo>
                    <a:pt x="1467142" y="537993"/>
                    <a:pt x="1562821" y="560312"/>
                    <a:pt x="1563329" y="560439"/>
                  </a:cubicBezTo>
                  <a:cubicBezTo>
                    <a:pt x="1573161" y="575187"/>
                    <a:pt x="1580292" y="592150"/>
                    <a:pt x="1592826" y="604684"/>
                  </a:cubicBezTo>
                  <a:cubicBezTo>
                    <a:pt x="1625015" y="636873"/>
                    <a:pt x="1712045" y="665381"/>
                    <a:pt x="1740310" y="678426"/>
                  </a:cubicBezTo>
                  <a:cubicBezTo>
                    <a:pt x="1770253" y="692246"/>
                    <a:pt x="1798180" y="710423"/>
                    <a:pt x="1828800" y="722671"/>
                  </a:cubicBezTo>
                  <a:cubicBezTo>
                    <a:pt x="1876072" y="741580"/>
                    <a:pt x="1889122" y="730710"/>
                    <a:pt x="1932039" y="752168"/>
                  </a:cubicBezTo>
                  <a:cubicBezTo>
                    <a:pt x="1947893" y="760095"/>
                    <a:pt x="1961536" y="771832"/>
                    <a:pt x="1976284" y="781664"/>
                  </a:cubicBezTo>
                  <a:cubicBezTo>
                    <a:pt x="1998573" y="870815"/>
                    <a:pt x="1984626" y="821438"/>
                    <a:pt x="2020529" y="929148"/>
                  </a:cubicBezTo>
                  <a:cubicBezTo>
                    <a:pt x="2025445" y="943896"/>
                    <a:pt x="2020844" y="967619"/>
                    <a:pt x="2035278" y="973393"/>
                  </a:cubicBezTo>
                  <a:lnTo>
                    <a:pt x="2109020" y="1002890"/>
                  </a:lnTo>
                  <a:cubicBezTo>
                    <a:pt x="2166079" y="1088481"/>
                    <a:pt x="2119769" y="1005227"/>
                    <a:pt x="2153265" y="1150374"/>
                  </a:cubicBezTo>
                  <a:cubicBezTo>
                    <a:pt x="2160257" y="1180670"/>
                    <a:pt x="2156892" y="1221617"/>
                    <a:pt x="2182762" y="1238864"/>
                  </a:cubicBezTo>
                  <a:lnTo>
                    <a:pt x="2227007" y="1268361"/>
                  </a:lnTo>
                  <a:cubicBezTo>
                    <a:pt x="2231923" y="1297858"/>
                    <a:pt x="2239164" y="1327061"/>
                    <a:pt x="2241755" y="1356852"/>
                  </a:cubicBezTo>
                  <a:cubicBezTo>
                    <a:pt x="2249008" y="1440256"/>
                    <a:pt x="2236199" y="1526355"/>
                    <a:pt x="2256504" y="1607574"/>
                  </a:cubicBezTo>
                  <a:cubicBezTo>
                    <a:pt x="2262652" y="1632165"/>
                    <a:pt x="2399807" y="1693742"/>
                    <a:pt x="2403987" y="1696064"/>
                  </a:cubicBezTo>
                  <a:cubicBezTo>
                    <a:pt x="2485584" y="1741396"/>
                    <a:pt x="2418847" y="1728998"/>
                    <a:pt x="2551471" y="1769806"/>
                  </a:cubicBezTo>
                  <a:cubicBezTo>
                    <a:pt x="2580053" y="1778600"/>
                    <a:pt x="2610770" y="1778068"/>
                    <a:pt x="2639962" y="1784555"/>
                  </a:cubicBezTo>
                  <a:cubicBezTo>
                    <a:pt x="2655138" y="1787927"/>
                    <a:pt x="2669459" y="1794387"/>
                    <a:pt x="2684207" y="1799303"/>
                  </a:cubicBezTo>
                  <a:cubicBezTo>
                    <a:pt x="2697322" y="1838649"/>
                    <a:pt x="2721022" y="1902204"/>
                    <a:pt x="2728452" y="1946787"/>
                  </a:cubicBezTo>
                  <a:cubicBezTo>
                    <a:pt x="2734968" y="1985883"/>
                    <a:pt x="2733587" y="2026322"/>
                    <a:pt x="2743200" y="2064774"/>
                  </a:cubicBezTo>
                  <a:cubicBezTo>
                    <a:pt x="2747056" y="2080198"/>
                    <a:pt x="2787565" y="2153384"/>
                    <a:pt x="2802194" y="2168013"/>
                  </a:cubicBezTo>
                  <a:cubicBezTo>
                    <a:pt x="2814728" y="2180547"/>
                    <a:pt x="2831691" y="2187678"/>
                    <a:pt x="2846439" y="2197510"/>
                  </a:cubicBezTo>
                  <a:cubicBezTo>
                    <a:pt x="2919338" y="2306857"/>
                    <a:pt x="2898481" y="2251238"/>
                    <a:pt x="2920181" y="2359742"/>
                  </a:cubicBezTo>
                  <a:cubicBezTo>
                    <a:pt x="2939846" y="2349910"/>
                    <a:pt x="2957359" y="2332972"/>
                    <a:pt x="2979175" y="2330245"/>
                  </a:cubicBezTo>
                  <a:cubicBezTo>
                    <a:pt x="2999288" y="2327731"/>
                    <a:pt x="3038168" y="2344993"/>
                    <a:pt x="3038168" y="2344993"/>
                  </a:cubicBezTo>
                </a:path>
              </a:pathLst>
            </a:custGeom>
            <a:solidFill>
              <a:schemeClr val="accent3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0942" y="2890684"/>
              <a:ext cx="619432" cy="486697"/>
            </a:xfrm>
            <a:custGeom>
              <a:avLst/>
              <a:gdLst>
                <a:gd name="connsiteX0" fmla="*/ 0 w 619432"/>
                <a:gd name="connsiteY0" fmla="*/ 0 h 486697"/>
                <a:gd name="connsiteX1" fmla="*/ 309716 w 619432"/>
                <a:gd name="connsiteY1" fmla="*/ 14748 h 486697"/>
                <a:gd name="connsiteX2" fmla="*/ 398206 w 619432"/>
                <a:gd name="connsiteY2" fmla="*/ 44245 h 486697"/>
                <a:gd name="connsiteX3" fmla="*/ 457200 w 619432"/>
                <a:gd name="connsiteY3" fmla="*/ 132735 h 486697"/>
                <a:gd name="connsiteX4" fmla="*/ 471948 w 619432"/>
                <a:gd name="connsiteY4" fmla="*/ 176981 h 486697"/>
                <a:gd name="connsiteX5" fmla="*/ 530942 w 619432"/>
                <a:gd name="connsiteY5" fmla="*/ 265471 h 486697"/>
                <a:gd name="connsiteX6" fmla="*/ 545690 w 619432"/>
                <a:gd name="connsiteY6" fmla="*/ 309716 h 486697"/>
                <a:gd name="connsiteX7" fmla="*/ 575187 w 619432"/>
                <a:gd name="connsiteY7" fmla="*/ 353961 h 486697"/>
                <a:gd name="connsiteX8" fmla="*/ 604684 w 619432"/>
                <a:gd name="connsiteY8" fmla="*/ 442451 h 486697"/>
                <a:gd name="connsiteX9" fmla="*/ 619432 w 619432"/>
                <a:gd name="connsiteY9" fmla="*/ 486697 h 48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432" h="486697">
                  <a:moveTo>
                    <a:pt x="0" y="0"/>
                  </a:moveTo>
                  <a:cubicBezTo>
                    <a:pt x="103239" y="4916"/>
                    <a:pt x="206993" y="3334"/>
                    <a:pt x="309716" y="14748"/>
                  </a:cubicBezTo>
                  <a:cubicBezTo>
                    <a:pt x="340618" y="18182"/>
                    <a:pt x="398206" y="44245"/>
                    <a:pt x="398206" y="44245"/>
                  </a:cubicBezTo>
                  <a:cubicBezTo>
                    <a:pt x="417871" y="73742"/>
                    <a:pt x="445990" y="99103"/>
                    <a:pt x="457200" y="132735"/>
                  </a:cubicBezTo>
                  <a:cubicBezTo>
                    <a:pt x="462116" y="147484"/>
                    <a:pt x="464398" y="163391"/>
                    <a:pt x="471948" y="176981"/>
                  </a:cubicBezTo>
                  <a:cubicBezTo>
                    <a:pt x="489164" y="207971"/>
                    <a:pt x="530942" y="265471"/>
                    <a:pt x="530942" y="265471"/>
                  </a:cubicBezTo>
                  <a:cubicBezTo>
                    <a:pt x="535858" y="280219"/>
                    <a:pt x="538738" y="295811"/>
                    <a:pt x="545690" y="309716"/>
                  </a:cubicBezTo>
                  <a:cubicBezTo>
                    <a:pt x="553617" y="325570"/>
                    <a:pt x="567988" y="337763"/>
                    <a:pt x="575187" y="353961"/>
                  </a:cubicBezTo>
                  <a:cubicBezTo>
                    <a:pt x="587815" y="382373"/>
                    <a:pt x="594852" y="412954"/>
                    <a:pt x="604684" y="442451"/>
                  </a:cubicBezTo>
                  <a:lnTo>
                    <a:pt x="619432" y="48669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1473813" y="38601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1550013" y="39363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1702413" y="39363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1854813" y="40125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1931013" y="40887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083413" y="41649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1371600" y="3200400"/>
              <a:ext cx="762000" cy="457200"/>
            </a:xfrm>
            <a:custGeom>
              <a:avLst/>
              <a:gdLst>
                <a:gd name="connsiteX0" fmla="*/ 0 w 529628"/>
                <a:gd name="connsiteY0" fmla="*/ 0 h 148292"/>
                <a:gd name="connsiteX1" fmla="*/ 103238 w 529628"/>
                <a:gd name="connsiteY1" fmla="*/ 14749 h 148292"/>
                <a:gd name="connsiteX2" fmla="*/ 147483 w 529628"/>
                <a:gd name="connsiteY2" fmla="*/ 29497 h 148292"/>
                <a:gd name="connsiteX3" fmla="*/ 221225 w 529628"/>
                <a:gd name="connsiteY3" fmla="*/ 103239 h 148292"/>
                <a:gd name="connsiteX4" fmla="*/ 412954 w 529628"/>
                <a:gd name="connsiteY4" fmla="*/ 132736 h 148292"/>
                <a:gd name="connsiteX5" fmla="*/ 516193 w 529628"/>
                <a:gd name="connsiteY5" fmla="*/ 147484 h 14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628" h="148292">
                  <a:moveTo>
                    <a:pt x="0" y="0"/>
                  </a:moveTo>
                  <a:cubicBezTo>
                    <a:pt x="34413" y="4916"/>
                    <a:pt x="69151" y="7932"/>
                    <a:pt x="103238" y="14749"/>
                  </a:cubicBezTo>
                  <a:cubicBezTo>
                    <a:pt x="118482" y="17798"/>
                    <a:pt x="135344" y="19786"/>
                    <a:pt x="147483" y="29497"/>
                  </a:cubicBezTo>
                  <a:cubicBezTo>
                    <a:pt x="223117" y="90004"/>
                    <a:pt x="125927" y="62396"/>
                    <a:pt x="221225" y="103239"/>
                  </a:cubicBezTo>
                  <a:cubicBezTo>
                    <a:pt x="266845" y="122791"/>
                    <a:pt x="384295" y="128915"/>
                    <a:pt x="412954" y="132736"/>
                  </a:cubicBezTo>
                  <a:cubicBezTo>
                    <a:pt x="529628" y="148292"/>
                    <a:pt x="467705" y="147484"/>
                    <a:pt x="516193" y="147484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14600" y="3886200"/>
              <a:ext cx="680884" cy="715297"/>
            </a:xfrm>
            <a:custGeom>
              <a:avLst/>
              <a:gdLst>
                <a:gd name="connsiteX0" fmla="*/ 0 w 607411"/>
                <a:gd name="connsiteY0" fmla="*/ 0 h 462655"/>
                <a:gd name="connsiteX1" fmla="*/ 44245 w 607411"/>
                <a:gd name="connsiteY1" fmla="*/ 29497 h 462655"/>
                <a:gd name="connsiteX2" fmla="*/ 147484 w 607411"/>
                <a:gd name="connsiteY2" fmla="*/ 117987 h 462655"/>
                <a:gd name="connsiteX3" fmla="*/ 206478 w 607411"/>
                <a:gd name="connsiteY3" fmla="*/ 132736 h 462655"/>
                <a:gd name="connsiteX4" fmla="*/ 250723 w 607411"/>
                <a:gd name="connsiteY4" fmla="*/ 147484 h 462655"/>
                <a:gd name="connsiteX5" fmla="*/ 339213 w 607411"/>
                <a:gd name="connsiteY5" fmla="*/ 221226 h 462655"/>
                <a:gd name="connsiteX6" fmla="*/ 353961 w 607411"/>
                <a:gd name="connsiteY6" fmla="*/ 265471 h 462655"/>
                <a:gd name="connsiteX7" fmla="*/ 398207 w 607411"/>
                <a:gd name="connsiteY7" fmla="*/ 280220 h 462655"/>
                <a:gd name="connsiteX8" fmla="*/ 442452 w 607411"/>
                <a:gd name="connsiteY8" fmla="*/ 309716 h 462655"/>
                <a:gd name="connsiteX9" fmla="*/ 501445 w 607411"/>
                <a:gd name="connsiteY9" fmla="*/ 324465 h 462655"/>
                <a:gd name="connsiteX10" fmla="*/ 560439 w 607411"/>
                <a:gd name="connsiteY10" fmla="*/ 353962 h 462655"/>
                <a:gd name="connsiteX11" fmla="*/ 575187 w 607411"/>
                <a:gd name="connsiteY11" fmla="*/ 398207 h 462655"/>
                <a:gd name="connsiteX12" fmla="*/ 604684 w 607411"/>
                <a:gd name="connsiteY12" fmla="*/ 457200 h 4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411" h="462655">
                  <a:moveTo>
                    <a:pt x="0" y="0"/>
                  </a:moveTo>
                  <a:cubicBezTo>
                    <a:pt x="14748" y="9832"/>
                    <a:pt x="30787" y="17961"/>
                    <a:pt x="44245" y="29497"/>
                  </a:cubicBezTo>
                  <a:cubicBezTo>
                    <a:pt x="80883" y="60901"/>
                    <a:pt x="102337" y="98638"/>
                    <a:pt x="147484" y="117987"/>
                  </a:cubicBezTo>
                  <a:cubicBezTo>
                    <a:pt x="166115" y="125972"/>
                    <a:pt x="186988" y="127167"/>
                    <a:pt x="206478" y="132736"/>
                  </a:cubicBezTo>
                  <a:cubicBezTo>
                    <a:pt x="221426" y="137007"/>
                    <a:pt x="235975" y="142568"/>
                    <a:pt x="250723" y="147484"/>
                  </a:cubicBezTo>
                  <a:cubicBezTo>
                    <a:pt x="283370" y="169249"/>
                    <a:pt x="316502" y="187159"/>
                    <a:pt x="339213" y="221226"/>
                  </a:cubicBezTo>
                  <a:cubicBezTo>
                    <a:pt x="347836" y="234161"/>
                    <a:pt x="342968" y="254478"/>
                    <a:pt x="353961" y="265471"/>
                  </a:cubicBezTo>
                  <a:cubicBezTo>
                    <a:pt x="364954" y="276464"/>
                    <a:pt x="384302" y="273267"/>
                    <a:pt x="398207" y="280220"/>
                  </a:cubicBezTo>
                  <a:cubicBezTo>
                    <a:pt x="414061" y="288147"/>
                    <a:pt x="426160" y="302734"/>
                    <a:pt x="442452" y="309716"/>
                  </a:cubicBezTo>
                  <a:cubicBezTo>
                    <a:pt x="461083" y="317701"/>
                    <a:pt x="482466" y="317348"/>
                    <a:pt x="501445" y="324465"/>
                  </a:cubicBezTo>
                  <a:cubicBezTo>
                    <a:pt x="522031" y="332185"/>
                    <a:pt x="540774" y="344130"/>
                    <a:pt x="560439" y="353962"/>
                  </a:cubicBezTo>
                  <a:cubicBezTo>
                    <a:pt x="565355" y="368710"/>
                    <a:pt x="568235" y="384302"/>
                    <a:pt x="575187" y="398207"/>
                  </a:cubicBezTo>
                  <a:cubicBezTo>
                    <a:pt x="607411" y="462655"/>
                    <a:pt x="604684" y="420258"/>
                    <a:pt x="604684" y="45720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495300" y="29337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8" idx="0"/>
            </p:cNvCxnSpPr>
            <p:nvPr/>
          </p:nvCxnSpPr>
          <p:spPr>
            <a:xfrm rot="5400000">
              <a:off x="464574" y="2976716"/>
              <a:ext cx="378542" cy="2163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723900" y="30099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47700" y="30099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800100" y="30861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47700" y="315984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876300" y="31623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3400" y="25146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Salju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647700" y="3086100"/>
              <a:ext cx="228600" cy="152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3400" y="4114800"/>
              <a:ext cx="929668" cy="428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Gunung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3000" y="4724400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Peresapan</a:t>
              </a:r>
              <a:r>
                <a:rPr lang="en-US" dirty="0" smtClean="0">
                  <a:latin typeface="Arial Narrow" pitchFamily="34" charset="0"/>
                </a:rPr>
                <a:t> air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0" y="3505200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Air </a:t>
              </a:r>
              <a:r>
                <a:rPr lang="en-US" dirty="0" err="1" smtClean="0">
                  <a:latin typeface="Arial Narrow" pitchFamily="34" charset="0"/>
                </a:rPr>
                <a:t>mengalir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539613" y="5633086"/>
              <a:ext cx="1312606" cy="539114"/>
            </a:xfrm>
            <a:custGeom>
              <a:avLst/>
              <a:gdLst>
                <a:gd name="connsiteX0" fmla="*/ 0 w 1312606"/>
                <a:gd name="connsiteY0" fmla="*/ 797 h 323774"/>
                <a:gd name="connsiteX1" fmla="*/ 29497 w 1312606"/>
                <a:gd name="connsiteY1" fmla="*/ 89288 h 323774"/>
                <a:gd name="connsiteX2" fmla="*/ 58993 w 1312606"/>
                <a:gd name="connsiteY2" fmla="*/ 133533 h 323774"/>
                <a:gd name="connsiteX3" fmla="*/ 88490 w 1312606"/>
                <a:gd name="connsiteY3" fmla="*/ 222023 h 323774"/>
                <a:gd name="connsiteX4" fmla="*/ 132735 w 1312606"/>
                <a:gd name="connsiteY4" fmla="*/ 251520 h 323774"/>
                <a:gd name="connsiteX5" fmla="*/ 545690 w 1312606"/>
                <a:gd name="connsiteY5" fmla="*/ 295765 h 323774"/>
                <a:gd name="connsiteX6" fmla="*/ 707922 w 1312606"/>
                <a:gd name="connsiteY6" fmla="*/ 281017 h 323774"/>
                <a:gd name="connsiteX7" fmla="*/ 840658 w 1312606"/>
                <a:gd name="connsiteY7" fmla="*/ 251520 h 323774"/>
                <a:gd name="connsiteX8" fmla="*/ 943897 w 1312606"/>
                <a:gd name="connsiteY8" fmla="*/ 222023 h 323774"/>
                <a:gd name="connsiteX9" fmla="*/ 1194619 w 1312606"/>
                <a:gd name="connsiteY9" fmla="*/ 192527 h 323774"/>
                <a:gd name="connsiteX10" fmla="*/ 1224116 w 1312606"/>
                <a:gd name="connsiteY10" fmla="*/ 104036 h 323774"/>
                <a:gd name="connsiteX11" fmla="*/ 1268361 w 1312606"/>
                <a:gd name="connsiteY11" fmla="*/ 797 h 323774"/>
                <a:gd name="connsiteX12" fmla="*/ 1312606 w 1312606"/>
                <a:gd name="connsiteY12" fmla="*/ 15546 h 323774"/>
                <a:gd name="connsiteX13" fmla="*/ 1268361 w 1312606"/>
                <a:gd name="connsiteY13" fmla="*/ 30294 h 32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2606" h="323774">
                  <a:moveTo>
                    <a:pt x="0" y="797"/>
                  </a:moveTo>
                  <a:cubicBezTo>
                    <a:pt x="9832" y="30294"/>
                    <a:pt x="12250" y="63417"/>
                    <a:pt x="29497" y="89288"/>
                  </a:cubicBezTo>
                  <a:cubicBezTo>
                    <a:pt x="39329" y="104036"/>
                    <a:pt x="51794" y="117336"/>
                    <a:pt x="58993" y="133533"/>
                  </a:cubicBezTo>
                  <a:cubicBezTo>
                    <a:pt x="71621" y="161945"/>
                    <a:pt x="62620" y="204776"/>
                    <a:pt x="88490" y="222023"/>
                  </a:cubicBezTo>
                  <a:cubicBezTo>
                    <a:pt x="103238" y="231855"/>
                    <a:pt x="116537" y="244321"/>
                    <a:pt x="132735" y="251520"/>
                  </a:cubicBezTo>
                  <a:cubicBezTo>
                    <a:pt x="270690" y="312834"/>
                    <a:pt x="375573" y="288033"/>
                    <a:pt x="545690" y="295765"/>
                  </a:cubicBezTo>
                  <a:cubicBezTo>
                    <a:pt x="629714" y="323774"/>
                    <a:pt x="571411" y="313137"/>
                    <a:pt x="707922" y="281017"/>
                  </a:cubicBezTo>
                  <a:cubicBezTo>
                    <a:pt x="752042" y="270636"/>
                    <a:pt x="796687" y="262513"/>
                    <a:pt x="840658" y="251520"/>
                  </a:cubicBezTo>
                  <a:cubicBezTo>
                    <a:pt x="875379" y="242840"/>
                    <a:pt x="908594" y="227907"/>
                    <a:pt x="943897" y="222023"/>
                  </a:cubicBezTo>
                  <a:cubicBezTo>
                    <a:pt x="1026902" y="208189"/>
                    <a:pt x="1111045" y="202359"/>
                    <a:pt x="1194619" y="192527"/>
                  </a:cubicBezTo>
                  <a:cubicBezTo>
                    <a:pt x="1204451" y="163030"/>
                    <a:pt x="1210211" y="131846"/>
                    <a:pt x="1224116" y="104036"/>
                  </a:cubicBezTo>
                  <a:cubicBezTo>
                    <a:pt x="1260566" y="31138"/>
                    <a:pt x="1246661" y="65900"/>
                    <a:pt x="1268361" y="797"/>
                  </a:cubicBezTo>
                  <a:cubicBezTo>
                    <a:pt x="1283109" y="5713"/>
                    <a:pt x="1312606" y="0"/>
                    <a:pt x="1312606" y="15546"/>
                  </a:cubicBezTo>
                  <a:cubicBezTo>
                    <a:pt x="1312606" y="31092"/>
                    <a:pt x="1268361" y="30294"/>
                    <a:pt x="1268361" y="30294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3800" y="5638800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Danau</a:t>
              </a:r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32" name="Group 122"/>
            <p:cNvGrpSpPr/>
            <p:nvPr/>
          </p:nvGrpSpPr>
          <p:grpSpPr>
            <a:xfrm>
              <a:off x="7620000" y="4648200"/>
              <a:ext cx="457200" cy="914399"/>
              <a:chOff x="3886200" y="5029200"/>
              <a:chExt cx="457200" cy="533399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16200000" flipV="1">
                <a:off x="37725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6200000" flipV="1">
                <a:off x="39236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6200000" flipV="1">
                <a:off x="40760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Freeform 32"/>
            <p:cNvSpPr/>
            <p:nvPr/>
          </p:nvSpPr>
          <p:spPr>
            <a:xfrm>
              <a:off x="4822723" y="5353665"/>
              <a:ext cx="914400" cy="280219"/>
            </a:xfrm>
            <a:custGeom>
              <a:avLst/>
              <a:gdLst>
                <a:gd name="connsiteX0" fmla="*/ 0 w 914400"/>
                <a:gd name="connsiteY0" fmla="*/ 280219 h 280219"/>
                <a:gd name="connsiteX1" fmla="*/ 44245 w 914400"/>
                <a:gd name="connsiteY1" fmla="*/ 162232 h 280219"/>
                <a:gd name="connsiteX2" fmla="*/ 73742 w 914400"/>
                <a:gd name="connsiteY2" fmla="*/ 117987 h 280219"/>
                <a:gd name="connsiteX3" fmla="*/ 117987 w 914400"/>
                <a:gd name="connsiteY3" fmla="*/ 88490 h 280219"/>
                <a:gd name="connsiteX4" fmla="*/ 294967 w 914400"/>
                <a:gd name="connsiteY4" fmla="*/ 73741 h 280219"/>
                <a:gd name="connsiteX5" fmla="*/ 339212 w 914400"/>
                <a:gd name="connsiteY5" fmla="*/ 29496 h 280219"/>
                <a:gd name="connsiteX6" fmla="*/ 412954 w 914400"/>
                <a:gd name="connsiteY6" fmla="*/ 0 h 280219"/>
                <a:gd name="connsiteX7" fmla="*/ 471948 w 914400"/>
                <a:gd name="connsiteY7" fmla="*/ 14748 h 280219"/>
                <a:gd name="connsiteX8" fmla="*/ 560438 w 914400"/>
                <a:gd name="connsiteY8" fmla="*/ 73741 h 280219"/>
                <a:gd name="connsiteX9" fmla="*/ 766916 w 914400"/>
                <a:gd name="connsiteY9" fmla="*/ 88490 h 280219"/>
                <a:gd name="connsiteX10" fmla="*/ 811161 w 914400"/>
                <a:gd name="connsiteY10" fmla="*/ 103238 h 280219"/>
                <a:gd name="connsiteX11" fmla="*/ 870154 w 914400"/>
                <a:gd name="connsiteY11" fmla="*/ 117987 h 280219"/>
                <a:gd name="connsiteX12" fmla="*/ 899651 w 914400"/>
                <a:gd name="connsiteY12" fmla="*/ 206477 h 280219"/>
                <a:gd name="connsiteX13" fmla="*/ 914400 w 914400"/>
                <a:gd name="connsiteY13" fmla="*/ 250722 h 280219"/>
                <a:gd name="connsiteX14" fmla="*/ 870154 w 914400"/>
                <a:gd name="connsiteY14" fmla="*/ 280219 h 2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280219">
                  <a:moveTo>
                    <a:pt x="0" y="280219"/>
                  </a:moveTo>
                  <a:cubicBezTo>
                    <a:pt x="16130" y="215696"/>
                    <a:pt x="9967" y="222217"/>
                    <a:pt x="44245" y="162232"/>
                  </a:cubicBezTo>
                  <a:cubicBezTo>
                    <a:pt x="53039" y="146842"/>
                    <a:pt x="61208" y="130521"/>
                    <a:pt x="73742" y="117987"/>
                  </a:cubicBezTo>
                  <a:cubicBezTo>
                    <a:pt x="86276" y="105453"/>
                    <a:pt x="103239" y="98322"/>
                    <a:pt x="117987" y="88490"/>
                  </a:cubicBezTo>
                  <a:cubicBezTo>
                    <a:pt x="192078" y="113186"/>
                    <a:pt x="185404" y="119393"/>
                    <a:pt x="294967" y="73741"/>
                  </a:cubicBezTo>
                  <a:cubicBezTo>
                    <a:pt x="314220" y="65719"/>
                    <a:pt x="321525" y="40550"/>
                    <a:pt x="339212" y="29496"/>
                  </a:cubicBezTo>
                  <a:cubicBezTo>
                    <a:pt x="361662" y="15465"/>
                    <a:pt x="388373" y="9832"/>
                    <a:pt x="412954" y="0"/>
                  </a:cubicBezTo>
                  <a:cubicBezTo>
                    <a:pt x="432619" y="4916"/>
                    <a:pt x="453818" y="5683"/>
                    <a:pt x="471948" y="14748"/>
                  </a:cubicBezTo>
                  <a:cubicBezTo>
                    <a:pt x="503656" y="30602"/>
                    <a:pt x="525078" y="71215"/>
                    <a:pt x="560438" y="73741"/>
                  </a:cubicBezTo>
                  <a:lnTo>
                    <a:pt x="766916" y="88490"/>
                  </a:lnTo>
                  <a:cubicBezTo>
                    <a:pt x="781664" y="93406"/>
                    <a:pt x="796213" y="98967"/>
                    <a:pt x="811161" y="103238"/>
                  </a:cubicBezTo>
                  <a:cubicBezTo>
                    <a:pt x="830651" y="108807"/>
                    <a:pt x="856963" y="102597"/>
                    <a:pt x="870154" y="117987"/>
                  </a:cubicBezTo>
                  <a:cubicBezTo>
                    <a:pt x="890388" y="141594"/>
                    <a:pt x="889819" y="176980"/>
                    <a:pt x="899651" y="206477"/>
                  </a:cubicBezTo>
                  <a:lnTo>
                    <a:pt x="914400" y="250722"/>
                  </a:lnTo>
                  <a:lnTo>
                    <a:pt x="870154" y="280219"/>
                  </a:lnTo>
                </a:path>
              </a:pathLst>
            </a:custGeom>
            <a:solidFill>
              <a:schemeClr val="accent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737123" y="5638800"/>
              <a:ext cx="511277" cy="152400"/>
            </a:xfrm>
            <a:custGeom>
              <a:avLst/>
              <a:gdLst>
                <a:gd name="connsiteX0" fmla="*/ 0 w 619432"/>
                <a:gd name="connsiteY0" fmla="*/ 0 h 368710"/>
                <a:gd name="connsiteX1" fmla="*/ 29496 w 619432"/>
                <a:gd name="connsiteY1" fmla="*/ 58994 h 368710"/>
                <a:gd name="connsiteX2" fmla="*/ 44245 w 619432"/>
                <a:gd name="connsiteY2" fmla="*/ 132736 h 368710"/>
                <a:gd name="connsiteX3" fmla="*/ 58993 w 619432"/>
                <a:gd name="connsiteY3" fmla="*/ 176981 h 368710"/>
                <a:gd name="connsiteX4" fmla="*/ 73742 w 619432"/>
                <a:gd name="connsiteY4" fmla="*/ 235974 h 368710"/>
                <a:gd name="connsiteX5" fmla="*/ 117987 w 619432"/>
                <a:gd name="connsiteY5" fmla="*/ 265471 h 368710"/>
                <a:gd name="connsiteX6" fmla="*/ 147483 w 619432"/>
                <a:gd name="connsiteY6" fmla="*/ 309716 h 368710"/>
                <a:gd name="connsiteX7" fmla="*/ 250722 w 619432"/>
                <a:gd name="connsiteY7" fmla="*/ 353962 h 368710"/>
                <a:gd name="connsiteX8" fmla="*/ 294967 w 619432"/>
                <a:gd name="connsiteY8" fmla="*/ 368710 h 368710"/>
                <a:gd name="connsiteX9" fmla="*/ 383458 w 619432"/>
                <a:gd name="connsiteY9" fmla="*/ 339213 h 368710"/>
                <a:gd name="connsiteX10" fmla="*/ 471948 w 619432"/>
                <a:gd name="connsiteY10" fmla="*/ 280220 h 368710"/>
                <a:gd name="connsiteX11" fmla="*/ 530942 w 619432"/>
                <a:gd name="connsiteY11" fmla="*/ 162233 h 368710"/>
                <a:gd name="connsiteX12" fmla="*/ 589935 w 619432"/>
                <a:gd name="connsiteY12" fmla="*/ 73742 h 368710"/>
                <a:gd name="connsiteX13" fmla="*/ 619432 w 619432"/>
                <a:gd name="connsiteY13" fmla="*/ 0 h 36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432" h="368710">
                  <a:moveTo>
                    <a:pt x="0" y="0"/>
                  </a:moveTo>
                  <a:cubicBezTo>
                    <a:pt x="9832" y="19665"/>
                    <a:pt x="22544" y="38137"/>
                    <a:pt x="29496" y="58994"/>
                  </a:cubicBezTo>
                  <a:cubicBezTo>
                    <a:pt x="37423" y="82775"/>
                    <a:pt x="38165" y="108417"/>
                    <a:pt x="44245" y="132736"/>
                  </a:cubicBezTo>
                  <a:cubicBezTo>
                    <a:pt x="48016" y="147818"/>
                    <a:pt x="54722" y="162033"/>
                    <a:pt x="58993" y="176981"/>
                  </a:cubicBezTo>
                  <a:cubicBezTo>
                    <a:pt x="64562" y="196471"/>
                    <a:pt x="62498" y="219109"/>
                    <a:pt x="73742" y="235974"/>
                  </a:cubicBezTo>
                  <a:cubicBezTo>
                    <a:pt x="83574" y="250722"/>
                    <a:pt x="103239" y="255639"/>
                    <a:pt x="117987" y="265471"/>
                  </a:cubicBezTo>
                  <a:cubicBezTo>
                    <a:pt x="127819" y="280219"/>
                    <a:pt x="134949" y="297182"/>
                    <a:pt x="147483" y="309716"/>
                  </a:cubicBezTo>
                  <a:cubicBezTo>
                    <a:pt x="183406" y="345639"/>
                    <a:pt x="203337" y="340423"/>
                    <a:pt x="250722" y="353962"/>
                  </a:cubicBezTo>
                  <a:cubicBezTo>
                    <a:pt x="265670" y="358233"/>
                    <a:pt x="280219" y="363794"/>
                    <a:pt x="294967" y="368710"/>
                  </a:cubicBezTo>
                  <a:cubicBezTo>
                    <a:pt x="324464" y="358878"/>
                    <a:pt x="355648" y="353118"/>
                    <a:pt x="383458" y="339213"/>
                  </a:cubicBezTo>
                  <a:cubicBezTo>
                    <a:pt x="415166" y="323359"/>
                    <a:pt x="471948" y="280220"/>
                    <a:pt x="471948" y="280220"/>
                  </a:cubicBezTo>
                  <a:cubicBezTo>
                    <a:pt x="491613" y="240891"/>
                    <a:pt x="506551" y="198819"/>
                    <a:pt x="530942" y="162233"/>
                  </a:cubicBezTo>
                  <a:lnTo>
                    <a:pt x="589935" y="73742"/>
                  </a:lnTo>
                  <a:cubicBezTo>
                    <a:pt x="608159" y="19068"/>
                    <a:pt x="597730" y="43402"/>
                    <a:pt x="619432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5791200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Sungai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248400" y="5486400"/>
              <a:ext cx="533400" cy="152401"/>
            </a:xfrm>
            <a:custGeom>
              <a:avLst/>
              <a:gdLst>
                <a:gd name="connsiteX0" fmla="*/ 0 w 914400"/>
                <a:gd name="connsiteY0" fmla="*/ 280219 h 280219"/>
                <a:gd name="connsiteX1" fmla="*/ 44245 w 914400"/>
                <a:gd name="connsiteY1" fmla="*/ 162232 h 280219"/>
                <a:gd name="connsiteX2" fmla="*/ 73742 w 914400"/>
                <a:gd name="connsiteY2" fmla="*/ 117987 h 280219"/>
                <a:gd name="connsiteX3" fmla="*/ 117987 w 914400"/>
                <a:gd name="connsiteY3" fmla="*/ 88490 h 280219"/>
                <a:gd name="connsiteX4" fmla="*/ 294967 w 914400"/>
                <a:gd name="connsiteY4" fmla="*/ 73741 h 280219"/>
                <a:gd name="connsiteX5" fmla="*/ 339212 w 914400"/>
                <a:gd name="connsiteY5" fmla="*/ 29496 h 280219"/>
                <a:gd name="connsiteX6" fmla="*/ 412954 w 914400"/>
                <a:gd name="connsiteY6" fmla="*/ 0 h 280219"/>
                <a:gd name="connsiteX7" fmla="*/ 471948 w 914400"/>
                <a:gd name="connsiteY7" fmla="*/ 14748 h 280219"/>
                <a:gd name="connsiteX8" fmla="*/ 560438 w 914400"/>
                <a:gd name="connsiteY8" fmla="*/ 73741 h 280219"/>
                <a:gd name="connsiteX9" fmla="*/ 766916 w 914400"/>
                <a:gd name="connsiteY9" fmla="*/ 88490 h 280219"/>
                <a:gd name="connsiteX10" fmla="*/ 811161 w 914400"/>
                <a:gd name="connsiteY10" fmla="*/ 103238 h 280219"/>
                <a:gd name="connsiteX11" fmla="*/ 870154 w 914400"/>
                <a:gd name="connsiteY11" fmla="*/ 117987 h 280219"/>
                <a:gd name="connsiteX12" fmla="*/ 899651 w 914400"/>
                <a:gd name="connsiteY12" fmla="*/ 206477 h 280219"/>
                <a:gd name="connsiteX13" fmla="*/ 914400 w 914400"/>
                <a:gd name="connsiteY13" fmla="*/ 250722 h 280219"/>
                <a:gd name="connsiteX14" fmla="*/ 870154 w 914400"/>
                <a:gd name="connsiteY14" fmla="*/ 280219 h 2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280219">
                  <a:moveTo>
                    <a:pt x="0" y="280219"/>
                  </a:moveTo>
                  <a:cubicBezTo>
                    <a:pt x="16130" y="215696"/>
                    <a:pt x="9967" y="222217"/>
                    <a:pt x="44245" y="162232"/>
                  </a:cubicBezTo>
                  <a:cubicBezTo>
                    <a:pt x="53039" y="146842"/>
                    <a:pt x="61208" y="130521"/>
                    <a:pt x="73742" y="117987"/>
                  </a:cubicBezTo>
                  <a:cubicBezTo>
                    <a:pt x="86276" y="105453"/>
                    <a:pt x="103239" y="98322"/>
                    <a:pt x="117987" y="88490"/>
                  </a:cubicBezTo>
                  <a:cubicBezTo>
                    <a:pt x="192078" y="113186"/>
                    <a:pt x="185404" y="119393"/>
                    <a:pt x="294967" y="73741"/>
                  </a:cubicBezTo>
                  <a:cubicBezTo>
                    <a:pt x="314220" y="65719"/>
                    <a:pt x="321525" y="40550"/>
                    <a:pt x="339212" y="29496"/>
                  </a:cubicBezTo>
                  <a:cubicBezTo>
                    <a:pt x="361662" y="15465"/>
                    <a:pt x="388373" y="9832"/>
                    <a:pt x="412954" y="0"/>
                  </a:cubicBezTo>
                  <a:cubicBezTo>
                    <a:pt x="432619" y="4916"/>
                    <a:pt x="453818" y="5683"/>
                    <a:pt x="471948" y="14748"/>
                  </a:cubicBezTo>
                  <a:cubicBezTo>
                    <a:pt x="503656" y="30602"/>
                    <a:pt x="525078" y="71215"/>
                    <a:pt x="560438" y="73741"/>
                  </a:cubicBezTo>
                  <a:lnTo>
                    <a:pt x="766916" y="88490"/>
                  </a:lnTo>
                  <a:cubicBezTo>
                    <a:pt x="781664" y="93406"/>
                    <a:pt x="796213" y="98967"/>
                    <a:pt x="811161" y="103238"/>
                  </a:cubicBezTo>
                  <a:cubicBezTo>
                    <a:pt x="830651" y="108807"/>
                    <a:pt x="856963" y="102597"/>
                    <a:pt x="870154" y="117987"/>
                  </a:cubicBezTo>
                  <a:cubicBezTo>
                    <a:pt x="890388" y="141594"/>
                    <a:pt x="889819" y="176980"/>
                    <a:pt x="899651" y="206477"/>
                  </a:cubicBezTo>
                  <a:lnTo>
                    <a:pt x="914400" y="250722"/>
                  </a:lnTo>
                  <a:lnTo>
                    <a:pt x="870154" y="280219"/>
                  </a:lnTo>
                </a:path>
              </a:pathLst>
            </a:custGeom>
            <a:solidFill>
              <a:schemeClr val="accent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81800" y="5623560"/>
              <a:ext cx="2225040" cy="967007"/>
            </a:xfrm>
            <a:custGeom>
              <a:avLst/>
              <a:gdLst>
                <a:gd name="connsiteX0" fmla="*/ 0 w 2225040"/>
                <a:gd name="connsiteY0" fmla="*/ 30480 h 967007"/>
                <a:gd name="connsiteX1" fmla="*/ 45720 w 2225040"/>
                <a:gd name="connsiteY1" fmla="*/ 91440 h 967007"/>
                <a:gd name="connsiteX2" fmla="*/ 137160 w 2225040"/>
                <a:gd name="connsiteY2" fmla="*/ 243840 h 967007"/>
                <a:gd name="connsiteX3" fmla="*/ 167640 w 2225040"/>
                <a:gd name="connsiteY3" fmla="*/ 289560 h 967007"/>
                <a:gd name="connsiteX4" fmla="*/ 182880 w 2225040"/>
                <a:gd name="connsiteY4" fmla="*/ 335280 h 967007"/>
                <a:gd name="connsiteX5" fmla="*/ 289560 w 2225040"/>
                <a:gd name="connsiteY5" fmla="*/ 365760 h 967007"/>
                <a:gd name="connsiteX6" fmla="*/ 320040 w 2225040"/>
                <a:gd name="connsiteY6" fmla="*/ 411480 h 967007"/>
                <a:gd name="connsiteX7" fmla="*/ 411480 w 2225040"/>
                <a:gd name="connsiteY7" fmla="*/ 457200 h 967007"/>
                <a:gd name="connsiteX8" fmla="*/ 563880 w 2225040"/>
                <a:gd name="connsiteY8" fmla="*/ 487680 h 967007"/>
                <a:gd name="connsiteX9" fmla="*/ 685800 w 2225040"/>
                <a:gd name="connsiteY9" fmla="*/ 502920 h 967007"/>
                <a:gd name="connsiteX10" fmla="*/ 883920 w 2225040"/>
                <a:gd name="connsiteY10" fmla="*/ 533400 h 967007"/>
                <a:gd name="connsiteX11" fmla="*/ 929640 w 2225040"/>
                <a:gd name="connsiteY11" fmla="*/ 579120 h 967007"/>
                <a:gd name="connsiteX12" fmla="*/ 944880 w 2225040"/>
                <a:gd name="connsiteY12" fmla="*/ 624840 h 967007"/>
                <a:gd name="connsiteX13" fmla="*/ 975360 w 2225040"/>
                <a:gd name="connsiteY13" fmla="*/ 670560 h 967007"/>
                <a:gd name="connsiteX14" fmla="*/ 1005840 w 2225040"/>
                <a:gd name="connsiteY14" fmla="*/ 807720 h 967007"/>
                <a:gd name="connsiteX15" fmla="*/ 1066800 w 2225040"/>
                <a:gd name="connsiteY15" fmla="*/ 914400 h 967007"/>
                <a:gd name="connsiteX16" fmla="*/ 1127760 w 2225040"/>
                <a:gd name="connsiteY16" fmla="*/ 929640 h 967007"/>
                <a:gd name="connsiteX17" fmla="*/ 1280160 w 2225040"/>
                <a:gd name="connsiteY17" fmla="*/ 960120 h 967007"/>
                <a:gd name="connsiteX18" fmla="*/ 1325880 w 2225040"/>
                <a:gd name="connsiteY18" fmla="*/ 929640 h 967007"/>
                <a:gd name="connsiteX19" fmla="*/ 1325880 w 2225040"/>
                <a:gd name="connsiteY19" fmla="*/ 792480 h 967007"/>
                <a:gd name="connsiteX20" fmla="*/ 1493520 w 2225040"/>
                <a:gd name="connsiteY20" fmla="*/ 762000 h 967007"/>
                <a:gd name="connsiteX21" fmla="*/ 1630680 w 2225040"/>
                <a:gd name="connsiteY21" fmla="*/ 731520 h 967007"/>
                <a:gd name="connsiteX22" fmla="*/ 1676400 w 2225040"/>
                <a:gd name="connsiteY22" fmla="*/ 670560 h 967007"/>
                <a:gd name="connsiteX23" fmla="*/ 1737360 w 2225040"/>
                <a:gd name="connsiteY23" fmla="*/ 640080 h 967007"/>
                <a:gd name="connsiteX24" fmla="*/ 1798320 w 2225040"/>
                <a:gd name="connsiteY24" fmla="*/ 487680 h 967007"/>
                <a:gd name="connsiteX25" fmla="*/ 1965960 w 2225040"/>
                <a:gd name="connsiteY25" fmla="*/ 502920 h 967007"/>
                <a:gd name="connsiteX26" fmla="*/ 2026920 w 2225040"/>
                <a:gd name="connsiteY26" fmla="*/ 411480 h 967007"/>
                <a:gd name="connsiteX27" fmla="*/ 2042160 w 2225040"/>
                <a:gd name="connsiteY27" fmla="*/ 304800 h 967007"/>
                <a:gd name="connsiteX28" fmla="*/ 2087880 w 2225040"/>
                <a:gd name="connsiteY28" fmla="*/ 274320 h 967007"/>
                <a:gd name="connsiteX29" fmla="*/ 2118360 w 2225040"/>
                <a:gd name="connsiteY29" fmla="*/ 213360 h 967007"/>
                <a:gd name="connsiteX30" fmla="*/ 2148840 w 2225040"/>
                <a:gd name="connsiteY30" fmla="*/ 167640 h 967007"/>
                <a:gd name="connsiteX31" fmla="*/ 2164080 w 2225040"/>
                <a:gd name="connsiteY31" fmla="*/ 76200 h 967007"/>
                <a:gd name="connsiteX32" fmla="*/ 2225040 w 2225040"/>
                <a:gd name="connsiteY32" fmla="*/ 0 h 96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25040" h="967007">
                  <a:moveTo>
                    <a:pt x="0" y="30480"/>
                  </a:moveTo>
                  <a:cubicBezTo>
                    <a:pt x="15240" y="50800"/>
                    <a:pt x="35076" y="68378"/>
                    <a:pt x="45720" y="91440"/>
                  </a:cubicBezTo>
                  <a:cubicBezTo>
                    <a:pt x="119611" y="251537"/>
                    <a:pt x="38023" y="210794"/>
                    <a:pt x="137160" y="243840"/>
                  </a:cubicBezTo>
                  <a:cubicBezTo>
                    <a:pt x="147320" y="259080"/>
                    <a:pt x="159449" y="273177"/>
                    <a:pt x="167640" y="289560"/>
                  </a:cubicBezTo>
                  <a:cubicBezTo>
                    <a:pt x="174824" y="303928"/>
                    <a:pt x="171521" y="323921"/>
                    <a:pt x="182880" y="335280"/>
                  </a:cubicBezTo>
                  <a:cubicBezTo>
                    <a:pt x="190168" y="342568"/>
                    <a:pt x="289033" y="365628"/>
                    <a:pt x="289560" y="365760"/>
                  </a:cubicBezTo>
                  <a:cubicBezTo>
                    <a:pt x="299720" y="381000"/>
                    <a:pt x="307088" y="398528"/>
                    <a:pt x="320040" y="411480"/>
                  </a:cubicBezTo>
                  <a:cubicBezTo>
                    <a:pt x="346757" y="438197"/>
                    <a:pt x="376774" y="447284"/>
                    <a:pt x="411480" y="457200"/>
                  </a:cubicBezTo>
                  <a:cubicBezTo>
                    <a:pt x="467019" y="473068"/>
                    <a:pt x="504003" y="479126"/>
                    <a:pt x="563880" y="487680"/>
                  </a:cubicBezTo>
                  <a:cubicBezTo>
                    <a:pt x="604425" y="493472"/>
                    <a:pt x="645203" y="497507"/>
                    <a:pt x="685800" y="502920"/>
                  </a:cubicBezTo>
                  <a:cubicBezTo>
                    <a:pt x="783850" y="515993"/>
                    <a:pt x="790786" y="517878"/>
                    <a:pt x="883920" y="533400"/>
                  </a:cubicBezTo>
                  <a:cubicBezTo>
                    <a:pt x="899160" y="548640"/>
                    <a:pt x="917685" y="561187"/>
                    <a:pt x="929640" y="579120"/>
                  </a:cubicBezTo>
                  <a:cubicBezTo>
                    <a:pt x="938551" y="592486"/>
                    <a:pt x="937696" y="610472"/>
                    <a:pt x="944880" y="624840"/>
                  </a:cubicBezTo>
                  <a:cubicBezTo>
                    <a:pt x="953071" y="641223"/>
                    <a:pt x="965200" y="655320"/>
                    <a:pt x="975360" y="670560"/>
                  </a:cubicBezTo>
                  <a:cubicBezTo>
                    <a:pt x="1012527" y="819228"/>
                    <a:pt x="967145" y="633590"/>
                    <a:pt x="1005840" y="807720"/>
                  </a:cubicBezTo>
                  <a:cubicBezTo>
                    <a:pt x="1017285" y="859223"/>
                    <a:pt x="1015553" y="885116"/>
                    <a:pt x="1066800" y="914400"/>
                  </a:cubicBezTo>
                  <a:cubicBezTo>
                    <a:pt x="1084986" y="924792"/>
                    <a:pt x="1107221" y="925532"/>
                    <a:pt x="1127760" y="929640"/>
                  </a:cubicBezTo>
                  <a:cubicBezTo>
                    <a:pt x="1314594" y="967007"/>
                    <a:pt x="1138565" y="924721"/>
                    <a:pt x="1280160" y="960120"/>
                  </a:cubicBezTo>
                  <a:cubicBezTo>
                    <a:pt x="1295400" y="949960"/>
                    <a:pt x="1323290" y="947772"/>
                    <a:pt x="1325880" y="929640"/>
                  </a:cubicBezTo>
                  <a:cubicBezTo>
                    <a:pt x="1331405" y="890965"/>
                    <a:pt x="1246258" y="829228"/>
                    <a:pt x="1325880" y="792480"/>
                  </a:cubicBezTo>
                  <a:cubicBezTo>
                    <a:pt x="1377449" y="768679"/>
                    <a:pt x="1437827" y="773139"/>
                    <a:pt x="1493520" y="762000"/>
                  </a:cubicBezTo>
                  <a:cubicBezTo>
                    <a:pt x="1539446" y="752815"/>
                    <a:pt x="1584960" y="741680"/>
                    <a:pt x="1630680" y="731520"/>
                  </a:cubicBezTo>
                  <a:cubicBezTo>
                    <a:pt x="1645920" y="711200"/>
                    <a:pt x="1657115" y="687090"/>
                    <a:pt x="1676400" y="670560"/>
                  </a:cubicBezTo>
                  <a:cubicBezTo>
                    <a:pt x="1693649" y="655775"/>
                    <a:pt x="1727200" y="660400"/>
                    <a:pt x="1737360" y="640080"/>
                  </a:cubicBezTo>
                  <a:cubicBezTo>
                    <a:pt x="1833675" y="447450"/>
                    <a:pt x="1683280" y="564373"/>
                    <a:pt x="1798320" y="487680"/>
                  </a:cubicBezTo>
                  <a:cubicBezTo>
                    <a:pt x="1854200" y="492760"/>
                    <a:pt x="1909850" y="502920"/>
                    <a:pt x="1965960" y="502920"/>
                  </a:cubicBezTo>
                  <a:cubicBezTo>
                    <a:pt x="2030448" y="502920"/>
                    <a:pt x="2017892" y="465651"/>
                    <a:pt x="2026920" y="411480"/>
                  </a:cubicBezTo>
                  <a:cubicBezTo>
                    <a:pt x="2032825" y="376048"/>
                    <a:pt x="2027571" y="337625"/>
                    <a:pt x="2042160" y="304800"/>
                  </a:cubicBezTo>
                  <a:cubicBezTo>
                    <a:pt x="2049599" y="288062"/>
                    <a:pt x="2072640" y="284480"/>
                    <a:pt x="2087880" y="274320"/>
                  </a:cubicBezTo>
                  <a:cubicBezTo>
                    <a:pt x="2098040" y="254000"/>
                    <a:pt x="2107088" y="233085"/>
                    <a:pt x="2118360" y="213360"/>
                  </a:cubicBezTo>
                  <a:cubicBezTo>
                    <a:pt x="2127447" y="197457"/>
                    <a:pt x="2143048" y="185016"/>
                    <a:pt x="2148840" y="167640"/>
                  </a:cubicBezTo>
                  <a:cubicBezTo>
                    <a:pt x="2158612" y="138325"/>
                    <a:pt x="2154308" y="105515"/>
                    <a:pt x="2164080" y="76200"/>
                  </a:cubicBezTo>
                  <a:cubicBezTo>
                    <a:pt x="2173693" y="47362"/>
                    <a:pt x="2204231" y="20809"/>
                    <a:pt x="2225040" y="0"/>
                  </a:cubicBezTo>
                </a:path>
              </a:pathLst>
            </a:cu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20000" y="5715000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Laut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39000" y="3886200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</a:rPr>
                <a:t>Penguapan</a:t>
              </a:r>
              <a:endParaRPr lang="en-US" dirty="0" smtClean="0">
                <a:latin typeface="Arial Narrow" pitchFamily="34" charset="0"/>
              </a:endParaRPr>
            </a:p>
            <a:p>
              <a:pPr algn="ctr"/>
              <a:r>
                <a:rPr lang="en-US" dirty="0">
                  <a:latin typeface="Arial Narrow" pitchFamily="34" charset="0"/>
                </a:rPr>
                <a:t>a</a:t>
              </a:r>
              <a:r>
                <a:rPr lang="en-US" dirty="0" smtClean="0">
                  <a:latin typeface="Arial Narrow" pitchFamily="34" charset="0"/>
                </a:rPr>
                <a:t>ir </a:t>
              </a:r>
              <a:r>
                <a:rPr lang="en-US" dirty="0" err="1" smtClean="0">
                  <a:latin typeface="Arial Narrow" pitchFamily="34" charset="0"/>
                </a:rPr>
                <a:t>laut</a:t>
              </a:r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40" name="Group 124"/>
            <p:cNvGrpSpPr/>
            <p:nvPr/>
          </p:nvGrpSpPr>
          <p:grpSpPr>
            <a:xfrm>
              <a:off x="4038600" y="4724400"/>
              <a:ext cx="457200" cy="838199"/>
              <a:chOff x="3886200" y="5029200"/>
              <a:chExt cx="457200" cy="533399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6200000" flipV="1">
                <a:off x="37725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6200000" flipV="1">
                <a:off x="39236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6200000" flipV="1">
                <a:off x="40760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/>
            <p:cNvCxnSpPr/>
            <p:nvPr/>
          </p:nvCxnSpPr>
          <p:spPr>
            <a:xfrm rot="10800000">
              <a:off x="3124200" y="2362200"/>
              <a:ext cx="6858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95600" y="2362200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Arah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angin</a:t>
              </a:r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43" name="Group 135"/>
            <p:cNvGrpSpPr/>
            <p:nvPr/>
          </p:nvGrpSpPr>
          <p:grpSpPr>
            <a:xfrm>
              <a:off x="5868981" y="4724400"/>
              <a:ext cx="381186" cy="914399"/>
              <a:chOff x="3886200" y="5029200"/>
              <a:chExt cx="457200" cy="533399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 flipV="1">
                <a:off x="37725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6200000" flipV="1">
                <a:off x="39236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 flipV="1">
                <a:off x="40760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5486400" y="4038600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</a:rPr>
                <a:t>Penguapan</a:t>
              </a:r>
              <a:endParaRPr lang="en-US" dirty="0" smtClean="0">
                <a:latin typeface="Arial Narrow" pitchFamily="34" charset="0"/>
              </a:endParaRPr>
            </a:p>
            <a:p>
              <a:pPr algn="ctr"/>
              <a:r>
                <a:rPr lang="en-US" dirty="0">
                  <a:latin typeface="Arial Narrow" pitchFamily="34" charset="0"/>
                </a:rPr>
                <a:t>a</a:t>
              </a:r>
              <a:r>
                <a:rPr lang="en-US" dirty="0" smtClean="0">
                  <a:latin typeface="Arial Narrow" pitchFamily="34" charset="0"/>
                </a:rPr>
                <a:t>ir </a:t>
              </a:r>
              <a:r>
                <a:rPr lang="en-US" dirty="0" err="1" smtClean="0">
                  <a:latin typeface="Arial Narrow" pitchFamily="34" charset="0"/>
                </a:rPr>
                <a:t>sungai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3962400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</a:rPr>
                <a:t>Penguapan</a:t>
              </a:r>
              <a:endParaRPr lang="en-US" dirty="0" smtClean="0">
                <a:latin typeface="Arial Narrow" pitchFamily="34" charset="0"/>
              </a:endParaRPr>
            </a:p>
            <a:p>
              <a:pPr algn="ctr"/>
              <a:r>
                <a:rPr lang="en-US" dirty="0">
                  <a:latin typeface="Arial Narrow" pitchFamily="34" charset="0"/>
                </a:rPr>
                <a:t>a</a:t>
              </a:r>
              <a:r>
                <a:rPr lang="en-US" dirty="0" smtClean="0">
                  <a:latin typeface="Arial Narrow" pitchFamily="34" charset="0"/>
                </a:rPr>
                <a:t>ir </a:t>
              </a:r>
              <a:r>
                <a:rPr lang="en-US" dirty="0" err="1" smtClean="0">
                  <a:latin typeface="Arial Narrow" pitchFamily="34" charset="0"/>
                </a:rPr>
                <a:t>danau</a:t>
              </a:r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304800" y="487680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000" b="1" dirty="0" err="1">
                <a:latin typeface="Arial Narrow" pitchFamily="34" charset="0"/>
              </a:rPr>
              <a:t>Tenaga</a:t>
            </a:r>
            <a:r>
              <a:rPr lang="en-US" sz="2000" b="1" dirty="0">
                <a:latin typeface="Arial Narrow" pitchFamily="34" charset="0"/>
              </a:rPr>
              <a:t> air </a:t>
            </a:r>
            <a:r>
              <a:rPr lang="en-US" sz="2000" dirty="0" err="1">
                <a:latin typeface="Arial Narrow" pitchFamily="34" charset="0"/>
              </a:rPr>
              <a:t>terjadi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karena</a:t>
            </a:r>
            <a:r>
              <a:rPr lang="en-US" sz="2000" dirty="0">
                <a:latin typeface="Arial Narrow" pitchFamily="34" charset="0"/>
              </a:rPr>
              <a:t> air </a:t>
            </a:r>
            <a:r>
              <a:rPr lang="en-US" sz="2000" dirty="0" err="1">
                <a:latin typeface="Arial Narrow" pitchFamily="34" charset="0"/>
              </a:rPr>
              <a:t>di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lautan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,</a:t>
            </a:r>
            <a:r>
              <a:rPr lang="en-US" sz="2000" dirty="0" err="1" smtClean="0">
                <a:latin typeface="Arial Narrow" pitchFamily="34" charset="0"/>
              </a:rPr>
              <a:t>danau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sungai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menguap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disebabkan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panas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matahari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naik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kelangit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menjadi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awan</a:t>
            </a:r>
            <a:endParaRPr lang="en-US" sz="2000" dirty="0" smtClean="0">
              <a:latin typeface="Arial Narrow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000" dirty="0" err="1" smtClean="0">
                <a:latin typeface="Arial Narrow" pitchFamily="34" charset="0"/>
              </a:rPr>
              <a:t>Kemudian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turun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digunung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dalam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bentuk</a:t>
            </a:r>
            <a:r>
              <a:rPr lang="en-US" sz="2000" dirty="0">
                <a:latin typeface="Arial Narrow" pitchFamily="34" charset="0"/>
              </a:rPr>
              <a:t> air </a:t>
            </a:r>
            <a:r>
              <a:rPr lang="en-US" sz="2000" dirty="0" err="1">
                <a:latin typeface="Arial Narrow" pitchFamily="34" charset="0"/>
              </a:rPr>
              <a:t>dan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hujan</a:t>
            </a:r>
            <a:r>
              <a:rPr lang="en-US" sz="2000" dirty="0">
                <a:latin typeface="Arial Narrow" pitchFamily="34" charset="0"/>
              </a:rPr>
              <a:t>. </a:t>
            </a:r>
            <a:endParaRPr lang="en-US" sz="2000" dirty="0" smtClean="0">
              <a:latin typeface="Arial Narrow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000" dirty="0" err="1" smtClean="0">
                <a:latin typeface="Arial Narrow" pitchFamily="34" charset="0"/>
              </a:rPr>
              <a:t>Dengan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grafitasi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bumi</a:t>
            </a:r>
            <a:r>
              <a:rPr lang="en-US" sz="2000" dirty="0">
                <a:latin typeface="Arial Narrow" pitchFamily="34" charset="0"/>
              </a:rPr>
              <a:t> air </a:t>
            </a:r>
            <a:r>
              <a:rPr lang="en-US" sz="2000" dirty="0" err="1">
                <a:latin typeface="Arial Narrow" pitchFamily="34" charset="0"/>
              </a:rPr>
              <a:t>mengalir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melalui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sungai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dilereng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gunung</a:t>
            </a:r>
            <a:r>
              <a:rPr lang="en-US" sz="2000" dirty="0">
                <a:latin typeface="Arial Narrow" pitchFamily="34" charset="0"/>
              </a:rPr>
              <a:t> yang </a:t>
            </a:r>
            <a:r>
              <a:rPr lang="en-US" sz="2000" dirty="0" err="1">
                <a:latin typeface="Arial Narrow" pitchFamily="34" charset="0"/>
              </a:rPr>
              <a:t>menghasilkan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potensi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tenaga</a:t>
            </a:r>
            <a:r>
              <a:rPr lang="en-US" sz="2000" b="1" dirty="0">
                <a:latin typeface="Arial Narrow" pitchFamily="34" charset="0"/>
              </a:rPr>
              <a:t> air. 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69" name="Picture 68" descr="http://campaign.pelangi.or.id/uploadimages/pages/12758221414667d58d267d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77046" y="-48306"/>
            <a:ext cx="962861" cy="11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2438400" y="4267200"/>
            <a:ext cx="4279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Gambar</a:t>
            </a:r>
            <a:r>
              <a:rPr lang="en-US" sz="2400" b="1" dirty="0"/>
              <a:t> 6.1. </a:t>
            </a:r>
            <a:r>
              <a:rPr lang="en-US" sz="2400" dirty="0" err="1"/>
              <a:t>Siklus</a:t>
            </a:r>
            <a:r>
              <a:rPr lang="en-US" sz="2400" dirty="0"/>
              <a:t> </a:t>
            </a:r>
            <a:r>
              <a:rPr lang="en-US" sz="2400" dirty="0" err="1"/>
              <a:t>hidrologik</a:t>
            </a:r>
            <a:r>
              <a:rPr lang="en-US" sz="2400" dirty="0"/>
              <a:t> air.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369043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Terjun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0" y="1752600"/>
            <a:ext cx="3810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Jumlah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air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tersedia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fungsi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jatuh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hujan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salju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Tinggi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terjun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dimanfaatkan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tergantung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topografi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Jarak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lokasi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dimanfaatkan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terhdap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adanya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pusat-pusat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beban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jaringan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transmisi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775084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Faktor–faktor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penentuan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air :</a:t>
            </a:r>
            <a:endParaRPr lang="en-US" sz="2400" b="1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480" y="1861280"/>
            <a:ext cx="4800600" cy="293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4800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6.2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Sungai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Jarak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228600"/>
            <a:ext cx="395377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DASAR KONVERSI ENERGI AIR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990601"/>
            <a:ext cx="8456950" cy="5447645"/>
            <a:chOff x="381000" y="990601"/>
            <a:chExt cx="8456950" cy="5447645"/>
          </a:xfrm>
        </p:grpSpPr>
        <p:sp>
          <p:nvSpPr>
            <p:cNvPr id="2" name="Rectangle 1"/>
            <p:cNvSpPr/>
            <p:nvPr/>
          </p:nvSpPr>
          <p:spPr>
            <a:xfrm>
              <a:off x="381000" y="990601"/>
              <a:ext cx="4114800" cy="544764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pembangkitan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listrik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tenaga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air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banyak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digunakan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adalah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potansial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</a:p>
            <a:p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Ep</a:t>
              </a:r>
              <a:r>
                <a:rPr lang="en-US" sz="1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= m . g . </a:t>
              </a:r>
              <a:r>
                <a:rPr lang="en-US" sz="1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</a:t>
              </a:r>
            </a:p>
            <a:p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Dengan</a:t>
              </a:r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5425"/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Potensial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5425"/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m = Massa</a:t>
              </a:r>
            </a:p>
            <a:p>
              <a:pPr marL="225425"/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 =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Percapatan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Grapitasi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5425"/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 =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Tinggi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relatif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terhadap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perm.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bumi</a:t>
              </a:r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079500"/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sz="1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   </a:t>
              </a:r>
              <a:r>
                <a:rPr lang="en-US" sz="1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dE</a:t>
              </a:r>
              <a:r>
                <a:rPr lang="en-US" sz="1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= dm . g . H</a:t>
              </a:r>
            </a:p>
            <a:p>
              <a:endParaRPr lang="en-US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Dimana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dE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merupakan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dibangkitkan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oleh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elemen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masa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dm yang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melalui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jarak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h.</a:t>
              </a:r>
            </a:p>
            <a:p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sv-SE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Jika </a:t>
              </a:r>
              <a:r>
                <a:rPr lang="sv-SE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Q</a:t>
              </a:r>
              <a:r>
                <a:rPr lang="sv-SE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didefinisikan sebagai debit air menurut rumus maka: </a:t>
              </a:r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     </a:t>
              </a:r>
              <a:r>
                <a:rPr lang="en-US" sz="2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 = dm/</a:t>
              </a:r>
              <a:r>
                <a:rPr lang="en-US" sz="2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dt</a:t>
              </a:r>
              <a:r>
                <a:rPr lang="en-US" sz="2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48200" y="991850"/>
              <a:ext cx="4189750" cy="538609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Dari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turunan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rumus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diatas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daya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dibangkitkan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olehh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suatu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pembangkit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adalah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	</a:t>
              </a:r>
              <a:r>
                <a:rPr lang="en-US" sz="28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 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= g . Q . </a:t>
              </a:r>
              <a:r>
                <a:rPr lang="en-US" sz="28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</a:t>
              </a:r>
            </a:p>
            <a:p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Jika</a:t>
              </a:r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dihubungkan</a:t>
              </a: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dengan</a:t>
              </a: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dirty="0" err="1"/>
                <a:t>efisiensi</a:t>
              </a:r>
              <a:r>
                <a:rPr lang="en-US" sz="2000" dirty="0"/>
                <a:t>, </a:t>
              </a:r>
              <a:r>
                <a:rPr lang="en-US" sz="2000" dirty="0" err="1" smtClean="0"/>
                <a:t>maka</a:t>
              </a:r>
              <a:r>
                <a:rPr lang="en-US" sz="2000" dirty="0" smtClean="0"/>
                <a:t> ;</a:t>
              </a:r>
            </a:p>
            <a:p>
              <a:r>
                <a:rPr lang="en-US" sz="2000" dirty="0"/>
                <a:t>	</a:t>
              </a:r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pt-BR" sz="3200" dirty="0">
                  <a:latin typeface="Times New Roman" pitchFamily="18" charset="0"/>
                  <a:cs typeface="Times New Roman" pitchFamily="18" charset="0"/>
                </a:rPr>
                <a:t>= η . g . Q . </a:t>
              </a:r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</a:p>
            <a:p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Untuk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keperluan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estimasi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pertama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kasar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dipergunakan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rumus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sederhana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barikut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  <a:p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	P = f . Q . H</a:t>
              </a:r>
            </a:p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P=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Daya</a:t>
              </a:r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 =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Faktor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efisiensi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antara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0,7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0,8)</a:t>
              </a:r>
            </a:p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Q= Debit air</a:t>
              </a:r>
            </a:p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 =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tinggi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relatif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terhadap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permukaan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bumi</a:t>
              </a:r>
              <a:endParaRPr lang="pt-BR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67000" y="5867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dm </a:t>
            </a:r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elemen masa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dt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elemen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3400" y="3048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6.4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memperlihatkan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skematis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tepi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bendungan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A. Dari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bendungan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melalui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terbuka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bendungan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ambil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B,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dimasukkan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membawa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turbin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melaui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katup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7800" y="1981200"/>
            <a:ext cx="7010400" cy="3886200"/>
            <a:chOff x="1447800" y="1676400"/>
            <a:chExt cx="7010400" cy="3886200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676400"/>
              <a:ext cx="7010400" cy="38862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905000" y="4648200"/>
              <a:ext cx="4267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Gambar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6.4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Skema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Danau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Bendungan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dan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Pipa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Pesat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0600" y="2819400"/>
            <a:ext cx="7239000" cy="3810000"/>
            <a:chOff x="990600" y="2819400"/>
            <a:chExt cx="7239000" cy="3810000"/>
          </a:xfrm>
        </p:grpSpPr>
        <p:pic>
          <p:nvPicPr>
            <p:cNvPr id="5" name="Picture 4" descr="C:\Users\user\AppData\Local\Microsoft\Windows\Temporary Internet Files\Content.Word\IMG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819400"/>
              <a:ext cx="7239000" cy="381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143000" y="556260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Gambar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6.5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Skema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Danau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Tangki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Pendatar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dan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Pipa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Pesat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3048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menghindari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perubahan-perubahan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beban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mendadak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tangki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pendatar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sebagaimana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terlihat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6.5. Di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terbuka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tepi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atasnya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terletak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tinggi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permukaan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tertinggi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demikian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beban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jatuh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mendadak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kinetis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mengalir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ditampung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dinetralisasi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tangki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pendatar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47800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busur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gravitasi</a:t>
            </a:r>
            <a:r>
              <a:rPr lang="en-US" sz="2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urungan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457200" indent="-457200"/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	a. 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urungan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batu</a:t>
            </a:r>
            <a:endParaRPr lang="en-US" sz="2800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	b. 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urungan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tanah</a:t>
            </a:r>
            <a:endParaRPr lang="en-US" sz="2800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4.	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kerangka</a:t>
            </a:r>
            <a:r>
              <a:rPr lang="en-US" sz="2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baja</a:t>
            </a:r>
            <a:r>
              <a:rPr lang="en-US" sz="2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US" sz="2800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5.	</a:t>
            </a:r>
            <a:r>
              <a:rPr lang="en-US" sz="2800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sz="2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kayu</a:t>
            </a:r>
            <a:r>
              <a:rPr lang="en-US" sz="2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800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14400"/>
            <a:ext cx="4899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jenis-jenis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2147</Words>
  <Application>Microsoft Office PowerPoint</Application>
  <PresentationFormat>On-screen Show (4:3)</PresentationFormat>
  <Paragraphs>281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2013-12-09T14:34:52Z</dcterms:created>
  <dcterms:modified xsi:type="dcterms:W3CDTF">2013-12-10T01:39:36Z</dcterms:modified>
</cp:coreProperties>
</file>